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7a015bc8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7a015bc8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7a083d3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7a083d3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7a015bc8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7a015bc8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7a015bc8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7a015bc8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7a083d3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7a083d3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7a083d35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7a083d35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7a083d35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f7a083d35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7a083d35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7a083d35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7a083d35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7a083d35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288600" y="2841525"/>
            <a:ext cx="7140900" cy="19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191C2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9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7.jpg"/><Relationship Id="rId7" Type="http://schemas.openxmlformats.org/officeDocument/2006/relationships/image" Target="../media/image12.jp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88600" y="2841525"/>
            <a:ext cx="7140900" cy="19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3AC45"/>
                </a:solidFill>
              </a:rPr>
              <a:t>Diversidade e Inclusão,</a:t>
            </a:r>
            <a:endParaRPr>
              <a:solidFill>
                <a:srgbClr val="73AC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73AC45"/>
                </a:solidFill>
              </a:rPr>
              <a:t>uma Jornada da Corp. Solutions</a:t>
            </a:r>
            <a:endParaRPr sz="2200">
              <a:solidFill>
                <a:srgbClr val="73AC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3AC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3AC45"/>
                </a:solidFill>
              </a:rPr>
              <a:t>Hackathon Ada 2024 - Dados</a:t>
            </a:r>
            <a:endParaRPr sz="2400">
              <a:solidFill>
                <a:srgbClr val="73AC45"/>
              </a:solidFill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75" y="255175"/>
            <a:ext cx="3623350" cy="15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925384" y="72100"/>
            <a:ext cx="51897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4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Equipe RH Solutions</a:t>
            </a:r>
            <a:endParaRPr b="1" sz="24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495" y="662734"/>
            <a:ext cx="1322700" cy="1264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336" y="662735"/>
            <a:ext cx="1322700" cy="1264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384" y="2337893"/>
            <a:ext cx="1322700" cy="1264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967" y="662737"/>
            <a:ext cx="1322700" cy="1264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7439" y="662726"/>
            <a:ext cx="1322700" cy="126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2910072" y="1844668"/>
            <a:ext cx="16629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Iago Mansur</a:t>
            </a:r>
            <a:endParaRPr b="1" sz="14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352600" y="1844668"/>
            <a:ext cx="16629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Camylla Oliveira</a:t>
            </a:r>
            <a:endParaRPr b="1" sz="14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4467544" y="1844657"/>
            <a:ext cx="16629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Kelly Maria</a:t>
            </a:r>
            <a:endParaRPr b="1" sz="14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6025016" y="1844657"/>
            <a:ext cx="16629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Leonildo Linck</a:t>
            </a:r>
            <a:endParaRPr b="1" sz="14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856209" y="3543766"/>
            <a:ext cx="16629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Letícia Costa</a:t>
            </a:r>
            <a:endParaRPr b="1" sz="14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3688797" y="3543755"/>
            <a:ext cx="16629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Matheus Reis</a:t>
            </a:r>
            <a:endParaRPr b="1" sz="14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5351478" y="3543766"/>
            <a:ext cx="16629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Tiago Faustino</a:t>
            </a:r>
            <a:endParaRPr b="1" sz="14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8703" y="2337893"/>
            <a:ext cx="1322700" cy="1264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26104" y="2337891"/>
            <a:ext cx="1322700" cy="1264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88600" y="2841525"/>
            <a:ext cx="7140900" cy="19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Conteúdo</a:t>
            </a:r>
            <a:endParaRPr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❏"/>
            </a:pPr>
            <a:r>
              <a:rPr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Objetivos do Case</a:t>
            </a:r>
            <a:endParaRPr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❏"/>
            </a:pPr>
            <a:r>
              <a:rPr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Análise </a:t>
            </a:r>
            <a:endParaRPr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❏"/>
            </a:pPr>
            <a:r>
              <a:rPr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Soluções</a:t>
            </a:r>
            <a:endParaRPr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❏"/>
            </a:pPr>
            <a:r>
              <a:rPr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Integrantes</a:t>
            </a:r>
            <a:endParaRPr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70099" cy="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1348050" y="1625200"/>
            <a:ext cx="7097700" cy="23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Identificar oportunidades de aumentar a diversidade na Corp Solutions. 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Desenvolver soluções criativas, aplicáveis e inovadoras para promover a inclusão e equidade no ambiente de trabalho.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Contribuir para a construção de uma cultura organizacional diversa, inclusiva e sustentável.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790800" y="873900"/>
            <a:ext cx="4497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3AC45"/>
                </a:solidFill>
                <a:latin typeface="Roboto Black"/>
                <a:ea typeface="Roboto Black"/>
                <a:cs typeface="Roboto Black"/>
                <a:sym typeface="Roboto Black"/>
              </a:rPr>
              <a:t>Objetivos do Case:</a:t>
            </a:r>
            <a:endParaRPr sz="2400">
              <a:solidFill>
                <a:srgbClr val="73AC4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70099" cy="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325" y="312425"/>
            <a:ext cx="2553900" cy="19883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325" y="2358650"/>
            <a:ext cx="2553900" cy="1989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2225" y="2358650"/>
            <a:ext cx="2553900" cy="198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7621" y="312425"/>
            <a:ext cx="2558504" cy="19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9" y="0"/>
            <a:ext cx="1970099" cy="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/>
        </p:nvSpPr>
        <p:spPr>
          <a:xfrm>
            <a:off x="1007650" y="1409375"/>
            <a:ext cx="75204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Para as novas contratações, manter um teto de 30%, a cota de homens em relação à contratação do total de </a:t>
            </a: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pessoas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Desenvolver cursos de </a:t>
            </a: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aceleração</a:t>
            </a: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de formação de mulheres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Criar programas de valorização de mulheres, mas mitigar as demissões de mulheres.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85650" y="868900"/>
            <a:ext cx="4497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3AC45"/>
                </a:solidFill>
                <a:latin typeface="Roboto Black"/>
                <a:ea typeface="Roboto Black"/>
                <a:cs typeface="Roboto Black"/>
                <a:sym typeface="Roboto Black"/>
              </a:rPr>
              <a:t>Sugestão</a:t>
            </a:r>
            <a:r>
              <a:rPr lang="pt-BR" sz="2400">
                <a:solidFill>
                  <a:srgbClr val="73AC45"/>
                </a:solidFill>
                <a:latin typeface="Roboto Black"/>
                <a:ea typeface="Roboto Black"/>
                <a:cs typeface="Roboto Black"/>
                <a:sym typeface="Roboto Black"/>
              </a:rPr>
              <a:t> do Case:</a:t>
            </a:r>
            <a:endParaRPr sz="2400">
              <a:solidFill>
                <a:srgbClr val="73AC4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70099" cy="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804600" y="1652725"/>
            <a:ext cx="83394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Gênero + 15% - 2026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○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 Recrutamento, formação e retenção de mulheres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37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○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Benefícios que atendam às </a:t>
            </a: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necessidades</a:t>
            </a: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específicas das   mulheres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804600" y="1098425"/>
            <a:ext cx="4497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3AC45"/>
                </a:solidFill>
                <a:latin typeface="Roboto Black"/>
                <a:ea typeface="Roboto Black"/>
                <a:cs typeface="Roboto Black"/>
                <a:sym typeface="Roboto Black"/>
              </a:rPr>
              <a:t>Soluções:</a:t>
            </a:r>
            <a:endParaRPr sz="2400">
              <a:solidFill>
                <a:srgbClr val="73AC4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1" y="57150"/>
            <a:ext cx="1970099" cy="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/>
        </p:nvSpPr>
        <p:spPr>
          <a:xfrm>
            <a:off x="1166650" y="1547950"/>
            <a:ext cx="83394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Gênero &amp; Liderança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○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Programas formais de mentoria virtual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1166650" y="993650"/>
            <a:ext cx="4497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3AC45"/>
                </a:solidFill>
                <a:latin typeface="Roboto Black"/>
                <a:ea typeface="Roboto Black"/>
                <a:cs typeface="Roboto Black"/>
                <a:sym typeface="Roboto Black"/>
              </a:rPr>
              <a:t>Soluções:</a:t>
            </a:r>
            <a:endParaRPr sz="2400">
              <a:solidFill>
                <a:srgbClr val="73AC4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70099" cy="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1195225" y="1021300"/>
            <a:ext cx="4497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3AC45"/>
                </a:solidFill>
                <a:latin typeface="Roboto Black"/>
                <a:ea typeface="Roboto Black"/>
                <a:cs typeface="Roboto Black"/>
                <a:sym typeface="Roboto Black"/>
              </a:rPr>
              <a:t>Soluções:</a:t>
            </a:r>
            <a:endParaRPr sz="2400">
              <a:solidFill>
                <a:srgbClr val="73AC4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285875" y="1799525"/>
            <a:ext cx="6582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Raça/Etnia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○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Programas de formação e recrutamento direcionado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○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Parcerias com instituições educacionais e organizações comunitárias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70099" cy="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F2B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1519075" y="1021300"/>
            <a:ext cx="4497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3AC45"/>
                </a:solidFill>
                <a:latin typeface="Roboto Black"/>
                <a:ea typeface="Roboto Black"/>
                <a:cs typeface="Roboto Black"/>
                <a:sym typeface="Roboto Black"/>
              </a:rPr>
              <a:t>Soluções:</a:t>
            </a:r>
            <a:endParaRPr sz="2400">
              <a:solidFill>
                <a:srgbClr val="73AC4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1586675" y="1814550"/>
            <a:ext cx="6891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Grau de Escolaridade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○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Mentoria e Coaching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○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Educação Continuada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AC45"/>
              </a:buClr>
              <a:buSzPts val="1800"/>
              <a:buFont typeface="Roboto"/>
              <a:buChar char="○"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Plano de carreira personalizado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3AC45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1800">
              <a:solidFill>
                <a:srgbClr val="73AC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70099" cy="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