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A2018C-81DC-4CE7-97B3-8CFFD03A0E71}" v="6" dt="2023-10-17T18:56:42.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 Okafor" userId="6b327e55bf151e12" providerId="LiveId" clId="{7ECDDDA7-28CE-43C8-9300-515FC2186FAC}"/>
    <pc:docChg chg="modSld">
      <pc:chgData name="Ada Okafor" userId="6b327e55bf151e12" providerId="LiveId" clId="{7ECDDDA7-28CE-43C8-9300-515FC2186FAC}" dt="2023-10-18T14:05:59.346" v="34" actId="20577"/>
      <pc:docMkLst>
        <pc:docMk/>
      </pc:docMkLst>
      <pc:sldChg chg="modSp mod">
        <pc:chgData name="Ada Okafor" userId="6b327e55bf151e12" providerId="LiveId" clId="{7ECDDDA7-28CE-43C8-9300-515FC2186FAC}" dt="2023-10-18T14:05:59.346" v="34" actId="20577"/>
        <pc:sldMkLst>
          <pc:docMk/>
          <pc:sldMk cId="539211445" sldId="260"/>
        </pc:sldMkLst>
        <pc:spChg chg="mod">
          <ac:chgData name="Ada Okafor" userId="6b327e55bf151e12" providerId="LiveId" clId="{7ECDDDA7-28CE-43C8-9300-515FC2186FAC}" dt="2023-10-18T14:05:59.346" v="34" actId="20577"/>
          <ac:spMkLst>
            <pc:docMk/>
            <pc:sldMk cId="539211445" sldId="260"/>
            <ac:spMk id="10" creationId="{402E12E5-D586-8049-A2DB-13C5CDCE97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A27-8679-8B65-D3E6-DD15C140C6F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G"/>
          </a:p>
        </p:txBody>
      </p:sp>
      <p:sp>
        <p:nvSpPr>
          <p:cNvPr id="3" name="Subtitle 2">
            <a:extLst>
              <a:ext uri="{FF2B5EF4-FFF2-40B4-BE49-F238E27FC236}">
                <a16:creationId xmlns:a16="http://schemas.microsoft.com/office/drawing/2014/main" id="{89041351-909A-B65A-387E-A31CAD0B2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G"/>
          </a:p>
        </p:txBody>
      </p:sp>
      <p:sp>
        <p:nvSpPr>
          <p:cNvPr id="4" name="Date Placeholder 3">
            <a:extLst>
              <a:ext uri="{FF2B5EF4-FFF2-40B4-BE49-F238E27FC236}">
                <a16:creationId xmlns:a16="http://schemas.microsoft.com/office/drawing/2014/main" id="{C6859FC4-A9F5-F0BA-0D1D-4F4FD83BE5AF}"/>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5" name="Footer Placeholder 4">
            <a:extLst>
              <a:ext uri="{FF2B5EF4-FFF2-40B4-BE49-F238E27FC236}">
                <a16:creationId xmlns:a16="http://schemas.microsoft.com/office/drawing/2014/main" id="{4405B9DB-D211-B216-8B2B-81654CE2F29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4D1CAC0-43C4-9EAF-8B1A-5FCB90B9ED0B}"/>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315463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2E3B-4537-EF33-3B6D-925F33740478}"/>
              </a:ext>
            </a:extLst>
          </p:cNvPr>
          <p:cNvSpPr>
            <a:spLocks noGrp="1"/>
          </p:cNvSpPr>
          <p:nvPr>
            <p:ph type="title"/>
          </p:nvPr>
        </p:nvSpPr>
        <p:spPr/>
        <p:txBody>
          <a:bodyPr/>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5897E2D3-5184-F649-5479-9F352EB4A5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5EB21774-343E-496D-F424-CA925BCE970A}"/>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5" name="Footer Placeholder 4">
            <a:extLst>
              <a:ext uri="{FF2B5EF4-FFF2-40B4-BE49-F238E27FC236}">
                <a16:creationId xmlns:a16="http://schemas.microsoft.com/office/drawing/2014/main" id="{769A5207-CE40-18B6-850B-5A9C73EEB69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AE84584-C2F8-7A95-D2AA-74D9061A2079}"/>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318023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E8F96-E23B-8C56-08BF-34A077AD4F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7F464FAE-8D2D-F141-04DC-E4D5468C6F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CC7895D5-9075-CC7E-896F-46A9905FC297}"/>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5" name="Footer Placeholder 4">
            <a:extLst>
              <a:ext uri="{FF2B5EF4-FFF2-40B4-BE49-F238E27FC236}">
                <a16:creationId xmlns:a16="http://schemas.microsoft.com/office/drawing/2014/main" id="{BB550E93-01A2-221A-D7B6-5D6DBD6C30B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9754B13-9C37-27FD-B14B-AABE07E8ED23}"/>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19175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AA9D-B27D-9B0C-8C43-0663004C5804}"/>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56F58CA0-9404-FD19-E8D2-F4FB09B5CF7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E5F2E770-AB77-59A5-D9A9-896A8B3FF284}"/>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5" name="Footer Placeholder 4">
            <a:extLst>
              <a:ext uri="{FF2B5EF4-FFF2-40B4-BE49-F238E27FC236}">
                <a16:creationId xmlns:a16="http://schemas.microsoft.com/office/drawing/2014/main" id="{CB680DEC-1247-A117-E34D-29B68CAFFD0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761F836-9989-122B-FF3D-31A58C23BE2F}"/>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356474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5BF9-7C93-A1C4-5383-0721AF3691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G"/>
          </a:p>
        </p:txBody>
      </p:sp>
      <p:sp>
        <p:nvSpPr>
          <p:cNvPr id="3" name="Text Placeholder 2">
            <a:extLst>
              <a:ext uri="{FF2B5EF4-FFF2-40B4-BE49-F238E27FC236}">
                <a16:creationId xmlns:a16="http://schemas.microsoft.com/office/drawing/2014/main" id="{70FBD7AE-39E0-E77C-6748-D34D609BA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B8FD2C-0903-7F05-199D-E5E4195A781C}"/>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5" name="Footer Placeholder 4">
            <a:extLst>
              <a:ext uri="{FF2B5EF4-FFF2-40B4-BE49-F238E27FC236}">
                <a16:creationId xmlns:a16="http://schemas.microsoft.com/office/drawing/2014/main" id="{6E4D6C59-3023-E28F-7F12-CD4F4078FD0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55FD133-DB69-D4F8-F31D-16791602C18F}"/>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83048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A5C4-5685-265C-29BB-068269A7DCC6}"/>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0AAEFA92-1CDA-3466-62D4-14FED906A51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Content Placeholder 3">
            <a:extLst>
              <a:ext uri="{FF2B5EF4-FFF2-40B4-BE49-F238E27FC236}">
                <a16:creationId xmlns:a16="http://schemas.microsoft.com/office/drawing/2014/main" id="{11F7533A-F71C-070C-8ACD-9B0251C34D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Date Placeholder 4">
            <a:extLst>
              <a:ext uri="{FF2B5EF4-FFF2-40B4-BE49-F238E27FC236}">
                <a16:creationId xmlns:a16="http://schemas.microsoft.com/office/drawing/2014/main" id="{A7E22EBF-37EE-181E-8530-75FD0BC46E05}"/>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6" name="Footer Placeholder 5">
            <a:extLst>
              <a:ext uri="{FF2B5EF4-FFF2-40B4-BE49-F238E27FC236}">
                <a16:creationId xmlns:a16="http://schemas.microsoft.com/office/drawing/2014/main" id="{2715173D-D49D-ECF9-5AA7-1F03FFD9CB7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0E48555-F869-71DB-516E-2C98E0708A43}"/>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15675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3365-3314-7DFE-BAF4-776DA7F186EF}"/>
              </a:ext>
            </a:extLst>
          </p:cNvPr>
          <p:cNvSpPr>
            <a:spLocks noGrp="1"/>
          </p:cNvSpPr>
          <p:nvPr>
            <p:ph type="title"/>
          </p:nvPr>
        </p:nvSpPr>
        <p:spPr>
          <a:xfrm>
            <a:off x="839788" y="365125"/>
            <a:ext cx="10515600" cy="1325563"/>
          </a:xfrm>
        </p:spPr>
        <p:txBody>
          <a:bodyPr/>
          <a:lstStyle/>
          <a:p>
            <a:r>
              <a:rPr lang="en-GB"/>
              <a:t>Click to edit Master title style</a:t>
            </a:r>
            <a:endParaRPr lang="en-NG"/>
          </a:p>
        </p:txBody>
      </p:sp>
      <p:sp>
        <p:nvSpPr>
          <p:cNvPr id="3" name="Text Placeholder 2">
            <a:extLst>
              <a:ext uri="{FF2B5EF4-FFF2-40B4-BE49-F238E27FC236}">
                <a16:creationId xmlns:a16="http://schemas.microsoft.com/office/drawing/2014/main" id="{C380F43B-1D68-78D9-2D7E-50632228C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65EC13-5B16-CC67-51F7-A97B0F7EB88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Text Placeholder 4">
            <a:extLst>
              <a:ext uri="{FF2B5EF4-FFF2-40B4-BE49-F238E27FC236}">
                <a16:creationId xmlns:a16="http://schemas.microsoft.com/office/drawing/2014/main" id="{B333FBC7-545D-4569-6C92-5608BAE97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105AE2D-485D-8375-077D-707D8FDC727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7" name="Date Placeholder 6">
            <a:extLst>
              <a:ext uri="{FF2B5EF4-FFF2-40B4-BE49-F238E27FC236}">
                <a16:creationId xmlns:a16="http://schemas.microsoft.com/office/drawing/2014/main" id="{4333812A-7988-791C-2BCA-AD483AC1CA63}"/>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8" name="Footer Placeholder 7">
            <a:extLst>
              <a:ext uri="{FF2B5EF4-FFF2-40B4-BE49-F238E27FC236}">
                <a16:creationId xmlns:a16="http://schemas.microsoft.com/office/drawing/2014/main" id="{99861448-3BD6-46C0-57DD-967E9451444B}"/>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9875420-7B65-26CA-8649-B69A97CFA3E8}"/>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132512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8946-E6DF-2CDF-467C-0E237173EB1D}"/>
              </a:ext>
            </a:extLst>
          </p:cNvPr>
          <p:cNvSpPr>
            <a:spLocks noGrp="1"/>
          </p:cNvSpPr>
          <p:nvPr>
            <p:ph type="title"/>
          </p:nvPr>
        </p:nvSpPr>
        <p:spPr/>
        <p:txBody>
          <a:bodyPr/>
          <a:lstStyle/>
          <a:p>
            <a:r>
              <a:rPr lang="en-GB"/>
              <a:t>Click to edit Master title style</a:t>
            </a:r>
            <a:endParaRPr lang="en-NG"/>
          </a:p>
        </p:txBody>
      </p:sp>
      <p:sp>
        <p:nvSpPr>
          <p:cNvPr id="3" name="Date Placeholder 2">
            <a:extLst>
              <a:ext uri="{FF2B5EF4-FFF2-40B4-BE49-F238E27FC236}">
                <a16:creationId xmlns:a16="http://schemas.microsoft.com/office/drawing/2014/main" id="{8DBF767C-B2D5-5C17-9215-5BC6B52EBB65}"/>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4" name="Footer Placeholder 3">
            <a:extLst>
              <a:ext uri="{FF2B5EF4-FFF2-40B4-BE49-F238E27FC236}">
                <a16:creationId xmlns:a16="http://schemas.microsoft.com/office/drawing/2014/main" id="{2A75D9A8-04A0-BEBC-7798-191D75A0EAE5}"/>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F09C413D-67BF-40D1-EEF5-43A96B03C3A9}"/>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269780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99FA9-5FE7-BDD7-42A2-230EE0E16E00}"/>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3" name="Footer Placeholder 2">
            <a:extLst>
              <a:ext uri="{FF2B5EF4-FFF2-40B4-BE49-F238E27FC236}">
                <a16:creationId xmlns:a16="http://schemas.microsoft.com/office/drawing/2014/main" id="{F15CFA09-14DA-0BC8-D4CD-1F572DED1DCD}"/>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7803FA05-9B35-3A01-05DA-795E55F5D010}"/>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22845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0152-DA41-93F9-081B-1DF94168C4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Content Placeholder 2">
            <a:extLst>
              <a:ext uri="{FF2B5EF4-FFF2-40B4-BE49-F238E27FC236}">
                <a16:creationId xmlns:a16="http://schemas.microsoft.com/office/drawing/2014/main" id="{6CBDE3F3-2BFE-4F07-9C80-7C1DD89576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Text Placeholder 3">
            <a:extLst>
              <a:ext uri="{FF2B5EF4-FFF2-40B4-BE49-F238E27FC236}">
                <a16:creationId xmlns:a16="http://schemas.microsoft.com/office/drawing/2014/main" id="{9AE1DC6B-9F64-5C7E-240B-123026249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31F8B6-1293-EFFA-3FB7-D95E7C23514F}"/>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6" name="Footer Placeholder 5">
            <a:extLst>
              <a:ext uri="{FF2B5EF4-FFF2-40B4-BE49-F238E27FC236}">
                <a16:creationId xmlns:a16="http://schemas.microsoft.com/office/drawing/2014/main" id="{8E0598AE-E84D-CA12-75BF-F3612869F7D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D1F89D8-EF8A-538E-0A1B-84712E20C282}"/>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334995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2B81-5E61-C6B2-D2DC-6A23121DB2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Picture Placeholder 2">
            <a:extLst>
              <a:ext uri="{FF2B5EF4-FFF2-40B4-BE49-F238E27FC236}">
                <a16:creationId xmlns:a16="http://schemas.microsoft.com/office/drawing/2014/main" id="{542DE147-DA68-57BC-49AE-2050108AF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6278670F-C819-65CA-80D7-9C9818A3F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39DE44-D80D-5DE9-DEF1-73C6C0DAFAAD}"/>
              </a:ext>
            </a:extLst>
          </p:cNvPr>
          <p:cNvSpPr>
            <a:spLocks noGrp="1"/>
          </p:cNvSpPr>
          <p:nvPr>
            <p:ph type="dt" sz="half" idx="10"/>
          </p:nvPr>
        </p:nvSpPr>
        <p:spPr/>
        <p:txBody>
          <a:bodyPr/>
          <a:lstStyle/>
          <a:p>
            <a:fld id="{1D22637E-85B9-4FE7-9028-DD6F8DFEE580}" type="datetimeFigureOut">
              <a:rPr lang="en-NG" smtClean="0"/>
              <a:t>18/10/2023</a:t>
            </a:fld>
            <a:endParaRPr lang="en-NG"/>
          </a:p>
        </p:txBody>
      </p:sp>
      <p:sp>
        <p:nvSpPr>
          <p:cNvPr id="6" name="Footer Placeholder 5">
            <a:extLst>
              <a:ext uri="{FF2B5EF4-FFF2-40B4-BE49-F238E27FC236}">
                <a16:creationId xmlns:a16="http://schemas.microsoft.com/office/drawing/2014/main" id="{E92174A6-4B88-8331-EFCE-530FDD2D5B1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158D82D-4B6E-8C96-B9DC-88C035CC2490}"/>
              </a:ext>
            </a:extLst>
          </p:cNvPr>
          <p:cNvSpPr>
            <a:spLocks noGrp="1"/>
          </p:cNvSpPr>
          <p:nvPr>
            <p:ph type="sldNum" sz="quarter" idx="12"/>
          </p:nvPr>
        </p:nvSpPr>
        <p:spPr/>
        <p:txBody>
          <a:bodyPr/>
          <a:lstStyle/>
          <a:p>
            <a:fld id="{459F25AE-17B3-4AF9-A5A7-E117EE4E8403}" type="slidenum">
              <a:rPr lang="en-NG" smtClean="0"/>
              <a:t>‹#›</a:t>
            </a:fld>
            <a:endParaRPr lang="en-NG"/>
          </a:p>
        </p:txBody>
      </p:sp>
    </p:spTree>
    <p:extLst>
      <p:ext uri="{BB962C8B-B14F-4D97-AF65-F5344CB8AC3E}">
        <p14:creationId xmlns:p14="http://schemas.microsoft.com/office/powerpoint/2010/main" val="68562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59515-F401-646F-2E41-B883EF827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G"/>
          </a:p>
        </p:txBody>
      </p:sp>
      <p:sp>
        <p:nvSpPr>
          <p:cNvPr id="3" name="Text Placeholder 2">
            <a:extLst>
              <a:ext uri="{FF2B5EF4-FFF2-40B4-BE49-F238E27FC236}">
                <a16:creationId xmlns:a16="http://schemas.microsoft.com/office/drawing/2014/main" id="{25F566B7-5457-B26F-8B78-CB6EA738D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C7BB91A2-C008-D3D4-C23F-4F744C73C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2637E-85B9-4FE7-9028-DD6F8DFEE580}" type="datetimeFigureOut">
              <a:rPr lang="en-NG" smtClean="0"/>
              <a:t>18/10/2023</a:t>
            </a:fld>
            <a:endParaRPr lang="en-NG"/>
          </a:p>
        </p:txBody>
      </p:sp>
      <p:sp>
        <p:nvSpPr>
          <p:cNvPr id="5" name="Footer Placeholder 4">
            <a:extLst>
              <a:ext uri="{FF2B5EF4-FFF2-40B4-BE49-F238E27FC236}">
                <a16:creationId xmlns:a16="http://schemas.microsoft.com/office/drawing/2014/main" id="{1F9D68DB-B26C-3017-6341-5E2B1CBF89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26964BF4-6676-A3E3-88A0-C1EB0A75D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F25AE-17B3-4AF9-A5A7-E117EE4E8403}" type="slidenum">
              <a:rPr lang="en-NG" smtClean="0"/>
              <a:t>‹#›</a:t>
            </a:fld>
            <a:endParaRPr lang="en-NG"/>
          </a:p>
        </p:txBody>
      </p:sp>
    </p:spTree>
    <p:extLst>
      <p:ext uri="{BB962C8B-B14F-4D97-AF65-F5344CB8AC3E}">
        <p14:creationId xmlns:p14="http://schemas.microsoft.com/office/powerpoint/2010/main" val="312897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9C56DF-79B0-E1D7-1C31-D58390732A8A}"/>
              </a:ext>
            </a:extLst>
          </p:cNvPr>
          <p:cNvSpPr>
            <a:spLocks noGrp="1"/>
          </p:cNvSpPr>
          <p:nvPr>
            <p:ph type="ctrTitle"/>
          </p:nvPr>
        </p:nvSpPr>
        <p:spPr>
          <a:xfrm>
            <a:off x="369178" y="4960758"/>
            <a:ext cx="6796345" cy="1236086"/>
          </a:xfrm>
          <a:noFill/>
        </p:spPr>
        <p:txBody>
          <a:bodyPr anchor="ctr">
            <a:normAutofit/>
          </a:bodyPr>
          <a:lstStyle/>
          <a:p>
            <a:pPr algn="r"/>
            <a:r>
              <a:rPr lang="en-US" dirty="0"/>
              <a:t>Cab Price Predict</a:t>
            </a:r>
            <a:endParaRPr lang="en-NG" dirty="0"/>
          </a:p>
        </p:txBody>
      </p:sp>
      <p:sp>
        <p:nvSpPr>
          <p:cNvPr id="3" name="Subtitle 2">
            <a:extLst>
              <a:ext uri="{FF2B5EF4-FFF2-40B4-BE49-F238E27FC236}">
                <a16:creationId xmlns:a16="http://schemas.microsoft.com/office/drawing/2014/main" id="{4197B0C5-D8CA-904A-37B5-FA07EF404466}"/>
              </a:ext>
            </a:extLst>
          </p:cNvPr>
          <p:cNvSpPr>
            <a:spLocks noGrp="1"/>
          </p:cNvSpPr>
          <p:nvPr>
            <p:ph type="subTitle" idx="1"/>
          </p:nvPr>
        </p:nvSpPr>
        <p:spPr>
          <a:xfrm>
            <a:off x="8119869" y="4960758"/>
            <a:ext cx="3323819" cy="1236086"/>
          </a:xfrm>
          <a:noFill/>
        </p:spPr>
        <p:txBody>
          <a:bodyPr anchor="ctr">
            <a:normAutofit/>
          </a:bodyPr>
          <a:lstStyle/>
          <a:p>
            <a:r>
              <a:rPr lang="en-GB" sz="2000" dirty="0"/>
              <a:t>A model that predicts cab prices </a:t>
            </a:r>
            <a:endParaRPr lang="en-NG" sz="2000" dirty="0"/>
          </a:p>
        </p:txBody>
      </p:sp>
      <p:cxnSp>
        <p:nvCxnSpPr>
          <p:cNvPr id="52" name="Straight Connector 11">
            <a:extLst>
              <a:ext uri="{FF2B5EF4-FFF2-40B4-BE49-F238E27FC236}">
                <a16:creationId xmlns:a16="http://schemas.microsoft.com/office/drawing/2014/main" id="{8AD2EEB5-F5B4-4BDA-8293-9A997C1299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27285" y="5121601"/>
            <a:ext cx="0" cy="914400"/>
          </a:xfrm>
          <a:prstGeom prst="line">
            <a:avLst/>
          </a:prstGeom>
          <a:ln w="19050">
            <a:solidFill>
              <a:schemeClr val="tx1">
                <a:lumMod val="65000"/>
                <a:lumOff val="35000"/>
                <a:alpha val="80000"/>
              </a:schemeClr>
            </a:solidFill>
          </a:ln>
        </p:spPr>
        <p:style>
          <a:lnRef idx="1">
            <a:schemeClr val="accent1"/>
          </a:lnRef>
          <a:fillRef idx="0">
            <a:schemeClr val="accent1"/>
          </a:fillRef>
          <a:effectRef idx="0">
            <a:schemeClr val="accent1"/>
          </a:effectRef>
          <a:fontRef idx="minor">
            <a:schemeClr val="tx1"/>
          </a:fontRef>
        </p:style>
      </p:cxnSp>
      <p:sp>
        <p:nvSpPr>
          <p:cNvPr id="6" name="Arrow: Right 5">
            <a:extLst>
              <a:ext uri="{FF2B5EF4-FFF2-40B4-BE49-F238E27FC236}">
                <a16:creationId xmlns:a16="http://schemas.microsoft.com/office/drawing/2014/main" id="{799D4538-79E2-65C5-EB52-CE9032E37DAC}"/>
              </a:ext>
            </a:extLst>
          </p:cNvPr>
          <p:cNvSpPr/>
          <p:nvPr/>
        </p:nvSpPr>
        <p:spPr>
          <a:xfrm>
            <a:off x="11736271" y="1897242"/>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C29E75BC-1083-6FB0-657C-4104AD4E62CC}"/>
              </a:ext>
            </a:extLst>
          </p:cNvPr>
          <p:cNvSpPr txBox="1"/>
          <p:nvPr/>
        </p:nvSpPr>
        <p:spPr>
          <a:xfrm>
            <a:off x="8829040" y="6449262"/>
            <a:ext cx="35173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By: Adanma Okafor</a:t>
            </a:r>
            <a:endParaRPr kumimoji="0" lang="en-NG" sz="20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711CE19-02EE-4B14-D7ED-DAA7C45DD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432" y="500208"/>
            <a:ext cx="7774346" cy="3960343"/>
          </a:xfrm>
          <a:prstGeom prst="rect">
            <a:avLst/>
          </a:prstGeom>
        </p:spPr>
      </p:pic>
    </p:spTree>
    <p:extLst>
      <p:ext uri="{BB962C8B-B14F-4D97-AF65-F5344CB8AC3E}">
        <p14:creationId xmlns:p14="http://schemas.microsoft.com/office/powerpoint/2010/main" val="12636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EDB8-C4A5-A031-33A5-C746C7AA65B3}"/>
              </a:ext>
            </a:extLst>
          </p:cNvPr>
          <p:cNvSpPr>
            <a:spLocks noGrp="1"/>
          </p:cNvSpPr>
          <p:nvPr>
            <p:ph type="title"/>
          </p:nvPr>
        </p:nvSpPr>
        <p:spPr>
          <a:xfrm>
            <a:off x="940593" y="163512"/>
            <a:ext cx="10034588" cy="1035050"/>
          </a:xfrm>
        </p:spPr>
        <p:txBody>
          <a:bodyPr>
            <a:normAutofit/>
          </a:bodyPr>
          <a:lstStyle/>
          <a:p>
            <a:pPr algn="ctr"/>
            <a:r>
              <a:rPr lang="en-GB" sz="3600" dirty="0">
                <a:latin typeface="Elephant" panose="02020904090505020303" pitchFamily="18" charset="0"/>
              </a:rPr>
              <a:t>Introduction</a:t>
            </a:r>
            <a:endParaRPr lang="en-NG" sz="3600" dirty="0">
              <a:latin typeface="Elephant" panose="02020904090505020303" pitchFamily="18" charset="0"/>
            </a:endParaRPr>
          </a:p>
        </p:txBody>
      </p:sp>
      <p:sp>
        <p:nvSpPr>
          <p:cNvPr id="3" name="Content Placeholder 2">
            <a:extLst>
              <a:ext uri="{FF2B5EF4-FFF2-40B4-BE49-F238E27FC236}">
                <a16:creationId xmlns:a16="http://schemas.microsoft.com/office/drawing/2014/main" id="{29DBED43-362F-EEFC-DF5D-54986EE5E9D0}"/>
              </a:ext>
            </a:extLst>
          </p:cNvPr>
          <p:cNvSpPr>
            <a:spLocks noGrp="1"/>
          </p:cNvSpPr>
          <p:nvPr>
            <p:ph idx="1"/>
          </p:nvPr>
        </p:nvSpPr>
        <p:spPr>
          <a:xfrm>
            <a:off x="561975" y="1304925"/>
            <a:ext cx="10791825" cy="4872038"/>
          </a:xfrm>
        </p:spPr>
        <p:txBody>
          <a:bodyPr>
            <a:normAutofit lnSpcReduction="10000"/>
          </a:bodyPr>
          <a:lstStyle/>
          <a:p>
            <a:pPr marL="0" indent="0">
              <a:buNone/>
            </a:pPr>
            <a:r>
              <a:rPr lang="en-GB" dirty="0"/>
              <a:t>The primary expected outcome is to build a predictive model that can accurately estimate ride-hailing prices. The model should minimize prediction errors and enable ride hailing companies provide fare estimates that are accurate and in line with the actual prices. </a:t>
            </a:r>
          </a:p>
          <a:p>
            <a:pPr marL="0" indent="0">
              <a:buNone/>
            </a:pPr>
            <a:endParaRPr lang="en-GB" dirty="0"/>
          </a:p>
          <a:p>
            <a:pPr>
              <a:buFont typeface="Wingdings" panose="05000000000000000000" pitchFamily="2" charset="2"/>
              <a:buChar char="Ø"/>
            </a:pPr>
            <a:r>
              <a:rPr lang="en-GB" dirty="0"/>
              <a:t>This will provide a competitive advantage to the company in the ride-hailing market as being able to offer competitive and transparent pricing can attract and retain customers.</a:t>
            </a:r>
          </a:p>
          <a:p>
            <a:pPr>
              <a:buFont typeface="Wingdings" panose="05000000000000000000" pitchFamily="2" charset="2"/>
              <a:buChar char="Ø"/>
            </a:pPr>
            <a:endParaRPr lang="en-GB" dirty="0"/>
          </a:p>
          <a:p>
            <a:pPr>
              <a:buFont typeface="Wingdings" panose="05000000000000000000" pitchFamily="2" charset="2"/>
              <a:buChar char="Ø"/>
            </a:pPr>
            <a:r>
              <a:rPr lang="en-GB" dirty="0"/>
              <a:t>It would also result in an improved customer experience and satisfaction as accurate predictions reduces the likelihood of surprise price changes.</a:t>
            </a:r>
          </a:p>
        </p:txBody>
      </p:sp>
    </p:spTree>
    <p:extLst>
      <p:ext uri="{BB962C8B-B14F-4D97-AF65-F5344CB8AC3E}">
        <p14:creationId xmlns:p14="http://schemas.microsoft.com/office/powerpoint/2010/main" val="176452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FBC0-5A44-6D13-80A3-251E3CD94DD4}"/>
              </a:ext>
            </a:extLst>
          </p:cNvPr>
          <p:cNvSpPr>
            <a:spLocks noGrp="1"/>
          </p:cNvSpPr>
          <p:nvPr>
            <p:ph type="title"/>
          </p:nvPr>
        </p:nvSpPr>
        <p:spPr>
          <a:xfrm>
            <a:off x="1111121" y="93306"/>
            <a:ext cx="9434804" cy="933061"/>
          </a:xfrm>
        </p:spPr>
        <p:txBody>
          <a:bodyPr>
            <a:normAutofit/>
          </a:bodyPr>
          <a:lstStyle/>
          <a:p>
            <a:pPr algn="ctr"/>
            <a:r>
              <a:rPr lang="en-GB" sz="3600" b="1" dirty="0">
                <a:latin typeface="Elephant" panose="02020904090505020303" pitchFamily="18" charset="0"/>
              </a:rPr>
              <a:t>Performance Matrix</a:t>
            </a:r>
            <a:endParaRPr lang="en-NG" sz="3600" b="1" dirty="0">
              <a:latin typeface="Elephant" panose="02020904090505020303" pitchFamily="18" charset="0"/>
            </a:endParaRPr>
          </a:p>
        </p:txBody>
      </p:sp>
      <p:sp>
        <p:nvSpPr>
          <p:cNvPr id="3" name="Content Placeholder 2">
            <a:extLst>
              <a:ext uri="{FF2B5EF4-FFF2-40B4-BE49-F238E27FC236}">
                <a16:creationId xmlns:a16="http://schemas.microsoft.com/office/drawing/2014/main" id="{12444DF1-3BA0-7497-0465-FCA984927E65}"/>
              </a:ext>
            </a:extLst>
          </p:cNvPr>
          <p:cNvSpPr>
            <a:spLocks noGrp="1"/>
          </p:cNvSpPr>
          <p:nvPr>
            <p:ph idx="1"/>
          </p:nvPr>
        </p:nvSpPr>
        <p:spPr>
          <a:xfrm>
            <a:off x="426027" y="1026366"/>
            <a:ext cx="11419609" cy="5831634"/>
          </a:xfrm>
        </p:spPr>
        <p:txBody>
          <a:bodyPr>
            <a:normAutofit lnSpcReduction="10000"/>
          </a:bodyPr>
          <a:lstStyle/>
          <a:p>
            <a:r>
              <a:rPr lang="en-GB" b="1" i="0" dirty="0">
                <a:effectLst/>
              </a:rPr>
              <a:t>Mean Absolute Error (MAE):</a:t>
            </a:r>
            <a:r>
              <a:rPr lang="en-GB" b="0" i="0" dirty="0">
                <a:effectLst/>
              </a:rPr>
              <a:t> </a:t>
            </a:r>
            <a:r>
              <a:rPr lang="en-GB" dirty="0"/>
              <a:t>this </a:t>
            </a:r>
            <a:r>
              <a:rPr lang="en-GB" b="0" i="0" dirty="0">
                <a:effectLst/>
              </a:rPr>
              <a:t>measures the average absolute difference between predicted prices and actual prices. It wil</a:t>
            </a:r>
            <a:r>
              <a:rPr lang="en-GB" dirty="0"/>
              <a:t>l</a:t>
            </a:r>
            <a:r>
              <a:rPr lang="en-GB" b="0" i="0" dirty="0">
                <a:effectLst/>
              </a:rPr>
              <a:t> give a sense of how far off, on average, the predictions are from the actual prices.</a:t>
            </a:r>
          </a:p>
          <a:p>
            <a:endParaRPr lang="en-GB" b="0" i="0" dirty="0">
              <a:effectLst/>
            </a:endParaRPr>
          </a:p>
          <a:p>
            <a:r>
              <a:rPr lang="en-GB" b="1" i="0" dirty="0">
                <a:effectLst/>
                <a:latin typeface="Söhne"/>
              </a:rPr>
              <a:t>Interquartile Range(IQR):</a:t>
            </a:r>
            <a:r>
              <a:rPr lang="en-GB" i="0" dirty="0">
                <a:effectLst/>
              </a:rPr>
              <a:t> the interquartile range of the prediction errors helps to assess the spread of errors around the median. In ride-hailing, there might be occasional extremely high or low prices due to surge pricing, special events or other factors. Using IQR can help to understand the typical price range without being heavily influenced by these outliers. </a:t>
            </a:r>
          </a:p>
          <a:p>
            <a:endParaRPr lang="en-GB" i="0" dirty="0">
              <a:effectLst/>
            </a:endParaRPr>
          </a:p>
          <a:p>
            <a:r>
              <a:rPr lang="en-GB" b="1" i="0" dirty="0">
                <a:effectLst/>
              </a:rPr>
              <a:t>Median Absolute Error (</a:t>
            </a:r>
            <a:r>
              <a:rPr lang="en-GB" b="1" i="0" dirty="0" err="1">
                <a:effectLst/>
              </a:rPr>
              <a:t>MedAE</a:t>
            </a:r>
            <a:r>
              <a:rPr lang="en-GB" b="1" i="0" dirty="0">
                <a:effectLst/>
              </a:rPr>
              <a:t>):</a:t>
            </a:r>
            <a:r>
              <a:rPr lang="en-GB" b="0" i="0" dirty="0">
                <a:effectLst/>
              </a:rPr>
              <a:t> is the median of the absolute differences between predicted and actual prices. Like IQR, It’s also less sensitive to outliers compared to mean-based metrics and can help reflect consistency in pricing.</a:t>
            </a:r>
            <a:endParaRPr lang="en-NG" dirty="0"/>
          </a:p>
        </p:txBody>
      </p:sp>
    </p:spTree>
    <p:extLst>
      <p:ext uri="{BB962C8B-B14F-4D97-AF65-F5344CB8AC3E}">
        <p14:creationId xmlns:p14="http://schemas.microsoft.com/office/powerpoint/2010/main" val="49211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of blue rectangular bars&#10;&#10;Description automatically generated with medium confidence">
            <a:extLst>
              <a:ext uri="{FF2B5EF4-FFF2-40B4-BE49-F238E27FC236}">
                <a16:creationId xmlns:a16="http://schemas.microsoft.com/office/drawing/2014/main" id="{AE11CB3F-9D8D-0AD3-ED06-60A887B25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673" y="453655"/>
            <a:ext cx="5152328" cy="3353541"/>
          </a:xfrm>
          <a:prstGeom prst="rect">
            <a:avLst/>
          </a:prstGeom>
        </p:spPr>
      </p:pic>
      <p:pic>
        <p:nvPicPr>
          <p:cNvPr id="7" name="Picture 6" descr="A graph with a line&#10;&#10;Description automatically generated">
            <a:extLst>
              <a:ext uri="{FF2B5EF4-FFF2-40B4-BE49-F238E27FC236}">
                <a16:creationId xmlns:a16="http://schemas.microsoft.com/office/drawing/2014/main" id="{6AA1E5C2-EA85-6438-94C5-CE286DAB2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672" y="3799242"/>
            <a:ext cx="4662149" cy="2960463"/>
          </a:xfrm>
          <a:prstGeom prst="rect">
            <a:avLst/>
          </a:prstGeom>
        </p:spPr>
      </p:pic>
      <p:pic>
        <p:nvPicPr>
          <p:cNvPr id="5" name="Picture 4" descr="A graph of a number of different types of cab types&#10;&#10;Description automatically generated">
            <a:extLst>
              <a:ext uri="{FF2B5EF4-FFF2-40B4-BE49-F238E27FC236}">
                <a16:creationId xmlns:a16="http://schemas.microsoft.com/office/drawing/2014/main" id="{43526D0B-EF4B-859A-CD6D-9B4F116C5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4351"/>
            <a:ext cx="7094709" cy="3959136"/>
          </a:xfrm>
          <a:prstGeom prst="rect">
            <a:avLst/>
          </a:prstGeom>
        </p:spPr>
      </p:pic>
      <p:sp>
        <p:nvSpPr>
          <p:cNvPr id="2" name="Title 1">
            <a:extLst>
              <a:ext uri="{FF2B5EF4-FFF2-40B4-BE49-F238E27FC236}">
                <a16:creationId xmlns:a16="http://schemas.microsoft.com/office/drawing/2014/main" id="{9FF61861-04FF-9E11-0E5C-01EC065DFFD4}"/>
              </a:ext>
            </a:extLst>
          </p:cNvPr>
          <p:cNvSpPr>
            <a:spLocks noGrp="1"/>
          </p:cNvSpPr>
          <p:nvPr>
            <p:ph type="title"/>
          </p:nvPr>
        </p:nvSpPr>
        <p:spPr>
          <a:xfrm>
            <a:off x="2771775" y="185715"/>
            <a:ext cx="7354473" cy="328636"/>
          </a:xfrm>
        </p:spPr>
        <p:txBody>
          <a:bodyPr vert="horz" lIns="91440" tIns="45720" rIns="91440" bIns="45720" rtlCol="0" anchor="ctr">
            <a:noAutofit/>
          </a:bodyPr>
          <a:lstStyle/>
          <a:p>
            <a:r>
              <a:rPr lang="en-US" sz="3600" kern="1200">
                <a:solidFill>
                  <a:schemeClr val="tx1"/>
                </a:solidFill>
                <a:latin typeface="Elephant" panose="02020904090505020303" pitchFamily="18" charset="0"/>
              </a:rPr>
              <a:t>Descriptive Analysis</a:t>
            </a:r>
            <a:endParaRPr lang="en-US" sz="3600" kern="1200" dirty="0">
              <a:solidFill>
                <a:schemeClr val="tx1"/>
              </a:solidFill>
              <a:latin typeface="Elephant" panose="02020904090505020303" pitchFamily="18" charset="0"/>
            </a:endParaRPr>
          </a:p>
        </p:txBody>
      </p:sp>
      <p:sp>
        <p:nvSpPr>
          <p:cNvPr id="10" name="TextBox 9">
            <a:extLst>
              <a:ext uri="{FF2B5EF4-FFF2-40B4-BE49-F238E27FC236}">
                <a16:creationId xmlns:a16="http://schemas.microsoft.com/office/drawing/2014/main" id="{402E12E5-D586-8049-A2DB-13C5CDCE97C1}"/>
              </a:ext>
            </a:extLst>
          </p:cNvPr>
          <p:cNvSpPr txBox="1"/>
          <p:nvPr/>
        </p:nvSpPr>
        <p:spPr>
          <a:xfrm>
            <a:off x="0" y="4531522"/>
            <a:ext cx="7389845" cy="2931572"/>
          </a:xfrm>
          <a:prstGeom prst="rect">
            <a:avLst/>
          </a:prstGeom>
          <a:noFill/>
        </p:spPr>
        <p:txBody>
          <a:bodyPr wrap="square" rtlCol="0">
            <a:spAutoFit/>
          </a:bodyPr>
          <a:lstStyle/>
          <a:p>
            <a:pPr marL="342900" indent="-342900">
              <a:buFont typeface="Wingdings" panose="05000000000000000000" pitchFamily="2" charset="2"/>
              <a:buChar char="q"/>
            </a:pPr>
            <a:r>
              <a:rPr lang="en-GB" sz="2050" dirty="0"/>
              <a:t>Uber was identified as the most ordered cab type.</a:t>
            </a:r>
          </a:p>
          <a:p>
            <a:pPr marL="342900" indent="-342900">
              <a:buFont typeface="Wingdings" panose="05000000000000000000" pitchFamily="2" charset="2"/>
              <a:buChar char="q"/>
            </a:pPr>
            <a:r>
              <a:rPr lang="en-GB" sz="2050" dirty="0"/>
              <a:t>Mondays have the highest number of cab orders and lowest orders on Fridays.</a:t>
            </a:r>
          </a:p>
          <a:p>
            <a:pPr marL="342900" indent="-342900">
              <a:buFont typeface="Wingdings" panose="05000000000000000000" pitchFamily="2" charset="2"/>
              <a:buChar char="q"/>
            </a:pPr>
            <a:r>
              <a:rPr lang="en-GB" sz="2050" dirty="0"/>
              <a:t>Surge is highest on Tuesdays and lowest on Saturdays.</a:t>
            </a:r>
          </a:p>
          <a:p>
            <a:pPr marL="342900" indent="-342900">
              <a:buFont typeface="Wingdings" panose="05000000000000000000" pitchFamily="2" charset="2"/>
              <a:buChar char="q"/>
            </a:pPr>
            <a:r>
              <a:rPr lang="en-GB" sz="2050" dirty="0"/>
              <a:t>Surge is highest at around 8pm and lowest around 4pm.</a:t>
            </a:r>
          </a:p>
          <a:p>
            <a:pPr marL="342900" indent="-342900">
              <a:buFont typeface="Wingdings" panose="05000000000000000000" pitchFamily="2" charset="2"/>
              <a:buChar char="q"/>
            </a:pPr>
            <a:r>
              <a:rPr lang="en-GB" sz="2050" dirty="0"/>
              <a:t>On average, the most money is made on Tuesday and the least </a:t>
            </a:r>
            <a:r>
              <a:rPr lang="en-GB" sz="2050"/>
              <a:t>on Saturday.</a:t>
            </a:r>
            <a:endParaRPr lang="en-GB" sz="2050" dirty="0"/>
          </a:p>
          <a:p>
            <a:pPr marL="342900" indent="-342900">
              <a:buFont typeface="Wingdings" panose="05000000000000000000" pitchFamily="2" charset="2"/>
              <a:buChar char="q"/>
            </a:pPr>
            <a:endParaRPr lang="en-GB" sz="2050" dirty="0"/>
          </a:p>
          <a:p>
            <a:pPr marL="342900" indent="-342900">
              <a:buFont typeface="Wingdings" panose="05000000000000000000" pitchFamily="2" charset="2"/>
              <a:buChar char="q"/>
            </a:pPr>
            <a:endParaRPr lang="en-NG" sz="2050" dirty="0"/>
          </a:p>
        </p:txBody>
      </p:sp>
    </p:spTree>
    <p:extLst>
      <p:ext uri="{BB962C8B-B14F-4D97-AF65-F5344CB8AC3E}">
        <p14:creationId xmlns:p14="http://schemas.microsoft.com/office/powerpoint/2010/main" val="53921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2BFFC6-96A3-5F5C-11B4-F52D0E0B47F9}"/>
              </a:ext>
            </a:extLst>
          </p:cNvPr>
          <p:cNvSpPr>
            <a:spLocks noGrp="1"/>
          </p:cNvSpPr>
          <p:nvPr>
            <p:ph idx="1"/>
          </p:nvPr>
        </p:nvSpPr>
        <p:spPr>
          <a:xfrm>
            <a:off x="323851" y="247660"/>
            <a:ext cx="4152899" cy="3076566"/>
          </a:xfrm>
          <a:ln>
            <a:solidFill>
              <a:schemeClr val="bg1">
                <a:lumMod val="85000"/>
              </a:schemeClr>
            </a:solidFill>
          </a:ln>
        </p:spPr>
        <p:txBody>
          <a:bodyPr>
            <a:normAutofit/>
          </a:bodyPr>
          <a:lstStyle/>
          <a:p>
            <a:pPr marL="0" indent="0">
              <a:buNone/>
            </a:pPr>
            <a:r>
              <a:rPr lang="en-GB" sz="2400" dirty="0"/>
              <a:t>After evaluation of different algorithms, the </a:t>
            </a:r>
            <a:r>
              <a:rPr lang="en-GB" sz="2400" dirty="0" err="1"/>
              <a:t>LinearRegressor</a:t>
            </a:r>
            <a:r>
              <a:rPr lang="en-GB" sz="2400" dirty="0"/>
              <a:t> was chosen as the most suitable model to be used</a:t>
            </a:r>
          </a:p>
          <a:p>
            <a:endParaRPr lang="en-GB" sz="2400" dirty="0"/>
          </a:p>
          <a:p>
            <a:pPr marL="0" indent="0">
              <a:buNone/>
            </a:pPr>
            <a:r>
              <a:rPr lang="en-GB" sz="2400" dirty="0"/>
              <a:t>A price predictive app was then developed utilizing </a:t>
            </a:r>
            <a:r>
              <a:rPr lang="en-GB" sz="2400" dirty="0" err="1"/>
              <a:t>streamlit</a:t>
            </a:r>
            <a:endParaRPr lang="en-GB" sz="2400" dirty="0"/>
          </a:p>
          <a:p>
            <a:endParaRPr lang="en-NG" sz="2400" dirty="0"/>
          </a:p>
        </p:txBody>
      </p:sp>
      <p:pic>
        <p:nvPicPr>
          <p:cNvPr id="5" name="Picture 4" descr="A screenshot of a taxi price&#10;&#10;Description automatically generated">
            <a:extLst>
              <a:ext uri="{FF2B5EF4-FFF2-40B4-BE49-F238E27FC236}">
                <a16:creationId xmlns:a16="http://schemas.microsoft.com/office/drawing/2014/main" id="{85A39E6C-1F09-BAF0-93CF-ABCDE811030B}"/>
              </a:ext>
            </a:extLst>
          </p:cNvPr>
          <p:cNvPicPr>
            <a:picLocks noChangeAspect="1"/>
          </p:cNvPicPr>
          <p:nvPr/>
        </p:nvPicPr>
        <p:blipFill rotWithShape="1">
          <a:blip r:embed="rId2">
            <a:extLst>
              <a:ext uri="{28A0092B-C50C-407E-A947-70E740481C1C}">
                <a14:useLocalDpi xmlns:a14="http://schemas.microsoft.com/office/drawing/2010/main" val="0"/>
              </a:ext>
            </a:extLst>
          </a:blip>
          <a:srcRect l="5411" r="5580" b="2"/>
          <a:stretch/>
        </p:blipFill>
        <p:spPr>
          <a:xfrm>
            <a:off x="5010386" y="10"/>
            <a:ext cx="7181613" cy="6857990"/>
          </a:xfrm>
          <a:prstGeom prst="rect">
            <a:avLst/>
          </a:prstGeom>
          <a:effectLst/>
        </p:spPr>
      </p:pic>
      <p:cxnSp>
        <p:nvCxnSpPr>
          <p:cNvPr id="8" name="Straight Arrow Connector 7">
            <a:extLst>
              <a:ext uri="{FF2B5EF4-FFF2-40B4-BE49-F238E27FC236}">
                <a16:creationId xmlns:a16="http://schemas.microsoft.com/office/drawing/2014/main" id="{2E6C6651-045F-5BDF-A39F-1A1C84573C17}"/>
              </a:ext>
            </a:extLst>
          </p:cNvPr>
          <p:cNvCxnSpPr>
            <a:cxnSpLocks/>
          </p:cNvCxnSpPr>
          <p:nvPr/>
        </p:nvCxnSpPr>
        <p:spPr>
          <a:xfrm flipH="1">
            <a:off x="2657475" y="5276850"/>
            <a:ext cx="248602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284D040-A7CB-7CEA-FFF2-0726119B1026}"/>
              </a:ext>
            </a:extLst>
          </p:cNvPr>
          <p:cNvSpPr/>
          <p:nvPr/>
        </p:nvSpPr>
        <p:spPr>
          <a:xfrm>
            <a:off x="638176" y="5093931"/>
            <a:ext cx="2019300" cy="12497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Relevant information related to the trip needs to be entered</a:t>
            </a:r>
            <a:endParaRPr lang="en-NG" dirty="0"/>
          </a:p>
        </p:txBody>
      </p:sp>
    </p:spTree>
    <p:extLst>
      <p:ext uri="{BB962C8B-B14F-4D97-AF65-F5344CB8AC3E}">
        <p14:creationId xmlns:p14="http://schemas.microsoft.com/office/powerpoint/2010/main" val="724850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A28918A-AEC8-7C02-25A4-6F867AEA1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6145" y="107950"/>
            <a:ext cx="9205855" cy="6642100"/>
          </a:xfrm>
        </p:spPr>
      </p:pic>
      <p:cxnSp>
        <p:nvCxnSpPr>
          <p:cNvPr id="6" name="Straight Arrow Connector 5">
            <a:extLst>
              <a:ext uri="{FF2B5EF4-FFF2-40B4-BE49-F238E27FC236}">
                <a16:creationId xmlns:a16="http://schemas.microsoft.com/office/drawing/2014/main" id="{DFA3D2CB-4572-45CD-CCA8-58AA38B9D046}"/>
              </a:ext>
            </a:extLst>
          </p:cNvPr>
          <p:cNvCxnSpPr>
            <a:cxnSpLocks/>
          </p:cNvCxnSpPr>
          <p:nvPr/>
        </p:nvCxnSpPr>
        <p:spPr>
          <a:xfrm>
            <a:off x="1850608" y="3638550"/>
            <a:ext cx="1978442" cy="177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7DE606-A18F-52AF-5AC8-91C65D126298}"/>
              </a:ext>
            </a:extLst>
          </p:cNvPr>
          <p:cNvSpPr/>
          <p:nvPr/>
        </p:nvSpPr>
        <p:spPr>
          <a:xfrm>
            <a:off x="390525" y="2095500"/>
            <a:ext cx="2670963" cy="1885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After all relevant information is filled, the Predict Price is then clicked to give the predicted price of the trip in USD</a:t>
            </a:r>
            <a:endParaRPr lang="en-NG" dirty="0"/>
          </a:p>
        </p:txBody>
      </p:sp>
    </p:spTree>
    <p:extLst>
      <p:ext uri="{BB962C8B-B14F-4D97-AF65-F5344CB8AC3E}">
        <p14:creationId xmlns:p14="http://schemas.microsoft.com/office/powerpoint/2010/main" val="363880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2CC6-F465-648F-7EFC-D9235609B402}"/>
              </a:ext>
            </a:extLst>
          </p:cNvPr>
          <p:cNvSpPr>
            <a:spLocks noGrp="1"/>
          </p:cNvSpPr>
          <p:nvPr>
            <p:ph type="title"/>
          </p:nvPr>
        </p:nvSpPr>
        <p:spPr>
          <a:xfrm>
            <a:off x="838200" y="869951"/>
            <a:ext cx="10515600" cy="730250"/>
          </a:xfrm>
        </p:spPr>
        <p:txBody>
          <a:bodyPr>
            <a:normAutofit/>
          </a:bodyPr>
          <a:lstStyle/>
          <a:p>
            <a:pPr algn="ctr"/>
            <a:r>
              <a:rPr lang="en-GB" sz="3600" b="1" dirty="0">
                <a:latin typeface="Elephant" panose="02020904090505020303" pitchFamily="18" charset="0"/>
              </a:rPr>
              <a:t>Further/Future Projects</a:t>
            </a:r>
            <a:endParaRPr lang="en-NG" sz="3600" b="1" dirty="0">
              <a:latin typeface="Elephant" panose="02020904090505020303" pitchFamily="18" charset="0"/>
            </a:endParaRPr>
          </a:p>
        </p:txBody>
      </p:sp>
      <p:sp>
        <p:nvSpPr>
          <p:cNvPr id="3" name="Content Placeholder 2">
            <a:extLst>
              <a:ext uri="{FF2B5EF4-FFF2-40B4-BE49-F238E27FC236}">
                <a16:creationId xmlns:a16="http://schemas.microsoft.com/office/drawing/2014/main" id="{E8E6D7D2-7748-FF30-B7D8-7FD7B2E6FC0B}"/>
              </a:ext>
            </a:extLst>
          </p:cNvPr>
          <p:cNvSpPr>
            <a:spLocks noGrp="1"/>
          </p:cNvSpPr>
          <p:nvPr>
            <p:ph idx="1"/>
          </p:nvPr>
        </p:nvSpPr>
        <p:spPr>
          <a:xfrm>
            <a:off x="838200" y="1825625"/>
            <a:ext cx="11121736" cy="3308350"/>
          </a:xfrm>
        </p:spPr>
        <p:txBody>
          <a:bodyPr/>
          <a:lstStyle/>
          <a:p>
            <a:pPr marL="0" indent="0" algn="l">
              <a:buNone/>
            </a:pPr>
            <a:endParaRPr lang="en-GB" b="0" i="0" dirty="0">
              <a:effectLst/>
            </a:endParaRPr>
          </a:p>
          <a:p>
            <a:pPr marL="0" indent="0" algn="ctr">
              <a:buNone/>
            </a:pPr>
            <a:r>
              <a:rPr lang="en-GB" b="1" i="0" dirty="0">
                <a:effectLst/>
              </a:rPr>
              <a:t>Demand Forecasting</a:t>
            </a:r>
            <a:endParaRPr lang="en-GB" dirty="0"/>
          </a:p>
          <a:p>
            <a:pPr marL="0" indent="0" algn="l">
              <a:buNone/>
            </a:pPr>
            <a:r>
              <a:rPr lang="en-GB" b="0" i="0" dirty="0">
                <a:effectLst/>
              </a:rPr>
              <a:t>Understanding patterns in ride requests and how they vary by location, time, and external factors, can help build models for demand forecasting in the ride-hailing industry. This can </a:t>
            </a:r>
            <a:r>
              <a:rPr lang="en-GB" dirty="0"/>
              <a:t>enable </a:t>
            </a:r>
            <a:r>
              <a:rPr lang="en-GB" b="0" i="0" dirty="0">
                <a:effectLst/>
              </a:rPr>
              <a:t>companies allocate resources more efficiently.</a:t>
            </a:r>
          </a:p>
          <a:p>
            <a:endParaRPr lang="en-NG" dirty="0"/>
          </a:p>
        </p:txBody>
      </p:sp>
    </p:spTree>
    <p:extLst>
      <p:ext uri="{BB962C8B-B14F-4D97-AF65-F5344CB8AC3E}">
        <p14:creationId xmlns:p14="http://schemas.microsoft.com/office/powerpoint/2010/main" val="3931578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420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Elephant</vt:lpstr>
      <vt:lpstr>Söhne</vt:lpstr>
      <vt:lpstr>Wingdings</vt:lpstr>
      <vt:lpstr>Office Theme</vt:lpstr>
      <vt:lpstr>Cab Price Predict</vt:lpstr>
      <vt:lpstr>Introduction</vt:lpstr>
      <vt:lpstr>Performance Matrix</vt:lpstr>
      <vt:lpstr>Descriptive Analysis</vt:lpstr>
      <vt:lpstr>PowerPoint Presentation</vt:lpstr>
      <vt:lpstr>PowerPoint Presentation</vt:lpstr>
      <vt:lpstr>Further/Future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Price Predict</dc:title>
  <dc:creator>Ada Okafor</dc:creator>
  <cp:lastModifiedBy>Ada Okafor</cp:lastModifiedBy>
  <cp:revision>2</cp:revision>
  <dcterms:created xsi:type="dcterms:W3CDTF">2023-10-15T14:24:17Z</dcterms:created>
  <dcterms:modified xsi:type="dcterms:W3CDTF">2023-10-18T14:06:01Z</dcterms:modified>
</cp:coreProperties>
</file>