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15" r:id="rId2"/>
    <p:sldId id="313" r:id="rId3"/>
    <p:sldId id="314" r:id="rId4"/>
    <p:sldId id="307" r:id="rId5"/>
    <p:sldId id="296" r:id="rId6"/>
    <p:sldId id="297" r:id="rId7"/>
    <p:sldId id="300" r:id="rId8"/>
    <p:sldId id="298" r:id="rId9"/>
    <p:sldId id="299" r:id="rId10"/>
    <p:sldId id="308" r:id="rId11"/>
    <p:sldId id="306" r:id="rId12"/>
    <p:sldId id="316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3" autoAdjust="0"/>
    <p:restoredTop sz="94563" autoAdjust="0"/>
  </p:normalViewPr>
  <p:slideViewPr>
    <p:cSldViewPr>
      <p:cViewPr varScale="1">
        <p:scale>
          <a:sx n="106" d="100"/>
          <a:sy n="106" d="100"/>
        </p:scale>
        <p:origin x="-16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3-08-02T09:42:21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2555 14163,'0'25,"0"-25,25 0,-1 0,1 0,0 0,0 0,-25 0,25 0,0 0,-1 0,1 25,0-25,-25 0,25 0,0 0,-1 0,-24 0,25 25,0-25,0 0,-25 0,25 25,-25-25,24 0,-24 0,50 0,-50 0,25 0,-25 0,25 0,-1 0,26 0,0 0,-1 0,26 0,-1 0,0 24,50-24,-49 25,24 0,-24-25,-26 0,26 0,-75 0,24 0,1 0,0 0,-25 0,25 0,-25 0,25-25,-25 25,49 0,-49-25,25 25,-25-24,25 24,0 0,-1-25,-24 25,25 0,0 0,-25 0,25 0,-25 0,25 0,-1 0,1-25,-25 25,25 0,0 0,-25 0,25 0,-25 0,24 0,1 0,-25 0,25 0,0 0,0-25,-25 25,24 0,-24 0,25 0,-25 0,25 0,0 0,24 0,-49 0,25 0,-25 0,25 0,0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C84F8F9-A933-4FDD-A77F-96178BCF121F}" type="datetimeFigureOut">
              <a:rPr lang="en-US"/>
              <a:pPr>
                <a:defRPr/>
              </a:pPr>
              <a:t>11/18/2014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4E2928F-F69C-4E73-A327-9B29E4D2A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2928F-F69C-4E73-A327-9B29E4D2A0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E2928F-F69C-4E73-A327-9B29E4D2A0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+mj-lt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14313"/>
            <a:ext cx="2185987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14313"/>
            <a:ext cx="6408738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262063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2488" y="1262063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38175" y="1262063"/>
            <a:ext cx="3871913" cy="4972050"/>
          </a:xfrm>
        </p:spPr>
        <p:txBody>
          <a:bodyPr/>
          <a:lstStyle/>
          <a:p>
            <a:pPr lvl="0"/>
            <a:r>
              <a:rPr lang="en-US" noProof="0" dirty="0" smtClean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2488" y="1262063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7772400" cy="39624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262063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262063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62063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 Narrow" pitchFamily="34" charset="0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99000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591550" y="6361113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9B1E9D9-5BB1-4F03-87BA-D58B42327977}" type="slidenum">
              <a:rPr lang="en-US" sz="1400" b="1">
                <a:solidFill>
                  <a:schemeClr val="bg2"/>
                </a:solidFill>
                <a:latin typeface="Arial Narrow" pitchFamily="34" charset="0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 dirty="0">
              <a:solidFill>
                <a:schemeClr val="bg2"/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0" y="6524625"/>
            <a:ext cx="8496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6524625"/>
            <a:ext cx="8101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  <a:cs typeface="+mn-cs"/>
              </a:rPr>
              <a:t>			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marL="119063" indent="-119063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marL="119063" indent="-119063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 Narrow" pitchFamily="34" charset="0"/>
        </a:defRPr>
      </a:lvl2pPr>
      <a:lvl3pPr marL="119063" indent="-119063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 Narrow" pitchFamily="34" charset="0"/>
        </a:defRPr>
      </a:lvl3pPr>
      <a:lvl4pPr marL="119063" indent="-119063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 Narrow" pitchFamily="34" charset="0"/>
        </a:defRPr>
      </a:lvl4pPr>
      <a:lvl5pPr marL="119063" indent="-119063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 Narrow" pitchFamily="34" charset="0"/>
        </a:defRPr>
      </a:lvl5pPr>
      <a:lvl6pPr marL="576263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 Narrow" pitchFamily="34" charset="0"/>
        </a:defRPr>
      </a:lvl6pPr>
      <a:lvl7pPr marL="1033463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 Narrow" pitchFamily="34" charset="0"/>
        </a:defRPr>
      </a:lvl7pPr>
      <a:lvl8pPr marL="1490663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 Narrow" pitchFamily="34" charset="0"/>
        </a:defRPr>
      </a:lvl8pPr>
      <a:lvl9pPr marL="1947863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52400"/>
            <a:ext cx="8747125" cy="762000"/>
          </a:xfrm>
        </p:spPr>
        <p:txBody>
          <a:bodyPr/>
          <a:lstStyle/>
          <a:p>
            <a:r>
              <a:rPr lang="en-US" dirty="0" smtClean="0"/>
              <a:t>GCD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262063"/>
            <a:ext cx="7896225" cy="4972050"/>
          </a:xfrm>
        </p:spPr>
        <p:txBody>
          <a:bodyPr/>
          <a:lstStyle/>
          <a:p>
            <a:r>
              <a:rPr lang="en-US" dirty="0" smtClean="0"/>
              <a:t>An algorithm to find the greatest common divisor of two positive integers m and n, m ≥ n.</a:t>
            </a:r>
          </a:p>
          <a:p>
            <a:r>
              <a:rPr lang="en-US" dirty="0" smtClean="0"/>
              <a:t>A naïve solution – Described </a:t>
            </a:r>
            <a:r>
              <a:rPr lang="en-US" i="1" dirty="0" smtClean="0"/>
              <a:t>informally</a:t>
            </a:r>
            <a:r>
              <a:rPr lang="en-US" dirty="0" smtClean="0"/>
              <a:t> as follows.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Take the smaller number 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smtClean="0"/>
              <a:t>each number k, n ≥k≥1, </a:t>
            </a:r>
            <a:r>
              <a:rPr lang="en-US" dirty="0" smtClean="0"/>
              <a:t>in descending order, do the following.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If k divides m and n, then k is the </a:t>
            </a:r>
            <a:r>
              <a:rPr lang="en-US" dirty="0" err="1" smtClean="0"/>
              <a:t>gcd</a:t>
            </a:r>
            <a:r>
              <a:rPr lang="en-US" dirty="0" smtClean="0"/>
              <a:t> of m and n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 smtClean="0"/>
              <a:t>This will compute </a:t>
            </a:r>
            <a:r>
              <a:rPr lang="en-US" dirty="0" err="1" smtClean="0"/>
              <a:t>gcd</a:t>
            </a:r>
            <a:r>
              <a:rPr lang="en-US" dirty="0" smtClean="0"/>
              <a:t> correctly, but is VERY slow (think about large numbers m and  n).</a:t>
            </a:r>
          </a:p>
          <a:p>
            <a:pPr marL="514350" indent="-457200"/>
            <a:r>
              <a:rPr lang="en-US" dirty="0" smtClean="0"/>
              <a:t>There is a faster way…</a:t>
            </a:r>
            <a:endParaRPr lang="en-IN" dirty="0"/>
          </a:p>
        </p:txBody>
      </p:sp>
      <p:pic>
        <p:nvPicPr>
          <p:cNvPr id="4" name="Picture 3" descr="IIT_Kanpu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3672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solutions and  comparing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066800"/>
            <a:ext cx="3505200" cy="516731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Multiple solutions are possible for the same problem. 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Is the adjacent flowchart correct for </a:t>
            </a:r>
            <a:r>
              <a:rPr lang="en-US" dirty="0" err="1" smtClean="0">
                <a:latin typeface="+mj-lt"/>
              </a:rPr>
              <a:t>gcd</a:t>
            </a:r>
            <a:r>
              <a:rPr lang="en-US" dirty="0" smtClean="0">
                <a:latin typeface="+mj-lt"/>
              </a:rPr>
              <a:t>?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How many times did we run in the loop? The fewer the better.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Is it seriously more: by an order of magnitude? Notion of complexity.</a:t>
            </a:r>
            <a:endParaRPr lang="en-US" dirty="0">
              <a:latin typeface="+mj-l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81000" y="1219200"/>
            <a:ext cx="4419600" cy="4648200"/>
            <a:chOff x="381000" y="1219200"/>
            <a:chExt cx="4419600" cy="4648200"/>
          </a:xfrm>
        </p:grpSpPr>
        <p:sp>
          <p:nvSpPr>
            <p:cNvPr id="5" name="Flowchart: Process 4"/>
            <p:cNvSpPr/>
            <p:nvPr/>
          </p:nvSpPr>
          <p:spPr bwMode="auto">
            <a:xfrm>
              <a:off x="2752493" y="3957181"/>
              <a:ext cx="970156" cy="63674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Print a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89463" y="1219200"/>
              <a:ext cx="862361" cy="70041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Input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a, 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" name="Flowchart: Decision 6"/>
            <p:cNvSpPr/>
            <p:nvPr/>
          </p:nvSpPr>
          <p:spPr bwMode="auto">
            <a:xfrm>
              <a:off x="919976" y="2492679"/>
              <a:ext cx="1239644" cy="891436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 smtClean="0">
                  <a:ea typeface="ＭＳ Ｐゴシック" pitchFamily="34" charset="-128"/>
                </a:rPr>
                <a:t>b≤a</a:t>
              </a:r>
              <a:r>
                <a:rPr lang="en-US" sz="2000" dirty="0" smtClean="0">
                  <a:ea typeface="ＭＳ Ｐゴシック" pitchFamily="34" charset="-128"/>
                </a:rPr>
                <a:t>?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1566746" y="1919614"/>
              <a:ext cx="0" cy="3884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Down Arrow 8"/>
            <p:cNvSpPr/>
            <p:nvPr/>
          </p:nvSpPr>
          <p:spPr bwMode="auto">
            <a:xfrm>
              <a:off x="1458951" y="3447789"/>
              <a:ext cx="215590" cy="3820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0" name="Down Arrow 9"/>
            <p:cNvSpPr/>
            <p:nvPr/>
          </p:nvSpPr>
          <p:spPr bwMode="auto">
            <a:xfrm>
              <a:off x="2483005" y="2874723"/>
              <a:ext cx="161693" cy="44571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54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2159620" y="2811049"/>
              <a:ext cx="592873" cy="25469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0600" y="3429000"/>
              <a:ext cx="457161" cy="30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13" name="Flowchart: Process 12"/>
            <p:cNvSpPr/>
            <p:nvPr/>
          </p:nvSpPr>
          <p:spPr bwMode="auto">
            <a:xfrm>
              <a:off x="2752493" y="2556353"/>
              <a:ext cx="862361" cy="63674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ea typeface="ＭＳ Ｐゴシック" pitchFamily="34" charset="-128"/>
                </a:rPr>
                <a:t>Exchange(</a:t>
              </a:r>
              <a:r>
                <a:rPr lang="en-US" sz="1600" dirty="0" err="1" smtClean="0">
                  <a:ea typeface="ＭＳ Ｐゴシック" pitchFamily="34" charset="-128"/>
                </a:rPr>
                <a:t>a,b</a:t>
              </a:r>
              <a:r>
                <a:rPr lang="en-US" sz="1600" dirty="0" smtClean="0">
                  <a:ea typeface="ＭＳ Ｐゴシック" pitchFamily="34" charset="-128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1458951" y="1983288"/>
              <a:ext cx="215590" cy="44571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5" name="Up Arrow 14"/>
            <p:cNvSpPr/>
            <p:nvPr/>
          </p:nvSpPr>
          <p:spPr bwMode="auto">
            <a:xfrm>
              <a:off x="3129776" y="2237984"/>
              <a:ext cx="161693" cy="318370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6" name="Left Arrow 15"/>
            <p:cNvSpPr/>
            <p:nvPr/>
          </p:nvSpPr>
          <p:spPr bwMode="auto">
            <a:xfrm>
              <a:off x="1620644" y="2110636"/>
              <a:ext cx="1616927" cy="254696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7415" y="3002071"/>
              <a:ext cx="375525" cy="30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8" name="Flowchart: Process 17"/>
            <p:cNvSpPr/>
            <p:nvPr/>
          </p:nvSpPr>
          <p:spPr bwMode="auto">
            <a:xfrm>
              <a:off x="1027771" y="4975964"/>
              <a:ext cx="1077951" cy="891436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g= a-b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a=b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b=g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9" name="Flowchart: Decision 18"/>
            <p:cNvSpPr/>
            <p:nvPr/>
          </p:nvSpPr>
          <p:spPr bwMode="auto">
            <a:xfrm>
              <a:off x="1027771" y="3829833"/>
              <a:ext cx="1077951" cy="764088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ea typeface="ＭＳ Ｐゴシック" pitchFamily="34" charset="-128"/>
                </a:rPr>
                <a:t>b==0</a:t>
              </a:r>
              <a:r>
                <a:rPr lang="en-US" dirty="0" smtClean="0">
                  <a:ea typeface="ＭＳ Ｐゴシック" pitchFamily="34" charset="-128"/>
                </a:rPr>
                <a:t>?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0" name="Down Arrow 19"/>
            <p:cNvSpPr/>
            <p:nvPr/>
          </p:nvSpPr>
          <p:spPr bwMode="auto">
            <a:xfrm>
              <a:off x="1458951" y="4593921"/>
              <a:ext cx="215590" cy="38204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1" name="Bent Arrow 20"/>
            <p:cNvSpPr/>
            <p:nvPr/>
          </p:nvSpPr>
          <p:spPr bwMode="auto">
            <a:xfrm>
              <a:off x="381000" y="2819401"/>
              <a:ext cx="592873" cy="2665956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2" name="Left Arrow 21"/>
            <p:cNvSpPr/>
            <p:nvPr/>
          </p:nvSpPr>
          <p:spPr bwMode="auto">
            <a:xfrm>
              <a:off x="381000" y="5294334"/>
              <a:ext cx="538976" cy="254696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>
              <a:off x="2105722" y="4084529"/>
              <a:ext cx="592873" cy="25469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59620" y="4339225"/>
              <a:ext cx="457161" cy="30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5" name="Flowchart: Process 24"/>
            <p:cNvSpPr/>
            <p:nvPr/>
          </p:nvSpPr>
          <p:spPr bwMode="auto">
            <a:xfrm>
              <a:off x="4153829" y="4020855"/>
              <a:ext cx="646771" cy="445718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Halt</a:t>
              </a:r>
            </a:p>
          </p:txBody>
        </p:sp>
        <p:sp>
          <p:nvSpPr>
            <p:cNvPr id="26" name="Right Arrow 25"/>
            <p:cNvSpPr/>
            <p:nvPr/>
          </p:nvSpPr>
          <p:spPr bwMode="auto">
            <a:xfrm>
              <a:off x="3722649" y="4084529"/>
              <a:ext cx="431180" cy="25469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81668" y="4593921"/>
              <a:ext cx="375525" cy="308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</p:grpSp>
      <p:pic>
        <p:nvPicPr>
          <p:cNvPr id="29" name="Picture 28" descr="IIT_Kanpu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5" y="1262063"/>
            <a:ext cx="7972425" cy="79533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A (slower) alternative. How many times does the loop iterate?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4733693" y="4795381"/>
            <a:ext cx="970156" cy="63674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Print 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70663" y="2057400"/>
            <a:ext cx="862361" cy="7004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ea typeface="ＭＳ Ｐゴシック" pitchFamily="34" charset="-128"/>
              </a:rPr>
              <a:t>a, 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Flowchart: Decision 6"/>
          <p:cNvSpPr/>
          <p:nvPr/>
        </p:nvSpPr>
        <p:spPr bwMode="auto">
          <a:xfrm>
            <a:off x="2901176" y="3330879"/>
            <a:ext cx="1239644" cy="89143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a typeface="ＭＳ Ｐゴシック" pitchFamily="34" charset="-128"/>
              </a:rPr>
              <a:t>b≤a</a:t>
            </a:r>
            <a:r>
              <a:rPr lang="en-US" sz="2000" dirty="0" smtClean="0">
                <a:ea typeface="ＭＳ Ｐゴシック" pitchFamily="34" charset="-128"/>
              </a:rPr>
              <a:t>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547946" y="2757814"/>
            <a:ext cx="0" cy="3884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Down Arrow 8"/>
          <p:cNvSpPr/>
          <p:nvPr/>
        </p:nvSpPr>
        <p:spPr bwMode="auto">
          <a:xfrm>
            <a:off x="3440151" y="4285989"/>
            <a:ext cx="215590" cy="3820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4464205" y="3712923"/>
            <a:ext cx="161693" cy="44571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54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40820" y="3649249"/>
            <a:ext cx="592873" cy="2546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5600" y="4267200"/>
            <a:ext cx="457161" cy="308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Flowchart: Process 12"/>
          <p:cNvSpPr/>
          <p:nvPr/>
        </p:nvSpPr>
        <p:spPr bwMode="auto">
          <a:xfrm>
            <a:off x="4733693" y="3394553"/>
            <a:ext cx="862361" cy="63674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ea typeface="ＭＳ Ｐゴシック" pitchFamily="34" charset="-128"/>
              </a:rPr>
              <a:t>Exchange(</a:t>
            </a:r>
            <a:r>
              <a:rPr lang="en-US" sz="1600" dirty="0" err="1" smtClean="0">
                <a:ea typeface="ＭＳ Ｐゴシック" pitchFamily="34" charset="-128"/>
              </a:rPr>
              <a:t>a,b</a:t>
            </a:r>
            <a:r>
              <a:rPr lang="en-US" sz="1600" dirty="0" smtClean="0">
                <a:ea typeface="ＭＳ Ｐゴシック" pitchFamily="34" charset="-128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440151" y="2821488"/>
            <a:ext cx="215590" cy="44571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5110976" y="3076184"/>
            <a:ext cx="161693" cy="31837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>
            <a:off x="3601844" y="2948836"/>
            <a:ext cx="1616927" cy="25469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8615" y="3840271"/>
            <a:ext cx="375525" cy="308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 bwMode="auto">
          <a:xfrm>
            <a:off x="3008971" y="5814164"/>
            <a:ext cx="1105829" cy="510436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ＭＳ Ｐゴシック" pitchFamily="34" charset="-128"/>
              </a:rPr>
              <a:t>a= a-b</a:t>
            </a:r>
          </a:p>
        </p:txBody>
      </p:sp>
      <p:sp>
        <p:nvSpPr>
          <p:cNvPr id="19" name="Flowchart: Decision 18"/>
          <p:cNvSpPr/>
          <p:nvPr/>
        </p:nvSpPr>
        <p:spPr bwMode="auto">
          <a:xfrm>
            <a:off x="3008971" y="4668033"/>
            <a:ext cx="1077951" cy="764088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ea typeface="ＭＳ Ｐゴシック" pitchFamily="34" charset="-128"/>
              </a:rPr>
              <a:t>b==0</a:t>
            </a:r>
            <a:r>
              <a:rPr lang="en-US" dirty="0" smtClean="0">
                <a:ea typeface="ＭＳ Ｐゴシック" pitchFamily="34" charset="-128"/>
              </a:rPr>
              <a:t>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3440151" y="5432121"/>
            <a:ext cx="215590" cy="3820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1" name="Bent Arrow 20"/>
          <p:cNvSpPr/>
          <p:nvPr/>
        </p:nvSpPr>
        <p:spPr bwMode="auto">
          <a:xfrm>
            <a:off x="1981200" y="3581401"/>
            <a:ext cx="838199" cy="25908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>
            <a:off x="2133600" y="5943600"/>
            <a:ext cx="838200" cy="33089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4086922" y="4922729"/>
            <a:ext cx="592873" cy="2546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0820" y="5177425"/>
            <a:ext cx="457161" cy="308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 bwMode="auto">
          <a:xfrm>
            <a:off x="6135029" y="4859055"/>
            <a:ext cx="646771" cy="44571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Halt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5703849" y="4922729"/>
            <a:ext cx="431180" cy="2546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5600" y="5410200"/>
            <a:ext cx="375525" cy="308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28" name="Picture 27" descr="IIT_Kanpu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857364"/>
            <a:ext cx="912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Acknowledgments: This lecture slide is based on the material prepared by Prof. </a:t>
            </a:r>
          </a:p>
          <a:p>
            <a:r>
              <a:rPr lang="en-IN" dirty="0" err="1" smtClean="0"/>
              <a:t>Sumit</a:t>
            </a:r>
            <a:r>
              <a:rPr lang="en-IN" dirty="0" smtClean="0"/>
              <a:t> </a:t>
            </a:r>
            <a:r>
              <a:rPr lang="en-IN" dirty="0" err="1" smtClean="0"/>
              <a:t>Ganguly</a:t>
            </a:r>
            <a:r>
              <a:rPr lang="en-IN" dirty="0" smtClean="0"/>
              <a:t>, CSE, IIT Kanpur. The slide design is based on a template by Prof.</a:t>
            </a:r>
          </a:p>
          <a:p>
            <a:r>
              <a:rPr lang="en-IN" dirty="0" err="1" smtClean="0"/>
              <a:t>Krithika</a:t>
            </a:r>
            <a:r>
              <a:rPr lang="en-IN" dirty="0" smtClean="0"/>
              <a:t> </a:t>
            </a:r>
            <a:r>
              <a:rPr lang="en-IN" dirty="0" err="1" smtClean="0"/>
              <a:t>Venkataramani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Picture 4" descr="IIT_Kanpu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Algorithm - Intuition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7" y="1139309"/>
            <a:ext cx="7896225" cy="49720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find </a:t>
            </a:r>
            <a:r>
              <a:rPr lang="en-US" dirty="0" err="1" smtClean="0"/>
              <a:t>gcd</a:t>
            </a:r>
            <a:r>
              <a:rPr lang="en-US" dirty="0" smtClean="0"/>
              <a:t> of 8 and 6. Consider rods of length 8 and 6. Measure the longer with the shorter. Take the remainder if any. Repeat the process until the longer can be exactly measured as an integer multiple of the shorter.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066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828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2590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352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114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876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638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400800" y="36576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066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828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590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352800" y="4113663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114800" y="41148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876800" y="4113663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638800" y="322997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779107" y="272643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Remainder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307094" y="344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3974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1066800" y="46482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828800" y="4648200"/>
            <a:ext cx="7620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743200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533400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Gcd</a:t>
            </a:r>
            <a:r>
              <a:rPr lang="en-US" dirty="0" smtClean="0"/>
              <a:t>(8, 6) = 2. </a:t>
            </a:r>
            <a:endParaRPr lang="en-IN" dirty="0"/>
          </a:p>
        </p:txBody>
      </p:sp>
      <p:pic>
        <p:nvPicPr>
          <p:cNvPr id="31" name="Picture 30" descr="IIT_Kanpu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9559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25" grpId="0"/>
      <p:bldP spid="26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Algorithm - Intuition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447800" y="1905000"/>
            <a:ext cx="579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447800" y="25146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705600" y="1905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251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447800" y="320040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991567" y="32527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447800" y="3810000"/>
            <a:ext cx="30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524000" y="3962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213360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102 mod 21 = 18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525159" y="290726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 mod 18 = 3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295400" y="50408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Gcd</a:t>
            </a:r>
            <a:r>
              <a:rPr lang="en-US" dirty="0" smtClean="0"/>
              <a:t> (102, 21) = 3</a:t>
            </a:r>
            <a:endParaRPr lang="en-IN" dirty="0"/>
          </a:p>
        </p:txBody>
      </p:sp>
      <p:pic>
        <p:nvPicPr>
          <p:cNvPr id="15" name="Picture 14" descr="IIT_Kanpu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33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Euclid’s method for </a:t>
            </a:r>
            <a:r>
              <a:rPr lang="en-US" dirty="0" err="1" smtClean="0"/>
              <a:t>gcd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Euclid’s algorithm (step-by-step method for calculating </a:t>
            </a:r>
            <a:r>
              <a:rPr lang="en-US" dirty="0" err="1" smtClean="0">
                <a:latin typeface="Comic Sans MS" pitchFamily="66" charset="0"/>
              </a:rPr>
              <a:t>gcd</a:t>
            </a:r>
            <a:r>
              <a:rPr lang="en-US" dirty="0" smtClean="0">
                <a:latin typeface="Comic Sans MS" pitchFamily="66" charset="0"/>
              </a:rPr>
              <a:t>) is based on the following simple fact.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Suppose a &gt; b. Then the </a:t>
            </a:r>
            <a:r>
              <a:rPr lang="en-US" dirty="0" err="1" smtClean="0">
                <a:latin typeface="Comic Sans MS" pitchFamily="66" charset="0"/>
              </a:rPr>
              <a:t>gcd</a:t>
            </a:r>
            <a:r>
              <a:rPr lang="en-US" dirty="0" smtClean="0">
                <a:latin typeface="Comic Sans MS" pitchFamily="66" charset="0"/>
              </a:rPr>
              <a:t> of a and b is the same as the </a:t>
            </a:r>
            <a:r>
              <a:rPr lang="en-US" dirty="0" err="1" smtClean="0">
                <a:latin typeface="Comic Sans MS" pitchFamily="66" charset="0"/>
              </a:rPr>
              <a:t>gcd</a:t>
            </a:r>
            <a:r>
              <a:rPr lang="en-US" dirty="0" smtClean="0">
                <a:latin typeface="Comic Sans MS" pitchFamily="66" charset="0"/>
              </a:rPr>
              <a:t> of b and the remainder of a when divided by b.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err="1" smtClean="0">
                <a:latin typeface="Comic Sans MS" pitchFamily="66" charset="0"/>
              </a:rPr>
              <a:t>gcd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err="1" smtClean="0">
                <a:latin typeface="Comic Sans MS" pitchFamily="66" charset="0"/>
              </a:rPr>
              <a:t>a,b</a:t>
            </a:r>
            <a:r>
              <a:rPr lang="en-US" dirty="0" smtClean="0">
                <a:latin typeface="Comic Sans MS" pitchFamily="66" charset="0"/>
              </a:rPr>
              <a:t>) = </a:t>
            </a:r>
            <a:r>
              <a:rPr lang="en-US" dirty="0" err="1" smtClean="0">
                <a:latin typeface="Comic Sans MS" pitchFamily="66" charset="0"/>
              </a:rPr>
              <a:t>gcd</a:t>
            </a:r>
            <a:r>
              <a:rPr lang="en-US" dirty="0" smtClean="0">
                <a:latin typeface="Comic Sans MS" pitchFamily="66" charset="0"/>
              </a:rPr>
              <a:t> (b, a % b)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To see this consider division of a by b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a  = </a:t>
            </a:r>
            <a:r>
              <a:rPr lang="en-US" dirty="0" err="1" smtClean="0">
                <a:latin typeface="Comic Sans MS" pitchFamily="66" charset="0"/>
              </a:rPr>
              <a:t>bq</a:t>
            </a:r>
            <a:r>
              <a:rPr lang="en-US" dirty="0" smtClean="0">
                <a:latin typeface="Comic Sans MS" pitchFamily="66" charset="0"/>
              </a:rPr>
              <a:t> + 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Picture 3" descr="IIT_Kanpu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owchart: Process 42"/>
          <p:cNvSpPr/>
          <p:nvPr/>
        </p:nvSpPr>
        <p:spPr bwMode="auto">
          <a:xfrm>
            <a:off x="5791200" y="3886200"/>
            <a:ext cx="1371600" cy="762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Print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Euclid’s </a:t>
            </a:r>
            <a:r>
              <a:rPr lang="en-US" dirty="0" err="1" smtClean="0"/>
              <a:t>gcd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581400" y="609600"/>
            <a:ext cx="1219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Input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ea typeface="ＭＳ Ｐゴシック" pitchFamily="34" charset="-128"/>
              </a:rPr>
              <a:t>a, 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" name="Flowchart: Decision 4"/>
          <p:cNvSpPr/>
          <p:nvPr/>
        </p:nvSpPr>
        <p:spPr bwMode="auto">
          <a:xfrm>
            <a:off x="3200400" y="2133600"/>
            <a:ext cx="1752600" cy="10668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ＭＳ Ｐゴシック" pitchFamily="34" charset="-128"/>
              </a:rPr>
              <a:t>b ≤ 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114800" y="1447800"/>
            <a:ext cx="0" cy="464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Down Arrow 15"/>
          <p:cNvSpPr/>
          <p:nvPr/>
        </p:nvSpPr>
        <p:spPr bwMode="auto">
          <a:xfrm>
            <a:off x="3962400" y="32766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5410200" y="2590800"/>
            <a:ext cx="2286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5400000" rev="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4953000" y="2514600"/>
            <a:ext cx="838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9000" y="3200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8" name="Flowchart: Process 27"/>
          <p:cNvSpPr/>
          <p:nvPr/>
        </p:nvSpPr>
        <p:spPr bwMode="auto">
          <a:xfrm>
            <a:off x="5791200" y="2209800"/>
            <a:ext cx="1219200" cy="762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34" charset="-128"/>
              </a:rPr>
              <a:t>Exchange(</a:t>
            </a:r>
            <a:r>
              <a:rPr lang="en-US" dirty="0" err="1" smtClean="0">
                <a:ea typeface="ＭＳ Ｐゴシック" pitchFamily="34" charset="-128"/>
              </a:rPr>
              <a:t>a,b</a:t>
            </a:r>
            <a:r>
              <a:rPr lang="en-US" dirty="0" smtClean="0">
                <a:ea typeface="ＭＳ Ｐゴシック" pitchFamily="34" charset="-128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>
            <a:off x="3962400" y="15240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2" name="Up Arrow 31"/>
          <p:cNvSpPr/>
          <p:nvPr/>
        </p:nvSpPr>
        <p:spPr bwMode="auto">
          <a:xfrm>
            <a:off x="6324600" y="1828800"/>
            <a:ext cx="228600" cy="3810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3" name="Left Arrow 32"/>
          <p:cNvSpPr/>
          <p:nvPr/>
        </p:nvSpPr>
        <p:spPr bwMode="auto">
          <a:xfrm>
            <a:off x="4191000" y="1676400"/>
            <a:ext cx="2286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5400" y="2743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5" name="Flowchart: Process 34"/>
          <p:cNvSpPr/>
          <p:nvPr/>
        </p:nvSpPr>
        <p:spPr bwMode="auto">
          <a:xfrm>
            <a:off x="3352800" y="5105400"/>
            <a:ext cx="1524000" cy="10668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ＭＳ Ｐゴシック" pitchFamily="34" charset="-128"/>
              </a:rPr>
              <a:t>g= </a:t>
            </a:r>
            <a:r>
              <a:rPr lang="en-US" sz="2000" dirty="0" err="1" smtClean="0">
                <a:ea typeface="ＭＳ Ｐゴシック" pitchFamily="34" charset="-128"/>
              </a:rPr>
              <a:t>a%b</a:t>
            </a:r>
            <a:endParaRPr lang="en-US" sz="2000" dirty="0" smtClean="0">
              <a:ea typeface="ＭＳ Ｐゴシック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ＭＳ Ｐゴシック" pitchFamily="34" charset="-128"/>
              </a:rPr>
              <a:t>a=b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ＭＳ Ｐゴシック" pitchFamily="34" charset="-128"/>
              </a:rPr>
              <a:t>b=g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6" name="Flowchart: Decision 35"/>
          <p:cNvSpPr/>
          <p:nvPr/>
        </p:nvSpPr>
        <p:spPr bwMode="auto">
          <a:xfrm>
            <a:off x="3352800" y="3733800"/>
            <a:ext cx="1524000" cy="91440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ＭＳ Ｐゴシック" pitchFamily="34" charset="-128"/>
              </a:rPr>
              <a:t>b==0?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>
            <a:off x="3962400" y="4648200"/>
            <a:ext cx="3048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8" name="Bent Arrow 37"/>
          <p:cNvSpPr/>
          <p:nvPr/>
        </p:nvSpPr>
        <p:spPr bwMode="auto">
          <a:xfrm>
            <a:off x="2438400" y="4038600"/>
            <a:ext cx="838200" cy="16764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9" name="Left Arrow 38"/>
          <p:cNvSpPr/>
          <p:nvPr/>
        </p:nvSpPr>
        <p:spPr bwMode="auto">
          <a:xfrm>
            <a:off x="2438400" y="5486400"/>
            <a:ext cx="762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4876800" y="4038600"/>
            <a:ext cx="8382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4343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4" name="Flowchart: Process 43"/>
          <p:cNvSpPr/>
          <p:nvPr/>
        </p:nvSpPr>
        <p:spPr bwMode="auto">
          <a:xfrm>
            <a:off x="7772400" y="3962400"/>
            <a:ext cx="914400" cy="5334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HALT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7162800" y="4038600"/>
            <a:ext cx="6096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9000" y="4648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7" name="Flowchart: Process 46"/>
          <p:cNvSpPr/>
          <p:nvPr/>
        </p:nvSpPr>
        <p:spPr bwMode="auto">
          <a:xfrm>
            <a:off x="6781800" y="5105400"/>
            <a:ext cx="1981200" cy="152400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Exchange(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a,b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smtClean="0">
                <a:ea typeface="ＭＳ Ｐゴシック" pitchFamily="34" charset="-128"/>
              </a:rPr>
              <a:t>    t= 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    a=b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ea typeface="ＭＳ Ｐゴシック" pitchFamily="34" charset="-128"/>
              </a:rPr>
              <a:t>     b=t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51" name="Folded Corner 50"/>
          <p:cNvSpPr/>
          <p:nvPr/>
        </p:nvSpPr>
        <p:spPr bwMode="auto">
          <a:xfrm>
            <a:off x="457200" y="1981200"/>
            <a:ext cx="1828800" cy="28956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a,b,g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 are variables.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smtClean="0">
                <a:ea typeface="ＭＳ Ｐゴシック" pitchFamily="34" charset="-128"/>
              </a:rPr>
              <a:t>Variables “store” exactly one value at a time.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9" name="Folded Corner 28"/>
          <p:cNvSpPr/>
          <p:nvPr/>
        </p:nvSpPr>
        <p:spPr bwMode="auto">
          <a:xfrm>
            <a:off x="152400" y="5791200"/>
            <a:ext cx="2667000" cy="1066800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ea typeface="ＭＳ Ｐゴシック" pitchFamily="34" charset="-128"/>
              </a:rPr>
              <a:t>a%b</a:t>
            </a:r>
            <a:r>
              <a:rPr lang="en-US" dirty="0" smtClean="0">
                <a:ea typeface="ＭＳ Ｐゴシック" pitchFamily="34" charset="-128"/>
              </a:rPr>
              <a:t> is the  remainder when a is divided by b.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.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rPr>
              <a:t>8%3 is 2</a:t>
            </a:r>
          </a:p>
        </p:txBody>
      </p:sp>
      <p:pic>
        <p:nvPicPr>
          <p:cNvPr id="31" name="Picture 30" descr="IIT_Kanpu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Assigning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52487"/>
            <a:ext cx="3886200" cy="5014913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Concept of  variable: a name for a box.</a:t>
            </a:r>
          </a:p>
          <a:p>
            <a:r>
              <a:rPr lang="en-US" dirty="0" err="1" smtClean="0">
                <a:latin typeface="Comic Sans MS" pitchFamily="66" charset="0"/>
              </a:rPr>
              <a:t>a,b,g</a:t>
            </a:r>
            <a:r>
              <a:rPr lang="en-US" dirty="0" smtClean="0">
                <a:latin typeface="Comic Sans MS" pitchFamily="66" charset="0"/>
              </a:rPr>
              <a:t> are variables that are names for integer boxes.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Assignment a = b replaces whatever is stored in a by what is stored in b. </a:t>
            </a:r>
          </a:p>
          <a:p>
            <a:r>
              <a:rPr lang="en-US" dirty="0" smtClean="0">
                <a:latin typeface="Comic Sans MS" pitchFamily="66" charset="0"/>
              </a:rPr>
              <a:t>After  a = b 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52400" y="990600"/>
            <a:ext cx="4419600" cy="4648200"/>
            <a:chOff x="2438400" y="609600"/>
            <a:chExt cx="6248400" cy="5562600"/>
          </a:xfrm>
        </p:grpSpPr>
        <p:sp>
          <p:nvSpPr>
            <p:cNvPr id="4" name="Flowchart: Process 3"/>
            <p:cNvSpPr/>
            <p:nvPr/>
          </p:nvSpPr>
          <p:spPr bwMode="auto">
            <a:xfrm>
              <a:off x="5791200" y="3886200"/>
              <a:ext cx="1371600" cy="7620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Print a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581400" y="609600"/>
              <a:ext cx="12192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Input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a, 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" name="Flowchart: Decision 5"/>
            <p:cNvSpPr/>
            <p:nvPr/>
          </p:nvSpPr>
          <p:spPr bwMode="auto">
            <a:xfrm>
              <a:off x="3200400" y="2133600"/>
              <a:ext cx="1752600" cy="106680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 smtClean="0">
                  <a:ea typeface="ＭＳ Ｐゴシック" pitchFamily="34" charset="-128"/>
                </a:rPr>
                <a:t>b≤a</a:t>
              </a:r>
              <a:r>
                <a:rPr lang="en-US" sz="2000" dirty="0" smtClean="0">
                  <a:ea typeface="ＭＳ Ｐゴシック" pitchFamily="34" charset="-128"/>
                </a:rPr>
                <a:t>?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4114800" y="1447800"/>
              <a:ext cx="0" cy="464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Down Arrow 7"/>
            <p:cNvSpPr/>
            <p:nvPr/>
          </p:nvSpPr>
          <p:spPr bwMode="auto">
            <a:xfrm>
              <a:off x="3962400" y="3276600"/>
              <a:ext cx="304800" cy="4572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5410200" y="2590800"/>
              <a:ext cx="2286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54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0" name="Right Arrow 9"/>
            <p:cNvSpPr/>
            <p:nvPr/>
          </p:nvSpPr>
          <p:spPr bwMode="auto">
            <a:xfrm>
              <a:off x="4953000" y="2514600"/>
              <a:ext cx="838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00248" y="32541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12" name="Flowchart: Process 11"/>
            <p:cNvSpPr/>
            <p:nvPr/>
          </p:nvSpPr>
          <p:spPr bwMode="auto">
            <a:xfrm>
              <a:off x="5791200" y="2209800"/>
              <a:ext cx="1219200" cy="7620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ea typeface="ＭＳ Ｐゴシック" pitchFamily="34" charset="-128"/>
                </a:rPr>
                <a:t>Exchange(</a:t>
              </a:r>
              <a:r>
                <a:rPr lang="en-US" sz="1600" dirty="0" err="1" smtClean="0">
                  <a:ea typeface="ＭＳ Ｐゴシック" pitchFamily="34" charset="-128"/>
                </a:rPr>
                <a:t>a,b</a:t>
              </a:r>
              <a:r>
                <a:rPr lang="en-US" sz="1600" dirty="0" smtClean="0">
                  <a:ea typeface="ＭＳ Ｐゴシック" pitchFamily="34" charset="-128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" name="Down Arrow 12"/>
            <p:cNvSpPr/>
            <p:nvPr/>
          </p:nvSpPr>
          <p:spPr bwMode="auto">
            <a:xfrm>
              <a:off x="3962400" y="1524000"/>
              <a:ext cx="3048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" name="Up Arrow 13"/>
            <p:cNvSpPr/>
            <p:nvPr/>
          </p:nvSpPr>
          <p:spPr bwMode="auto">
            <a:xfrm>
              <a:off x="6324600" y="1828800"/>
              <a:ext cx="228600" cy="381000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5" name="Left Arrow 14"/>
            <p:cNvSpPr/>
            <p:nvPr/>
          </p:nvSpPr>
          <p:spPr bwMode="auto">
            <a:xfrm>
              <a:off x="4191000" y="1676400"/>
              <a:ext cx="2286000" cy="304800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5400" y="2743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7" name="Flowchart: Process 16"/>
            <p:cNvSpPr/>
            <p:nvPr/>
          </p:nvSpPr>
          <p:spPr bwMode="auto">
            <a:xfrm>
              <a:off x="3352800" y="5105400"/>
              <a:ext cx="1524000" cy="10668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g= </a:t>
              </a:r>
              <a:r>
                <a:rPr lang="en-US" sz="2000" dirty="0" err="1" smtClean="0">
                  <a:ea typeface="ＭＳ Ｐゴシック" pitchFamily="34" charset="-128"/>
                </a:rPr>
                <a:t>a%b</a:t>
              </a:r>
              <a:endParaRPr lang="en-US" sz="2000" dirty="0" smtClean="0">
                <a:ea typeface="ＭＳ Ｐゴシック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a=b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b=g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8" name="Flowchart: Decision 17"/>
            <p:cNvSpPr/>
            <p:nvPr/>
          </p:nvSpPr>
          <p:spPr bwMode="auto">
            <a:xfrm>
              <a:off x="3352800" y="3733800"/>
              <a:ext cx="1524000" cy="91440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ea typeface="ＭＳ Ｐゴシック" pitchFamily="34" charset="-128"/>
                </a:rPr>
                <a:t>b==0</a:t>
              </a:r>
              <a:r>
                <a:rPr lang="en-US" dirty="0" smtClean="0">
                  <a:ea typeface="ＭＳ Ｐゴシック" pitchFamily="34" charset="-128"/>
                </a:rPr>
                <a:t>?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9" name="Down Arrow 18"/>
            <p:cNvSpPr/>
            <p:nvPr/>
          </p:nvSpPr>
          <p:spPr bwMode="auto">
            <a:xfrm>
              <a:off x="3962400" y="4648200"/>
              <a:ext cx="304800" cy="4572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0" name="Bent Arrow 19"/>
            <p:cNvSpPr/>
            <p:nvPr/>
          </p:nvSpPr>
          <p:spPr bwMode="auto">
            <a:xfrm>
              <a:off x="2438400" y="4038600"/>
              <a:ext cx="838200" cy="1676400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1" name="Left Arrow 20"/>
            <p:cNvSpPr/>
            <p:nvPr/>
          </p:nvSpPr>
          <p:spPr bwMode="auto">
            <a:xfrm>
              <a:off x="2438400" y="5486400"/>
              <a:ext cx="762000" cy="304800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4876800" y="4038600"/>
              <a:ext cx="838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53000" y="43434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4" name="Flowchart: Process 23"/>
            <p:cNvSpPr/>
            <p:nvPr/>
          </p:nvSpPr>
          <p:spPr bwMode="auto">
            <a:xfrm>
              <a:off x="7772400" y="3962400"/>
              <a:ext cx="914400" cy="5334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Halt</a:t>
              </a:r>
            </a:p>
          </p:txBody>
        </p:sp>
        <p:sp>
          <p:nvSpPr>
            <p:cNvPr id="25" name="Right Arrow 24"/>
            <p:cNvSpPr/>
            <p:nvPr/>
          </p:nvSpPr>
          <p:spPr bwMode="auto">
            <a:xfrm>
              <a:off x="7162800" y="4038600"/>
              <a:ext cx="6096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29000" y="4648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72000" y="2895600"/>
            <a:ext cx="3093719" cy="609600"/>
            <a:chOff x="4572000" y="2895600"/>
            <a:chExt cx="3093719" cy="6096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4953000" y="2895600"/>
              <a:ext cx="990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    5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77000" y="2895600"/>
              <a:ext cx="990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   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72000" y="2971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0" y="297180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b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800600" y="5943600"/>
            <a:ext cx="3284706" cy="609600"/>
            <a:chOff x="4800600" y="5943600"/>
            <a:chExt cx="3284706" cy="6096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181600" y="5943600"/>
              <a:ext cx="990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    3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705600" y="5943600"/>
              <a:ext cx="990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   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00600" y="6096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772400" y="609600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b</a:t>
              </a:r>
              <a:endParaRPr lang="en-US" dirty="0">
                <a:latin typeface="Comic Sans MS" pitchFamily="66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919800" y="5098680"/>
              <a:ext cx="821880" cy="630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440" y="5089320"/>
                <a:ext cx="840600" cy="8172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38" descr="IIT_Kanpur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52400"/>
            <a:ext cx="8747125" cy="7620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Sequential assignments</a:t>
            </a:r>
            <a:br>
              <a:rPr lang="en-US" dirty="0" smtClean="0"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114800" cy="5395912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Semi-colons give a sequential order in which to apply the statements. </a:t>
            </a:r>
          </a:p>
          <a:p>
            <a:r>
              <a:rPr lang="en-US" dirty="0" smtClean="0">
                <a:latin typeface="Comic Sans MS" pitchFamily="66" charset="0"/>
              </a:rPr>
              <a:t>Variables are boxes to which a name is given.</a:t>
            </a:r>
          </a:p>
          <a:p>
            <a:r>
              <a:rPr lang="en-US" dirty="0" smtClean="0">
                <a:latin typeface="Comic Sans MS" pitchFamily="66" charset="0"/>
              </a:rPr>
              <a:t>We have 3  variables: a, b, g. This gives us three boxes. Initially, a is 10, b is 6 and g is undefined.</a:t>
            </a:r>
          </a:p>
          <a:p>
            <a:r>
              <a:rPr lang="en-US" dirty="0" smtClean="0">
                <a:latin typeface="Comic Sans MS" pitchFamily="66" charset="0"/>
              </a:rPr>
              <a:t>Run statements in sequence.</a:t>
            </a:r>
          </a:p>
          <a:p>
            <a:r>
              <a:rPr lang="en-US" dirty="0" smtClean="0">
                <a:latin typeface="Comic Sans MS" pitchFamily="66" charset="0"/>
              </a:rPr>
              <a:t>   Next statement to run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1600200" y="1066800"/>
            <a:ext cx="1676400" cy="114300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ea typeface="ＭＳ Ｐゴシック" pitchFamily="34" charset="-128"/>
              </a:rPr>
              <a:t>g = </a:t>
            </a:r>
            <a:r>
              <a:rPr lang="en-US" sz="2400" dirty="0" err="1" smtClean="0">
                <a:ea typeface="ＭＳ Ｐゴシック" pitchFamily="34" charset="-128"/>
              </a:rPr>
              <a:t>a%b</a:t>
            </a:r>
            <a:r>
              <a:rPr lang="en-US" sz="2400" dirty="0" smtClean="0">
                <a:ea typeface="ＭＳ Ｐゴシック" pitchFamily="34" charset="-128"/>
              </a:rPr>
              <a:t>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ea typeface="ＭＳ Ｐゴシック" pitchFamily="34" charset="-128"/>
              </a:rPr>
              <a:t>a = b;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ea typeface="ＭＳ Ｐゴシック" pitchFamily="34" charset="-128"/>
              </a:rPr>
              <a:t>b = g;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28600" y="2743200"/>
            <a:ext cx="3352800" cy="1295400"/>
            <a:chOff x="381000" y="2057400"/>
            <a:chExt cx="3352800" cy="1295400"/>
          </a:xfrm>
        </p:grpSpPr>
        <p:sp>
          <p:nvSpPr>
            <p:cNvPr id="7" name="Flowchart: Process 6"/>
            <p:cNvSpPr/>
            <p:nvPr/>
          </p:nvSpPr>
          <p:spPr bwMode="auto">
            <a:xfrm>
              <a:off x="457200" y="26670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10</a:t>
              </a: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1676400" y="26670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 6</a:t>
              </a:r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2895600" y="26670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??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236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81200" y="236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00400" y="236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" y="2057400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initially</a:t>
              </a: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28600" y="2743200"/>
            <a:ext cx="3352800" cy="1295400"/>
            <a:chOff x="228600" y="3429000"/>
            <a:chExt cx="3352800" cy="1295400"/>
          </a:xfrm>
        </p:grpSpPr>
        <p:sp>
          <p:nvSpPr>
            <p:cNvPr id="19" name="Flowchart: Process 18"/>
            <p:cNvSpPr/>
            <p:nvPr/>
          </p:nvSpPr>
          <p:spPr bwMode="auto">
            <a:xfrm>
              <a:off x="304800" y="40386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10</a:t>
              </a:r>
            </a:p>
          </p:txBody>
        </p:sp>
        <p:sp>
          <p:nvSpPr>
            <p:cNvPr id="20" name="Flowchart: Process 19"/>
            <p:cNvSpPr/>
            <p:nvPr/>
          </p:nvSpPr>
          <p:spPr bwMode="auto">
            <a:xfrm>
              <a:off x="1524000" y="40386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 6</a:t>
              </a:r>
            </a:p>
          </p:txBody>
        </p:sp>
        <p:sp>
          <p:nvSpPr>
            <p:cNvPr id="21" name="Flowchart: Process 20"/>
            <p:cNvSpPr/>
            <p:nvPr/>
          </p:nvSpPr>
          <p:spPr bwMode="auto">
            <a:xfrm>
              <a:off x="2743200" y="40386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4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9600" y="3733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733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48000" y="3733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" y="3429000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After g = a %b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8600" y="2743200"/>
            <a:ext cx="3352800" cy="1295400"/>
            <a:chOff x="381000" y="5410200"/>
            <a:chExt cx="3352800" cy="1295400"/>
          </a:xfrm>
        </p:grpSpPr>
        <p:sp>
          <p:nvSpPr>
            <p:cNvPr id="37" name="Flowchart: Process 36"/>
            <p:cNvSpPr/>
            <p:nvPr/>
          </p:nvSpPr>
          <p:spPr bwMode="auto">
            <a:xfrm>
              <a:off x="457200" y="60198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6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1676400" y="60198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 4</a:t>
              </a:r>
            </a:p>
          </p:txBody>
        </p:sp>
        <p:sp>
          <p:nvSpPr>
            <p:cNvPr id="39" name="Flowchart: Process 38"/>
            <p:cNvSpPr/>
            <p:nvPr/>
          </p:nvSpPr>
          <p:spPr bwMode="auto">
            <a:xfrm>
              <a:off x="2895600" y="60198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4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2000" y="5715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81200" y="5715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00400" y="5715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" y="5410200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After b = g</a:t>
              </a:r>
              <a:endParaRPr lang="en-US" dirty="0"/>
            </a:p>
          </p:txBody>
        </p:sp>
      </p:grpSp>
      <p:pic>
        <p:nvPicPr>
          <p:cNvPr id="46" name="Picture 45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066800"/>
            <a:ext cx="457200" cy="457200"/>
          </a:xfrm>
          <a:prstGeom prst="rect">
            <a:avLst/>
          </a:prstGeom>
        </p:spPr>
      </p:pic>
      <p:pic>
        <p:nvPicPr>
          <p:cNvPr id="47" name="Picture 46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447800"/>
            <a:ext cx="457200" cy="457200"/>
          </a:xfrm>
          <a:prstGeom prst="rect">
            <a:avLst/>
          </a:prstGeom>
        </p:spPr>
      </p:pic>
      <p:pic>
        <p:nvPicPr>
          <p:cNvPr id="48" name="Picture 47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905000"/>
            <a:ext cx="457200" cy="457200"/>
          </a:xfrm>
          <a:prstGeom prst="rect">
            <a:avLst/>
          </a:prstGeom>
        </p:spPr>
      </p:pic>
      <p:pic>
        <p:nvPicPr>
          <p:cNvPr id="53" name="Picture 52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5943600"/>
            <a:ext cx="457200" cy="4572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228600" y="2743200"/>
            <a:ext cx="3352800" cy="1295400"/>
            <a:chOff x="381000" y="2057400"/>
            <a:chExt cx="3352800" cy="1295400"/>
          </a:xfrm>
        </p:grpSpPr>
        <p:sp>
          <p:nvSpPr>
            <p:cNvPr id="55" name="Flowchart: Process 54"/>
            <p:cNvSpPr/>
            <p:nvPr/>
          </p:nvSpPr>
          <p:spPr bwMode="auto">
            <a:xfrm>
              <a:off x="457200" y="26670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10</a:t>
              </a:r>
            </a:p>
          </p:txBody>
        </p:sp>
        <p:sp>
          <p:nvSpPr>
            <p:cNvPr id="56" name="Flowchart: Process 55"/>
            <p:cNvSpPr/>
            <p:nvPr/>
          </p:nvSpPr>
          <p:spPr bwMode="auto">
            <a:xfrm>
              <a:off x="1676400" y="26670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 6</a:t>
              </a:r>
            </a:p>
          </p:txBody>
        </p:sp>
        <p:sp>
          <p:nvSpPr>
            <p:cNvPr id="57" name="Flowchart: Process 56"/>
            <p:cNvSpPr/>
            <p:nvPr/>
          </p:nvSpPr>
          <p:spPr bwMode="auto">
            <a:xfrm>
              <a:off x="2895600" y="26670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??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0" y="236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81200" y="236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00400" y="2362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1000" y="2057400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itchFamily="66" charset="0"/>
                </a:rPr>
                <a:t>initially</a:t>
              </a:r>
              <a:endParaRPr lang="en-US" dirty="0">
                <a:latin typeface="Comic Sans MS" pitchFamily="66" charset="0"/>
              </a:endParaRPr>
            </a:p>
          </p:txBody>
        </p:sp>
      </p:grpSp>
      <p:pic>
        <p:nvPicPr>
          <p:cNvPr id="62" name="Picture 6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209800"/>
            <a:ext cx="457200" cy="457200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0" y="2743200"/>
            <a:ext cx="3581400" cy="1295400"/>
            <a:chOff x="76200" y="4800600"/>
            <a:chExt cx="3581400" cy="1295400"/>
          </a:xfrm>
        </p:grpSpPr>
        <p:sp>
          <p:nvSpPr>
            <p:cNvPr id="44" name="TextBox 43"/>
            <p:cNvSpPr txBox="1"/>
            <p:nvPr/>
          </p:nvSpPr>
          <p:spPr>
            <a:xfrm>
              <a:off x="76200" y="4800600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After a = b</a:t>
              </a:r>
              <a:endParaRPr lang="en-US" dirty="0"/>
            </a:p>
          </p:txBody>
        </p:sp>
        <p:sp>
          <p:nvSpPr>
            <p:cNvPr id="65" name="Flowchart: Process 64"/>
            <p:cNvSpPr/>
            <p:nvPr/>
          </p:nvSpPr>
          <p:spPr bwMode="auto">
            <a:xfrm>
              <a:off x="381000" y="54102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6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6" name="Flowchart: Process 65"/>
            <p:cNvSpPr/>
            <p:nvPr/>
          </p:nvSpPr>
          <p:spPr bwMode="auto">
            <a:xfrm>
              <a:off x="1600200" y="54102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 6</a:t>
              </a:r>
            </a:p>
          </p:txBody>
        </p:sp>
        <p:sp>
          <p:nvSpPr>
            <p:cNvPr id="67" name="Flowchart: Process 66"/>
            <p:cNvSpPr/>
            <p:nvPr/>
          </p:nvSpPr>
          <p:spPr bwMode="auto">
            <a:xfrm>
              <a:off x="2819400" y="5410200"/>
              <a:ext cx="838200" cy="685800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4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5800" y="5105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05000" y="5105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124200" y="5105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800" y="48006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51" name="Picture 50" descr="IIT_Kanpur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program</a:t>
            </a:r>
            <a:endParaRPr lang="en-US" dirty="0"/>
          </a:p>
        </p:txBody>
      </p:sp>
      <p:pic>
        <p:nvPicPr>
          <p:cNvPr id="52" name="Content Placeholder 51" descr="running-sport-symbo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7400" y="304800"/>
            <a:ext cx="609600" cy="609600"/>
          </a:xfrm>
          <a:prstGeom prst="rect">
            <a:avLst/>
          </a:prstGeom>
        </p:spPr>
      </p:pic>
      <p:pic>
        <p:nvPicPr>
          <p:cNvPr id="81" name="Content Placeholder 51" descr="running-sport-symb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267200" y="1219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4800600" y="1219200"/>
            <a:ext cx="4209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Comic Sans MS" pitchFamily="66" charset="0"/>
              </a:rPr>
              <a:t> Program counter. At the next step </a:t>
            </a:r>
          </a:p>
          <a:p>
            <a:r>
              <a:rPr lang="en-US" dirty="0" smtClean="0">
                <a:latin typeface="Comic Sans MS" pitchFamily="66" charset="0"/>
              </a:rPr>
              <a:t>to be executed. Initially at beginning.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State of the program is variables :</a:t>
            </a:r>
          </a:p>
          <a:p>
            <a:r>
              <a:rPr lang="en-US" dirty="0" smtClean="0">
                <a:latin typeface="Comic Sans MS" pitchFamily="66" charset="0"/>
              </a:rPr>
              <a:t>boxes with names.</a:t>
            </a:r>
          </a:p>
        </p:txBody>
      </p:sp>
      <p:pic>
        <p:nvPicPr>
          <p:cNvPr id="85" name="Content Placeholder 51" descr="running-sport-symb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" y="990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5" name="Group 94"/>
          <p:cNvGrpSpPr/>
          <p:nvPr/>
        </p:nvGrpSpPr>
        <p:grpSpPr>
          <a:xfrm>
            <a:off x="5029200" y="2743200"/>
            <a:ext cx="3200400" cy="978932"/>
            <a:chOff x="5029200" y="2743200"/>
            <a:chExt cx="3200400" cy="978932"/>
          </a:xfrm>
        </p:grpSpPr>
        <p:sp>
          <p:nvSpPr>
            <p:cNvPr id="86" name="Flowchart: Alternate Process 85"/>
            <p:cNvSpPr/>
            <p:nvPr/>
          </p:nvSpPr>
          <p:spPr bwMode="auto">
            <a:xfrm>
              <a:off x="6248400" y="27432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87" name="Flowchart: Alternate Process 86"/>
            <p:cNvSpPr/>
            <p:nvPr/>
          </p:nvSpPr>
          <p:spPr bwMode="auto">
            <a:xfrm>
              <a:off x="5029200" y="27432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88" name="Flowchart: Alternate Process 87"/>
            <p:cNvSpPr/>
            <p:nvPr/>
          </p:nvSpPr>
          <p:spPr bwMode="auto">
            <a:xfrm>
              <a:off x="7391400" y="27432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257800" y="3352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53200" y="3352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96200" y="3352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829999" y="3886200"/>
            <a:ext cx="4475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Now let us  start running the flowchart.</a:t>
            </a:r>
          </a:p>
          <a:p>
            <a:r>
              <a:rPr lang="en-US" dirty="0" smtClean="0">
                <a:latin typeface="Comic Sans MS" pitchFamily="66" charset="0"/>
              </a:rPr>
              <a:t> One step at a time.</a:t>
            </a:r>
            <a:endParaRPr lang="en-US" dirty="0">
              <a:latin typeface="Comic Sans MS" pitchFamily="66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876800" y="4572000"/>
            <a:ext cx="3352800" cy="1588532"/>
            <a:chOff x="4876800" y="4572000"/>
            <a:chExt cx="3352800" cy="1588532"/>
          </a:xfrm>
        </p:grpSpPr>
        <p:sp>
          <p:nvSpPr>
            <p:cNvPr id="97" name="TextBox 96"/>
            <p:cNvSpPr txBox="1"/>
            <p:nvPr/>
          </p:nvSpPr>
          <p:spPr>
            <a:xfrm>
              <a:off x="4876800" y="4572000"/>
              <a:ext cx="2044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After input step:</a:t>
              </a:r>
              <a:endParaRPr lang="en-US" dirty="0"/>
            </a:p>
          </p:txBody>
        </p:sp>
        <p:sp>
          <p:nvSpPr>
            <p:cNvPr id="99" name="Flowchart: Alternate Process 98"/>
            <p:cNvSpPr/>
            <p:nvPr/>
          </p:nvSpPr>
          <p:spPr bwMode="auto">
            <a:xfrm>
              <a:off x="6248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6</a:t>
              </a:r>
            </a:p>
          </p:txBody>
        </p:sp>
        <p:sp>
          <p:nvSpPr>
            <p:cNvPr id="100" name="Flowchart: Alternate Process 99"/>
            <p:cNvSpPr/>
            <p:nvPr/>
          </p:nvSpPr>
          <p:spPr bwMode="auto">
            <a:xfrm>
              <a:off x="50292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8</a:t>
              </a:r>
            </a:p>
          </p:txBody>
        </p:sp>
        <p:sp>
          <p:nvSpPr>
            <p:cNvPr id="101" name="Flowchart: Alternate Process 100"/>
            <p:cNvSpPr/>
            <p:nvPr/>
          </p:nvSpPr>
          <p:spPr bwMode="auto">
            <a:xfrm>
              <a:off x="7391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??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578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53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96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pic>
        <p:nvPicPr>
          <p:cNvPr id="112" name="Content Placeholder 51" descr="running-sport-symb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236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Content Placeholder 51" descr="running-sport-symb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" y="990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2"/>
          <p:cNvGrpSpPr/>
          <p:nvPr/>
        </p:nvGrpSpPr>
        <p:grpSpPr>
          <a:xfrm>
            <a:off x="152400" y="990600"/>
            <a:ext cx="4419600" cy="4648200"/>
            <a:chOff x="2438400" y="609600"/>
            <a:chExt cx="6248400" cy="5562600"/>
          </a:xfrm>
        </p:grpSpPr>
        <p:sp>
          <p:nvSpPr>
            <p:cNvPr id="54" name="Flowchart: Process 53"/>
            <p:cNvSpPr/>
            <p:nvPr/>
          </p:nvSpPr>
          <p:spPr bwMode="auto">
            <a:xfrm>
              <a:off x="5791200" y="3886200"/>
              <a:ext cx="1371600" cy="7620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Print a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581400" y="609600"/>
              <a:ext cx="12192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Input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a, 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6" name="Flowchart: Decision 55"/>
            <p:cNvSpPr/>
            <p:nvPr/>
          </p:nvSpPr>
          <p:spPr bwMode="auto">
            <a:xfrm>
              <a:off x="3200400" y="2133600"/>
              <a:ext cx="1752600" cy="106680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 smtClean="0">
                  <a:ea typeface="ＭＳ Ｐゴシック" pitchFamily="34" charset="-128"/>
                </a:rPr>
                <a:t>b≤a</a:t>
              </a:r>
              <a:r>
                <a:rPr lang="en-US" sz="2000" dirty="0" smtClean="0">
                  <a:ea typeface="ＭＳ Ｐゴシック" pitchFamily="34" charset="-128"/>
                </a:rPr>
                <a:t>?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4114800" y="1447800"/>
              <a:ext cx="0" cy="464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Down Arrow 57"/>
            <p:cNvSpPr/>
            <p:nvPr/>
          </p:nvSpPr>
          <p:spPr bwMode="auto">
            <a:xfrm>
              <a:off x="3962400" y="3276600"/>
              <a:ext cx="304800" cy="4572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59" name="Down Arrow 58"/>
            <p:cNvSpPr/>
            <p:nvPr/>
          </p:nvSpPr>
          <p:spPr bwMode="auto">
            <a:xfrm>
              <a:off x="5410200" y="2590800"/>
              <a:ext cx="2286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54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0" name="Right Arrow 59"/>
            <p:cNvSpPr/>
            <p:nvPr/>
          </p:nvSpPr>
          <p:spPr bwMode="auto">
            <a:xfrm>
              <a:off x="4953000" y="2514600"/>
              <a:ext cx="838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00248" y="32541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62" name="Flowchart: Process 61"/>
            <p:cNvSpPr/>
            <p:nvPr/>
          </p:nvSpPr>
          <p:spPr bwMode="auto">
            <a:xfrm>
              <a:off x="5791200" y="2209800"/>
              <a:ext cx="1219200" cy="7620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ea typeface="ＭＳ Ｐゴシック" pitchFamily="34" charset="-128"/>
                </a:rPr>
                <a:t>Exchange(</a:t>
              </a:r>
              <a:r>
                <a:rPr lang="en-US" sz="1600" dirty="0" err="1" smtClean="0">
                  <a:ea typeface="ＭＳ Ｐゴシック" pitchFamily="34" charset="-128"/>
                </a:rPr>
                <a:t>a,b</a:t>
              </a:r>
              <a:r>
                <a:rPr lang="en-US" sz="1600" dirty="0" smtClean="0">
                  <a:ea typeface="ＭＳ Ｐゴシック" pitchFamily="34" charset="-128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3" name="Down Arrow 62"/>
            <p:cNvSpPr/>
            <p:nvPr/>
          </p:nvSpPr>
          <p:spPr bwMode="auto">
            <a:xfrm>
              <a:off x="3962400" y="1524000"/>
              <a:ext cx="3048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4" name="Up Arrow 63"/>
            <p:cNvSpPr/>
            <p:nvPr/>
          </p:nvSpPr>
          <p:spPr bwMode="auto">
            <a:xfrm>
              <a:off x="6324600" y="1828800"/>
              <a:ext cx="228600" cy="381000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5" name="Left Arrow 64"/>
            <p:cNvSpPr/>
            <p:nvPr/>
          </p:nvSpPr>
          <p:spPr bwMode="auto">
            <a:xfrm>
              <a:off x="4191000" y="1676400"/>
              <a:ext cx="2286000" cy="304800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05400" y="2743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67" name="Flowchart: Process 66"/>
            <p:cNvSpPr/>
            <p:nvPr/>
          </p:nvSpPr>
          <p:spPr bwMode="auto">
            <a:xfrm>
              <a:off x="3352800" y="5105400"/>
              <a:ext cx="1524000" cy="10668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g= </a:t>
              </a:r>
              <a:r>
                <a:rPr lang="en-US" sz="2000" dirty="0" err="1" smtClean="0">
                  <a:ea typeface="ＭＳ Ｐゴシック" pitchFamily="34" charset="-128"/>
                </a:rPr>
                <a:t>a%b</a:t>
              </a:r>
              <a:endParaRPr lang="en-US" sz="2000" dirty="0" smtClean="0">
                <a:ea typeface="ＭＳ Ｐゴシック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a=b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b=g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8" name="Flowchart: Decision 67"/>
            <p:cNvSpPr/>
            <p:nvPr/>
          </p:nvSpPr>
          <p:spPr bwMode="auto">
            <a:xfrm>
              <a:off x="3352800" y="3733800"/>
              <a:ext cx="1524000" cy="91440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ea typeface="ＭＳ Ｐゴシック" pitchFamily="34" charset="-128"/>
                </a:rPr>
                <a:t>b==0</a:t>
              </a:r>
              <a:r>
                <a:rPr lang="en-US" dirty="0" smtClean="0">
                  <a:ea typeface="ＭＳ Ｐゴシック" pitchFamily="34" charset="-128"/>
                </a:rPr>
                <a:t>?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69" name="Down Arrow 68"/>
            <p:cNvSpPr/>
            <p:nvPr/>
          </p:nvSpPr>
          <p:spPr bwMode="auto">
            <a:xfrm>
              <a:off x="3962400" y="4648200"/>
              <a:ext cx="304800" cy="4572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0" name="Bent Arrow 69"/>
            <p:cNvSpPr/>
            <p:nvPr/>
          </p:nvSpPr>
          <p:spPr bwMode="auto">
            <a:xfrm>
              <a:off x="2438400" y="4038600"/>
              <a:ext cx="838200" cy="1676400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1" name="Left Arrow 70"/>
            <p:cNvSpPr/>
            <p:nvPr/>
          </p:nvSpPr>
          <p:spPr bwMode="auto">
            <a:xfrm>
              <a:off x="2438400" y="5486400"/>
              <a:ext cx="762000" cy="304800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2" name="Right Arrow 71"/>
            <p:cNvSpPr/>
            <p:nvPr/>
          </p:nvSpPr>
          <p:spPr bwMode="auto">
            <a:xfrm>
              <a:off x="4876800" y="4038600"/>
              <a:ext cx="838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53000" y="43434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74" name="Flowchart: Process 73"/>
            <p:cNvSpPr/>
            <p:nvPr/>
          </p:nvSpPr>
          <p:spPr bwMode="auto">
            <a:xfrm>
              <a:off x="7772400" y="3962400"/>
              <a:ext cx="914400" cy="5334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Halt</a:t>
              </a:r>
            </a:p>
          </p:txBody>
        </p:sp>
        <p:sp>
          <p:nvSpPr>
            <p:cNvPr id="75" name="Right Arrow 74"/>
            <p:cNvSpPr/>
            <p:nvPr/>
          </p:nvSpPr>
          <p:spPr bwMode="auto">
            <a:xfrm>
              <a:off x="7162800" y="4038600"/>
              <a:ext cx="6096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29000" y="4648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</p:grpSp>
      <p:pic>
        <p:nvPicPr>
          <p:cNvPr id="49" name="Picture 48" descr="IIT_Kanpu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419600" y="2133600"/>
            <a:ext cx="3352800" cy="1588532"/>
            <a:chOff x="4876800" y="4572000"/>
            <a:chExt cx="3352800" cy="1588532"/>
          </a:xfrm>
        </p:grpSpPr>
        <p:sp>
          <p:nvSpPr>
            <p:cNvPr id="44" name="TextBox 43"/>
            <p:cNvSpPr txBox="1"/>
            <p:nvPr/>
          </p:nvSpPr>
          <p:spPr>
            <a:xfrm>
              <a:off x="4876800" y="4572000"/>
              <a:ext cx="2044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 After input step:</a:t>
              </a:r>
              <a:endParaRPr lang="en-US" dirty="0"/>
            </a:p>
          </p:txBody>
        </p:sp>
        <p:sp>
          <p:nvSpPr>
            <p:cNvPr id="45" name="Flowchart: Alternate Process 44"/>
            <p:cNvSpPr/>
            <p:nvPr/>
          </p:nvSpPr>
          <p:spPr bwMode="auto">
            <a:xfrm>
              <a:off x="6248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6</a:t>
              </a:r>
            </a:p>
          </p:txBody>
        </p:sp>
        <p:sp>
          <p:nvSpPr>
            <p:cNvPr id="46" name="Flowchart: Alternate Process 45"/>
            <p:cNvSpPr/>
            <p:nvPr/>
          </p:nvSpPr>
          <p:spPr bwMode="auto">
            <a:xfrm>
              <a:off x="50292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8</a:t>
              </a:r>
            </a:p>
          </p:txBody>
        </p:sp>
        <p:sp>
          <p:nvSpPr>
            <p:cNvPr id="47" name="Flowchart: Alternate Process 46"/>
            <p:cNvSpPr/>
            <p:nvPr/>
          </p:nvSpPr>
          <p:spPr bwMode="auto">
            <a:xfrm>
              <a:off x="7391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??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578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53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96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the execution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8175" y="1262063"/>
            <a:ext cx="3933825" cy="49101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96875" y="214313"/>
            <a:ext cx="8747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19063" marR="0" lvl="0" indent="-1190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5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57400" y="304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152400" y="990600"/>
            <a:ext cx="4419600" cy="4648200"/>
            <a:chOff x="2438400" y="609600"/>
            <a:chExt cx="6248400" cy="5562600"/>
          </a:xfrm>
        </p:grpSpPr>
        <p:sp>
          <p:nvSpPr>
            <p:cNvPr id="9" name="Flowchart: Process 8"/>
            <p:cNvSpPr/>
            <p:nvPr/>
          </p:nvSpPr>
          <p:spPr bwMode="auto">
            <a:xfrm>
              <a:off x="5791200" y="3886200"/>
              <a:ext cx="1371600" cy="7620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Print a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581400" y="609600"/>
              <a:ext cx="1219200" cy="838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Input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a, 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1" name="Flowchart: Decision 10"/>
            <p:cNvSpPr/>
            <p:nvPr/>
          </p:nvSpPr>
          <p:spPr bwMode="auto">
            <a:xfrm>
              <a:off x="3200400" y="2133600"/>
              <a:ext cx="1752600" cy="106680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 smtClean="0">
                  <a:ea typeface="ＭＳ Ｐゴシック" pitchFamily="34" charset="-128"/>
                </a:rPr>
                <a:t>b≤a</a:t>
              </a:r>
              <a:r>
                <a:rPr lang="en-US" sz="2000" dirty="0" smtClean="0">
                  <a:ea typeface="ＭＳ Ｐゴシック" pitchFamily="34" charset="-128"/>
                </a:rPr>
                <a:t>?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4114800" y="1447800"/>
              <a:ext cx="0" cy="464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Down Arrow 12"/>
            <p:cNvSpPr/>
            <p:nvPr/>
          </p:nvSpPr>
          <p:spPr bwMode="auto">
            <a:xfrm>
              <a:off x="3962400" y="3276600"/>
              <a:ext cx="304800" cy="4572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5410200" y="2590800"/>
              <a:ext cx="2286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5400000" rev="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5" name="Right Arrow 14"/>
            <p:cNvSpPr/>
            <p:nvPr/>
          </p:nvSpPr>
          <p:spPr bwMode="auto">
            <a:xfrm>
              <a:off x="4953000" y="2514600"/>
              <a:ext cx="838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0248" y="32541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17" name="Flowchart: Process 16"/>
            <p:cNvSpPr/>
            <p:nvPr/>
          </p:nvSpPr>
          <p:spPr bwMode="auto">
            <a:xfrm>
              <a:off x="5791200" y="2209800"/>
              <a:ext cx="1219200" cy="7620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ea typeface="ＭＳ Ｐゴシック" pitchFamily="34" charset="-128"/>
                </a:rPr>
                <a:t>Exchange(</a:t>
              </a:r>
              <a:r>
                <a:rPr lang="en-US" sz="1600" dirty="0" err="1" smtClean="0">
                  <a:ea typeface="ＭＳ Ｐゴシック" pitchFamily="34" charset="-128"/>
                </a:rPr>
                <a:t>a,b</a:t>
              </a:r>
              <a:r>
                <a:rPr lang="en-US" sz="1600" dirty="0" smtClean="0">
                  <a:ea typeface="ＭＳ Ｐゴシック" pitchFamily="34" charset="-128"/>
                </a:rPr>
                <a:t>)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8" name="Down Arrow 17"/>
            <p:cNvSpPr/>
            <p:nvPr/>
          </p:nvSpPr>
          <p:spPr bwMode="auto">
            <a:xfrm>
              <a:off x="3962400" y="1524000"/>
              <a:ext cx="3048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9" name="Up Arrow 18"/>
            <p:cNvSpPr/>
            <p:nvPr/>
          </p:nvSpPr>
          <p:spPr bwMode="auto">
            <a:xfrm>
              <a:off x="6324600" y="1828800"/>
              <a:ext cx="228600" cy="381000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0" name="Left Arrow 19"/>
            <p:cNvSpPr/>
            <p:nvPr/>
          </p:nvSpPr>
          <p:spPr bwMode="auto">
            <a:xfrm>
              <a:off x="4191000" y="1676400"/>
              <a:ext cx="2286000" cy="304800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05400" y="2743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2" name="Flowchart: Process 21"/>
            <p:cNvSpPr/>
            <p:nvPr/>
          </p:nvSpPr>
          <p:spPr bwMode="auto">
            <a:xfrm>
              <a:off x="3352800" y="5105400"/>
              <a:ext cx="1524000" cy="10668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g= </a:t>
              </a:r>
              <a:r>
                <a:rPr lang="en-US" sz="2000" dirty="0" err="1" smtClean="0">
                  <a:ea typeface="ＭＳ Ｐゴシック" pitchFamily="34" charset="-128"/>
                </a:rPr>
                <a:t>a%b</a:t>
              </a:r>
              <a:endParaRPr lang="en-US" sz="2000" dirty="0" smtClean="0">
                <a:ea typeface="ＭＳ Ｐゴシック" pitchFamily="34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a=b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ea typeface="ＭＳ Ｐゴシック" pitchFamily="34" charset="-128"/>
                </a:rPr>
                <a:t>b=g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3" name="Flowchart: Decision 22"/>
            <p:cNvSpPr/>
            <p:nvPr/>
          </p:nvSpPr>
          <p:spPr bwMode="auto">
            <a:xfrm>
              <a:off x="3352800" y="3733800"/>
              <a:ext cx="1524000" cy="91440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ea typeface="ＭＳ Ｐゴシック" pitchFamily="34" charset="-128"/>
                </a:rPr>
                <a:t>b==0</a:t>
              </a:r>
              <a:r>
                <a:rPr lang="en-US" dirty="0" smtClean="0">
                  <a:ea typeface="ＭＳ Ｐゴシック" pitchFamily="34" charset="-128"/>
                </a:rPr>
                <a:t>?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3962400" y="4648200"/>
              <a:ext cx="304800" cy="4572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5" name="Bent Arrow 24"/>
            <p:cNvSpPr/>
            <p:nvPr/>
          </p:nvSpPr>
          <p:spPr bwMode="auto">
            <a:xfrm>
              <a:off x="2438400" y="4038600"/>
              <a:ext cx="838200" cy="1676400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6" name="Left Arrow 25"/>
            <p:cNvSpPr/>
            <p:nvPr/>
          </p:nvSpPr>
          <p:spPr bwMode="auto">
            <a:xfrm>
              <a:off x="2438400" y="5486400"/>
              <a:ext cx="762000" cy="304800"/>
            </a:xfrm>
            <a:prstGeom prst="lef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4876800" y="4038600"/>
              <a:ext cx="8382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53000" y="43434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9" name="Flowchart: Process 28"/>
            <p:cNvSpPr/>
            <p:nvPr/>
          </p:nvSpPr>
          <p:spPr bwMode="auto">
            <a:xfrm>
              <a:off x="7772400" y="3962400"/>
              <a:ext cx="914400" cy="5334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Halt</a:t>
              </a:r>
            </a:p>
          </p:txBody>
        </p:sp>
        <p:sp>
          <p:nvSpPr>
            <p:cNvPr id="30" name="Right Arrow 29"/>
            <p:cNvSpPr/>
            <p:nvPr/>
          </p:nvSpPr>
          <p:spPr bwMode="auto">
            <a:xfrm>
              <a:off x="7162800" y="4038600"/>
              <a:ext cx="609600" cy="3048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9000" y="46482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</p:grpSp>
      <p:pic>
        <p:nvPicPr>
          <p:cNvPr id="34" name="Content Placeholder 5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2400" y="1066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4343400" y="1295400"/>
            <a:ext cx="4475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Now let us  start running the flowchart.</a:t>
            </a:r>
          </a:p>
          <a:p>
            <a:r>
              <a:rPr lang="en-US" dirty="0" smtClean="0">
                <a:latin typeface="Comic Sans MS" pitchFamily="66" charset="0"/>
              </a:rPr>
              <a:t>Always one box at a time.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1" name="Content Placeholder 5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36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Content Placeholder 5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3352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oup 63"/>
          <p:cNvGrpSpPr/>
          <p:nvPr/>
        </p:nvGrpSpPr>
        <p:grpSpPr>
          <a:xfrm>
            <a:off x="4419600" y="4343400"/>
            <a:ext cx="3505200" cy="1436132"/>
            <a:chOff x="4419600" y="4343400"/>
            <a:chExt cx="3505200" cy="1436132"/>
          </a:xfrm>
        </p:grpSpPr>
        <p:sp>
          <p:nvSpPr>
            <p:cNvPr id="52" name="TextBox 51"/>
            <p:cNvSpPr txBox="1"/>
            <p:nvPr/>
          </p:nvSpPr>
          <p:spPr>
            <a:xfrm>
              <a:off x="4419600" y="4343400"/>
              <a:ext cx="2157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2. Test b &lt; a? YES </a:t>
              </a:r>
              <a:endParaRPr lang="en-US" dirty="0"/>
            </a:p>
          </p:txBody>
        </p:sp>
        <p:sp>
          <p:nvSpPr>
            <p:cNvPr id="56" name="Flowchart: Alternate Process 55"/>
            <p:cNvSpPr/>
            <p:nvPr/>
          </p:nvSpPr>
          <p:spPr bwMode="auto">
            <a:xfrm>
              <a:off x="5943600" y="4800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6</a:t>
              </a:r>
            </a:p>
          </p:txBody>
        </p:sp>
        <p:sp>
          <p:nvSpPr>
            <p:cNvPr id="57" name="Flowchart: Alternate Process 56"/>
            <p:cNvSpPr/>
            <p:nvPr/>
          </p:nvSpPr>
          <p:spPr bwMode="auto">
            <a:xfrm>
              <a:off x="4724400" y="4800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8</a:t>
              </a:r>
            </a:p>
          </p:txBody>
        </p:sp>
        <p:sp>
          <p:nvSpPr>
            <p:cNvPr id="58" name="Flowchart: Alternate Process 57"/>
            <p:cNvSpPr/>
            <p:nvPr/>
          </p:nvSpPr>
          <p:spPr bwMode="auto">
            <a:xfrm>
              <a:off x="7086600" y="4800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??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53000" y="541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48400" y="541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391400" y="541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cxnSp>
        <p:nvCxnSpPr>
          <p:cNvPr id="63" name="Straight Connector 62"/>
          <p:cNvCxnSpPr/>
          <p:nvPr/>
        </p:nvCxnSpPr>
        <p:spPr bwMode="auto">
          <a:xfrm>
            <a:off x="4572000" y="2286000"/>
            <a:ext cx="0" cy="4114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5" name="Group 64"/>
          <p:cNvGrpSpPr/>
          <p:nvPr/>
        </p:nvGrpSpPr>
        <p:grpSpPr>
          <a:xfrm>
            <a:off x="4419600" y="2133600"/>
            <a:ext cx="3352800" cy="1588532"/>
            <a:chOff x="4876800" y="4572000"/>
            <a:chExt cx="3352800" cy="1588532"/>
          </a:xfrm>
        </p:grpSpPr>
        <p:sp>
          <p:nvSpPr>
            <p:cNvPr id="66" name="TextBox 65"/>
            <p:cNvSpPr txBox="1"/>
            <p:nvPr/>
          </p:nvSpPr>
          <p:spPr>
            <a:xfrm>
              <a:off x="4876800" y="4572000"/>
              <a:ext cx="2052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3.  Test b==0? NO</a:t>
              </a:r>
              <a:endParaRPr lang="en-US" dirty="0"/>
            </a:p>
          </p:txBody>
        </p:sp>
        <p:sp>
          <p:nvSpPr>
            <p:cNvPr id="67" name="Flowchart: Alternate Process 66"/>
            <p:cNvSpPr/>
            <p:nvPr/>
          </p:nvSpPr>
          <p:spPr bwMode="auto">
            <a:xfrm>
              <a:off x="6248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6</a:t>
              </a:r>
            </a:p>
          </p:txBody>
        </p:sp>
        <p:sp>
          <p:nvSpPr>
            <p:cNvPr id="68" name="Flowchart: Alternate Process 67"/>
            <p:cNvSpPr/>
            <p:nvPr/>
          </p:nvSpPr>
          <p:spPr bwMode="auto">
            <a:xfrm>
              <a:off x="50292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8</a:t>
              </a:r>
            </a:p>
          </p:txBody>
        </p:sp>
        <p:sp>
          <p:nvSpPr>
            <p:cNvPr id="69" name="Flowchart: Alternate Process 68"/>
            <p:cNvSpPr/>
            <p:nvPr/>
          </p:nvSpPr>
          <p:spPr bwMode="auto">
            <a:xfrm>
              <a:off x="7391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34" charset="-128"/>
                  <a:cs typeface="Arial" charset="0"/>
                </a:rPr>
                <a:t>??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578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553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96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pic>
        <p:nvPicPr>
          <p:cNvPr id="89" name="Content Placeholder 5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4343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Group 90"/>
          <p:cNvGrpSpPr/>
          <p:nvPr/>
        </p:nvGrpSpPr>
        <p:grpSpPr>
          <a:xfrm>
            <a:off x="4419600" y="4343400"/>
            <a:ext cx="3505200" cy="1436132"/>
            <a:chOff x="4419600" y="4343400"/>
            <a:chExt cx="3505200" cy="1436132"/>
          </a:xfrm>
        </p:grpSpPr>
        <p:sp>
          <p:nvSpPr>
            <p:cNvPr id="92" name="TextBox 91"/>
            <p:cNvSpPr txBox="1"/>
            <p:nvPr/>
          </p:nvSpPr>
          <p:spPr>
            <a:xfrm>
              <a:off x="4419600" y="4343400"/>
              <a:ext cx="2268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4. g=</a:t>
              </a:r>
              <a:r>
                <a:rPr lang="en-US" dirty="0" err="1" smtClean="0"/>
                <a:t>a%b</a:t>
              </a:r>
              <a:r>
                <a:rPr lang="en-US" dirty="0" smtClean="0"/>
                <a:t>; a=b; b=g;</a:t>
              </a:r>
              <a:endParaRPr lang="en-US" dirty="0"/>
            </a:p>
          </p:txBody>
        </p:sp>
        <p:sp>
          <p:nvSpPr>
            <p:cNvPr id="93" name="Flowchart: Alternate Process 92"/>
            <p:cNvSpPr/>
            <p:nvPr/>
          </p:nvSpPr>
          <p:spPr bwMode="auto">
            <a:xfrm>
              <a:off x="5943600" y="4800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2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94" name="Flowchart: Alternate Process 93"/>
            <p:cNvSpPr/>
            <p:nvPr/>
          </p:nvSpPr>
          <p:spPr bwMode="auto">
            <a:xfrm>
              <a:off x="4724400" y="4800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6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95" name="Flowchart: Alternate Process 94"/>
            <p:cNvSpPr/>
            <p:nvPr/>
          </p:nvSpPr>
          <p:spPr bwMode="auto">
            <a:xfrm>
              <a:off x="7086600" y="4800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2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53000" y="541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248400" y="541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391400" y="541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572000" y="2209800"/>
            <a:ext cx="3352800" cy="1588532"/>
            <a:chOff x="4876800" y="4572000"/>
            <a:chExt cx="3352800" cy="1588532"/>
          </a:xfrm>
        </p:grpSpPr>
        <p:sp>
          <p:nvSpPr>
            <p:cNvPr id="101" name="TextBox 100"/>
            <p:cNvSpPr txBox="1"/>
            <p:nvPr/>
          </p:nvSpPr>
          <p:spPr>
            <a:xfrm>
              <a:off x="4876800" y="4572000"/>
              <a:ext cx="2052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5.  Test b==0? NO</a:t>
              </a:r>
              <a:endParaRPr lang="en-US" dirty="0"/>
            </a:p>
          </p:txBody>
        </p:sp>
        <p:sp>
          <p:nvSpPr>
            <p:cNvPr id="102" name="Flowchart: Alternate Process 101"/>
            <p:cNvSpPr/>
            <p:nvPr/>
          </p:nvSpPr>
          <p:spPr bwMode="auto">
            <a:xfrm>
              <a:off x="6248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2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03" name="Flowchart: Alternate Process 102"/>
            <p:cNvSpPr/>
            <p:nvPr/>
          </p:nvSpPr>
          <p:spPr bwMode="auto">
            <a:xfrm>
              <a:off x="50292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6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04" name="Flowchart: Alternate Process 103"/>
            <p:cNvSpPr/>
            <p:nvPr/>
          </p:nvSpPr>
          <p:spPr bwMode="auto">
            <a:xfrm>
              <a:off x="7391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2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578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553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696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pic>
        <p:nvPicPr>
          <p:cNvPr id="108" name="Content Placeholder 5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4343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9" name="Group 118"/>
          <p:cNvGrpSpPr/>
          <p:nvPr/>
        </p:nvGrpSpPr>
        <p:grpSpPr>
          <a:xfrm>
            <a:off x="4419600" y="4343400"/>
            <a:ext cx="3505200" cy="1436132"/>
            <a:chOff x="4419600" y="4343400"/>
            <a:chExt cx="3505200" cy="1436132"/>
          </a:xfrm>
        </p:grpSpPr>
        <p:sp>
          <p:nvSpPr>
            <p:cNvPr id="120" name="TextBox 119"/>
            <p:cNvSpPr txBox="1"/>
            <p:nvPr/>
          </p:nvSpPr>
          <p:spPr>
            <a:xfrm>
              <a:off x="4419600" y="4343400"/>
              <a:ext cx="2268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6. g=</a:t>
              </a:r>
              <a:r>
                <a:rPr lang="en-US" dirty="0" err="1" smtClean="0"/>
                <a:t>a%b</a:t>
              </a:r>
              <a:r>
                <a:rPr lang="en-US" dirty="0" smtClean="0"/>
                <a:t>; a=b; b=g;</a:t>
              </a:r>
              <a:endParaRPr lang="en-US" dirty="0"/>
            </a:p>
          </p:txBody>
        </p:sp>
        <p:sp>
          <p:nvSpPr>
            <p:cNvPr id="121" name="Flowchart: Alternate Process 120"/>
            <p:cNvSpPr/>
            <p:nvPr/>
          </p:nvSpPr>
          <p:spPr bwMode="auto">
            <a:xfrm>
              <a:off x="5943600" y="4800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2" name="Flowchart: Alternate Process 121"/>
            <p:cNvSpPr/>
            <p:nvPr/>
          </p:nvSpPr>
          <p:spPr bwMode="auto">
            <a:xfrm>
              <a:off x="4724400" y="4800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2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3" name="Flowchart: Alternate Process 122"/>
            <p:cNvSpPr/>
            <p:nvPr/>
          </p:nvSpPr>
          <p:spPr bwMode="auto">
            <a:xfrm>
              <a:off x="7086600" y="4800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953000" y="541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48400" y="541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391400" y="5410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pic>
        <p:nvPicPr>
          <p:cNvPr id="127" name="Content Placeholder 5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3352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8" name="Group 127"/>
          <p:cNvGrpSpPr/>
          <p:nvPr/>
        </p:nvGrpSpPr>
        <p:grpSpPr>
          <a:xfrm>
            <a:off x="4495800" y="2209800"/>
            <a:ext cx="3352800" cy="1588532"/>
            <a:chOff x="4876800" y="4572000"/>
            <a:chExt cx="3352800" cy="1588532"/>
          </a:xfrm>
        </p:grpSpPr>
        <p:sp>
          <p:nvSpPr>
            <p:cNvPr id="129" name="TextBox 128"/>
            <p:cNvSpPr txBox="1"/>
            <p:nvPr/>
          </p:nvSpPr>
          <p:spPr>
            <a:xfrm>
              <a:off x="4876800" y="4572000"/>
              <a:ext cx="2164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7.  Test b==0? YES</a:t>
              </a:r>
              <a:endParaRPr lang="en-US" dirty="0"/>
            </a:p>
          </p:txBody>
        </p:sp>
        <p:sp>
          <p:nvSpPr>
            <p:cNvPr id="130" name="Flowchart: Alternate Process 129"/>
            <p:cNvSpPr/>
            <p:nvPr/>
          </p:nvSpPr>
          <p:spPr bwMode="auto">
            <a:xfrm>
              <a:off x="6248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1" name="Flowchart: Alternate Process 130"/>
            <p:cNvSpPr/>
            <p:nvPr/>
          </p:nvSpPr>
          <p:spPr bwMode="auto">
            <a:xfrm>
              <a:off x="50292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2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2" name="Flowchart: Alternate Process 131"/>
            <p:cNvSpPr/>
            <p:nvPr/>
          </p:nvSpPr>
          <p:spPr bwMode="auto">
            <a:xfrm>
              <a:off x="7391400" y="5181600"/>
              <a:ext cx="838200" cy="609600"/>
            </a:xfrm>
            <a:prstGeom prst="flowChartAlternate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>
                  <a:ea typeface="ＭＳ Ｐゴシック" pitchFamily="34" charset="-128"/>
                </a:rPr>
                <a:t>0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2578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53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96200" y="579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pic>
        <p:nvPicPr>
          <p:cNvPr id="136" name="Content Placeholder 5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28800" y="3352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4953000" y="3594752"/>
            <a:ext cx="1279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8"/>
            </a:pPr>
            <a:r>
              <a:rPr lang="en-US" dirty="0" smtClean="0"/>
              <a:t>Print a</a:t>
            </a:r>
          </a:p>
          <a:p>
            <a:pPr marL="342900" indent="-342900"/>
            <a:r>
              <a:rPr lang="en-US" dirty="0" smtClean="0"/>
              <a:t>		</a:t>
            </a:r>
            <a:r>
              <a:rPr lang="en-US" sz="2400" dirty="0"/>
              <a:t>2</a:t>
            </a:r>
            <a:endParaRPr lang="en-US" sz="2400" dirty="0" smtClean="0"/>
          </a:p>
          <a:p>
            <a:pPr marL="800100" lvl="1" indent="-342900">
              <a:buAutoNum type="arabicPeriod" startAt="8"/>
            </a:pPr>
            <a:endParaRPr lang="en-US" dirty="0"/>
          </a:p>
        </p:txBody>
      </p:sp>
      <p:pic>
        <p:nvPicPr>
          <p:cNvPr id="139" name="Content Placeholder 51" descr="running-sport-symbo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5200" y="3352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TextBox 139"/>
          <p:cNvSpPr txBox="1"/>
          <p:nvPr/>
        </p:nvSpPr>
        <p:spPr>
          <a:xfrm>
            <a:off x="4419600" y="1295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Program Counter is at the next step to be run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99" name="Picture 98" descr="IIT_Kanpur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0" y="57912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42" grpId="0"/>
      <p:bldP spid="138" grpId="0"/>
      <p:bldP spid="140" grpId="0"/>
    </p:bldLst>
  </p:timing>
</p:sld>
</file>

<file path=ppt/theme/theme1.xml><?xml version="1.0" encoding="utf-8"?>
<a:theme xmlns:a="http://schemas.openxmlformats.org/drawingml/2006/main" name="KrithikaThesisDefen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rithikaThesisDefens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  <a:cs typeface="Arial" charset="0"/>
          </a:defRPr>
        </a:defPPr>
      </a:lstStyle>
    </a:lnDef>
  </a:objectDefaults>
  <a:extraClrSchemeLst>
    <a:extraClrScheme>
      <a:clrScheme name="KrithikaThesisDefen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ithikaThesisDefen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rithikaThesisDefen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ithikaThesisDefen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ithikaThesisDefen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ithikaThesisDefen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rithikaThesisDefen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4699</TotalTime>
  <Words>933</Words>
  <Application>Microsoft Office PowerPoint</Application>
  <PresentationFormat>On-screen Show (4:3)</PresentationFormat>
  <Paragraphs>271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KrithikaThesisDefense</vt:lpstr>
      <vt:lpstr>GCD</vt:lpstr>
      <vt:lpstr>GCD Algorithm - Intuition</vt:lpstr>
      <vt:lpstr>GCD Algorithm - Intuition</vt:lpstr>
      <vt:lpstr>Euclid’s method for gcd</vt:lpstr>
      <vt:lpstr>Euclid’s gcd</vt:lpstr>
      <vt:lpstr>Variables and Assigning them</vt:lpstr>
      <vt:lpstr> Sequential assignments </vt:lpstr>
      <vt:lpstr>Running the program</vt:lpstr>
      <vt:lpstr>Tracing the execution</vt:lpstr>
      <vt:lpstr>Multiple solutions and  comparing them</vt:lpstr>
      <vt:lpstr>Another solution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ESc101A: Lecture 2</dc:title>
  <dc:creator>Krithika</dc:creator>
  <cp:lastModifiedBy>sn</cp:lastModifiedBy>
  <cp:revision>268</cp:revision>
  <dcterms:created xsi:type="dcterms:W3CDTF">2012-01-03T04:41:12Z</dcterms:created>
  <dcterms:modified xsi:type="dcterms:W3CDTF">2014-11-18T04:06:21Z</dcterms:modified>
</cp:coreProperties>
</file>