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显示器 49"/>
          <p:cNvSpPr/>
          <p:nvPr/>
        </p:nvSpPr>
        <p:spPr>
          <a:xfrm>
            <a:off x="301871" y="718664"/>
            <a:ext cx="746760" cy="586740"/>
          </a:xfrm>
          <a:custGeom>
            <a:avLst/>
            <a:gdLst/>
            <a:ahLst/>
            <a:cxnLst/>
            <a:rect l="0" t="0" r="0" b="0"/>
            <a:pathLst>
              <a:path w="936104" h="739561">
                <a:moveTo>
                  <a:pt x="282640" y="667561"/>
                </a:moveTo>
                <a:lnTo>
                  <a:pt x="653465" y="667561"/>
                </a:lnTo>
                <a:lnTo>
                  <a:pt x="684077" y="739561"/>
                </a:lnTo>
                <a:lnTo>
                  <a:pt x="252028" y="739561"/>
                </a:lnTo>
                <a:lnTo>
                  <a:pt x="282640" y="667561"/>
                </a:lnTo>
                <a:close/>
                <a:moveTo>
                  <a:pt x="54052" y="52175"/>
                </a:moveTo>
                <a:lnTo>
                  <a:pt x="54052" y="520175"/>
                </a:lnTo>
                <a:lnTo>
                  <a:pt x="882052" y="520175"/>
                </a:lnTo>
                <a:lnTo>
                  <a:pt x="882052" y="52175"/>
                </a:lnTo>
                <a:lnTo>
                  <a:pt x="54052" y="52175"/>
                </a:lnTo>
                <a:close/>
                <a:moveTo>
                  <a:pt x="0" y="0"/>
                </a:moveTo>
                <a:lnTo>
                  <a:pt x="936104" y="0"/>
                </a:lnTo>
                <a:lnTo>
                  <a:pt x="936104" y="648000"/>
                </a:lnTo>
                <a:lnTo>
                  <a:pt x="0" y="64800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BBD5F0"/>
              </a:gs>
              <a:gs pos="100000">
                <a:srgbClr val="9CBEE0">
                  <a:alpha val="100000"/>
                </a:srgbClr>
              </a:gs>
            </a:gsLst>
            <a:lin ang="5400000"/>
            <a:tileRect/>
          </a:gradFill>
          <a:ln w="9525">
            <a:noFill/>
          </a:ln>
        </p:spPr>
        <p:txBody>
          <a:bodyPr vert="horz" wrap="square" anchor="ctr" upright="1"/>
          <a:lstStyle/>
          <a:p>
            <a:endParaRPr lang="zh-CN" altLang="en-US"/>
          </a:p>
        </p:txBody>
      </p:sp>
      <p:cxnSp>
        <p:nvCxnSpPr>
          <p:cNvPr id="6" name="箭头 50"/>
          <p:cNvCxnSpPr/>
          <p:nvPr/>
        </p:nvCxnSpPr>
        <p:spPr>
          <a:xfrm>
            <a:off x="964082" y="785418"/>
            <a:ext cx="1159646" cy="996"/>
          </a:xfrm>
          <a:prstGeom prst="line">
            <a:avLst/>
          </a:prstGeom>
          <a:ln w="15875" cap="flat" cmpd="sng">
            <a:solidFill>
              <a:srgbClr val="739CC3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" name="文本框 51"/>
          <p:cNvSpPr txBox="1"/>
          <p:nvPr/>
        </p:nvSpPr>
        <p:spPr>
          <a:xfrm>
            <a:off x="974407" y="339970"/>
            <a:ext cx="1011149" cy="37869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upright="1"/>
          <a:lstStyle/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latin typeface="Calibri"/>
                <a:ea typeface="宋体"/>
                <a:cs typeface="Times New Roman"/>
              </a:rPr>
              <a:t>1</a:t>
            </a:r>
            <a:r>
              <a:rPr lang="zh-CN" sz="1050" kern="100" dirty="0">
                <a:effectLst/>
                <a:latin typeface="Calibri"/>
                <a:ea typeface="宋体"/>
                <a:cs typeface="Times New Roman"/>
              </a:rPr>
              <a:t>、用户请求</a:t>
            </a:r>
          </a:p>
        </p:txBody>
      </p:sp>
      <p:sp>
        <p:nvSpPr>
          <p:cNvPr id="8" name="文本框 48"/>
          <p:cNvSpPr txBox="1"/>
          <p:nvPr/>
        </p:nvSpPr>
        <p:spPr>
          <a:xfrm>
            <a:off x="2123728" y="339971"/>
            <a:ext cx="1656184" cy="96543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upright="1"/>
          <a:lstStyle/>
          <a:p>
            <a:pPr algn="just">
              <a:spcAft>
                <a:spcPts val="0"/>
              </a:spcAft>
            </a:pPr>
            <a:r>
              <a:rPr lang="zh-CN" sz="1050" kern="100" dirty="0">
                <a:effectLst/>
                <a:latin typeface="Calibri"/>
                <a:ea typeface="宋体"/>
                <a:cs typeface="Times New Roman"/>
              </a:rPr>
              <a:t>前端控制器</a:t>
            </a:r>
          </a:p>
          <a:p>
            <a:pPr algn="just">
              <a:spcAft>
                <a:spcPts val="0"/>
              </a:spcAft>
            </a:pPr>
            <a:r>
              <a:rPr lang="en-US" sz="1050" kern="100" dirty="0" err="1">
                <a:effectLst/>
                <a:latin typeface="Calibri"/>
                <a:ea typeface="宋体"/>
                <a:cs typeface="Times New Roman"/>
              </a:rPr>
              <a:t>DispatcherServlet</a:t>
            </a:r>
            <a:endParaRPr lang="zh-CN" sz="1050" kern="100" dirty="0">
              <a:effectLst/>
              <a:latin typeface="Calibri"/>
              <a:ea typeface="宋体"/>
              <a:cs typeface="Times New Roman"/>
            </a:endParaRPr>
          </a:p>
        </p:txBody>
      </p:sp>
      <p:cxnSp>
        <p:nvCxnSpPr>
          <p:cNvPr id="9" name="箭头 56"/>
          <p:cNvCxnSpPr/>
          <p:nvPr/>
        </p:nvCxnSpPr>
        <p:spPr>
          <a:xfrm>
            <a:off x="3779912" y="511928"/>
            <a:ext cx="2413761" cy="0"/>
          </a:xfrm>
          <a:prstGeom prst="line">
            <a:avLst/>
          </a:prstGeom>
          <a:ln w="15875" cap="flat" cmpd="sng">
            <a:solidFill>
              <a:srgbClr val="739CC3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0" name="文本框 55"/>
          <p:cNvSpPr txBox="1"/>
          <p:nvPr/>
        </p:nvSpPr>
        <p:spPr>
          <a:xfrm>
            <a:off x="6193673" y="304213"/>
            <a:ext cx="1736137" cy="10122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upright="1"/>
          <a:lstStyle/>
          <a:p>
            <a:pPr algn="just">
              <a:spcAft>
                <a:spcPts val="0"/>
              </a:spcAft>
            </a:pPr>
            <a:r>
              <a:rPr lang="en-US" sz="1050" kern="100" dirty="0" err="1">
                <a:effectLst/>
                <a:latin typeface="Calibri"/>
                <a:ea typeface="宋体"/>
                <a:cs typeface="Times New Roman"/>
              </a:rPr>
              <a:t>HandlerMapping</a:t>
            </a:r>
            <a:endParaRPr lang="zh-CN" sz="1050" kern="100" dirty="0">
              <a:effectLst/>
              <a:latin typeface="Calibri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sz="1050" kern="100" dirty="0">
                <a:effectLst/>
                <a:latin typeface="Calibri"/>
                <a:ea typeface="宋体"/>
                <a:cs typeface="Times New Roman"/>
              </a:rPr>
              <a:t>处理器映射器</a:t>
            </a:r>
          </a:p>
        </p:txBody>
      </p:sp>
      <p:cxnSp>
        <p:nvCxnSpPr>
          <p:cNvPr id="15" name="箭头 58"/>
          <p:cNvCxnSpPr/>
          <p:nvPr/>
        </p:nvCxnSpPr>
        <p:spPr>
          <a:xfrm flipH="1">
            <a:off x="3779912" y="994662"/>
            <a:ext cx="2379834" cy="17372"/>
          </a:xfrm>
          <a:prstGeom prst="line">
            <a:avLst/>
          </a:prstGeom>
          <a:ln w="15875" cap="flat" cmpd="sng">
            <a:solidFill>
              <a:srgbClr val="739CC3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7" name="文本框 59"/>
          <p:cNvSpPr txBox="1"/>
          <p:nvPr/>
        </p:nvSpPr>
        <p:spPr>
          <a:xfrm>
            <a:off x="4262829" y="882078"/>
            <a:ext cx="1753100" cy="211518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upright="1"/>
          <a:lstStyle/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latin typeface="Calibri"/>
                <a:ea typeface="宋体"/>
                <a:cs typeface="Times New Roman"/>
              </a:rPr>
              <a:t>3</a:t>
            </a:r>
            <a:r>
              <a:rPr lang="zh-CN" sz="1050" kern="100" dirty="0">
                <a:effectLst/>
                <a:latin typeface="Calibri"/>
                <a:ea typeface="宋体"/>
                <a:cs typeface="Times New Roman"/>
              </a:rPr>
              <a:t>、返回处理器执行链</a:t>
            </a:r>
          </a:p>
          <a:p>
            <a:pPr algn="just">
              <a:spcAft>
                <a:spcPts val="0"/>
              </a:spcAft>
            </a:pPr>
            <a:r>
              <a:rPr lang="en-US" sz="1050" kern="100" dirty="0" err="1">
                <a:effectLst/>
                <a:latin typeface="Calibri"/>
                <a:ea typeface="宋体"/>
                <a:cs typeface="Times New Roman"/>
              </a:rPr>
              <a:t>HandlerExecutionChain</a:t>
            </a:r>
            <a:endParaRPr lang="zh-CN" sz="1050" kern="100" dirty="0">
              <a:effectLst/>
              <a:latin typeface="Calibri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latin typeface="Calibri"/>
                <a:ea typeface="宋体"/>
                <a:cs typeface="Times New Roman"/>
              </a:rPr>
              <a:t>{HandlerInterceptor1</a:t>
            </a:r>
            <a:r>
              <a:rPr lang="zh-CN" sz="1050" kern="100" dirty="0">
                <a:effectLst/>
                <a:latin typeface="Calibri"/>
                <a:ea typeface="宋体"/>
                <a:cs typeface="Times New Roman"/>
              </a:rPr>
              <a:t>，</a:t>
            </a:r>
          </a:p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latin typeface="Calibri"/>
                <a:ea typeface="宋体"/>
                <a:cs typeface="Times New Roman"/>
              </a:rPr>
              <a:t>HandlerInterceptor2</a:t>
            </a:r>
            <a:r>
              <a:rPr lang="zh-CN" sz="1050" kern="100" dirty="0">
                <a:effectLst/>
                <a:latin typeface="Calibri"/>
                <a:ea typeface="宋体"/>
                <a:cs typeface="Times New Roman"/>
              </a:rPr>
              <a:t>，</a:t>
            </a:r>
          </a:p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latin typeface="Calibri"/>
                <a:ea typeface="宋体"/>
                <a:cs typeface="Times New Roman"/>
              </a:rPr>
              <a:t>......</a:t>
            </a:r>
            <a:endParaRPr lang="zh-CN" sz="1050" kern="100" dirty="0">
              <a:effectLst/>
              <a:latin typeface="Calibri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latin typeface="Calibri"/>
                <a:ea typeface="宋体"/>
                <a:cs typeface="Times New Roman"/>
              </a:rPr>
              <a:t>Handler}</a:t>
            </a:r>
            <a:endParaRPr lang="zh-CN" sz="1050" kern="100" dirty="0">
              <a:effectLst/>
              <a:latin typeface="Calibri"/>
              <a:ea typeface="宋体"/>
              <a:cs typeface="Times New Roman"/>
            </a:endParaRPr>
          </a:p>
        </p:txBody>
      </p:sp>
      <p:cxnSp>
        <p:nvCxnSpPr>
          <p:cNvPr id="18" name="箭头 61"/>
          <p:cNvCxnSpPr/>
          <p:nvPr/>
        </p:nvCxnSpPr>
        <p:spPr>
          <a:xfrm>
            <a:off x="3521615" y="1409131"/>
            <a:ext cx="2970018" cy="4385298"/>
          </a:xfrm>
          <a:prstGeom prst="line">
            <a:avLst/>
          </a:prstGeom>
          <a:ln w="15875" cap="flat" cmpd="sng">
            <a:solidFill>
              <a:srgbClr val="739CC3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9" name="文本框 54"/>
          <p:cNvSpPr txBox="1"/>
          <p:nvPr/>
        </p:nvSpPr>
        <p:spPr>
          <a:xfrm>
            <a:off x="6746818" y="2636912"/>
            <a:ext cx="1404250" cy="8966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upright="1"/>
          <a:lstStyle/>
          <a:p>
            <a:pPr algn="just">
              <a:spcAft>
                <a:spcPts val="0"/>
              </a:spcAft>
            </a:pPr>
            <a:r>
              <a:rPr lang="en-US" sz="1050" kern="100">
                <a:effectLst/>
                <a:latin typeface="Calibri"/>
                <a:ea typeface="宋体"/>
                <a:cs typeface="Times New Roman"/>
              </a:rPr>
              <a:t>Handler</a:t>
            </a:r>
            <a:endParaRPr lang="zh-CN" sz="1050" kern="100">
              <a:effectLst/>
              <a:latin typeface="Calibri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sz="1050" kern="100">
                <a:effectLst/>
                <a:latin typeface="Calibri"/>
                <a:ea typeface="宋体"/>
                <a:cs typeface="Times New Roman"/>
              </a:rPr>
              <a:t>处理器</a:t>
            </a:r>
          </a:p>
        </p:txBody>
      </p:sp>
      <p:sp>
        <p:nvSpPr>
          <p:cNvPr id="20" name="文本框 60"/>
          <p:cNvSpPr txBox="1"/>
          <p:nvPr/>
        </p:nvSpPr>
        <p:spPr>
          <a:xfrm>
            <a:off x="6508597" y="5441550"/>
            <a:ext cx="2093100" cy="10929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upright="1"/>
          <a:lstStyle/>
          <a:p>
            <a:pPr algn="just">
              <a:spcAft>
                <a:spcPts val="0"/>
              </a:spcAft>
            </a:pPr>
            <a:r>
              <a:rPr lang="zh-CN" sz="1050" kern="100">
                <a:effectLst/>
                <a:latin typeface="Calibri"/>
                <a:ea typeface="宋体"/>
                <a:cs typeface="Times New Roman"/>
              </a:rPr>
              <a:t>处理器适配器</a:t>
            </a:r>
          </a:p>
          <a:p>
            <a:pPr algn="just">
              <a:spcAft>
                <a:spcPts val="0"/>
              </a:spcAft>
            </a:pPr>
            <a:r>
              <a:rPr lang="en-US" sz="1050" kern="100">
                <a:effectLst/>
                <a:latin typeface="Calibri"/>
                <a:ea typeface="宋体"/>
                <a:cs typeface="Times New Roman"/>
              </a:rPr>
              <a:t>HandlerAdapter</a:t>
            </a:r>
            <a:endParaRPr lang="zh-CN" sz="1050" kern="100">
              <a:effectLst/>
              <a:latin typeface="Calibri"/>
              <a:ea typeface="宋体"/>
              <a:cs typeface="Times New Roman"/>
            </a:endParaRPr>
          </a:p>
        </p:txBody>
      </p:sp>
      <p:cxnSp>
        <p:nvCxnSpPr>
          <p:cNvPr id="21" name="箭头 63"/>
          <p:cNvCxnSpPr/>
          <p:nvPr/>
        </p:nvCxnSpPr>
        <p:spPr>
          <a:xfrm flipV="1">
            <a:off x="7215147" y="3566477"/>
            <a:ext cx="738" cy="1793374"/>
          </a:xfrm>
          <a:prstGeom prst="line">
            <a:avLst/>
          </a:prstGeom>
          <a:ln w="15875" cap="flat" cmpd="sng">
            <a:solidFill>
              <a:srgbClr val="739CC3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2" name="文本框 64"/>
          <p:cNvSpPr txBox="1"/>
          <p:nvPr/>
        </p:nvSpPr>
        <p:spPr>
          <a:xfrm>
            <a:off x="6491633" y="4061648"/>
            <a:ext cx="876919" cy="78111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upright="1"/>
          <a:lstStyle/>
          <a:p>
            <a:pPr algn="just">
              <a:spcAft>
                <a:spcPts val="0"/>
              </a:spcAft>
            </a:pPr>
            <a:r>
              <a:rPr lang="en-US" sz="1050" kern="100">
                <a:effectLst/>
                <a:latin typeface="Calibri"/>
                <a:ea typeface="宋体"/>
                <a:cs typeface="Times New Roman"/>
              </a:rPr>
              <a:t>5</a:t>
            </a:r>
            <a:r>
              <a:rPr lang="zh-CN" sz="1050" kern="100">
                <a:effectLst/>
                <a:latin typeface="Calibri"/>
                <a:ea typeface="宋体"/>
                <a:cs typeface="Times New Roman"/>
              </a:rPr>
              <a:t>、执行</a:t>
            </a:r>
          </a:p>
          <a:p>
            <a:pPr algn="just">
              <a:spcAft>
                <a:spcPts val="0"/>
              </a:spcAft>
            </a:pPr>
            <a:r>
              <a:rPr lang="en-US" sz="1050" kern="100">
                <a:effectLst/>
                <a:latin typeface="Calibri"/>
                <a:ea typeface="宋体"/>
                <a:cs typeface="Times New Roman"/>
              </a:rPr>
              <a:t>Handler</a:t>
            </a:r>
            <a:endParaRPr lang="zh-CN" sz="1050" kern="100">
              <a:effectLst/>
              <a:latin typeface="Calibri"/>
              <a:ea typeface="宋体"/>
              <a:cs typeface="Times New Roman"/>
            </a:endParaRPr>
          </a:p>
        </p:txBody>
      </p:sp>
      <p:cxnSp>
        <p:nvCxnSpPr>
          <p:cNvPr id="23" name="箭头 65"/>
          <p:cNvCxnSpPr/>
          <p:nvPr/>
        </p:nvCxnSpPr>
        <p:spPr>
          <a:xfrm>
            <a:off x="7853107" y="3566477"/>
            <a:ext cx="738" cy="1805330"/>
          </a:xfrm>
          <a:prstGeom prst="line">
            <a:avLst/>
          </a:prstGeom>
          <a:ln w="15875" cap="flat" cmpd="sng">
            <a:solidFill>
              <a:srgbClr val="739CC3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4" name="文本框 66"/>
          <p:cNvSpPr txBox="1"/>
          <p:nvPr/>
        </p:nvSpPr>
        <p:spPr>
          <a:xfrm>
            <a:off x="7532283" y="4041722"/>
            <a:ext cx="1216181" cy="75620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upright="1"/>
          <a:lstStyle/>
          <a:p>
            <a:pPr algn="just">
              <a:spcAft>
                <a:spcPts val="0"/>
              </a:spcAft>
            </a:pPr>
            <a:r>
              <a:rPr lang="en-US" sz="1050" kern="100">
                <a:effectLst/>
                <a:latin typeface="Calibri"/>
                <a:ea typeface="宋体"/>
                <a:cs typeface="Times New Roman"/>
              </a:rPr>
              <a:t>6</a:t>
            </a:r>
            <a:r>
              <a:rPr lang="zh-CN" sz="1050" kern="100">
                <a:effectLst/>
                <a:latin typeface="Calibri"/>
                <a:ea typeface="宋体"/>
                <a:cs typeface="Times New Roman"/>
              </a:rPr>
              <a:t>、返回</a:t>
            </a:r>
          </a:p>
          <a:p>
            <a:pPr algn="just">
              <a:spcAft>
                <a:spcPts val="0"/>
              </a:spcAft>
            </a:pPr>
            <a:r>
              <a:rPr lang="en-US" sz="1050" kern="100">
                <a:effectLst/>
                <a:latin typeface="Calibri"/>
                <a:ea typeface="宋体"/>
                <a:cs typeface="Times New Roman"/>
              </a:rPr>
              <a:t>ModelAndView</a:t>
            </a:r>
            <a:endParaRPr lang="zh-CN" sz="1050" kern="100">
              <a:effectLst/>
              <a:latin typeface="Calibri"/>
              <a:ea typeface="宋体"/>
              <a:cs typeface="Times New Roman"/>
            </a:endParaRPr>
          </a:p>
        </p:txBody>
      </p:sp>
      <p:cxnSp>
        <p:nvCxnSpPr>
          <p:cNvPr id="25" name="箭头 67"/>
          <p:cNvCxnSpPr/>
          <p:nvPr/>
        </p:nvCxnSpPr>
        <p:spPr>
          <a:xfrm flipH="1" flipV="1">
            <a:off x="3168710" y="1432047"/>
            <a:ext cx="3339887" cy="4896907"/>
          </a:xfrm>
          <a:prstGeom prst="line">
            <a:avLst/>
          </a:prstGeom>
          <a:ln w="15875" cap="flat" cmpd="sng">
            <a:solidFill>
              <a:srgbClr val="739CC3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6" name="文本框 68"/>
          <p:cNvSpPr txBox="1"/>
          <p:nvPr/>
        </p:nvSpPr>
        <p:spPr>
          <a:xfrm>
            <a:off x="4235403" y="4371820"/>
            <a:ext cx="1200693" cy="71336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upright="1"/>
          <a:lstStyle/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latin typeface="Calibri"/>
                <a:ea typeface="宋体"/>
                <a:cs typeface="Times New Roman"/>
              </a:rPr>
              <a:t>7</a:t>
            </a:r>
            <a:r>
              <a:rPr lang="zh-CN" sz="1050" kern="100" dirty="0">
                <a:effectLst/>
                <a:latin typeface="Calibri"/>
                <a:ea typeface="宋体"/>
                <a:cs typeface="Times New Roman"/>
              </a:rPr>
              <a:t>、返回</a:t>
            </a:r>
          </a:p>
          <a:p>
            <a:pPr algn="just">
              <a:spcAft>
                <a:spcPts val="0"/>
              </a:spcAft>
            </a:pPr>
            <a:r>
              <a:rPr lang="en-US" sz="1050" kern="100" dirty="0" err="1">
                <a:effectLst/>
                <a:latin typeface="Calibri"/>
                <a:ea typeface="宋体"/>
                <a:cs typeface="Times New Roman"/>
              </a:rPr>
              <a:t>ModelAndView</a:t>
            </a:r>
            <a:endParaRPr lang="zh-CN" sz="1050" kern="100" dirty="0">
              <a:effectLst/>
              <a:latin typeface="Calibri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latin typeface="Calibri"/>
                <a:ea typeface="宋体"/>
                <a:cs typeface="Times New Roman"/>
              </a:rPr>
              <a:t> </a:t>
            </a:r>
            <a:endParaRPr lang="zh-CN" sz="1050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27" name="文本框 69"/>
          <p:cNvSpPr txBox="1"/>
          <p:nvPr/>
        </p:nvSpPr>
        <p:spPr>
          <a:xfrm>
            <a:off x="2160141" y="5121416"/>
            <a:ext cx="1574619" cy="119657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upright="1"/>
          <a:lstStyle/>
          <a:p>
            <a:pPr algn="just">
              <a:spcAft>
                <a:spcPts val="0"/>
              </a:spcAft>
            </a:pPr>
            <a:r>
              <a:rPr lang="zh-CN" sz="1050" kern="100">
                <a:effectLst/>
                <a:latin typeface="Calibri"/>
                <a:ea typeface="宋体"/>
                <a:cs typeface="Times New Roman"/>
              </a:rPr>
              <a:t>视图解析器</a:t>
            </a:r>
          </a:p>
          <a:p>
            <a:pPr algn="just">
              <a:spcAft>
                <a:spcPts val="0"/>
              </a:spcAft>
            </a:pPr>
            <a:r>
              <a:rPr lang="en-US" sz="1050" kern="100">
                <a:effectLst/>
                <a:latin typeface="Calibri"/>
                <a:ea typeface="宋体"/>
                <a:cs typeface="Times New Roman"/>
              </a:rPr>
              <a:t>ViewResolver</a:t>
            </a:r>
            <a:endParaRPr lang="zh-CN" sz="1050" kern="100">
              <a:effectLst/>
              <a:latin typeface="Calibri"/>
              <a:ea typeface="宋体"/>
              <a:cs typeface="Times New Roman"/>
            </a:endParaRPr>
          </a:p>
        </p:txBody>
      </p:sp>
      <p:cxnSp>
        <p:nvCxnSpPr>
          <p:cNvPr id="28" name="箭头 70"/>
          <p:cNvCxnSpPr/>
          <p:nvPr/>
        </p:nvCxnSpPr>
        <p:spPr>
          <a:xfrm>
            <a:off x="2987824" y="1432046"/>
            <a:ext cx="738" cy="3689370"/>
          </a:xfrm>
          <a:prstGeom prst="line">
            <a:avLst/>
          </a:prstGeom>
          <a:ln w="15875" cap="flat" cmpd="sng">
            <a:solidFill>
              <a:srgbClr val="739CC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9" name="箭头 71"/>
          <p:cNvCxnSpPr/>
          <p:nvPr/>
        </p:nvCxnSpPr>
        <p:spPr>
          <a:xfrm flipV="1">
            <a:off x="2627046" y="1404195"/>
            <a:ext cx="738" cy="3644535"/>
          </a:xfrm>
          <a:prstGeom prst="line">
            <a:avLst/>
          </a:prstGeom>
          <a:ln w="15875" cap="flat" cmpd="sng">
            <a:solidFill>
              <a:srgbClr val="739CC3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0" name="文本框 72"/>
          <p:cNvSpPr txBox="1"/>
          <p:nvPr/>
        </p:nvSpPr>
        <p:spPr>
          <a:xfrm>
            <a:off x="2843808" y="2603717"/>
            <a:ext cx="723513" cy="118462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upright="1"/>
          <a:lstStyle/>
          <a:p>
            <a:pPr algn="just">
              <a:spcAft>
                <a:spcPts val="0"/>
              </a:spcAft>
            </a:pPr>
            <a:r>
              <a:rPr lang="en-US" sz="1050" kern="100">
                <a:effectLst/>
                <a:latin typeface="Calibri"/>
                <a:ea typeface="宋体"/>
                <a:cs typeface="Times New Roman"/>
              </a:rPr>
              <a:t>8</a:t>
            </a:r>
            <a:r>
              <a:rPr lang="zh-CN" sz="1050" kern="100">
                <a:effectLst/>
                <a:latin typeface="Calibri"/>
                <a:ea typeface="宋体"/>
                <a:cs typeface="Times New Roman"/>
              </a:rPr>
              <a:t>、请求解析视图</a:t>
            </a:r>
          </a:p>
        </p:txBody>
      </p:sp>
      <p:sp>
        <p:nvSpPr>
          <p:cNvPr id="31" name="文本框 73"/>
          <p:cNvSpPr txBox="1"/>
          <p:nvPr/>
        </p:nvSpPr>
        <p:spPr>
          <a:xfrm>
            <a:off x="2065987" y="2587823"/>
            <a:ext cx="705813" cy="119558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upright="1"/>
          <a:lstStyle/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latin typeface="Calibri"/>
                <a:ea typeface="宋体"/>
                <a:cs typeface="Times New Roman"/>
              </a:rPr>
              <a:t>9</a:t>
            </a:r>
            <a:r>
              <a:rPr lang="zh-CN" sz="1050" kern="100" dirty="0">
                <a:effectLst/>
                <a:latin typeface="Calibri"/>
                <a:ea typeface="宋体"/>
                <a:cs typeface="Times New Roman"/>
              </a:rPr>
              <a:t>、返回</a:t>
            </a:r>
          </a:p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latin typeface="Calibri"/>
                <a:ea typeface="宋体"/>
                <a:cs typeface="Times New Roman"/>
              </a:rPr>
              <a:t>View</a:t>
            </a:r>
            <a:r>
              <a:rPr lang="zh-CN" sz="1050" kern="100" dirty="0">
                <a:effectLst/>
                <a:latin typeface="Calibri"/>
                <a:ea typeface="宋体"/>
                <a:cs typeface="Times New Roman"/>
              </a:rPr>
              <a:t>对象</a:t>
            </a:r>
          </a:p>
        </p:txBody>
      </p:sp>
      <p:sp>
        <p:nvSpPr>
          <p:cNvPr id="32" name="文本框 74"/>
          <p:cNvSpPr txBox="1"/>
          <p:nvPr/>
        </p:nvSpPr>
        <p:spPr>
          <a:xfrm>
            <a:off x="373115" y="5259904"/>
            <a:ext cx="1166029" cy="10690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upright="1"/>
          <a:lstStyle/>
          <a:p>
            <a:pPr algn="just">
              <a:spcAft>
                <a:spcPts val="0"/>
              </a:spcAft>
            </a:pPr>
            <a:r>
              <a:rPr lang="zh-CN" sz="1050" kern="100">
                <a:effectLst/>
                <a:latin typeface="Calibri"/>
                <a:ea typeface="宋体"/>
                <a:cs typeface="Times New Roman"/>
              </a:rPr>
              <a:t>视图</a:t>
            </a:r>
          </a:p>
          <a:p>
            <a:pPr algn="just">
              <a:spcAft>
                <a:spcPts val="0"/>
              </a:spcAft>
            </a:pPr>
            <a:r>
              <a:rPr lang="en-US" sz="1050" kern="100">
                <a:effectLst/>
                <a:latin typeface="Calibri"/>
                <a:ea typeface="宋体"/>
                <a:cs typeface="Times New Roman"/>
              </a:rPr>
              <a:t>Jsp</a:t>
            </a:r>
            <a:r>
              <a:rPr lang="zh-CN" sz="1050" kern="100">
                <a:effectLst/>
                <a:latin typeface="Calibri"/>
                <a:ea typeface="宋体"/>
                <a:cs typeface="Times New Roman"/>
              </a:rPr>
              <a:t>、</a:t>
            </a:r>
            <a:r>
              <a:rPr lang="en-US" sz="1050" kern="100">
                <a:effectLst/>
                <a:latin typeface="Calibri"/>
                <a:ea typeface="宋体"/>
                <a:cs typeface="Times New Roman"/>
              </a:rPr>
              <a:t>freemaker</a:t>
            </a:r>
            <a:endParaRPr lang="zh-CN" sz="1050" kern="100">
              <a:effectLst/>
              <a:latin typeface="Calibri"/>
              <a:ea typeface="宋体"/>
              <a:cs typeface="Times New Roman"/>
            </a:endParaRPr>
          </a:p>
        </p:txBody>
      </p:sp>
      <p:cxnSp>
        <p:nvCxnSpPr>
          <p:cNvPr id="33" name="箭头 75"/>
          <p:cNvCxnSpPr/>
          <p:nvPr/>
        </p:nvCxnSpPr>
        <p:spPr>
          <a:xfrm flipH="1">
            <a:off x="806043" y="1465921"/>
            <a:ext cx="1574619" cy="3690366"/>
          </a:xfrm>
          <a:prstGeom prst="line">
            <a:avLst/>
          </a:prstGeom>
          <a:ln w="15875" cap="flat" cmpd="sng">
            <a:solidFill>
              <a:srgbClr val="739CC3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4" name="文本框 76"/>
          <p:cNvSpPr txBox="1"/>
          <p:nvPr/>
        </p:nvSpPr>
        <p:spPr>
          <a:xfrm>
            <a:off x="807518" y="3512360"/>
            <a:ext cx="978697" cy="88473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upright="1"/>
          <a:lstStyle/>
          <a:p>
            <a:pPr algn="just">
              <a:spcAft>
                <a:spcPts val="0"/>
              </a:spcAft>
            </a:pPr>
            <a:r>
              <a:rPr lang="en-US" sz="1050" kern="100">
                <a:effectLst/>
                <a:latin typeface="Calibri"/>
                <a:ea typeface="宋体"/>
                <a:cs typeface="Times New Roman"/>
              </a:rPr>
              <a:t>10</a:t>
            </a:r>
            <a:r>
              <a:rPr lang="zh-CN" sz="1050" kern="100">
                <a:effectLst/>
                <a:latin typeface="Calibri"/>
                <a:ea typeface="宋体"/>
                <a:cs typeface="Times New Roman"/>
              </a:rPr>
              <a:t>、渲染视图</a:t>
            </a:r>
          </a:p>
        </p:txBody>
      </p:sp>
      <p:cxnSp>
        <p:nvCxnSpPr>
          <p:cNvPr id="42" name="箭头 52"/>
          <p:cNvCxnSpPr/>
          <p:nvPr/>
        </p:nvCxnSpPr>
        <p:spPr>
          <a:xfrm flipH="1">
            <a:off x="1104003" y="1012034"/>
            <a:ext cx="978697" cy="996"/>
          </a:xfrm>
          <a:prstGeom prst="line">
            <a:avLst/>
          </a:prstGeom>
          <a:ln w="15875" cap="flat" cmpd="sng">
            <a:solidFill>
              <a:srgbClr val="739CC3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3" name="文本框 53"/>
          <p:cNvSpPr txBox="1"/>
          <p:nvPr/>
        </p:nvSpPr>
        <p:spPr>
          <a:xfrm>
            <a:off x="974407" y="1094886"/>
            <a:ext cx="1011149" cy="33716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upright="1"/>
          <a:lstStyle/>
          <a:p>
            <a:pPr algn="just">
              <a:spcAft>
                <a:spcPts val="0"/>
              </a:spcAft>
            </a:pPr>
            <a:r>
              <a:rPr lang="en-US" sz="1050" kern="100" dirty="0">
                <a:effectLst/>
                <a:latin typeface="Calibri"/>
                <a:ea typeface="宋体"/>
                <a:cs typeface="Times New Roman"/>
              </a:rPr>
              <a:t>11</a:t>
            </a:r>
            <a:r>
              <a:rPr lang="zh-CN" sz="1050" kern="100" dirty="0">
                <a:effectLst/>
                <a:latin typeface="Calibri"/>
                <a:ea typeface="宋体"/>
                <a:cs typeface="Times New Roman"/>
              </a:rPr>
              <a:t>、响应用户</a:t>
            </a:r>
          </a:p>
        </p:txBody>
      </p:sp>
    </p:spTree>
    <p:extLst>
      <p:ext uri="{BB962C8B-B14F-4D97-AF65-F5344CB8AC3E}">
        <p14:creationId xmlns:p14="http://schemas.microsoft.com/office/powerpoint/2010/main" val="93536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8" grpId="0" animBg="1"/>
      <p:bldP spid="8" grpId="1" animBg="1"/>
      <p:bldP spid="8" grpId="2" animBg="1"/>
      <p:bldP spid="8" grpId="3" animBg="1"/>
      <p:bldP spid="10" grpId="0" animBg="1"/>
      <p:bldP spid="17" grpId="0" animBg="1"/>
      <p:bldP spid="19" grpId="0" animBg="1"/>
      <p:bldP spid="20" grpId="0" animBg="1"/>
      <p:bldP spid="20" grpId="1" animBg="1"/>
      <p:bldP spid="22" grpId="0" animBg="1"/>
      <p:bldP spid="24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34" grpId="0" animBg="1"/>
      <p:bldP spid="4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69</Words>
  <Application>Microsoft Office PowerPoint</Application>
  <PresentationFormat>全屏显示(4:3)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</dc:creator>
  <cp:lastModifiedBy>Steven</cp:lastModifiedBy>
  <cp:revision>10</cp:revision>
  <dcterms:created xsi:type="dcterms:W3CDTF">2017-02-21T03:12:38Z</dcterms:created>
  <dcterms:modified xsi:type="dcterms:W3CDTF">2017-02-21T03:55:28Z</dcterms:modified>
</cp:coreProperties>
</file>