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171" autoAdjust="0"/>
  </p:normalViewPr>
  <p:slideViewPr>
    <p:cSldViewPr>
      <p:cViewPr>
        <p:scale>
          <a:sx n="75" d="100"/>
          <a:sy n="75" d="100"/>
        </p:scale>
        <p:origin x="-132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8D0B7-247D-4B05-B48C-00774B71DA42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A1D9D-78F2-488C-9DEC-E6D600C41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5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A2C752A-175A-4907-B00F-D75A64DFE587}" type="slidenum">
              <a:rPr lang="en-US" altLang="zh-CN" sz="1200" smtClean="0">
                <a:solidFill>
                  <a:prstClr val="black"/>
                </a:solidFill>
                <a:ea typeface="宋体" charset="-122"/>
              </a:rPr>
              <a:pPr eaLnBrk="1" hangingPunct="1"/>
              <a:t>1</a:t>
            </a:fld>
            <a:endParaRPr lang="en-US" altLang="zh-CN" sz="120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2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图片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" descr="图片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" descr="图片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4" descr="图片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5" descr="图片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DA3A-19EA-46D4-98ED-A2237952EEB1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16/3/6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694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72AE6-BD1A-481C-84A8-A9988321523D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16/3/6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68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54BE7-5753-4CD7-A82A-36305CE7C90E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16/3/6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15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D7BC8-4E8B-467D-87F6-50FEB44CE4F6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16/3/6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04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1CA85-F69D-4133-8A06-296E5468FA34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16/3/6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68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34847-81E9-4A0E-A11D-B25F9F71CFF5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16/3/6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323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6A86C-8DC9-4724-96D8-BBBE40A15797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16/3/6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14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6A30-CCB8-42A3-89A5-8F2044DB0A05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16/3/6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49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BE848-9B14-486A-904F-3F03737B5CD7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16/3/6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119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788CB-720A-4D92-A508-E0368180B25C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16/3/6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877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3DE37-994A-4D3C-8120-02F543ED4E1E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16/3/6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37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31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31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F38C0-E80B-49EE-BFE6-970C70E44840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16/3/6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78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79388"/>
            <a:ext cx="9144000" cy="61547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ED23C-6004-46C3-B875-5D25CDF08FF1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16/3/6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6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7F98C5-24E5-45E4-89CE-4F6E86C9E0BF}" type="datetime1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16/3/6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65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00990" y="1844477"/>
            <a:ext cx="8229600" cy="2016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FontTx/>
              <a:buNone/>
              <a:defRPr sz="2400">
                <a:solidFill>
                  <a:srgbClr val="16388A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+mn-lt"/>
                <a:ea typeface="+mn-ea"/>
              </a:defRPr>
            </a:lvl2pPr>
            <a:lvl3pPr marL="132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charset="-122"/>
              </a:defRPr>
            </a:lvl3pPr>
            <a:lvl4pPr marL="17303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4pPr>
            <a:lvl5pPr marL="21383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5pPr>
            <a:lvl6pPr marL="2595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6pPr>
            <a:lvl7pPr marL="3052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7pPr>
            <a:lvl8pPr marL="3509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8pPr>
            <a:lvl9pPr marL="3967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9pPr>
          </a:lstStyle>
          <a:p>
            <a:r>
              <a:rPr lang="en-US" altLang="zh-CN" sz="4000" dirty="0" smtClean="0">
                <a:solidFill>
                  <a:schemeClr val="tx1"/>
                </a:solidFill>
              </a:rPr>
              <a:t>Natural Language Processing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500990" y="3717033"/>
            <a:ext cx="822960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FontTx/>
              <a:buNone/>
              <a:defRPr sz="2400">
                <a:solidFill>
                  <a:srgbClr val="16388A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+mn-lt"/>
                <a:ea typeface="+mn-ea"/>
              </a:defRPr>
            </a:lvl2pPr>
            <a:lvl3pPr marL="132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charset="-122"/>
              </a:defRPr>
            </a:lvl3pPr>
            <a:lvl4pPr marL="17303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4pPr>
            <a:lvl5pPr marL="21383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5pPr>
            <a:lvl6pPr marL="2595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6pPr>
            <a:lvl7pPr marL="3052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7pPr>
            <a:lvl8pPr marL="3509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8pPr>
            <a:lvl9pPr marL="3967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charset="-122"/>
              </a:defRPr>
            </a:lvl9pPr>
          </a:lstStyle>
          <a:p>
            <a:r>
              <a:rPr lang="en-US" altLang="zh-CN" sz="2000" dirty="0" err="1" smtClean="0">
                <a:solidFill>
                  <a:schemeClr val="tx1"/>
                </a:solidFill>
              </a:rPr>
              <a:t>Siwei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Qiang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42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68412"/>
            <a:ext cx="8208912" cy="5328939"/>
          </a:xfrm>
        </p:spPr>
        <p:txBody>
          <a:bodyPr/>
          <a:lstStyle/>
          <a:p>
            <a:pPr lvl="0"/>
            <a:r>
              <a:rPr lang="en-US" sz="2000" b="1" dirty="0">
                <a:solidFill>
                  <a:srgbClr val="0F256B"/>
                </a:solidFill>
              </a:rPr>
              <a:t>Definition</a:t>
            </a:r>
            <a:r>
              <a:rPr lang="en-US" sz="2000" dirty="0">
                <a:solidFill>
                  <a:srgbClr val="0F256B"/>
                </a:solidFill>
              </a:rPr>
              <a:t>: An </a:t>
            </a:r>
            <a:r>
              <a:rPr lang="en-US" sz="2000" i="1" dirty="0">
                <a:solidFill>
                  <a:srgbClr val="0F256B"/>
                </a:solidFill>
              </a:rPr>
              <a:t>opinion</a:t>
            </a:r>
            <a:r>
              <a:rPr lang="en-US" sz="2000" dirty="0">
                <a:solidFill>
                  <a:srgbClr val="0F256B"/>
                </a:solidFill>
              </a:rPr>
              <a:t> is a quintuple </a:t>
            </a:r>
            <a:r>
              <a:rPr lang="en-US" sz="2000" dirty="0" smtClean="0">
                <a:solidFill>
                  <a:srgbClr val="0F256B"/>
                </a:solidFill>
              </a:rPr>
              <a:t>, </a:t>
            </a:r>
            <a:endParaRPr lang="zh-CN" altLang="en-US" sz="2000" dirty="0">
              <a:solidFill>
                <a:srgbClr val="0F256B"/>
              </a:solidFill>
            </a:endParaRPr>
          </a:p>
          <a:p>
            <a:pPr marL="628650" lvl="1" indent="0">
              <a:buNone/>
            </a:pPr>
            <a:r>
              <a:rPr lang="en-US" sz="2000" dirty="0" smtClean="0">
                <a:solidFill>
                  <a:srgbClr val="0F256B"/>
                </a:solidFill>
              </a:rPr>
              <a:t>		(</a:t>
            </a:r>
            <a:r>
              <a:rPr lang="en-US" sz="2000" i="1" dirty="0">
                <a:solidFill>
                  <a:srgbClr val="0F256B"/>
                </a:solidFill>
              </a:rPr>
              <a:t>e</a:t>
            </a:r>
            <a:r>
              <a:rPr lang="en-US" sz="2000" i="1" baseline="-25000" dirty="0">
                <a:solidFill>
                  <a:srgbClr val="0F256B"/>
                </a:solidFill>
              </a:rPr>
              <a:t>j</a:t>
            </a:r>
            <a:r>
              <a:rPr lang="en-US" sz="2000" dirty="0">
                <a:solidFill>
                  <a:srgbClr val="0F256B"/>
                </a:solidFill>
              </a:rPr>
              <a:t>, </a:t>
            </a:r>
            <a:r>
              <a:rPr lang="en-US" sz="2000" i="1" dirty="0">
                <a:solidFill>
                  <a:srgbClr val="0F256B"/>
                </a:solidFill>
              </a:rPr>
              <a:t>a</a:t>
            </a:r>
            <a:r>
              <a:rPr lang="en-US" sz="2000" i="1" baseline="-25000" dirty="0">
                <a:solidFill>
                  <a:srgbClr val="0F256B"/>
                </a:solidFill>
              </a:rPr>
              <a:t>jk</a:t>
            </a:r>
            <a:r>
              <a:rPr lang="en-US" sz="2000" dirty="0">
                <a:solidFill>
                  <a:srgbClr val="0F256B"/>
                </a:solidFill>
              </a:rPr>
              <a:t>, </a:t>
            </a:r>
            <a:r>
              <a:rPr lang="en-US" sz="2000" i="1" dirty="0">
                <a:solidFill>
                  <a:srgbClr val="0F256B"/>
                </a:solidFill>
              </a:rPr>
              <a:t>so</a:t>
            </a:r>
            <a:r>
              <a:rPr lang="en-US" sz="2000" i="1" baseline="-25000" dirty="0">
                <a:solidFill>
                  <a:srgbClr val="0F256B"/>
                </a:solidFill>
              </a:rPr>
              <a:t>ijkl</a:t>
            </a:r>
            <a:r>
              <a:rPr lang="en-US" sz="2000" dirty="0">
                <a:solidFill>
                  <a:srgbClr val="0F256B"/>
                </a:solidFill>
              </a:rPr>
              <a:t>, </a:t>
            </a:r>
            <a:r>
              <a:rPr lang="en-US" sz="2000" i="1" dirty="0">
                <a:solidFill>
                  <a:srgbClr val="0F256B"/>
                </a:solidFill>
              </a:rPr>
              <a:t>h</a:t>
            </a:r>
            <a:r>
              <a:rPr lang="en-US" sz="2000" i="1" baseline="-25000" dirty="0">
                <a:solidFill>
                  <a:srgbClr val="0F256B"/>
                </a:solidFill>
              </a:rPr>
              <a:t>i</a:t>
            </a:r>
            <a:r>
              <a:rPr lang="en-US" sz="2000" dirty="0">
                <a:solidFill>
                  <a:srgbClr val="0F256B"/>
                </a:solidFill>
              </a:rPr>
              <a:t>, </a:t>
            </a:r>
            <a:r>
              <a:rPr lang="en-US" sz="2000" i="1" dirty="0">
                <a:solidFill>
                  <a:srgbClr val="0F256B"/>
                </a:solidFill>
              </a:rPr>
              <a:t>t</a:t>
            </a:r>
            <a:r>
              <a:rPr lang="en-US" sz="2000" i="1" baseline="-25000" dirty="0">
                <a:solidFill>
                  <a:srgbClr val="0F256B"/>
                </a:solidFill>
              </a:rPr>
              <a:t>l</a:t>
            </a:r>
            <a:r>
              <a:rPr lang="en-US" sz="2000" dirty="0">
                <a:solidFill>
                  <a:srgbClr val="0F256B"/>
                </a:solidFill>
              </a:rPr>
              <a:t>),</a:t>
            </a:r>
            <a:endParaRPr lang="zh-CN" altLang="en-US" sz="2000" dirty="0">
              <a:solidFill>
                <a:srgbClr val="0F256B"/>
              </a:solidFill>
            </a:endParaRPr>
          </a:p>
          <a:p>
            <a:pPr lvl="1"/>
            <a:r>
              <a:rPr lang="en-US" sz="2000" i="1" dirty="0">
                <a:solidFill>
                  <a:srgbClr val="0F256B"/>
                </a:solidFill>
              </a:rPr>
              <a:t>e</a:t>
            </a:r>
            <a:r>
              <a:rPr lang="en-US" sz="2000" i="1" baseline="-25000" dirty="0">
                <a:solidFill>
                  <a:srgbClr val="0F256B"/>
                </a:solidFill>
              </a:rPr>
              <a:t>j</a:t>
            </a:r>
            <a:r>
              <a:rPr lang="en-US" sz="2000" dirty="0">
                <a:solidFill>
                  <a:srgbClr val="0F256B"/>
                </a:solidFill>
              </a:rPr>
              <a:t> is a target entity.</a:t>
            </a:r>
            <a:endParaRPr lang="zh-CN" altLang="en-US" sz="2000" dirty="0">
              <a:solidFill>
                <a:srgbClr val="0F256B"/>
              </a:solidFill>
            </a:endParaRPr>
          </a:p>
          <a:p>
            <a:pPr lvl="1"/>
            <a:r>
              <a:rPr lang="en-US" sz="2000" i="1" dirty="0">
                <a:solidFill>
                  <a:srgbClr val="0F256B"/>
                </a:solidFill>
              </a:rPr>
              <a:t>a</a:t>
            </a:r>
            <a:r>
              <a:rPr lang="en-US" sz="2000" i="1" baseline="-25000" dirty="0">
                <a:solidFill>
                  <a:srgbClr val="0F256B"/>
                </a:solidFill>
              </a:rPr>
              <a:t>jk</a:t>
            </a:r>
            <a:r>
              <a:rPr lang="en-US" sz="2000" dirty="0">
                <a:solidFill>
                  <a:srgbClr val="0F256B"/>
                </a:solidFill>
              </a:rPr>
              <a:t> is a feature/aspect of the entity </a:t>
            </a:r>
            <a:r>
              <a:rPr lang="en-US" sz="2000" i="1" dirty="0">
                <a:solidFill>
                  <a:srgbClr val="0F256B"/>
                </a:solidFill>
              </a:rPr>
              <a:t>e</a:t>
            </a:r>
            <a:r>
              <a:rPr lang="en-US" sz="2000" i="1" baseline="-25000" dirty="0">
                <a:solidFill>
                  <a:srgbClr val="0F256B"/>
                </a:solidFill>
              </a:rPr>
              <a:t>j</a:t>
            </a:r>
            <a:r>
              <a:rPr lang="en-US" sz="2000" dirty="0">
                <a:solidFill>
                  <a:srgbClr val="0F256B"/>
                </a:solidFill>
              </a:rPr>
              <a:t>.</a:t>
            </a:r>
            <a:endParaRPr lang="zh-CN" altLang="en-US" sz="2000" dirty="0">
              <a:solidFill>
                <a:srgbClr val="0F256B"/>
              </a:solidFill>
            </a:endParaRPr>
          </a:p>
          <a:p>
            <a:pPr lvl="1"/>
            <a:r>
              <a:rPr lang="en-US" sz="2000" i="1" dirty="0">
                <a:solidFill>
                  <a:srgbClr val="0F256B"/>
                </a:solidFill>
              </a:rPr>
              <a:t>so</a:t>
            </a:r>
            <a:r>
              <a:rPr lang="en-US" sz="2000" i="1" baseline="-25000" dirty="0">
                <a:solidFill>
                  <a:srgbClr val="0F256B"/>
                </a:solidFill>
              </a:rPr>
              <a:t>ijkl</a:t>
            </a:r>
            <a:r>
              <a:rPr lang="en-US" sz="2000" dirty="0">
                <a:solidFill>
                  <a:srgbClr val="0F256B"/>
                </a:solidFill>
              </a:rPr>
              <a:t> is the sentiment value of the opinion of the opinion </a:t>
            </a:r>
            <a:r>
              <a:rPr lang="en-US" sz="2000" dirty="0" smtClean="0">
                <a:solidFill>
                  <a:srgbClr val="0F256B"/>
                </a:solidFill>
              </a:rPr>
              <a:t>holder.</a:t>
            </a:r>
          </a:p>
          <a:p>
            <a:pPr lvl="1"/>
            <a:r>
              <a:rPr lang="en-US" sz="2000" i="1" dirty="0" smtClean="0">
                <a:solidFill>
                  <a:srgbClr val="0F256B"/>
                </a:solidFill>
              </a:rPr>
              <a:t>h</a:t>
            </a:r>
            <a:r>
              <a:rPr lang="en-US" sz="2000" i="1" baseline="-25000" dirty="0" smtClean="0">
                <a:solidFill>
                  <a:srgbClr val="0F256B"/>
                </a:solidFill>
              </a:rPr>
              <a:t>i</a:t>
            </a:r>
            <a:r>
              <a:rPr lang="en-US" sz="2000" dirty="0" smtClean="0">
                <a:solidFill>
                  <a:srgbClr val="0F256B"/>
                </a:solidFill>
              </a:rPr>
              <a:t> </a:t>
            </a:r>
            <a:r>
              <a:rPr lang="en-US" sz="2000" dirty="0">
                <a:solidFill>
                  <a:srgbClr val="0F256B"/>
                </a:solidFill>
              </a:rPr>
              <a:t>is an opinion holder. </a:t>
            </a:r>
            <a:endParaRPr lang="zh-CN" altLang="en-US" sz="2000" dirty="0">
              <a:solidFill>
                <a:srgbClr val="0F256B"/>
              </a:solidFill>
            </a:endParaRPr>
          </a:p>
          <a:p>
            <a:pPr lvl="1"/>
            <a:r>
              <a:rPr lang="en-US" sz="2000" i="1" dirty="0">
                <a:solidFill>
                  <a:srgbClr val="0F256B"/>
                </a:solidFill>
              </a:rPr>
              <a:t>t</a:t>
            </a:r>
            <a:r>
              <a:rPr lang="en-US" sz="2000" i="1" baseline="-25000" dirty="0">
                <a:solidFill>
                  <a:srgbClr val="0F256B"/>
                </a:solidFill>
              </a:rPr>
              <a:t>l</a:t>
            </a:r>
            <a:r>
              <a:rPr lang="en-US" sz="2000" dirty="0">
                <a:solidFill>
                  <a:srgbClr val="0F256B"/>
                </a:solidFill>
              </a:rPr>
              <a:t> is the time when the opinion was expressed. </a:t>
            </a:r>
          </a:p>
          <a:p>
            <a:pPr marL="449263" lvl="1" indent="-449263">
              <a:buClrTx/>
              <a:buSzPct val="120000"/>
              <a:buBlip>
                <a:blip r:embed="rId2"/>
              </a:buBlip>
            </a:pPr>
            <a:r>
              <a:rPr lang="en-US" sz="2000" dirty="0">
                <a:solidFill>
                  <a:srgbClr val="0F256B"/>
                </a:solidFill>
              </a:rPr>
              <a:t>A multifaceted and integrated problem</a:t>
            </a:r>
            <a:r>
              <a:rPr lang="en-US" sz="2000" dirty="0" smtClean="0">
                <a:solidFill>
                  <a:srgbClr val="0F256B"/>
                </a:solidFill>
              </a:rPr>
              <a:t>!</a:t>
            </a:r>
            <a:endParaRPr lang="en-US" i="1" dirty="0" smtClean="0">
              <a:solidFill>
                <a:srgbClr val="0F256B"/>
              </a:solidFill>
            </a:endParaRPr>
          </a:p>
          <a:p>
            <a:pPr lvl="1"/>
            <a:r>
              <a:rPr lang="en-US" sz="2000" i="1" dirty="0" smtClean="0">
                <a:solidFill>
                  <a:srgbClr val="0F256B"/>
                </a:solidFill>
              </a:rPr>
              <a:t>e</a:t>
            </a:r>
            <a:r>
              <a:rPr lang="en-US" sz="2000" i="1" baseline="-25000" dirty="0" smtClean="0">
                <a:solidFill>
                  <a:srgbClr val="0F256B"/>
                </a:solidFill>
              </a:rPr>
              <a:t>j</a:t>
            </a:r>
            <a:r>
              <a:rPr lang="en-US" sz="2000" dirty="0" smtClean="0">
                <a:solidFill>
                  <a:srgbClr val="0F256B"/>
                </a:solidFill>
              </a:rPr>
              <a:t> </a:t>
            </a:r>
            <a:r>
              <a:rPr lang="en-US" sz="2000" dirty="0">
                <a:solidFill>
                  <a:srgbClr val="0F256B"/>
                </a:solidFill>
              </a:rPr>
              <a:t>- </a:t>
            </a:r>
            <a:r>
              <a:rPr lang="en-US" sz="2000" dirty="0" smtClean="0">
                <a:solidFill>
                  <a:srgbClr val="0F256B"/>
                </a:solidFill>
              </a:rPr>
              <a:t>Named </a:t>
            </a:r>
            <a:r>
              <a:rPr lang="en-US" sz="2000" dirty="0">
                <a:solidFill>
                  <a:srgbClr val="0F256B"/>
                </a:solidFill>
              </a:rPr>
              <a:t>Entity Extraction (more)</a:t>
            </a:r>
            <a:endParaRPr lang="zh-CN" altLang="en-US" sz="2000" dirty="0">
              <a:solidFill>
                <a:srgbClr val="0F256B"/>
              </a:solidFill>
            </a:endParaRPr>
          </a:p>
          <a:p>
            <a:pPr lvl="1"/>
            <a:r>
              <a:rPr lang="en-US" sz="2000" i="1" dirty="0">
                <a:solidFill>
                  <a:srgbClr val="0F256B"/>
                </a:solidFill>
              </a:rPr>
              <a:t>a</a:t>
            </a:r>
            <a:r>
              <a:rPr lang="en-US" sz="2000" i="1" baseline="-25000" dirty="0">
                <a:solidFill>
                  <a:srgbClr val="0F256B"/>
                </a:solidFill>
              </a:rPr>
              <a:t>jk</a:t>
            </a:r>
            <a:r>
              <a:rPr lang="en-US" sz="2000" dirty="0">
                <a:solidFill>
                  <a:srgbClr val="0F256B"/>
                </a:solidFill>
              </a:rPr>
              <a:t> </a:t>
            </a:r>
            <a:r>
              <a:rPr lang="en-US" sz="2000" dirty="0" smtClean="0">
                <a:solidFill>
                  <a:srgbClr val="0F256B"/>
                </a:solidFill>
              </a:rPr>
              <a:t>- Information </a:t>
            </a:r>
            <a:r>
              <a:rPr lang="en-US" sz="2000" dirty="0">
                <a:solidFill>
                  <a:srgbClr val="0F256B"/>
                </a:solidFill>
              </a:rPr>
              <a:t>Extraction (more)</a:t>
            </a:r>
            <a:endParaRPr lang="zh-CN" altLang="en-US" sz="2000" dirty="0">
              <a:solidFill>
                <a:srgbClr val="0F256B"/>
              </a:solidFill>
            </a:endParaRPr>
          </a:p>
          <a:p>
            <a:pPr lvl="1"/>
            <a:r>
              <a:rPr lang="en-US" sz="2000" i="1" dirty="0">
                <a:solidFill>
                  <a:srgbClr val="0F256B"/>
                </a:solidFill>
              </a:rPr>
              <a:t>so</a:t>
            </a:r>
            <a:r>
              <a:rPr lang="en-US" sz="2000" i="1" baseline="-25000" dirty="0">
                <a:solidFill>
                  <a:srgbClr val="0F256B"/>
                </a:solidFill>
              </a:rPr>
              <a:t>ijkl</a:t>
            </a:r>
            <a:r>
              <a:rPr lang="en-US" sz="2000" dirty="0">
                <a:solidFill>
                  <a:srgbClr val="0F256B"/>
                </a:solidFill>
              </a:rPr>
              <a:t> </a:t>
            </a:r>
            <a:r>
              <a:rPr lang="en-US" sz="2000" dirty="0" smtClean="0">
                <a:solidFill>
                  <a:srgbClr val="0F256B"/>
                </a:solidFill>
              </a:rPr>
              <a:t>- Sentiment </a:t>
            </a:r>
            <a:r>
              <a:rPr lang="en-US" sz="2000" dirty="0">
                <a:solidFill>
                  <a:srgbClr val="0F256B"/>
                </a:solidFill>
              </a:rPr>
              <a:t>Identification </a:t>
            </a:r>
            <a:endParaRPr lang="zh-CN" altLang="en-US" sz="2000" dirty="0">
              <a:solidFill>
                <a:srgbClr val="0F256B"/>
              </a:solidFill>
            </a:endParaRPr>
          </a:p>
          <a:p>
            <a:pPr lvl="1"/>
            <a:r>
              <a:rPr lang="en-US" sz="2000" i="1" dirty="0">
                <a:solidFill>
                  <a:srgbClr val="0F256B"/>
                </a:solidFill>
              </a:rPr>
              <a:t>h</a:t>
            </a:r>
            <a:r>
              <a:rPr lang="en-US" sz="2000" i="1" baseline="-25000" dirty="0">
                <a:solidFill>
                  <a:srgbClr val="0F256B"/>
                </a:solidFill>
              </a:rPr>
              <a:t>i</a:t>
            </a:r>
            <a:r>
              <a:rPr lang="en-US" sz="2000" dirty="0">
                <a:solidFill>
                  <a:srgbClr val="0F256B"/>
                </a:solidFill>
              </a:rPr>
              <a:t> </a:t>
            </a:r>
            <a:r>
              <a:rPr lang="en-US" sz="2000" dirty="0" smtClean="0">
                <a:solidFill>
                  <a:srgbClr val="0F256B"/>
                </a:solidFill>
              </a:rPr>
              <a:t>- Information</a:t>
            </a:r>
            <a:r>
              <a:rPr lang="en-US" sz="2000" dirty="0">
                <a:solidFill>
                  <a:srgbClr val="0F256B"/>
                </a:solidFill>
              </a:rPr>
              <a:t>/Data </a:t>
            </a:r>
            <a:r>
              <a:rPr lang="en-US" sz="2000" dirty="0" smtClean="0">
                <a:solidFill>
                  <a:srgbClr val="0F256B"/>
                </a:solidFill>
              </a:rPr>
              <a:t>Extraction</a:t>
            </a:r>
            <a:endParaRPr lang="en-US" sz="2000" dirty="0">
              <a:solidFill>
                <a:srgbClr val="0F256B"/>
              </a:solidFill>
            </a:endParaRPr>
          </a:p>
          <a:p>
            <a:pPr lvl="1"/>
            <a:r>
              <a:rPr lang="en-US" sz="2000" i="1" dirty="0" smtClean="0">
                <a:solidFill>
                  <a:srgbClr val="0F256B"/>
                </a:solidFill>
              </a:rPr>
              <a:t>t</a:t>
            </a:r>
            <a:r>
              <a:rPr lang="en-US" sz="2000" i="1" baseline="-25000" dirty="0" smtClean="0">
                <a:solidFill>
                  <a:srgbClr val="0F256B"/>
                </a:solidFill>
              </a:rPr>
              <a:t>l</a:t>
            </a:r>
            <a:r>
              <a:rPr lang="en-US" sz="2000" dirty="0" smtClean="0">
                <a:solidFill>
                  <a:srgbClr val="0F256B"/>
                </a:solidFill>
              </a:rPr>
              <a:t> - Information</a:t>
            </a:r>
            <a:r>
              <a:rPr lang="en-US" sz="2000" dirty="0">
                <a:solidFill>
                  <a:srgbClr val="0F256B"/>
                </a:solidFill>
              </a:rPr>
              <a:t>/Data Extraction</a:t>
            </a:r>
            <a:r>
              <a:rPr lang="zh-CN" altLang="en-US" sz="2000" dirty="0">
                <a:solidFill>
                  <a:srgbClr val="0F256B"/>
                </a:solidFill>
              </a:rPr>
              <a:t> </a:t>
            </a:r>
          </a:p>
          <a:p>
            <a:endParaRPr lang="en-US" altLang="zh-CN" sz="2000" dirty="0" smtClean="0">
              <a:solidFill>
                <a:srgbClr val="0F256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10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828600" y="179388"/>
            <a:ext cx="7919864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dirty="0"/>
              <a:t>Opinion </a:t>
            </a:r>
            <a:r>
              <a:rPr lang="en-US" altLang="zh-CN" dirty="0" smtClean="0"/>
              <a:t>Mining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109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68412"/>
            <a:ext cx="8208912" cy="5328939"/>
          </a:xfrm>
        </p:spPr>
        <p:txBody>
          <a:bodyPr/>
          <a:lstStyle/>
          <a:p>
            <a:pPr lvl="0"/>
            <a:r>
              <a:rPr lang="en-US" sz="2400" b="1" dirty="0" smtClean="0"/>
              <a:t>Classification Problem</a:t>
            </a:r>
          </a:p>
          <a:p>
            <a:pPr lvl="1"/>
            <a:r>
              <a:rPr lang="en-US" sz="2000" dirty="0" smtClean="0"/>
              <a:t>Classes</a:t>
            </a:r>
          </a:p>
          <a:p>
            <a:pPr lvl="2"/>
            <a:r>
              <a:rPr lang="en-US" sz="1600" dirty="0" smtClean="0"/>
              <a:t>Positive</a:t>
            </a:r>
            <a:r>
              <a:rPr lang="en-US" sz="1600" dirty="0"/>
              <a:t>, negative (possibly neutral</a:t>
            </a:r>
            <a:r>
              <a:rPr lang="en-US" sz="1600" dirty="0" smtClean="0"/>
              <a:t>)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eature engineering</a:t>
            </a:r>
            <a:endParaRPr lang="zh-CN" altLang="en-US" sz="2000" dirty="0" smtClean="0"/>
          </a:p>
          <a:p>
            <a:pPr lvl="2"/>
            <a:r>
              <a:rPr lang="en-US" sz="1600" dirty="0"/>
              <a:t>Terms frequency and different IR weighting schemes</a:t>
            </a:r>
            <a:endParaRPr lang="zh-CN" altLang="en-US" sz="1600" dirty="0"/>
          </a:p>
          <a:p>
            <a:pPr lvl="2"/>
            <a:r>
              <a:rPr lang="en-US" sz="1600" dirty="0" smtClean="0"/>
              <a:t>Opinion </a:t>
            </a:r>
            <a:r>
              <a:rPr lang="en-US" sz="1600" dirty="0"/>
              <a:t>words and </a:t>
            </a:r>
            <a:r>
              <a:rPr lang="en-US" sz="1600" dirty="0" smtClean="0"/>
              <a:t>phrases</a:t>
            </a:r>
          </a:p>
          <a:p>
            <a:pPr lvl="2"/>
            <a:r>
              <a:rPr lang="en-US" sz="1600" dirty="0"/>
              <a:t>Part of speech (POS) </a:t>
            </a:r>
            <a:r>
              <a:rPr lang="en-US" sz="1600" dirty="0" smtClean="0"/>
              <a:t>tags</a:t>
            </a:r>
          </a:p>
          <a:p>
            <a:pPr lvl="2"/>
            <a:r>
              <a:rPr lang="en-US" sz="1600" dirty="0"/>
              <a:t>Syntactic dependency</a:t>
            </a:r>
            <a:endParaRPr lang="zh-CN" altLang="en-US" sz="1600" dirty="0"/>
          </a:p>
          <a:p>
            <a:pPr lvl="2"/>
            <a:r>
              <a:rPr lang="en-US" sz="1600" dirty="0" smtClean="0"/>
              <a:t>Negations</a:t>
            </a:r>
          </a:p>
          <a:p>
            <a:pPr lvl="1"/>
            <a:r>
              <a:rPr lang="en-US" sz="2000" dirty="0"/>
              <a:t>Classification methods</a:t>
            </a:r>
            <a:r>
              <a:rPr lang="zh-CN" altLang="en-US" sz="2000" dirty="0"/>
              <a:t> </a:t>
            </a:r>
            <a:endParaRPr lang="en-US" altLang="zh-CN" sz="2000" dirty="0" smtClean="0"/>
          </a:p>
          <a:p>
            <a:pPr lvl="2"/>
            <a:r>
              <a:rPr lang="en-US" sz="2000" dirty="0" smtClean="0"/>
              <a:t>Supervised model (SVM</a:t>
            </a:r>
            <a:r>
              <a:rPr lang="en-US" sz="2000" dirty="0"/>
              <a:t>, Naïve </a:t>
            </a:r>
            <a:r>
              <a:rPr lang="en-US" sz="2000" dirty="0" smtClean="0"/>
              <a:t>Bayes)</a:t>
            </a:r>
            <a:endParaRPr lang="en-US" altLang="zh-CN" sz="2000" dirty="0" smtClean="0"/>
          </a:p>
          <a:p>
            <a:pPr lvl="2"/>
            <a:r>
              <a:rPr lang="en-US" sz="2000" dirty="0"/>
              <a:t>Semi-supervised </a:t>
            </a:r>
            <a:r>
              <a:rPr lang="en-US" sz="2000" dirty="0" smtClean="0"/>
              <a:t>model (Clustering)</a:t>
            </a:r>
          </a:p>
          <a:p>
            <a:pPr lvl="3"/>
            <a:r>
              <a:rPr lang="en-US" sz="1600" dirty="0" smtClean="0"/>
              <a:t>terms co</a:t>
            </a:r>
            <a:r>
              <a:rPr lang="en-US" sz="1600" dirty="0"/>
              <a:t>-occur in related contexts</a:t>
            </a:r>
            <a:r>
              <a:rPr lang="zh-CN" altLang="en-US" sz="1600" dirty="0"/>
              <a:t> </a:t>
            </a:r>
            <a:endParaRPr lang="en-US" altLang="zh-CN" sz="1600" dirty="0" smtClean="0"/>
          </a:p>
          <a:p>
            <a:pPr lvl="1"/>
            <a:r>
              <a:rPr lang="en-US" sz="2000" dirty="0"/>
              <a:t>Sentiment classification is sensitive to the domain of the training </a:t>
            </a:r>
            <a:r>
              <a:rPr lang="en-US" sz="2000" dirty="0" smtClean="0"/>
              <a:t>data!</a:t>
            </a:r>
            <a:endParaRPr lang="zh-CN" altLang="en-US" sz="2000" dirty="0"/>
          </a:p>
          <a:p>
            <a:pPr lvl="1"/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11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828600" y="179388"/>
            <a:ext cx="7919864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69294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68413"/>
            <a:ext cx="7560840" cy="5065712"/>
          </a:xfrm>
        </p:spPr>
        <p:txBody>
          <a:bodyPr/>
          <a:lstStyle/>
          <a:p>
            <a:r>
              <a:rPr lang="en-US" altLang="zh-CN" dirty="0" smtClean="0"/>
              <a:t>Basic Methods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dirty="0" smtClean="0"/>
              <a:t>Document Similarity &amp; Topic Modeling</a:t>
            </a:r>
          </a:p>
          <a:p>
            <a:endParaRPr lang="en-US" altLang="zh-CN" dirty="0"/>
          </a:p>
          <a:p>
            <a:r>
              <a:rPr lang="en-US" altLang="zh-CN" dirty="0" smtClean="0"/>
              <a:t>Opinion Mining / Sentiment Analysis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195736" y="179388"/>
            <a:ext cx="6948264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dirty="0" smtClean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59337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68413"/>
            <a:ext cx="7848872" cy="5065712"/>
          </a:xfrm>
        </p:spPr>
        <p:txBody>
          <a:bodyPr/>
          <a:lstStyle/>
          <a:p>
            <a:r>
              <a:rPr lang="en-US" altLang="zh-CN" dirty="0" smtClean="0"/>
              <a:t>NLPIR</a:t>
            </a:r>
            <a:r>
              <a:rPr lang="en-US" altLang="zh-CN" sz="2000" dirty="0">
                <a:solidFill>
                  <a:srgbClr val="008000"/>
                </a:solidFill>
              </a:rPr>
              <a:t>(</a:t>
            </a:r>
            <a:r>
              <a:rPr lang="fr-FR" altLang="zh-CN" sz="2000" dirty="0">
                <a:solidFill>
                  <a:srgbClr val="008000"/>
                </a:solidFill>
              </a:rPr>
              <a:t>http://ictclas.nlpir.org/docs</a:t>
            </a:r>
            <a:r>
              <a:rPr lang="en-US" altLang="zh-CN" sz="2000" dirty="0">
                <a:solidFill>
                  <a:srgbClr val="008000"/>
                </a:solidFill>
              </a:rPr>
              <a:t>)</a:t>
            </a:r>
            <a:endParaRPr lang="en-US" altLang="zh-CN" sz="2000" dirty="0" smtClean="0">
              <a:solidFill>
                <a:srgbClr val="008000"/>
              </a:solidFill>
            </a:endParaRPr>
          </a:p>
          <a:p>
            <a:pPr lvl="1"/>
            <a:r>
              <a:rPr lang="zh-CN" altLang="en-US" sz="2000" dirty="0" smtClean="0"/>
              <a:t>功能：中文分词，词性标注，命名实体识别，用户词典导入，新词发现，关键词提取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使用：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提供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C#</a:t>
            </a:r>
            <a:r>
              <a:rPr lang="zh-CN" altLang="en-US" sz="2000" dirty="0" smtClean="0"/>
              <a:t>等接口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通过</a:t>
            </a:r>
            <a:r>
              <a:rPr lang="en-US" altLang="zh-CN" sz="2000" dirty="0" smtClean="0"/>
              <a:t>swig</a:t>
            </a:r>
            <a:r>
              <a:rPr lang="zh-CN" altLang="en-US" sz="2000" dirty="0" smtClean="0"/>
              <a:t>封装动态链接库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例子：</a:t>
            </a:r>
            <a:endParaRPr lang="en-US" altLang="zh-CN" sz="2000" dirty="0" smtClean="0"/>
          </a:p>
          <a:p>
            <a:pPr lvl="2"/>
            <a:r>
              <a:rPr lang="zh-CN" altLang="en-US" sz="1800" dirty="0"/>
              <a:t>去年</a:t>
            </a:r>
            <a:r>
              <a:rPr lang="en-US" altLang="zh-CN" sz="1800" dirty="0"/>
              <a:t>/t </a:t>
            </a:r>
            <a:r>
              <a:rPr lang="zh-CN" altLang="en-US" sz="1800" dirty="0"/>
              <a:t>开始</a:t>
            </a:r>
            <a:r>
              <a:rPr lang="en-US" altLang="zh-CN" sz="1800" dirty="0"/>
              <a:t>/v </a:t>
            </a:r>
            <a:r>
              <a:rPr lang="zh-CN" altLang="en-US" sz="1800" dirty="0"/>
              <a:t>，</a:t>
            </a:r>
            <a:r>
              <a:rPr lang="en-US" altLang="zh-CN" sz="1800" dirty="0"/>
              <a:t>/wd </a:t>
            </a:r>
            <a:r>
              <a:rPr lang="zh-CN" altLang="en-US" sz="1800" dirty="0"/>
              <a:t>打开</a:t>
            </a:r>
            <a:r>
              <a:rPr lang="en-US" altLang="zh-CN" sz="1800" dirty="0"/>
              <a:t>/v </a:t>
            </a:r>
            <a:r>
              <a:rPr lang="zh-CN" altLang="en-US" sz="1800" dirty="0"/>
              <a:t>百度</a:t>
            </a:r>
            <a:r>
              <a:rPr lang="en-US" altLang="zh-CN" sz="1800" dirty="0"/>
              <a:t>/nz </a:t>
            </a:r>
            <a:r>
              <a:rPr lang="zh-CN" altLang="en-US" sz="1800" dirty="0"/>
              <a:t>李毅</a:t>
            </a:r>
            <a:r>
              <a:rPr lang="en-US" altLang="zh-CN" sz="1800" dirty="0"/>
              <a:t>/nr </a:t>
            </a:r>
            <a:r>
              <a:rPr lang="zh-CN" altLang="en-US" sz="1800" dirty="0"/>
              <a:t>吧</a:t>
            </a:r>
            <a:r>
              <a:rPr lang="en-US" altLang="zh-CN" sz="1800" dirty="0"/>
              <a:t>/y </a:t>
            </a:r>
            <a:r>
              <a:rPr lang="zh-CN" altLang="en-US" sz="1800" dirty="0"/>
              <a:t>，</a:t>
            </a:r>
            <a:r>
              <a:rPr lang="en-US" altLang="zh-CN" sz="1800" dirty="0"/>
              <a:t>/wd </a:t>
            </a:r>
            <a:r>
              <a:rPr lang="zh-CN" altLang="en-US" sz="1800" dirty="0"/>
              <a:t>满</a:t>
            </a:r>
            <a:r>
              <a:rPr lang="en-US" altLang="zh-CN" sz="1800" dirty="0"/>
              <a:t>/v </a:t>
            </a:r>
            <a:r>
              <a:rPr lang="zh-CN" altLang="en-US" sz="1800" dirty="0"/>
              <a:t>屏</a:t>
            </a:r>
            <a:r>
              <a:rPr lang="en-US" altLang="zh-CN" sz="1800" dirty="0"/>
              <a:t>/ng </a:t>
            </a:r>
            <a:r>
              <a:rPr lang="zh-CN" altLang="en-US" sz="1800" dirty="0"/>
              <a:t>的</a:t>
            </a:r>
            <a:r>
              <a:rPr lang="en-US" altLang="zh-CN" sz="1800" dirty="0"/>
              <a:t>/</a:t>
            </a:r>
            <a:r>
              <a:rPr lang="en-US" altLang="zh-CN" sz="1800" dirty="0" smtClean="0"/>
              <a:t>ude1 </a:t>
            </a:r>
            <a:r>
              <a:rPr lang="zh-CN" altLang="en-US" sz="1800" dirty="0"/>
              <a:t>帖</a:t>
            </a:r>
            <a:r>
              <a:rPr lang="en-US" altLang="zh-CN" sz="1800" dirty="0"/>
              <a:t>/ng </a:t>
            </a:r>
            <a:r>
              <a:rPr lang="zh-CN" altLang="en-US" sz="1800" dirty="0"/>
              <a:t>子</a:t>
            </a:r>
            <a:r>
              <a:rPr lang="en-US" altLang="zh-CN" sz="1800" dirty="0"/>
              <a:t>/ng </a:t>
            </a:r>
            <a:r>
              <a:rPr lang="zh-CN" altLang="en-US" sz="1800" dirty="0"/>
              <a:t>大多</a:t>
            </a:r>
            <a:r>
              <a:rPr lang="en-US" altLang="zh-CN" sz="1800" dirty="0"/>
              <a:t>/d </a:t>
            </a:r>
            <a:r>
              <a:rPr lang="zh-CN" altLang="en-US" sz="1800" dirty="0"/>
              <a:t>含有</a:t>
            </a:r>
            <a:r>
              <a:rPr lang="en-US" altLang="zh-CN" sz="1800" dirty="0"/>
              <a:t>/v </a:t>
            </a:r>
            <a:r>
              <a:rPr lang="zh-CN" altLang="en-US" sz="1800" dirty="0"/>
              <a:t>“</a:t>
            </a:r>
            <a:r>
              <a:rPr lang="en-US" altLang="zh-CN" sz="1800" dirty="0"/>
              <a:t>/wyz </a:t>
            </a:r>
            <a:r>
              <a:rPr lang="zh-TW" altLang="en-US" sz="1800" dirty="0"/>
              <a:t>屌丝</a:t>
            </a:r>
            <a:r>
              <a:rPr lang="en-US" altLang="zh-TW" sz="1800" dirty="0"/>
              <a:t>/n_newword </a:t>
            </a:r>
            <a:r>
              <a:rPr lang="zh-CN" altLang="en-US" sz="1800" dirty="0"/>
              <a:t>”</a:t>
            </a:r>
            <a:r>
              <a:rPr lang="en-US" altLang="zh-TW" sz="1800" dirty="0"/>
              <a:t>/wyy </a:t>
            </a:r>
            <a:r>
              <a:rPr lang="zh-CN" altLang="en-US" sz="1800" dirty="0"/>
              <a:t>二</a:t>
            </a:r>
            <a:r>
              <a:rPr lang="en-US" altLang="zh-CN" sz="1800" dirty="0"/>
              <a:t>/m </a:t>
            </a:r>
            <a:r>
              <a:rPr lang="zh-CN" altLang="en-US" sz="1800" dirty="0"/>
              <a:t>字</a:t>
            </a:r>
            <a:r>
              <a:rPr lang="en-US" altLang="zh-CN" sz="1800" dirty="0"/>
              <a:t>/n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828600" y="179388"/>
            <a:ext cx="7919864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dirty="0"/>
              <a:t>Basic </a:t>
            </a:r>
            <a:r>
              <a:rPr lang="en-US" altLang="zh-CN" dirty="0" smtClean="0"/>
              <a:t>Methods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884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68413"/>
            <a:ext cx="7560840" cy="5065712"/>
          </a:xfrm>
        </p:spPr>
        <p:txBody>
          <a:bodyPr/>
          <a:lstStyle/>
          <a:p>
            <a:r>
              <a:rPr lang="en-US" altLang="zh-CN" dirty="0" smtClean="0"/>
              <a:t>LTP</a:t>
            </a:r>
            <a:r>
              <a:rPr lang="en-US" altLang="zh-CN" sz="2000" dirty="0" smtClean="0">
                <a:solidFill>
                  <a:srgbClr val="008000"/>
                </a:solidFill>
              </a:rPr>
              <a:t>(</a:t>
            </a:r>
            <a:r>
              <a:rPr lang="tr-TR" altLang="zh-CN" sz="2000" dirty="0">
                <a:solidFill>
                  <a:srgbClr val="008000"/>
                </a:solidFill>
              </a:rPr>
              <a:t>http://ir.hit.edu.cn/demos/</a:t>
            </a:r>
            <a:r>
              <a:rPr lang="en-US" altLang="zh-CN" sz="2000" dirty="0" smtClean="0">
                <a:solidFill>
                  <a:srgbClr val="008000"/>
                </a:solidFill>
              </a:rPr>
              <a:t>)</a:t>
            </a:r>
          </a:p>
          <a:p>
            <a:pPr lvl="1"/>
            <a:r>
              <a:rPr lang="zh-CN" altLang="en-US" sz="2000" dirty="0" smtClean="0"/>
              <a:t>功能：分词，词性标注，命名实体识别，依存句法分析，语义角色标注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平台架构</a:t>
            </a:r>
            <a:endParaRPr lang="en-US" altLang="zh-C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828600" y="179388"/>
            <a:ext cx="7919864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dirty="0"/>
              <a:t>Basic </a:t>
            </a:r>
            <a:r>
              <a:rPr lang="en-US" altLang="zh-CN" dirty="0" smtClean="0"/>
              <a:t>Methods</a:t>
            </a:r>
            <a:endParaRPr lang="en-US" altLang="zh-CN" dirty="0"/>
          </a:p>
        </p:txBody>
      </p:sp>
      <p:pic>
        <p:nvPicPr>
          <p:cNvPr id="2" name="Picture 1" descr="屏幕快照 2013-11-26 下午6.27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429000"/>
            <a:ext cx="4725888" cy="239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2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68413"/>
            <a:ext cx="7416824" cy="5065712"/>
          </a:xfrm>
        </p:spPr>
        <p:txBody>
          <a:bodyPr/>
          <a:lstStyle/>
          <a:p>
            <a:r>
              <a:rPr lang="en-US" altLang="zh-CN" dirty="0" smtClean="0"/>
              <a:t>LTP</a:t>
            </a:r>
            <a:r>
              <a:rPr lang="en-US" altLang="zh-CN" sz="2000" dirty="0" smtClean="0">
                <a:solidFill>
                  <a:srgbClr val="008000"/>
                </a:solidFill>
              </a:rPr>
              <a:t>(</a:t>
            </a:r>
            <a:r>
              <a:rPr lang="tr-TR" altLang="zh-CN" sz="2000" dirty="0" smtClean="0">
                <a:solidFill>
                  <a:srgbClr val="008000"/>
                </a:solidFill>
              </a:rPr>
              <a:t>http://ir.hit.edu.cn/demos/</a:t>
            </a:r>
            <a:r>
              <a:rPr lang="en-US" altLang="zh-CN" sz="2000" dirty="0" smtClean="0">
                <a:solidFill>
                  <a:srgbClr val="008000"/>
                </a:solidFill>
              </a:rPr>
              <a:t>)</a:t>
            </a:r>
          </a:p>
          <a:p>
            <a:pPr lvl="1"/>
            <a:r>
              <a:rPr lang="zh-CN" altLang="en-US" sz="2000" dirty="0" smtClean="0"/>
              <a:t>依存句法分析</a:t>
            </a:r>
            <a:endParaRPr lang="en-US" altLang="zh-CN" sz="2000" dirty="0" smtClean="0"/>
          </a:p>
          <a:p>
            <a:pPr lvl="2"/>
            <a:r>
              <a:rPr lang="zh-TW" altLang="en-US" sz="1800" dirty="0" smtClean="0"/>
              <a:t>依存语法 </a:t>
            </a:r>
            <a:r>
              <a:rPr lang="en-US" altLang="zh-TW" sz="1800" dirty="0"/>
              <a:t>(Dependency Parsing, DP) </a:t>
            </a:r>
            <a:r>
              <a:rPr lang="zh-TW" altLang="en-US" sz="1800" dirty="0"/>
              <a:t>通过分析语言单位内成分之间的依存关系揭示其句法结构</a:t>
            </a:r>
            <a:r>
              <a:rPr lang="zh-TW" altLang="en-US" sz="1800" dirty="0" smtClean="0"/>
              <a:t>。</a:t>
            </a:r>
            <a:endParaRPr lang="en-US" altLang="zh-CN" dirty="0" smtClean="0"/>
          </a:p>
          <a:p>
            <a:pPr marL="628650" lvl="1" indent="0">
              <a:buNone/>
            </a:pPr>
            <a:endParaRPr lang="en-US" altLang="zh-CN" dirty="0" smtClean="0"/>
          </a:p>
          <a:p>
            <a:pPr marL="628650" lvl="1" indent="0">
              <a:buNone/>
            </a:pPr>
            <a:endParaRPr lang="en-US" altLang="zh-CN" dirty="0"/>
          </a:p>
          <a:p>
            <a:pPr lvl="1"/>
            <a:r>
              <a:rPr lang="zh-CN" altLang="en-US" dirty="0" smtClean="0"/>
              <a:t>语义角色标注</a:t>
            </a:r>
            <a:endParaRPr lang="en-US" altLang="zh-CN" dirty="0" smtClean="0"/>
          </a:p>
          <a:p>
            <a:pPr lvl="2"/>
            <a:r>
              <a:rPr lang="zh-TW" altLang="en-US" sz="1800" dirty="0"/>
              <a:t>语义角色标注 </a:t>
            </a:r>
            <a:r>
              <a:rPr lang="en-US" altLang="zh-TW" sz="1800" dirty="0"/>
              <a:t>(Semantic Role Labeling, SRL) </a:t>
            </a:r>
            <a:r>
              <a:rPr lang="zh-TW" altLang="en-US" sz="1800" dirty="0"/>
              <a:t>是一种浅层的语义分析技术，标注句子中某些短语为给定谓词的论元 </a:t>
            </a:r>
            <a:r>
              <a:rPr lang="en-US" altLang="zh-TW" sz="1800" dirty="0"/>
              <a:t>(</a:t>
            </a:r>
            <a:r>
              <a:rPr lang="zh-TW" altLang="en-US" sz="1800" dirty="0"/>
              <a:t>语义角色</a:t>
            </a:r>
            <a:r>
              <a:rPr lang="en-US" altLang="zh-TW" sz="1800" dirty="0"/>
              <a:t>) </a:t>
            </a:r>
            <a:r>
              <a:rPr lang="zh-TW" altLang="en-US" sz="1800" dirty="0"/>
              <a:t>，如施事、受事、时间和地点等。</a:t>
            </a:r>
            <a:endParaRPr lang="en-US" altLang="zh-C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828600" y="179388"/>
            <a:ext cx="7919864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dirty="0"/>
              <a:t>Basic </a:t>
            </a:r>
            <a:r>
              <a:rPr lang="en-US" altLang="zh-CN" dirty="0" smtClean="0"/>
              <a:t>Methods</a:t>
            </a:r>
            <a:endParaRPr lang="en-US" altLang="zh-CN" dirty="0"/>
          </a:p>
        </p:txBody>
      </p:sp>
      <p:pic>
        <p:nvPicPr>
          <p:cNvPr id="6" name="Picture 5" descr="屏幕快照 2013-11-26 下午6.28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780928"/>
            <a:ext cx="6264696" cy="1126745"/>
          </a:xfrm>
          <a:prstGeom prst="rect">
            <a:avLst/>
          </a:prstGeom>
        </p:spPr>
      </p:pic>
      <p:pic>
        <p:nvPicPr>
          <p:cNvPr id="8" name="Picture 7" descr="屏幕快照 2013-11-26 下午6.31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229200"/>
            <a:ext cx="5616624" cy="10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68413"/>
            <a:ext cx="7416824" cy="5065712"/>
          </a:xfrm>
        </p:spPr>
        <p:txBody>
          <a:bodyPr/>
          <a:lstStyle/>
          <a:p>
            <a:r>
              <a:rPr lang="zh-CN" altLang="en-US" dirty="0" smtClean="0"/>
              <a:t>全文搜索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Coreseek</a:t>
            </a:r>
            <a:endParaRPr lang="en-US" altLang="zh-CN" dirty="0"/>
          </a:p>
          <a:p>
            <a:pPr lvl="2"/>
            <a:r>
              <a:rPr lang="en-US" altLang="zh-CN" sz="1800" dirty="0" smtClean="0"/>
              <a:t>Sphinx</a:t>
            </a:r>
          </a:p>
          <a:p>
            <a:pPr lvl="2"/>
            <a:r>
              <a:rPr lang="en-US" altLang="zh-CN" sz="1800" dirty="0" smtClean="0"/>
              <a:t>mmseg</a:t>
            </a:r>
          </a:p>
          <a:p>
            <a:pPr lvl="1"/>
            <a:r>
              <a:rPr lang="en-US" altLang="zh-CN" dirty="0" smtClean="0"/>
              <a:t>ElasticSearch</a:t>
            </a:r>
          </a:p>
          <a:p>
            <a:pPr lvl="2"/>
            <a:r>
              <a:rPr lang="zh-TW" altLang="en-US" sz="1800" dirty="0"/>
              <a:t>基于</a:t>
            </a:r>
            <a:r>
              <a:rPr lang="en-US" altLang="zh-TW" sz="1800" dirty="0"/>
              <a:t>Lucene</a:t>
            </a:r>
            <a:r>
              <a:rPr lang="zh-TW" altLang="en-US" sz="1800" dirty="0"/>
              <a:t>构建的开源，分布式，</a:t>
            </a:r>
            <a:r>
              <a:rPr lang="en-US" altLang="zh-TW" sz="1800" dirty="0"/>
              <a:t>RESTful</a:t>
            </a:r>
            <a:r>
              <a:rPr lang="zh-TW" altLang="en-US" sz="1800" dirty="0" smtClean="0"/>
              <a:t>搜索引擎</a:t>
            </a:r>
            <a:endParaRPr lang="en-US" altLang="zh-TW" sz="1800" dirty="0" smtClean="0"/>
          </a:p>
          <a:p>
            <a:pPr lvl="2"/>
            <a:r>
              <a:rPr lang="zh-CN" altLang="en-US" sz="1800" dirty="0" smtClean="0"/>
              <a:t>配置分词插件：</a:t>
            </a:r>
            <a:r>
              <a:rPr lang="en-US" altLang="zh-CN" sz="1800" dirty="0" smtClean="0"/>
              <a:t>smartcn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ik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mmseg...</a:t>
            </a:r>
            <a:endParaRPr lang="en-US" altLang="zh-C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828600" y="179388"/>
            <a:ext cx="7919864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dirty="0"/>
              <a:t>Basic </a:t>
            </a:r>
            <a:r>
              <a:rPr lang="en-US" altLang="zh-CN" dirty="0" smtClean="0"/>
              <a:t>Methods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958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68413"/>
            <a:ext cx="7416824" cy="5065712"/>
          </a:xfrm>
        </p:spPr>
        <p:txBody>
          <a:bodyPr/>
          <a:lstStyle/>
          <a:p>
            <a:r>
              <a:rPr lang="zh-CN" altLang="en-US" sz="2400" dirty="0" smtClean="0"/>
              <a:t>文档相似度度量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向量空间模型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r>
              <a:rPr lang="en-US" altLang="zh-CN" sz="2400" dirty="0" smtClean="0"/>
              <a:t>TF-IDF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term frequency-inverse document frequency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TF-IDF</a:t>
            </a:r>
            <a:r>
              <a:rPr lang="zh-CN" altLang="en-US" sz="2000" dirty="0" smtClean="0"/>
              <a:t>计算</a:t>
            </a: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828600" y="179388"/>
            <a:ext cx="7919864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dirty="0"/>
              <a:t>Document </a:t>
            </a:r>
            <a:r>
              <a:rPr lang="en-US" altLang="zh-CN" dirty="0" smtClean="0"/>
              <a:t>Similarity</a:t>
            </a:r>
            <a:endParaRPr lang="en-US" altLang="zh-CN" dirty="0"/>
          </a:p>
        </p:txBody>
      </p:sp>
      <p:pic>
        <p:nvPicPr>
          <p:cNvPr id="2" name="Picture 1" descr="屏幕快照 2013-11-26 下午6.45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717032"/>
            <a:ext cx="1810833" cy="711200"/>
          </a:xfrm>
          <a:prstGeom prst="rect">
            <a:avLst/>
          </a:prstGeom>
        </p:spPr>
      </p:pic>
      <p:pic>
        <p:nvPicPr>
          <p:cNvPr id="6" name="Picture 5" descr="屏幕快照 2013-11-26 下午6.45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437112"/>
            <a:ext cx="2623633" cy="812800"/>
          </a:xfrm>
          <a:prstGeom prst="rect">
            <a:avLst/>
          </a:prstGeom>
        </p:spPr>
      </p:pic>
      <p:pic>
        <p:nvPicPr>
          <p:cNvPr id="7" name="Picture 6" descr="屏幕快照 2013-11-26 下午6.45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28" y="5373216"/>
            <a:ext cx="2146739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68413"/>
            <a:ext cx="7776864" cy="5065712"/>
          </a:xfrm>
        </p:spPr>
        <p:txBody>
          <a:bodyPr/>
          <a:lstStyle/>
          <a:p>
            <a:pPr marL="628650" lvl="1" indent="0">
              <a:buNone/>
            </a:pPr>
            <a:endParaRPr lang="en-US" altLang="zh-CN" sz="2000" dirty="0"/>
          </a:p>
          <a:p>
            <a:r>
              <a:rPr lang="zh-CN" altLang="en-US" sz="2400" dirty="0" smtClean="0"/>
              <a:t>概率语言模型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PLSA (probabilistic </a:t>
            </a:r>
            <a:r>
              <a:rPr lang="en-US" altLang="zh-CN" sz="2000" dirty="0"/>
              <a:t>latent semantic </a:t>
            </a:r>
            <a:r>
              <a:rPr lang="en-US" altLang="zh-CN" sz="2000" dirty="0" smtClean="0"/>
              <a:t>analysis)</a:t>
            </a:r>
          </a:p>
          <a:p>
            <a:pPr lvl="1"/>
            <a:r>
              <a:rPr lang="en-US" altLang="zh-CN" sz="2000" dirty="0" smtClean="0"/>
              <a:t>LDA (</a:t>
            </a:r>
            <a:r>
              <a:rPr lang="en-US" altLang="zh-CN" sz="2000" dirty="0"/>
              <a:t>latent dirichlet allocation)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828600" y="179388"/>
            <a:ext cx="7919864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dirty="0"/>
              <a:t>Topic Modeling</a:t>
            </a:r>
          </a:p>
        </p:txBody>
      </p:sp>
      <p:pic>
        <p:nvPicPr>
          <p:cNvPr id="6" name="Picture 5" descr="屏幕快照 2013-11-26 下午6.50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356992"/>
            <a:ext cx="4457700" cy="736600"/>
          </a:xfrm>
          <a:prstGeom prst="rect">
            <a:avLst/>
          </a:prstGeom>
        </p:spPr>
      </p:pic>
      <p:pic>
        <p:nvPicPr>
          <p:cNvPr id="7" name="Picture 6" descr="屏幕快照 2013-11-26 下午6.50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05064"/>
            <a:ext cx="522350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2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68413"/>
            <a:ext cx="7560840" cy="5065712"/>
          </a:xfrm>
        </p:spPr>
        <p:txBody>
          <a:bodyPr/>
          <a:lstStyle/>
          <a:p>
            <a:r>
              <a:rPr lang="en-US" altLang="zh-CN" sz="2400" dirty="0" smtClean="0"/>
              <a:t>LDA</a:t>
            </a:r>
            <a:r>
              <a:rPr lang="zh-CN" altLang="en-US" sz="2400" dirty="0" smtClean="0"/>
              <a:t>算法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400" dirty="0" smtClean="0"/>
              <a:t>LDA</a:t>
            </a:r>
            <a:r>
              <a:rPr lang="zh-CN" altLang="en-US" sz="2400" dirty="0" smtClean="0"/>
              <a:t>开源实现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GibbsLDA++</a:t>
            </a:r>
          </a:p>
          <a:p>
            <a:pPr lvl="1"/>
            <a:r>
              <a:rPr lang="en-US" altLang="zh-CN" sz="2000" dirty="0" smtClean="0"/>
              <a:t>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39851D-34BA-4120-B26E-74B230CC22F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828600" y="179388"/>
            <a:ext cx="7919864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altLang="zh-CN" dirty="0"/>
              <a:t>Topic Modeling</a:t>
            </a:r>
          </a:p>
        </p:txBody>
      </p:sp>
      <p:pic>
        <p:nvPicPr>
          <p:cNvPr id="2" name="Picture 1" descr="屏幕快照 2013-11-26 下午6.5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657309"/>
            <a:ext cx="4032448" cy="1819955"/>
          </a:xfrm>
          <a:prstGeom prst="rect">
            <a:avLst/>
          </a:prstGeom>
        </p:spPr>
      </p:pic>
      <p:pic>
        <p:nvPicPr>
          <p:cNvPr id="8" name="Picture 7" descr="屏幕快照 2013-11-26 下午6.52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673533"/>
            <a:ext cx="4464496" cy="6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9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交大模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382</Words>
  <Application>Microsoft Macintosh PowerPoint</Application>
  <PresentationFormat>全屏显示(4:3)</PresentationFormat>
  <Paragraphs>97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交大模版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基于轨迹模式分析的用户位置预测</dc:title>
  <dc:creator>gwj</dc:creator>
  <cp:lastModifiedBy>思维 强</cp:lastModifiedBy>
  <cp:revision>738</cp:revision>
  <dcterms:created xsi:type="dcterms:W3CDTF">2013-05-29T10:01:51Z</dcterms:created>
  <dcterms:modified xsi:type="dcterms:W3CDTF">2016-03-06T08:46:26Z</dcterms:modified>
</cp:coreProperties>
</file>