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422"/>
  </p:normalViewPr>
  <p:slideViewPr>
    <p:cSldViewPr snapToGrid="0" snapToObjects="1">
      <p:cViewPr varScale="1">
        <p:scale>
          <a:sx n="108" d="100"/>
          <a:sy n="108"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to manage code</a:t>
            </a:r>
          </a:p>
          <a:p>
            <a:r>
              <a:rPr lang="en-US" dirty="0"/>
              <a:t>As you write more and more code keeping track of them become hard</a:t>
            </a:r>
          </a:p>
          <a:p>
            <a:r>
              <a:rPr lang="en-US" dirty="0"/>
              <a:t>Git/GitHub help you do that</a:t>
            </a:r>
          </a:p>
          <a:p>
            <a:r>
              <a:rPr lang="en-US" dirty="0"/>
              <a:t>Slides are in the box</a:t>
            </a:r>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289834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someone else using the same sets of code, who has her own “local” chain of versions (which is orange and on top) can download the new version you registered to the online chain (called pulling).</a:t>
            </a:r>
          </a:p>
          <a:p>
            <a:r>
              <a:rPr lang="en-US" dirty="0"/>
              <a:t>And this is how you can use </a:t>
            </a:r>
            <a:r>
              <a:rPr lang="en-US" dirty="0" err="1"/>
              <a:t>github</a:t>
            </a:r>
            <a:r>
              <a:rPr lang="en-US" dirty="0"/>
              <a:t> to work on a large set of code without overwriting each other, in a collaborative fashion.</a:t>
            </a:r>
          </a:p>
        </p:txBody>
      </p:sp>
      <p:sp>
        <p:nvSpPr>
          <p:cNvPr id="4" name="Slide Number Placeholder 3"/>
          <p:cNvSpPr>
            <a:spLocks noGrp="1"/>
          </p:cNvSpPr>
          <p:nvPr>
            <p:ph type="sldNum" sz="quarter" idx="5"/>
          </p:nvPr>
        </p:nvSpPr>
        <p:spPr/>
        <p:txBody>
          <a:bodyPr/>
          <a:lstStyle/>
          <a:p>
            <a:fld id="{088D1698-BEDC-4148-A0B2-DD69094F96E1}" type="slidenum">
              <a:rPr lang="en-US" smtClean="0"/>
              <a:t>16</a:t>
            </a:fld>
            <a:endParaRPr lang="en-US"/>
          </a:p>
        </p:txBody>
      </p:sp>
    </p:spTree>
    <p:extLst>
      <p:ext uri="{BB962C8B-B14F-4D97-AF65-F5344CB8AC3E}">
        <p14:creationId xmlns:p14="http://schemas.microsoft.com/office/powerpoint/2010/main" val="285973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when multiple people are working on the same thing, nasty things like such as you and your lab mate try to register different changes at the same time on the same chain of versions and upload that.</a:t>
            </a:r>
          </a:p>
          <a:p>
            <a:r>
              <a:rPr lang="en-US" dirty="0"/>
              <a:t>This creates </a:t>
            </a:r>
            <a:r>
              <a:rPr lang="en-US" dirty="0" err="1"/>
              <a:t>confict</a:t>
            </a:r>
            <a:r>
              <a:rPr lang="en-US" dirty="0"/>
              <a:t>, but git generally deals with this nicely unless you are really working on the same line of the same code. In that case you need to sit together to resolve this conflict manually.</a:t>
            </a:r>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570414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19</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typical problems you might encounter with coding while working in labs. For instance</a:t>
            </a:r>
          </a:p>
        </p:txBody>
      </p:sp>
      <p:sp>
        <p:nvSpPr>
          <p:cNvPr id="4" name="Slide Number Placeholder 3"/>
          <p:cNvSpPr>
            <a:spLocks noGrp="1"/>
          </p:cNvSpPr>
          <p:nvPr>
            <p:ph type="sldNum" sz="quarter" idx="5"/>
          </p:nvPr>
        </p:nvSpPr>
        <p:spPr/>
        <p:txBody>
          <a:bodyPr/>
          <a:lstStyle/>
          <a:p>
            <a:fld id="{088D1698-BEDC-4148-A0B2-DD69094F96E1}" type="slidenum">
              <a:rPr lang="en-US" smtClean="0"/>
              <a:t>3</a:t>
            </a:fld>
            <a:endParaRPr lang="en-US"/>
          </a:p>
        </p:txBody>
      </p:sp>
    </p:spTree>
    <p:extLst>
      <p:ext uri="{BB962C8B-B14F-4D97-AF65-F5344CB8AC3E}">
        <p14:creationId xmlns:p14="http://schemas.microsoft.com/office/powerpoint/2010/main" val="388406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4</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5</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6</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35210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t>INP Bootcamp 2020</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t>What GitHub does</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lstStyle/>
          <a:p>
            <a:r>
              <a:rPr lang="en-US" dirty="0"/>
              <a:t>GitHub is a web service that lets you store the official versions (“repository”) of your code online</a:t>
            </a:r>
          </a:p>
          <a:p>
            <a:pPr lvl="1"/>
            <a:r>
              <a:rPr lang="en-US" dirty="0"/>
              <a:t>Online backup</a:t>
            </a:r>
          </a:p>
          <a:p>
            <a:pPr lvl="1"/>
            <a:r>
              <a:rPr lang="en-US" dirty="0"/>
              <a:t>Sharing code between computers</a:t>
            </a:r>
          </a:p>
          <a:p>
            <a:pPr lvl="1"/>
            <a:r>
              <a:rPr lang="en-US" dirty="0"/>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02668" y="2530111"/>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1213909" y="2228671"/>
            <a:ext cx="2217274" cy="1200329"/>
          </a:xfrm>
          <a:prstGeom prst="rect">
            <a:avLst/>
          </a:prstGeom>
          <a:noFill/>
        </p:spPr>
        <p:txBody>
          <a:bodyPr wrap="none" rtlCol="0">
            <a:spAutoFit/>
          </a:bodyPr>
          <a:lstStyle/>
          <a:p>
            <a:r>
              <a:rPr lang="en-US" dirty="0"/>
              <a:t>Online </a:t>
            </a:r>
          </a:p>
          <a:p>
            <a:r>
              <a:rPr lang="en-US" dirty="0"/>
              <a:t>“official version”</a:t>
            </a:r>
          </a:p>
          <a:p>
            <a:r>
              <a:rPr lang="en-US" dirty="0"/>
              <a:t>On GitHub</a:t>
            </a:r>
          </a:p>
          <a:p>
            <a:r>
              <a:rPr lang="en-US" dirty="0"/>
              <a:t>(“remote repository”)</a:t>
            </a:r>
          </a:p>
        </p:txBody>
      </p:sp>
    </p:spTree>
    <p:extLst>
      <p:ext uri="{BB962C8B-B14F-4D97-AF65-F5344CB8AC3E}">
        <p14:creationId xmlns:p14="http://schemas.microsoft.com/office/powerpoint/2010/main" val="72266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313116" cy="369332"/>
          </a:xfrm>
          <a:prstGeom prst="rect">
            <a:avLst/>
          </a:prstGeom>
          <a:noFill/>
        </p:spPr>
        <p:txBody>
          <a:bodyPr wrap="none" rtlCol="0">
            <a:spAutoFit/>
          </a:bodyPr>
          <a:lstStyle/>
          <a:p>
            <a:r>
              <a:rPr lang="en-US" dirty="0"/>
              <a:t>Copied over</a:t>
            </a:r>
          </a:p>
        </p:txBody>
      </p:sp>
    </p:spTree>
    <p:extLst>
      <p:ext uri="{BB962C8B-B14F-4D97-AF65-F5344CB8AC3E}">
        <p14:creationId xmlns:p14="http://schemas.microsoft.com/office/powerpoint/2010/main" val="301551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73343" cy="646331"/>
          </a:xfrm>
          <a:prstGeom prst="rect">
            <a:avLst/>
          </a:prstGeom>
          <a:noFill/>
        </p:spPr>
        <p:txBody>
          <a:bodyPr wrap="none" rtlCol="0">
            <a:spAutoFit/>
          </a:bodyPr>
          <a:lstStyle/>
          <a:p>
            <a:r>
              <a:rPr lang="en-US" dirty="0"/>
              <a:t>Upload</a:t>
            </a:r>
          </a:p>
          <a:p>
            <a:r>
              <a:rPr lang="en-US" dirty="0"/>
              <a:t>(“push”)</a:t>
            </a:r>
          </a:p>
        </p:txBody>
      </p:sp>
    </p:spTree>
    <p:extLst>
      <p:ext uri="{BB962C8B-B14F-4D97-AF65-F5344CB8AC3E}">
        <p14:creationId xmlns:p14="http://schemas.microsoft.com/office/powerpoint/2010/main" val="58786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13970" y="3246383"/>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842437" y="3051273"/>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613970" y="4765250"/>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838200" y="4617803"/>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8" name="Right Arrow 37">
            <a:extLst>
              <a:ext uri="{FF2B5EF4-FFF2-40B4-BE49-F238E27FC236}">
                <a16:creationId xmlns:a16="http://schemas.microsoft.com/office/drawing/2014/main" id="{AD96EBFC-ACA1-E54C-BBE2-4C90B9305994}"/>
              </a:ext>
            </a:extLst>
          </p:cNvPr>
          <p:cNvSpPr/>
          <p:nvPr/>
        </p:nvSpPr>
        <p:spPr>
          <a:xfrm>
            <a:off x="8696327" y="4812250"/>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817024" y="4743138"/>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742363" y="4008043"/>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96327" y="3313361"/>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817024" y="3244249"/>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715814" y="2667030"/>
            <a:ext cx="1142364" cy="646331"/>
          </a:xfrm>
          <a:prstGeom prst="rect">
            <a:avLst/>
          </a:prstGeom>
          <a:noFill/>
        </p:spPr>
        <p:txBody>
          <a:bodyPr wrap="none" rtlCol="0">
            <a:spAutoFit/>
          </a:bodyPr>
          <a:lstStyle/>
          <a:p>
            <a:r>
              <a:rPr lang="en-US" dirty="0"/>
              <a:t>Download</a:t>
            </a:r>
          </a:p>
          <a:p>
            <a:r>
              <a:rPr lang="en-US" dirty="0"/>
              <a:t>(“pull”)</a:t>
            </a:r>
          </a:p>
        </p:txBody>
      </p:sp>
      <p:grpSp>
        <p:nvGrpSpPr>
          <p:cNvPr id="44" name="Group 43">
            <a:extLst>
              <a:ext uri="{FF2B5EF4-FFF2-40B4-BE49-F238E27FC236}">
                <a16:creationId xmlns:a16="http://schemas.microsoft.com/office/drawing/2014/main" id="{D045C8BC-2966-EB4C-A2F3-09662A3042E2}"/>
              </a:ext>
            </a:extLst>
          </p:cNvPr>
          <p:cNvGrpSpPr/>
          <p:nvPr/>
        </p:nvGrpSpPr>
        <p:grpSpPr>
          <a:xfrm>
            <a:off x="3602668" y="2035066"/>
            <a:ext cx="4986664" cy="520996"/>
            <a:chOff x="2700670" y="3948132"/>
            <a:chExt cx="4986664" cy="520996"/>
          </a:xfrm>
          <a:solidFill>
            <a:schemeClr val="accent2"/>
          </a:solidFill>
        </p:grpSpPr>
        <p:grpSp>
          <p:nvGrpSpPr>
            <p:cNvPr id="45" name="Group 44">
              <a:extLst>
                <a:ext uri="{FF2B5EF4-FFF2-40B4-BE49-F238E27FC236}">
                  <a16:creationId xmlns:a16="http://schemas.microsoft.com/office/drawing/2014/main" id="{0D70D986-928A-934E-BB41-E7348B874C7F}"/>
                </a:ext>
              </a:extLst>
            </p:cNvPr>
            <p:cNvGrpSpPr/>
            <p:nvPr/>
          </p:nvGrpSpPr>
          <p:grpSpPr>
            <a:xfrm>
              <a:off x="2700670" y="3948132"/>
              <a:ext cx="1020725" cy="520996"/>
              <a:chOff x="1562986" y="4199860"/>
              <a:chExt cx="1020725" cy="520996"/>
            </a:xfrm>
            <a:grpFill/>
          </p:grpSpPr>
          <p:sp>
            <p:nvSpPr>
              <p:cNvPr id="56" name="Oval 55">
                <a:extLst>
                  <a:ext uri="{FF2B5EF4-FFF2-40B4-BE49-F238E27FC236}">
                    <a16:creationId xmlns:a16="http://schemas.microsoft.com/office/drawing/2014/main" id="{2E1BCD20-6393-A144-95C4-F9A7191B98D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D8FAF705-8687-9840-8151-03C7AB8F632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13F0749-28E5-234B-ADE3-01EF577D0497}"/>
                </a:ext>
              </a:extLst>
            </p:cNvPr>
            <p:cNvGrpSpPr/>
            <p:nvPr/>
          </p:nvGrpSpPr>
          <p:grpSpPr>
            <a:xfrm>
              <a:off x="3817087" y="3948132"/>
              <a:ext cx="1020725" cy="520996"/>
              <a:chOff x="1562986" y="4199860"/>
              <a:chExt cx="1020725" cy="520996"/>
            </a:xfrm>
            <a:grpFill/>
          </p:grpSpPr>
          <p:sp>
            <p:nvSpPr>
              <p:cNvPr id="54" name="Oval 53">
                <a:extLst>
                  <a:ext uri="{FF2B5EF4-FFF2-40B4-BE49-F238E27FC236}">
                    <a16:creationId xmlns:a16="http://schemas.microsoft.com/office/drawing/2014/main" id="{069901EE-2EA8-6042-925F-99CCBD44A564}"/>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A0B3D4B-CE82-B645-8642-150E54C3B733}"/>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314B383-581F-334F-B8ED-108112F26D0B}"/>
                </a:ext>
              </a:extLst>
            </p:cNvPr>
            <p:cNvGrpSpPr/>
            <p:nvPr/>
          </p:nvGrpSpPr>
          <p:grpSpPr>
            <a:xfrm>
              <a:off x="4933504" y="3948132"/>
              <a:ext cx="1020725" cy="520996"/>
              <a:chOff x="1562986" y="4199860"/>
              <a:chExt cx="1020725" cy="520996"/>
            </a:xfrm>
            <a:grpFill/>
          </p:grpSpPr>
          <p:sp>
            <p:nvSpPr>
              <p:cNvPr id="52" name="Oval 51">
                <a:extLst>
                  <a:ext uri="{FF2B5EF4-FFF2-40B4-BE49-F238E27FC236}">
                    <a16:creationId xmlns:a16="http://schemas.microsoft.com/office/drawing/2014/main" id="{A1DF8D26-E059-DD43-8F73-782A1EBCF7E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49FDCE9-D159-AC4C-AA0E-70B8B5BC96E6}"/>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80B76B2-BE9B-054B-81E7-F0914173EA09}"/>
                </a:ext>
              </a:extLst>
            </p:cNvPr>
            <p:cNvGrpSpPr/>
            <p:nvPr/>
          </p:nvGrpSpPr>
          <p:grpSpPr>
            <a:xfrm>
              <a:off x="6049921" y="3948132"/>
              <a:ext cx="1020725" cy="520996"/>
              <a:chOff x="1562986" y="4199860"/>
              <a:chExt cx="1020725" cy="520996"/>
            </a:xfrm>
            <a:grpFill/>
          </p:grpSpPr>
          <p:sp>
            <p:nvSpPr>
              <p:cNvPr id="50" name="Oval 49">
                <a:extLst>
                  <a:ext uri="{FF2B5EF4-FFF2-40B4-BE49-F238E27FC236}">
                    <a16:creationId xmlns:a16="http://schemas.microsoft.com/office/drawing/2014/main" id="{446B76FE-EC50-5A42-AAFF-B477D6D693B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a:extLst>
                  <a:ext uri="{FF2B5EF4-FFF2-40B4-BE49-F238E27FC236}">
                    <a16:creationId xmlns:a16="http://schemas.microsoft.com/office/drawing/2014/main" id="{1882492D-62B8-624C-9D0D-6327A525190D}"/>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a:extLst>
                <a:ext uri="{FF2B5EF4-FFF2-40B4-BE49-F238E27FC236}">
                  <a16:creationId xmlns:a16="http://schemas.microsoft.com/office/drawing/2014/main" id="{A89AC059-5F14-5041-8DFA-B52F98B86976}"/>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4DCC7A8F-EAAC-BB4A-BF80-FD969C949DB1}"/>
              </a:ext>
            </a:extLst>
          </p:cNvPr>
          <p:cNvSpPr/>
          <p:nvPr/>
        </p:nvSpPr>
        <p:spPr>
          <a:xfrm>
            <a:off x="9817024" y="2035066"/>
            <a:ext cx="520996" cy="52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a:extLst>
              <a:ext uri="{FF2B5EF4-FFF2-40B4-BE49-F238E27FC236}">
                <a16:creationId xmlns:a16="http://schemas.microsoft.com/office/drawing/2014/main" id="{024FBDAA-7ABD-E74A-99B4-425BC6E8AE70}"/>
              </a:ext>
            </a:extLst>
          </p:cNvPr>
          <p:cNvSpPr/>
          <p:nvPr/>
        </p:nvSpPr>
        <p:spPr>
          <a:xfrm>
            <a:off x="8715814" y="2104178"/>
            <a:ext cx="1025006" cy="38277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A0E9139F-5979-CD49-B1BC-C715D092FCF5}"/>
              </a:ext>
            </a:extLst>
          </p:cNvPr>
          <p:cNvSpPr txBox="1"/>
          <p:nvPr/>
        </p:nvSpPr>
        <p:spPr>
          <a:xfrm>
            <a:off x="838200" y="2035066"/>
            <a:ext cx="1634935" cy="646331"/>
          </a:xfrm>
          <a:prstGeom prst="rect">
            <a:avLst/>
          </a:prstGeom>
          <a:noFill/>
        </p:spPr>
        <p:txBody>
          <a:bodyPr wrap="none" rtlCol="0">
            <a:spAutoFit/>
          </a:bodyPr>
          <a:lstStyle/>
          <a:p>
            <a:r>
              <a:rPr lang="en-US" dirty="0"/>
              <a:t>Your friends’</a:t>
            </a:r>
          </a:p>
          <a:p>
            <a:r>
              <a:rPr lang="en-US" dirty="0"/>
              <a:t>official versions</a:t>
            </a:r>
          </a:p>
        </p:txBody>
      </p:sp>
      <p:sp>
        <p:nvSpPr>
          <p:cNvPr id="61" name="Right Arrow 60">
            <a:extLst>
              <a:ext uri="{FF2B5EF4-FFF2-40B4-BE49-F238E27FC236}">
                <a16:creationId xmlns:a16="http://schemas.microsoft.com/office/drawing/2014/main" id="{0AFDCEB1-A93A-5B4F-A2A6-607FB2D412AB}"/>
              </a:ext>
            </a:extLst>
          </p:cNvPr>
          <p:cNvSpPr/>
          <p:nvPr/>
        </p:nvSpPr>
        <p:spPr>
          <a:xfrm rot="16200000">
            <a:off x="9851164" y="2674551"/>
            <a:ext cx="459066" cy="37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196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0E-A0D0-1348-A335-5A2D6052A7A4}"/>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27C50779-F6C7-2244-80C3-5FC08A7014A3}"/>
              </a:ext>
            </a:extLst>
          </p:cNvPr>
          <p:cNvSpPr>
            <a:spLocks noGrp="1"/>
          </p:cNvSpPr>
          <p:nvPr>
            <p:ph idx="1"/>
          </p:nvPr>
        </p:nvSpPr>
        <p:spPr/>
        <p:txBody>
          <a:bodyPr/>
          <a:lstStyle/>
          <a:p>
            <a:r>
              <a:rPr lang="en-US" dirty="0"/>
              <a:t>What if you and your friend are simultaneously working on the copy of the same branch?</a:t>
            </a:r>
          </a:p>
          <a:p>
            <a:pPr lvl="1"/>
            <a:r>
              <a:rPr lang="en-US" dirty="0"/>
              <a:t>Conflicts arise</a:t>
            </a:r>
          </a:p>
          <a:p>
            <a:pPr lvl="1"/>
            <a:r>
              <a:rPr lang="en-US" dirty="0"/>
              <a:t>Git usually nicely resolves these automatically unless you are working on the same line of same file </a:t>
            </a:r>
          </a:p>
          <a:p>
            <a:pPr lvl="1"/>
            <a:r>
              <a:rPr lang="en-US" dirty="0"/>
              <a:t>Otherwise manually you need to resolve the conflict manually</a:t>
            </a:r>
          </a:p>
        </p:txBody>
      </p:sp>
    </p:spTree>
    <p:extLst>
      <p:ext uri="{BB962C8B-B14F-4D97-AF65-F5344CB8AC3E}">
        <p14:creationId xmlns:p14="http://schemas.microsoft.com/office/powerpoint/2010/main" val="394455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lstStyle/>
          <a:p>
            <a:r>
              <a:rPr lang="en-US" dirty="0"/>
              <a:t>Git lets you make “official copies (repository)” of your code folder</a:t>
            </a:r>
          </a:p>
          <a:p>
            <a:r>
              <a:rPr lang="en-US" dirty="0"/>
              <a:t>Every time you register new changes to the official copy, a new version is created</a:t>
            </a:r>
          </a:p>
          <a:p>
            <a:r>
              <a:rPr lang="en-US" dirty="0"/>
              <a:t>Git remembers all the past versions, which can be used as backup</a:t>
            </a:r>
          </a:p>
          <a:p>
            <a:r>
              <a:rPr lang="en-US" dirty="0"/>
              <a:t>The chain of official copies can branch, and you can go back and forth between branches easily.</a:t>
            </a:r>
          </a:p>
          <a:p>
            <a:r>
              <a:rPr lang="en-US" dirty="0"/>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lstStyle/>
          <a:p>
            <a:r>
              <a:rPr lang="en-US" dirty="0">
                <a:hlinkClick r:id="rId3"/>
              </a:rPr>
              <a:t>https://github.com/</a:t>
            </a:r>
            <a:r>
              <a:rPr lang="en-US" dirty="0"/>
              <a:t> </a:t>
            </a:r>
            <a:br>
              <a:rPr lang="en-US" dirty="0"/>
            </a:br>
            <a:r>
              <a:rPr lang="en-US" dirty="0"/>
              <a:t>GitHub (recommend making a free account)</a:t>
            </a:r>
          </a:p>
          <a:p>
            <a:r>
              <a:rPr lang="en-US" dirty="0">
                <a:hlinkClick r:id="rId4"/>
              </a:rPr>
              <a:t>https://www.sourcetreeapp.com/</a:t>
            </a:r>
            <a:r>
              <a:rPr lang="en-US" dirty="0"/>
              <a:t> </a:t>
            </a:r>
            <a:br>
              <a:rPr lang="en-US" dirty="0"/>
            </a:br>
            <a:r>
              <a:rPr lang="en-US" dirty="0"/>
              <a:t>SourceTree (a free app that makes you do all this graphically)</a:t>
            </a:r>
          </a:p>
          <a:p>
            <a:r>
              <a:rPr lang="en-US" dirty="0">
                <a:hlinkClick r:id="rId5"/>
              </a:rPr>
              <a:t>https://guides.github.com/activities/hello-world/</a:t>
            </a:r>
            <a:br>
              <a:rPr lang="en-US" dirty="0"/>
            </a:br>
            <a:r>
              <a:rPr lang="en-US" dirty="0"/>
              <a:t>GitHub tutorial – I’d recommend making a mock repository to understand the functioning of git/GitHub </a:t>
            </a:r>
          </a:p>
          <a:p>
            <a:endParaRPr lang="en-US" dirty="0"/>
          </a:p>
        </p:txBody>
      </p:sp>
    </p:spTree>
    <p:extLst>
      <p:ext uri="{BB962C8B-B14F-4D97-AF65-F5344CB8AC3E}">
        <p14:creationId xmlns:p14="http://schemas.microsoft.com/office/powerpoint/2010/main" val="353526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sz="3200" dirty="0"/>
              <a:t>Know what git/GitHub do (if you don’t already)</a:t>
            </a:r>
          </a:p>
          <a:p>
            <a:pPr lvl="1"/>
            <a:r>
              <a:rPr lang="en-US" sz="2800" dirty="0"/>
              <a:t>Not going into how to actually use them</a:t>
            </a:r>
          </a:p>
          <a:p>
            <a:r>
              <a:rPr lang="en-US" sz="3200" dirty="0"/>
              <a:t>Know where to look when you actually need them</a:t>
            </a:r>
          </a:p>
          <a:p>
            <a:endParaRPr lang="en-US" sz="3200" dirty="0"/>
          </a:p>
        </p:txBody>
      </p:sp>
    </p:spTree>
    <p:extLst>
      <p:ext uri="{BB962C8B-B14F-4D97-AF65-F5344CB8AC3E}">
        <p14:creationId xmlns:p14="http://schemas.microsoft.com/office/powerpoint/2010/main" val="413617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9B5A-408C-AB44-842C-44D2AF1DAD88}"/>
              </a:ext>
            </a:extLst>
          </p:cNvPr>
          <p:cNvSpPr>
            <a:spLocks noGrp="1"/>
          </p:cNvSpPr>
          <p:nvPr>
            <p:ph type="title"/>
          </p:nvPr>
        </p:nvSpPr>
        <p:spPr/>
        <p:txBody>
          <a:bodyPr/>
          <a:lstStyle/>
          <a:p>
            <a:r>
              <a:rPr lang="en-US" dirty="0"/>
              <a:t>Kind of problems you might encounter</a:t>
            </a:r>
          </a:p>
        </p:txBody>
      </p:sp>
      <p:sp>
        <p:nvSpPr>
          <p:cNvPr id="3" name="Content Placeholder 2">
            <a:extLst>
              <a:ext uri="{FF2B5EF4-FFF2-40B4-BE49-F238E27FC236}">
                <a16:creationId xmlns:a16="http://schemas.microsoft.com/office/drawing/2014/main" id="{1EAE01F2-0AE1-8946-B0E5-006294ED9306}"/>
              </a:ext>
            </a:extLst>
          </p:cNvPr>
          <p:cNvSpPr>
            <a:spLocks noGrp="1"/>
          </p:cNvSpPr>
          <p:nvPr>
            <p:ph idx="1"/>
          </p:nvPr>
        </p:nvSpPr>
        <p:spPr/>
        <p:txBody>
          <a:bodyPr/>
          <a:lstStyle/>
          <a:p>
            <a:r>
              <a:rPr lang="en-US" dirty="0"/>
              <a:t>Case 1</a:t>
            </a:r>
            <a:br>
              <a:rPr lang="en-US" dirty="0"/>
            </a:br>
            <a:r>
              <a:rPr lang="en-US" dirty="0"/>
              <a:t>You write some scripts to analyze your data, and later you add some improvements to the script. Then it turns out the new code doesn’t work on old data, and you don’t remember what the old code looked like anymore.</a:t>
            </a:r>
          </a:p>
          <a:p>
            <a:endParaRPr lang="en-US" dirty="0"/>
          </a:p>
          <a:p>
            <a:r>
              <a:rPr lang="en-US" dirty="0"/>
              <a:t>Case 2</a:t>
            </a:r>
            <a:br>
              <a:rPr lang="en-US" dirty="0"/>
            </a:br>
            <a:r>
              <a:rPr lang="en-US" dirty="0"/>
              <a:t>You share a 2p microscope with your lab mate. The change you made to stimulus presentation code ended up causing error in your lab mates’ experiments.</a:t>
            </a:r>
          </a:p>
          <a:p>
            <a:endParaRPr lang="en-US" dirty="0"/>
          </a:p>
          <a:p>
            <a:endParaRPr lang="en-US" dirty="0"/>
          </a:p>
        </p:txBody>
      </p:sp>
    </p:spTree>
    <p:extLst>
      <p:ext uri="{BB962C8B-B14F-4D97-AF65-F5344CB8AC3E}">
        <p14:creationId xmlns:p14="http://schemas.microsoft.com/office/powerpoint/2010/main" val="25135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C82BABB-6418-CD40-B0A7-9EF1E0DBFDEA}"/>
              </a:ext>
            </a:extLst>
          </p:cNvPr>
          <p:cNvSpPr>
            <a:spLocks noGrp="1"/>
          </p:cNvSpPr>
          <p:nvPr>
            <p:ph idx="1"/>
          </p:nvPr>
        </p:nvSpPr>
        <p:spPr>
          <a:xfrm>
            <a:off x="838200" y="1825625"/>
            <a:ext cx="10515600" cy="492273"/>
          </a:xfrm>
        </p:spPr>
        <p:txBody>
          <a:bodyPr/>
          <a:lstStyle/>
          <a:p>
            <a:r>
              <a:rPr lang="en-US" dirty="0"/>
              <a:t>Git lets you make an “official version” of your code</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t>What git does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lstStyle/>
          <a:p>
            <a:r>
              <a:rPr lang="en-US" dirty="0"/>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lstStyle/>
          <a:p>
            <a:r>
              <a:rPr lang="en-US" dirty="0"/>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8990731" cy="461665"/>
          </a:xfrm>
          <a:prstGeom prst="rect">
            <a:avLst/>
          </a:prstGeom>
          <a:noFill/>
        </p:spPr>
        <p:txBody>
          <a:bodyPr wrap="none" rtlCol="0">
            <a:spAutoFit/>
          </a:bodyPr>
          <a:lstStyle/>
          <a:p>
            <a:r>
              <a:rPr lang="en-US" sz="2400" dirty="0"/>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fontScale="92500" lnSpcReduction="10000"/>
          </a:bodyPr>
          <a:lstStyle/>
          <a:p>
            <a:r>
              <a:rPr lang="en-US" dirty="0"/>
              <a:t>You can branch this chain of “official versions”</a:t>
            </a:r>
          </a:p>
          <a:p>
            <a:r>
              <a:rPr lang="en-US" dirty="0"/>
              <a:t>You can switch back and forth between the branches</a:t>
            </a:r>
            <a:br>
              <a:rPr lang="en-US" dirty="0"/>
            </a:br>
            <a:r>
              <a:rPr lang="en-US" dirty="0"/>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1985</Words>
  <Application>Microsoft Macintosh PowerPoint</Application>
  <PresentationFormat>Widescreen</PresentationFormat>
  <Paragraphs>217</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Intro to git/GitHub</vt:lpstr>
      <vt:lpstr>Goal</vt:lpstr>
      <vt:lpstr>Kind of problems you might encounter</vt:lpstr>
      <vt:lpstr>What git does</vt:lpstr>
      <vt:lpstr>What git does</vt:lpstr>
      <vt:lpstr>What git does</vt:lpstr>
      <vt:lpstr>What git does</vt:lpstr>
      <vt:lpstr>What git does</vt:lpstr>
      <vt:lpstr>What git does</vt:lpstr>
      <vt:lpstr>What GitHub does</vt:lpstr>
      <vt:lpstr>Typical GitHub workflow</vt:lpstr>
      <vt:lpstr>Typical GitHub workflow</vt:lpstr>
      <vt:lpstr>Typical GitHub workflow</vt:lpstr>
      <vt:lpstr>Typical GitHub workflow</vt:lpstr>
      <vt:lpstr>Typical GitHub workflow</vt:lpstr>
      <vt:lpstr>Typical GitHub workflow</vt:lpstr>
      <vt:lpstr>Other topics</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Antonio Fonseca</cp:lastModifiedBy>
  <cp:revision>30</cp:revision>
  <dcterms:created xsi:type="dcterms:W3CDTF">2020-08-27T14:29:52Z</dcterms:created>
  <dcterms:modified xsi:type="dcterms:W3CDTF">2021-08-25T23:08:36Z</dcterms:modified>
</cp:coreProperties>
</file>