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75" r:id="rId4"/>
    <p:sldId id="276" r:id="rId5"/>
    <p:sldId id="277" r:id="rId6"/>
    <p:sldId id="278" r:id="rId7"/>
    <p:sldId id="259" r:id="rId8"/>
    <p:sldId id="260" r:id="rId9"/>
    <p:sldId id="261" r:id="rId10"/>
    <p:sldId id="262" r:id="rId11"/>
    <p:sldId id="264" r:id="rId12"/>
    <p:sldId id="263" r:id="rId13"/>
    <p:sldId id="265" r:id="rId14"/>
    <p:sldId id="266" r:id="rId15"/>
    <p:sldId id="267" r:id="rId16"/>
    <p:sldId id="268" r:id="rId17"/>
    <p:sldId id="269" r:id="rId18"/>
    <p:sldId id="270" r:id="rId19"/>
    <p:sldId id="271" r:id="rId20"/>
    <p:sldId id="272" r:id="rId21"/>
    <p:sldId id="274"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3"/>
    <p:restoredTop sz="92902"/>
  </p:normalViewPr>
  <p:slideViewPr>
    <p:cSldViewPr snapToGrid="0" snapToObjects="1">
      <p:cViewPr varScale="1">
        <p:scale>
          <a:sx n="157" d="100"/>
          <a:sy n="157" d="100"/>
        </p:scale>
        <p:origin x="2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937C7-2935-0042-9D4A-82A40091BB27}" type="datetimeFigureOut">
              <a:rPr lang="en-US" smtClean="0"/>
              <a:t>8/27/21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D1698-BEDC-4148-A0B2-DD69094F96E1}" type="slidenum">
              <a:rPr lang="en-US" smtClean="0"/>
              <a:t>‹#›</a:t>
            </a:fld>
            <a:endParaRPr lang="en-US"/>
          </a:p>
        </p:txBody>
      </p:sp>
    </p:spTree>
    <p:extLst>
      <p:ext uri="{BB962C8B-B14F-4D97-AF65-F5344CB8AC3E}">
        <p14:creationId xmlns:p14="http://schemas.microsoft.com/office/powerpoint/2010/main" val="274627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to manage code</a:t>
            </a:r>
          </a:p>
          <a:p>
            <a:r>
              <a:rPr lang="en-US" dirty="0"/>
              <a:t>As you write more and more code keeping track of them become hard</a:t>
            </a:r>
          </a:p>
          <a:p>
            <a:r>
              <a:rPr lang="en-US" dirty="0"/>
              <a:t>Git/GitHub help you do that</a:t>
            </a:r>
          </a:p>
          <a:p>
            <a:r>
              <a:rPr lang="en-US" dirty="0"/>
              <a:t>Slides are in the box</a:t>
            </a:r>
          </a:p>
        </p:txBody>
      </p:sp>
      <p:sp>
        <p:nvSpPr>
          <p:cNvPr id="4" name="Slide Number Placeholder 3"/>
          <p:cNvSpPr>
            <a:spLocks noGrp="1"/>
          </p:cNvSpPr>
          <p:nvPr>
            <p:ph type="sldNum" sz="quarter" idx="5"/>
          </p:nvPr>
        </p:nvSpPr>
        <p:spPr/>
        <p:txBody>
          <a:bodyPr/>
          <a:lstStyle/>
          <a:p>
            <a:fld id="{088D1698-BEDC-4148-A0B2-DD69094F96E1}" type="slidenum">
              <a:rPr lang="en-US" smtClean="0"/>
              <a:t>1</a:t>
            </a:fld>
            <a:endParaRPr lang="en-US"/>
          </a:p>
        </p:txBody>
      </p:sp>
    </p:spTree>
    <p:extLst>
      <p:ext uri="{BB962C8B-B14F-4D97-AF65-F5344CB8AC3E}">
        <p14:creationId xmlns:p14="http://schemas.microsoft.com/office/powerpoint/2010/main" val="24418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basically adds another layer of this chain of “official version” which is now online (which someone created and uploaded to </a:t>
            </a:r>
            <a:r>
              <a:rPr lang="en-US" dirty="0" err="1"/>
              <a:t>github</a:t>
            </a:r>
            <a:r>
              <a:rPr lang="en-US" dirty="0"/>
              <a:t>).</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14</a:t>
            </a:fld>
            <a:endParaRPr lang="en-US"/>
          </a:p>
        </p:txBody>
      </p:sp>
    </p:spTree>
    <p:extLst>
      <p:ext uri="{BB962C8B-B14F-4D97-AF65-F5344CB8AC3E}">
        <p14:creationId xmlns:p14="http://schemas.microsoft.com/office/powerpoint/2010/main" val="2000193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code someone else wrote, you can just copy this ”original version” chain over to your computer, and now you have your own chain of original versions.</a:t>
            </a:r>
          </a:p>
          <a:p>
            <a:r>
              <a:rPr lang="en-US" dirty="0"/>
              <a:t>These two chains of versions are called remote and local repository (in git jargon). This copying over the chain is called cloning.</a:t>
            </a:r>
          </a:p>
        </p:txBody>
      </p:sp>
      <p:sp>
        <p:nvSpPr>
          <p:cNvPr id="4" name="Slide Number Placeholder 3"/>
          <p:cNvSpPr>
            <a:spLocks noGrp="1"/>
          </p:cNvSpPr>
          <p:nvPr>
            <p:ph type="sldNum" sz="quarter" idx="5"/>
          </p:nvPr>
        </p:nvSpPr>
        <p:spPr/>
        <p:txBody>
          <a:bodyPr/>
          <a:lstStyle/>
          <a:p>
            <a:fld id="{088D1698-BEDC-4148-A0B2-DD69094F96E1}" type="slidenum">
              <a:rPr lang="en-US" smtClean="0"/>
              <a:t>15</a:t>
            </a:fld>
            <a:endParaRPr lang="en-US"/>
          </a:p>
        </p:txBody>
      </p:sp>
    </p:spTree>
    <p:extLst>
      <p:ext uri="{BB962C8B-B14F-4D97-AF65-F5344CB8AC3E}">
        <p14:creationId xmlns:p14="http://schemas.microsoft.com/office/powerpoint/2010/main" val="154060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work on this ”local” chain of versions of your own just like I described before.</a:t>
            </a:r>
          </a:p>
          <a:p>
            <a:r>
              <a:rPr lang="en-US" dirty="0"/>
              <a:t>You’d copy the latest version over to your folder, you add changes or add files,</a:t>
            </a:r>
          </a:p>
        </p:txBody>
      </p:sp>
      <p:sp>
        <p:nvSpPr>
          <p:cNvPr id="4" name="Slide Number Placeholder 3"/>
          <p:cNvSpPr>
            <a:spLocks noGrp="1"/>
          </p:cNvSpPr>
          <p:nvPr>
            <p:ph type="sldNum" sz="quarter" idx="5"/>
          </p:nvPr>
        </p:nvSpPr>
        <p:spPr/>
        <p:txBody>
          <a:bodyPr/>
          <a:lstStyle/>
          <a:p>
            <a:fld id="{088D1698-BEDC-4148-A0B2-DD69094F96E1}" type="slidenum">
              <a:rPr lang="en-US" smtClean="0"/>
              <a:t>16</a:t>
            </a:fld>
            <a:endParaRPr lang="en-US"/>
          </a:p>
        </p:txBody>
      </p:sp>
    </p:spTree>
    <p:extLst>
      <p:ext uri="{BB962C8B-B14F-4D97-AF65-F5344CB8AC3E}">
        <p14:creationId xmlns:p14="http://schemas.microsoft.com/office/powerpoint/2010/main" val="764634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you register them, creating a new version, which is called </a:t>
            </a:r>
            <a:r>
              <a:rPr lang="en-US" dirty="0" err="1"/>
              <a:t>commiting</a:t>
            </a:r>
            <a:r>
              <a:rPr lang="en-US" dirty="0"/>
              <a:t>.</a:t>
            </a:r>
          </a:p>
        </p:txBody>
      </p:sp>
      <p:sp>
        <p:nvSpPr>
          <p:cNvPr id="4" name="Slide Number Placeholder 3"/>
          <p:cNvSpPr>
            <a:spLocks noGrp="1"/>
          </p:cNvSpPr>
          <p:nvPr>
            <p:ph type="sldNum" sz="quarter" idx="5"/>
          </p:nvPr>
        </p:nvSpPr>
        <p:spPr/>
        <p:txBody>
          <a:bodyPr/>
          <a:lstStyle/>
          <a:p>
            <a:fld id="{088D1698-BEDC-4148-A0B2-DD69094F96E1}" type="slidenum">
              <a:rPr lang="en-US" smtClean="0"/>
              <a:t>17</a:t>
            </a:fld>
            <a:endParaRPr lang="en-US"/>
          </a:p>
        </p:txBody>
      </p:sp>
    </p:spTree>
    <p:extLst>
      <p:ext uri="{BB962C8B-B14F-4D97-AF65-F5344CB8AC3E}">
        <p14:creationId xmlns:p14="http://schemas.microsoft.com/office/powerpoint/2010/main" val="3899183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 last, new step here is now you need to “upload” the new change you registered to your local “official copies” online, so that the same change is registered into the ”remote” or the online official copy chain. (called push)</a:t>
            </a:r>
          </a:p>
        </p:txBody>
      </p:sp>
      <p:sp>
        <p:nvSpPr>
          <p:cNvPr id="4" name="Slide Number Placeholder 3"/>
          <p:cNvSpPr>
            <a:spLocks noGrp="1"/>
          </p:cNvSpPr>
          <p:nvPr>
            <p:ph type="sldNum" sz="quarter" idx="5"/>
          </p:nvPr>
        </p:nvSpPr>
        <p:spPr/>
        <p:txBody>
          <a:bodyPr/>
          <a:lstStyle/>
          <a:p>
            <a:fld id="{088D1698-BEDC-4148-A0B2-DD69094F96E1}" type="slidenum">
              <a:rPr lang="en-US" smtClean="0"/>
              <a:t>18</a:t>
            </a:fld>
            <a:endParaRPr lang="en-US"/>
          </a:p>
        </p:txBody>
      </p:sp>
    </p:spTree>
    <p:extLst>
      <p:ext uri="{BB962C8B-B14F-4D97-AF65-F5344CB8AC3E}">
        <p14:creationId xmlns:p14="http://schemas.microsoft.com/office/powerpoint/2010/main" val="4167946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someone else using the same sets of code, who has her own “local” chain of versions (which is orange and on top) can download the new version you registered to the online chain (called pulling).</a:t>
            </a:r>
          </a:p>
          <a:p>
            <a:r>
              <a:rPr lang="en-US" dirty="0"/>
              <a:t>And this is how you can use </a:t>
            </a:r>
            <a:r>
              <a:rPr lang="en-US" dirty="0" err="1"/>
              <a:t>github</a:t>
            </a:r>
            <a:r>
              <a:rPr lang="en-US" dirty="0"/>
              <a:t> to work on a large set of code without overwriting each other, in a collaborative fashion.</a:t>
            </a:r>
          </a:p>
        </p:txBody>
      </p:sp>
      <p:sp>
        <p:nvSpPr>
          <p:cNvPr id="4" name="Slide Number Placeholder 3"/>
          <p:cNvSpPr>
            <a:spLocks noGrp="1"/>
          </p:cNvSpPr>
          <p:nvPr>
            <p:ph type="sldNum" sz="quarter" idx="5"/>
          </p:nvPr>
        </p:nvSpPr>
        <p:spPr/>
        <p:txBody>
          <a:bodyPr/>
          <a:lstStyle/>
          <a:p>
            <a:fld id="{088D1698-BEDC-4148-A0B2-DD69094F96E1}" type="slidenum">
              <a:rPr lang="en-US" smtClean="0"/>
              <a:t>19</a:t>
            </a:fld>
            <a:endParaRPr lang="en-US"/>
          </a:p>
        </p:txBody>
      </p:sp>
    </p:spTree>
    <p:extLst>
      <p:ext uri="{BB962C8B-B14F-4D97-AF65-F5344CB8AC3E}">
        <p14:creationId xmlns:p14="http://schemas.microsoft.com/office/powerpoint/2010/main" val="2859738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when multiple people are working on the same thing, nasty things like such as you and your lab mate try to register different changes at the same time on the same chain of versions and upload that.</a:t>
            </a:r>
          </a:p>
          <a:p>
            <a:r>
              <a:rPr lang="en-US" dirty="0"/>
              <a:t>This creates </a:t>
            </a:r>
            <a:r>
              <a:rPr lang="en-US" dirty="0" err="1"/>
              <a:t>confict</a:t>
            </a:r>
            <a:r>
              <a:rPr lang="en-US" dirty="0"/>
              <a:t>, but git generally deals with this nicely unless you are really working on the same line of the same code. In that case you need to sit together to resolve this conflict manually.</a:t>
            </a:r>
          </a:p>
        </p:txBody>
      </p:sp>
      <p:sp>
        <p:nvSpPr>
          <p:cNvPr id="4" name="Slide Number Placeholder 3"/>
          <p:cNvSpPr>
            <a:spLocks noGrp="1"/>
          </p:cNvSpPr>
          <p:nvPr>
            <p:ph type="sldNum" sz="quarter" idx="5"/>
          </p:nvPr>
        </p:nvSpPr>
        <p:spPr/>
        <p:txBody>
          <a:bodyPr/>
          <a:lstStyle/>
          <a:p>
            <a:fld id="{088D1698-BEDC-4148-A0B2-DD69094F96E1}" type="slidenum">
              <a:rPr lang="en-US" smtClean="0"/>
              <a:t>20</a:t>
            </a:fld>
            <a:endParaRPr lang="en-US"/>
          </a:p>
        </p:txBody>
      </p:sp>
    </p:spTree>
    <p:extLst>
      <p:ext uri="{BB962C8B-B14F-4D97-AF65-F5344CB8AC3E}">
        <p14:creationId xmlns:p14="http://schemas.microsoft.com/office/powerpoint/2010/main" val="570414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was it</a:t>
            </a:r>
          </a:p>
          <a:p>
            <a:r>
              <a:rPr lang="en-US" dirty="0"/>
              <a:t>GitHub is a basically free web service so probably good idea to sign up</a:t>
            </a:r>
          </a:p>
          <a:p>
            <a:r>
              <a:rPr lang="en-US" dirty="0"/>
              <a:t>Git is basically command line program meaning that you type commands to things like terminal to get what I described done, but there are some apps that lets you do the same thing in a more graphical, intuitive way, and </a:t>
            </a:r>
            <a:r>
              <a:rPr lang="en-US" dirty="0" err="1"/>
              <a:t>sorucetree</a:t>
            </a:r>
            <a:r>
              <a:rPr lang="en-US" dirty="0"/>
              <a:t> is one of them.</a:t>
            </a:r>
          </a:p>
          <a:p>
            <a:r>
              <a:rPr lang="en-US" dirty="0"/>
              <a:t>The last link is a tutorial page on </a:t>
            </a:r>
            <a:r>
              <a:rPr lang="en-US" dirty="0" err="1"/>
              <a:t>github</a:t>
            </a:r>
            <a:r>
              <a:rPr lang="en-US" dirty="0"/>
              <a:t>, but these tend to be full of jargons (like repository, commit, push/pull, clone…) but hopefully what I presented today help you read these through. </a:t>
            </a:r>
          </a:p>
        </p:txBody>
      </p:sp>
      <p:sp>
        <p:nvSpPr>
          <p:cNvPr id="4" name="Slide Number Placeholder 3"/>
          <p:cNvSpPr>
            <a:spLocks noGrp="1"/>
          </p:cNvSpPr>
          <p:nvPr>
            <p:ph type="sldNum" sz="quarter" idx="5"/>
          </p:nvPr>
        </p:nvSpPr>
        <p:spPr/>
        <p:txBody>
          <a:bodyPr/>
          <a:lstStyle/>
          <a:p>
            <a:fld id="{088D1698-BEDC-4148-A0B2-DD69094F96E1}" type="slidenum">
              <a:rPr lang="en-US" smtClean="0"/>
              <a:t>22</a:t>
            </a:fld>
            <a:endParaRPr lang="en-US"/>
          </a:p>
        </p:txBody>
      </p:sp>
    </p:spTree>
    <p:extLst>
      <p:ext uri="{BB962C8B-B14F-4D97-AF65-F5344CB8AC3E}">
        <p14:creationId xmlns:p14="http://schemas.microsoft.com/office/powerpoint/2010/main" val="345760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limited time I am going to focus on explaining the essence of what they do in loose terms for those who have no or little experience with it</a:t>
            </a:r>
          </a:p>
          <a:p>
            <a:r>
              <a:rPr lang="en-US" dirty="0"/>
              <a:t>Even though there are bunch of resources online about how to use git or </a:t>
            </a:r>
            <a:r>
              <a:rPr lang="en-US" dirty="0" err="1"/>
              <a:t>github</a:t>
            </a:r>
            <a:r>
              <a:rPr lang="en-US" dirty="0"/>
              <a:t>, they tend to be full of jargon and I had a lot of trouble when I started </a:t>
            </a:r>
          </a:p>
          <a:p>
            <a:r>
              <a:rPr lang="en-US" dirty="0"/>
              <a:t>So optional for those who know how to use those (some of you with CS BG might be even more qualified than I am…) check back in in 15 min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2</a:t>
            </a:fld>
            <a:endParaRPr lang="en-US"/>
          </a:p>
        </p:txBody>
      </p:sp>
    </p:spTree>
    <p:extLst>
      <p:ext uri="{BB962C8B-B14F-4D97-AF65-F5344CB8AC3E}">
        <p14:creationId xmlns:p14="http://schemas.microsoft.com/office/powerpoint/2010/main" val="107534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git and </a:t>
            </a:r>
            <a:r>
              <a:rPr lang="en-US" dirty="0" err="1"/>
              <a:t>github</a:t>
            </a:r>
            <a:r>
              <a:rPr lang="en-US" dirty="0"/>
              <a:t> solve this problem?</a:t>
            </a:r>
          </a:p>
          <a:p>
            <a:r>
              <a:rPr lang="en-US" dirty="0"/>
              <a:t>I’m </a:t>
            </a:r>
            <a:r>
              <a:rPr lang="en-US" dirty="0" err="1"/>
              <a:t>gonna</a:t>
            </a:r>
            <a:r>
              <a:rPr lang="en-US" dirty="0"/>
              <a:t> first explain what git is.</a:t>
            </a:r>
          </a:p>
          <a:p>
            <a:r>
              <a:rPr lang="en-US" dirty="0"/>
              <a:t>In essence what git lets you do is to make an “official copy/version” of your code folder</a:t>
            </a:r>
          </a:p>
          <a:p>
            <a:r>
              <a:rPr lang="en-US" dirty="0"/>
              <a:t>At least that’s how it feels when I am dealing with git</a:t>
            </a:r>
          </a:p>
          <a:p>
            <a:r>
              <a:rPr lang="en-US" dirty="0"/>
              <a:t>So you create a folder for your code, you write bunch of codes, and then create an official version or backup copy using git</a:t>
            </a:r>
          </a:p>
          <a:p>
            <a:r>
              <a:rPr lang="en-US" dirty="0"/>
              <a:t>This official version is called repository in git jargon</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7</a:t>
            </a:fld>
            <a:endParaRPr lang="en-US"/>
          </a:p>
        </p:txBody>
      </p:sp>
    </p:spTree>
    <p:extLst>
      <p:ext uri="{BB962C8B-B14F-4D97-AF65-F5344CB8AC3E}">
        <p14:creationId xmlns:p14="http://schemas.microsoft.com/office/powerpoint/2010/main" val="297354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have your actual code folder and your official version or repository.</a:t>
            </a:r>
          </a:p>
          <a:p>
            <a:r>
              <a:rPr lang="en-US" dirty="0"/>
              <a:t>And then you might make some changes in the actual code files trying different things, adding or deleting files…</a:t>
            </a:r>
          </a:p>
          <a:p>
            <a:r>
              <a:rPr lang="en-US" dirty="0"/>
              <a:t>But none of these gets reflected on the “official copy” until you actively try to register them into the official copy (or repository)</a:t>
            </a:r>
          </a:p>
        </p:txBody>
      </p:sp>
      <p:sp>
        <p:nvSpPr>
          <p:cNvPr id="4" name="Slide Number Placeholder 3"/>
          <p:cNvSpPr>
            <a:spLocks noGrp="1"/>
          </p:cNvSpPr>
          <p:nvPr>
            <p:ph type="sldNum" sz="quarter" idx="5"/>
          </p:nvPr>
        </p:nvSpPr>
        <p:spPr/>
        <p:txBody>
          <a:bodyPr/>
          <a:lstStyle/>
          <a:p>
            <a:fld id="{088D1698-BEDC-4148-A0B2-DD69094F96E1}" type="slidenum">
              <a:rPr lang="en-US" smtClean="0"/>
              <a:t>8</a:t>
            </a:fld>
            <a:endParaRPr lang="en-US"/>
          </a:p>
        </p:txBody>
      </p:sp>
    </p:spTree>
    <p:extLst>
      <p:ext uri="{BB962C8B-B14F-4D97-AF65-F5344CB8AC3E}">
        <p14:creationId xmlns:p14="http://schemas.microsoft.com/office/powerpoint/2010/main" val="740191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act of registering new changes you made in the official version or repository is called committing in git jargon.</a:t>
            </a:r>
          </a:p>
        </p:txBody>
      </p:sp>
      <p:sp>
        <p:nvSpPr>
          <p:cNvPr id="4" name="Slide Number Placeholder 3"/>
          <p:cNvSpPr>
            <a:spLocks noGrp="1"/>
          </p:cNvSpPr>
          <p:nvPr>
            <p:ph type="sldNum" sz="quarter" idx="5"/>
          </p:nvPr>
        </p:nvSpPr>
        <p:spPr/>
        <p:txBody>
          <a:bodyPr/>
          <a:lstStyle/>
          <a:p>
            <a:fld id="{088D1698-BEDC-4148-A0B2-DD69094F96E1}" type="slidenum">
              <a:rPr lang="en-US" smtClean="0"/>
              <a:t>9</a:t>
            </a:fld>
            <a:endParaRPr lang="en-US"/>
          </a:p>
        </p:txBody>
      </p:sp>
    </p:spTree>
    <p:extLst>
      <p:ext uri="{BB962C8B-B14F-4D97-AF65-F5344CB8AC3E}">
        <p14:creationId xmlns:p14="http://schemas.microsoft.com/office/powerpoint/2010/main" val="3347162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keep making changes, adding new piece of code, and once you are sure what you wrote works, you register or commit that into your official version.</a:t>
            </a:r>
          </a:p>
          <a:p>
            <a:r>
              <a:rPr lang="en-US" dirty="0"/>
              <a:t>But the important thing is that even if you register new changes onto your official version of the code folder, git doesn’t forget what it looked like before you registered new change.</a:t>
            </a:r>
          </a:p>
          <a:p>
            <a:r>
              <a:rPr lang="en-US" dirty="0"/>
              <a:t>In other words you are creating new “version” of the “official copy”, every time you register new changes.</a:t>
            </a:r>
          </a:p>
          <a:p>
            <a:r>
              <a:rPr lang="en-US" dirty="0"/>
              <a:t>This leaves you with a chain of versions of your official copies.</a:t>
            </a:r>
          </a:p>
        </p:txBody>
      </p:sp>
      <p:sp>
        <p:nvSpPr>
          <p:cNvPr id="4" name="Slide Number Placeholder 3"/>
          <p:cNvSpPr>
            <a:spLocks noGrp="1"/>
          </p:cNvSpPr>
          <p:nvPr>
            <p:ph type="sldNum" sz="quarter" idx="5"/>
          </p:nvPr>
        </p:nvSpPr>
        <p:spPr/>
        <p:txBody>
          <a:bodyPr/>
          <a:lstStyle/>
          <a:p>
            <a:fld id="{088D1698-BEDC-4148-A0B2-DD69094F96E1}" type="slidenum">
              <a:rPr lang="en-US" smtClean="0"/>
              <a:t>10</a:t>
            </a:fld>
            <a:endParaRPr lang="en-US"/>
          </a:p>
        </p:txBody>
      </p:sp>
    </p:spTree>
    <p:extLst>
      <p:ext uri="{BB962C8B-B14F-4D97-AF65-F5344CB8AC3E}">
        <p14:creationId xmlns:p14="http://schemas.microsoft.com/office/powerpoint/2010/main" val="3127464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copy any of your older official versions back onto your actual code folder.</a:t>
            </a:r>
          </a:p>
          <a:p>
            <a:r>
              <a:rPr lang="en-US" dirty="0"/>
              <a:t>So this kind of works as a backup, preventing the first problem I pointed out in the beginning.</a:t>
            </a:r>
          </a:p>
        </p:txBody>
      </p:sp>
      <p:sp>
        <p:nvSpPr>
          <p:cNvPr id="4" name="Slide Number Placeholder 3"/>
          <p:cNvSpPr>
            <a:spLocks noGrp="1"/>
          </p:cNvSpPr>
          <p:nvPr>
            <p:ph type="sldNum" sz="quarter" idx="5"/>
          </p:nvPr>
        </p:nvSpPr>
        <p:spPr/>
        <p:txBody>
          <a:bodyPr/>
          <a:lstStyle/>
          <a:p>
            <a:fld id="{088D1698-BEDC-4148-A0B2-DD69094F96E1}" type="slidenum">
              <a:rPr lang="en-US" smtClean="0"/>
              <a:t>11</a:t>
            </a:fld>
            <a:endParaRPr lang="en-US"/>
          </a:p>
        </p:txBody>
      </p:sp>
    </p:spTree>
    <p:extLst>
      <p:ext uri="{BB962C8B-B14F-4D97-AF65-F5344CB8AC3E}">
        <p14:creationId xmlns:p14="http://schemas.microsoft.com/office/powerpoint/2010/main" val="2929568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only just adding new changes onto a single linear chain of “official versions”, git lets you “branch” the chain of this official version.</a:t>
            </a:r>
          </a:p>
          <a:p>
            <a:r>
              <a:rPr lang="en-US" dirty="0"/>
              <a:t>I think you can kind of see how this might be useful when multiple people are using the same computer for different experiments.</a:t>
            </a:r>
          </a:p>
          <a:p>
            <a:r>
              <a:rPr lang="en-US" dirty="0"/>
              <a:t>So for example you have some code you use to present stimulus or acquire data, and you are keeping this chain of “official versions” from version1 , 2 3, 4, 5 left to right.</a:t>
            </a:r>
          </a:p>
          <a:p>
            <a:r>
              <a:rPr lang="en-US" dirty="0"/>
              <a:t>Then someone joins the lab and starts using the same computer, and she wants to do something a bit different than what you are trying to do.</a:t>
            </a:r>
          </a:p>
          <a:p>
            <a:r>
              <a:rPr lang="en-US" dirty="0"/>
              <a:t>So what she can do is to declare that she’s going to make a new branch based on this version 4 (second from the right) and start adding different changes (version 5’ in orange).</a:t>
            </a:r>
          </a:p>
          <a:p>
            <a:r>
              <a:rPr lang="en-US" dirty="0"/>
              <a:t>Every time you or your lab mate run experiments using this computer, you can just copy the latest version of one of these two branched chain of “original copies” over the code folder.</a:t>
            </a:r>
          </a:p>
          <a:p>
            <a:r>
              <a:rPr lang="en-US" dirty="0"/>
              <a:t>You can switch back and forth without changing anything on the other branch you are not using. This solves the 2nd problem.</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12</a:t>
            </a:fld>
            <a:endParaRPr lang="en-US"/>
          </a:p>
        </p:txBody>
      </p:sp>
    </p:spTree>
    <p:extLst>
      <p:ext uri="{BB962C8B-B14F-4D97-AF65-F5344CB8AC3E}">
        <p14:creationId xmlns:p14="http://schemas.microsoft.com/office/powerpoint/2010/main" val="3521015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think the essence of how git works.</a:t>
            </a:r>
          </a:p>
          <a:p>
            <a:r>
              <a:rPr lang="en-US" dirty="0"/>
              <a:t>Now what is </a:t>
            </a:r>
            <a:r>
              <a:rPr lang="en-US" dirty="0" err="1"/>
              <a:t>github</a:t>
            </a:r>
            <a:r>
              <a:rPr lang="en-US" dirty="0"/>
              <a:t>?</a:t>
            </a:r>
          </a:p>
          <a:p>
            <a:r>
              <a:rPr lang="en-US" dirty="0" err="1"/>
              <a:t>Github</a:t>
            </a:r>
            <a:r>
              <a:rPr lang="en-US" dirty="0"/>
              <a:t> is a web service that lets you store these “official versions” or repositories online.</a:t>
            </a:r>
          </a:p>
          <a:p>
            <a:r>
              <a:rPr lang="en-US" dirty="0"/>
              <a:t>What I have described so far were all happening inside a single computer. Now </a:t>
            </a:r>
            <a:r>
              <a:rPr lang="en-US" dirty="0" err="1"/>
              <a:t>github</a:t>
            </a:r>
            <a:r>
              <a:rPr lang="en-US" dirty="0"/>
              <a:t> lets you share the same set of code across different computers.</a:t>
            </a:r>
          </a:p>
        </p:txBody>
      </p:sp>
      <p:sp>
        <p:nvSpPr>
          <p:cNvPr id="4" name="Slide Number Placeholder 3"/>
          <p:cNvSpPr>
            <a:spLocks noGrp="1"/>
          </p:cNvSpPr>
          <p:nvPr>
            <p:ph type="sldNum" sz="quarter" idx="5"/>
          </p:nvPr>
        </p:nvSpPr>
        <p:spPr/>
        <p:txBody>
          <a:bodyPr/>
          <a:lstStyle/>
          <a:p>
            <a:fld id="{088D1698-BEDC-4148-A0B2-DD69094F96E1}" type="slidenum">
              <a:rPr lang="en-US" smtClean="0"/>
              <a:t>13</a:t>
            </a:fld>
            <a:endParaRPr lang="en-US"/>
          </a:p>
        </p:txBody>
      </p:sp>
    </p:spTree>
    <p:extLst>
      <p:ext uri="{BB962C8B-B14F-4D97-AF65-F5344CB8AC3E}">
        <p14:creationId xmlns:p14="http://schemas.microsoft.com/office/powerpoint/2010/main" val="289834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EF1B-6A97-DB4D-8C85-EE8777022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3B24E-776C-D34F-AD97-31C8A3662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2D822-3929-F54A-A30B-E3D919878609}"/>
              </a:ext>
            </a:extLst>
          </p:cNvPr>
          <p:cNvSpPr>
            <a:spLocks noGrp="1"/>
          </p:cNvSpPr>
          <p:nvPr>
            <p:ph type="dt" sz="half" idx="10"/>
          </p:nvPr>
        </p:nvSpPr>
        <p:spPr/>
        <p:txBody>
          <a:bodyPr/>
          <a:lstStyle/>
          <a:p>
            <a:fld id="{FC364BD7-7E38-4F49-AFF1-BE6F72DBA9D4}" type="datetimeFigureOut">
              <a:rPr lang="en-US" smtClean="0"/>
              <a:t>8/27/21</a:t>
            </a:fld>
            <a:endParaRPr lang="en-US"/>
          </a:p>
        </p:txBody>
      </p:sp>
      <p:sp>
        <p:nvSpPr>
          <p:cNvPr id="5" name="Footer Placeholder 4">
            <a:extLst>
              <a:ext uri="{FF2B5EF4-FFF2-40B4-BE49-F238E27FC236}">
                <a16:creationId xmlns:a16="http://schemas.microsoft.com/office/drawing/2014/main" id="{3739CCD7-3DD5-CC4B-AF3D-1A60EAD2C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37812-0945-B645-9CCF-E1D30AB1F5D6}"/>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50326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4998-4020-D94E-873F-A73AC16EDD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EE024E-4802-0949-81BA-5E409A952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3BEDB-2326-1F4F-9A8D-9D2CC2FA14CC}"/>
              </a:ext>
            </a:extLst>
          </p:cNvPr>
          <p:cNvSpPr>
            <a:spLocks noGrp="1"/>
          </p:cNvSpPr>
          <p:nvPr>
            <p:ph type="dt" sz="half" idx="10"/>
          </p:nvPr>
        </p:nvSpPr>
        <p:spPr/>
        <p:txBody>
          <a:bodyPr/>
          <a:lstStyle/>
          <a:p>
            <a:fld id="{FC364BD7-7E38-4F49-AFF1-BE6F72DBA9D4}" type="datetimeFigureOut">
              <a:rPr lang="en-US" smtClean="0"/>
              <a:t>8/27/21</a:t>
            </a:fld>
            <a:endParaRPr lang="en-US"/>
          </a:p>
        </p:txBody>
      </p:sp>
      <p:sp>
        <p:nvSpPr>
          <p:cNvPr id="5" name="Footer Placeholder 4">
            <a:extLst>
              <a:ext uri="{FF2B5EF4-FFF2-40B4-BE49-F238E27FC236}">
                <a16:creationId xmlns:a16="http://schemas.microsoft.com/office/drawing/2014/main" id="{1D25630C-BAAB-6049-BC83-694B9720C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5B05D-0FD4-A74B-9523-2856641D43FD}"/>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90502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6A0DA-4102-3C44-ABAB-EF653DDAE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E8780-4C1F-FE42-ABE2-A47C66606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55604-FECB-A746-AE15-7CD79D9CC16A}"/>
              </a:ext>
            </a:extLst>
          </p:cNvPr>
          <p:cNvSpPr>
            <a:spLocks noGrp="1"/>
          </p:cNvSpPr>
          <p:nvPr>
            <p:ph type="dt" sz="half" idx="10"/>
          </p:nvPr>
        </p:nvSpPr>
        <p:spPr/>
        <p:txBody>
          <a:bodyPr/>
          <a:lstStyle/>
          <a:p>
            <a:fld id="{FC364BD7-7E38-4F49-AFF1-BE6F72DBA9D4}" type="datetimeFigureOut">
              <a:rPr lang="en-US" smtClean="0"/>
              <a:t>8/27/21</a:t>
            </a:fld>
            <a:endParaRPr lang="en-US"/>
          </a:p>
        </p:txBody>
      </p:sp>
      <p:sp>
        <p:nvSpPr>
          <p:cNvPr id="5" name="Footer Placeholder 4">
            <a:extLst>
              <a:ext uri="{FF2B5EF4-FFF2-40B4-BE49-F238E27FC236}">
                <a16:creationId xmlns:a16="http://schemas.microsoft.com/office/drawing/2014/main" id="{6CEB70B7-DAC6-3F43-B13A-E70040211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C95C0-7E9D-464E-B8A3-8433BC9EA709}"/>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407189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8CE1-0D2D-2E49-9423-58032A96D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4E319-F56E-DE49-9437-87362E888C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B1F19-92A5-8C43-99DB-5644CF90C30A}"/>
              </a:ext>
            </a:extLst>
          </p:cNvPr>
          <p:cNvSpPr>
            <a:spLocks noGrp="1"/>
          </p:cNvSpPr>
          <p:nvPr>
            <p:ph type="dt" sz="half" idx="10"/>
          </p:nvPr>
        </p:nvSpPr>
        <p:spPr/>
        <p:txBody>
          <a:bodyPr/>
          <a:lstStyle/>
          <a:p>
            <a:fld id="{FC364BD7-7E38-4F49-AFF1-BE6F72DBA9D4}" type="datetimeFigureOut">
              <a:rPr lang="en-US" smtClean="0"/>
              <a:t>8/27/21</a:t>
            </a:fld>
            <a:endParaRPr lang="en-US"/>
          </a:p>
        </p:txBody>
      </p:sp>
      <p:sp>
        <p:nvSpPr>
          <p:cNvPr id="5" name="Footer Placeholder 4">
            <a:extLst>
              <a:ext uri="{FF2B5EF4-FFF2-40B4-BE49-F238E27FC236}">
                <a16:creationId xmlns:a16="http://schemas.microsoft.com/office/drawing/2014/main" id="{503BE5E9-82DE-0E4D-9A34-01A5CD548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7FFBC-7AAB-9D4F-9192-9BF9DDDBD51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19382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1313-F524-F342-926A-259A2C950D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8AC3E6-CA9D-C74C-8359-536697F0A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50C2B5-F518-C34E-B935-D84E39934742}"/>
              </a:ext>
            </a:extLst>
          </p:cNvPr>
          <p:cNvSpPr>
            <a:spLocks noGrp="1"/>
          </p:cNvSpPr>
          <p:nvPr>
            <p:ph type="dt" sz="half" idx="10"/>
          </p:nvPr>
        </p:nvSpPr>
        <p:spPr/>
        <p:txBody>
          <a:bodyPr/>
          <a:lstStyle/>
          <a:p>
            <a:fld id="{FC364BD7-7E38-4F49-AFF1-BE6F72DBA9D4}" type="datetimeFigureOut">
              <a:rPr lang="en-US" smtClean="0"/>
              <a:t>8/27/21</a:t>
            </a:fld>
            <a:endParaRPr lang="en-US"/>
          </a:p>
        </p:txBody>
      </p:sp>
      <p:sp>
        <p:nvSpPr>
          <p:cNvPr id="5" name="Footer Placeholder 4">
            <a:extLst>
              <a:ext uri="{FF2B5EF4-FFF2-40B4-BE49-F238E27FC236}">
                <a16:creationId xmlns:a16="http://schemas.microsoft.com/office/drawing/2014/main" id="{C4504A59-7962-E448-9843-FB6CF5165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7B74D-F9A8-7540-94DA-B5FFDAF6343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31869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2E80-ED51-1840-9A2A-AF07C4135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28C0A-729E-774C-A42A-CEBA79986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3C96-B6CC-4E41-9C92-BCE4AD073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B2B42-2DD7-284F-9107-22A8CD597C3D}"/>
              </a:ext>
            </a:extLst>
          </p:cNvPr>
          <p:cNvSpPr>
            <a:spLocks noGrp="1"/>
          </p:cNvSpPr>
          <p:nvPr>
            <p:ph type="dt" sz="half" idx="10"/>
          </p:nvPr>
        </p:nvSpPr>
        <p:spPr/>
        <p:txBody>
          <a:bodyPr/>
          <a:lstStyle/>
          <a:p>
            <a:fld id="{FC364BD7-7E38-4F49-AFF1-BE6F72DBA9D4}" type="datetimeFigureOut">
              <a:rPr lang="en-US" smtClean="0"/>
              <a:t>8/27/21</a:t>
            </a:fld>
            <a:endParaRPr lang="en-US"/>
          </a:p>
        </p:txBody>
      </p:sp>
      <p:sp>
        <p:nvSpPr>
          <p:cNvPr id="6" name="Footer Placeholder 5">
            <a:extLst>
              <a:ext uri="{FF2B5EF4-FFF2-40B4-BE49-F238E27FC236}">
                <a16:creationId xmlns:a16="http://schemas.microsoft.com/office/drawing/2014/main" id="{1FBFE8D2-9AAF-3345-AB69-D0420A954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2EB1-30B5-394F-BE94-FC02E052F924}"/>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08552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59EA-74DA-B545-9EBD-72AC9CA2F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4558C-9A7F-C542-A30C-851F51501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39E05-F1CB-B54A-9545-F3A720B29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2E1A8-21E5-0340-B825-F2730C979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EFF20-E089-2347-85F8-40AD7CF8E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797FF-58BD-E348-B0E0-DDF513205085}"/>
              </a:ext>
            </a:extLst>
          </p:cNvPr>
          <p:cNvSpPr>
            <a:spLocks noGrp="1"/>
          </p:cNvSpPr>
          <p:nvPr>
            <p:ph type="dt" sz="half" idx="10"/>
          </p:nvPr>
        </p:nvSpPr>
        <p:spPr/>
        <p:txBody>
          <a:bodyPr/>
          <a:lstStyle/>
          <a:p>
            <a:fld id="{FC364BD7-7E38-4F49-AFF1-BE6F72DBA9D4}" type="datetimeFigureOut">
              <a:rPr lang="en-US" smtClean="0"/>
              <a:t>8/27/21</a:t>
            </a:fld>
            <a:endParaRPr lang="en-US"/>
          </a:p>
        </p:txBody>
      </p:sp>
      <p:sp>
        <p:nvSpPr>
          <p:cNvPr id="8" name="Footer Placeholder 7">
            <a:extLst>
              <a:ext uri="{FF2B5EF4-FFF2-40B4-BE49-F238E27FC236}">
                <a16:creationId xmlns:a16="http://schemas.microsoft.com/office/drawing/2014/main" id="{DC120971-FCAA-4640-BA70-79431DFBE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065EF-44A9-024C-A0C7-F3C3821F89B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46851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D54F-18AB-F947-8F8D-F382153D1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5456B-6C21-1340-95F7-BC6008EC93FE}"/>
              </a:ext>
            </a:extLst>
          </p:cNvPr>
          <p:cNvSpPr>
            <a:spLocks noGrp="1"/>
          </p:cNvSpPr>
          <p:nvPr>
            <p:ph type="dt" sz="half" idx="10"/>
          </p:nvPr>
        </p:nvSpPr>
        <p:spPr/>
        <p:txBody>
          <a:bodyPr/>
          <a:lstStyle/>
          <a:p>
            <a:fld id="{FC364BD7-7E38-4F49-AFF1-BE6F72DBA9D4}" type="datetimeFigureOut">
              <a:rPr lang="en-US" smtClean="0"/>
              <a:t>8/27/21</a:t>
            </a:fld>
            <a:endParaRPr lang="en-US"/>
          </a:p>
        </p:txBody>
      </p:sp>
      <p:sp>
        <p:nvSpPr>
          <p:cNvPr id="4" name="Footer Placeholder 3">
            <a:extLst>
              <a:ext uri="{FF2B5EF4-FFF2-40B4-BE49-F238E27FC236}">
                <a16:creationId xmlns:a16="http://schemas.microsoft.com/office/drawing/2014/main" id="{F4C339C0-2521-3840-8CDC-DA6D2DD64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9EAFC-A346-754D-93D1-61D834F8F58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51280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BDFF6-F792-DB47-8AF0-6FCA55E78B12}"/>
              </a:ext>
            </a:extLst>
          </p:cNvPr>
          <p:cNvSpPr>
            <a:spLocks noGrp="1"/>
          </p:cNvSpPr>
          <p:nvPr>
            <p:ph type="dt" sz="half" idx="10"/>
          </p:nvPr>
        </p:nvSpPr>
        <p:spPr/>
        <p:txBody>
          <a:bodyPr/>
          <a:lstStyle/>
          <a:p>
            <a:fld id="{FC364BD7-7E38-4F49-AFF1-BE6F72DBA9D4}" type="datetimeFigureOut">
              <a:rPr lang="en-US" smtClean="0"/>
              <a:t>8/27/21</a:t>
            </a:fld>
            <a:endParaRPr lang="en-US"/>
          </a:p>
        </p:txBody>
      </p:sp>
      <p:sp>
        <p:nvSpPr>
          <p:cNvPr id="3" name="Footer Placeholder 2">
            <a:extLst>
              <a:ext uri="{FF2B5EF4-FFF2-40B4-BE49-F238E27FC236}">
                <a16:creationId xmlns:a16="http://schemas.microsoft.com/office/drawing/2014/main" id="{59025A07-6158-5A47-A13E-19083EA0C0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5D68E-115F-6D41-BC8C-E7002EFB5BD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18005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2E7E-8B16-DF4E-A627-6251BBDD2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936AA-EF5B-7B42-9D7B-A7A01D1D4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5FE0A-D34C-2B4C-8D33-5AB87A90A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E2DE0-BE2B-CA49-B2EA-A93D96921FA7}"/>
              </a:ext>
            </a:extLst>
          </p:cNvPr>
          <p:cNvSpPr>
            <a:spLocks noGrp="1"/>
          </p:cNvSpPr>
          <p:nvPr>
            <p:ph type="dt" sz="half" idx="10"/>
          </p:nvPr>
        </p:nvSpPr>
        <p:spPr/>
        <p:txBody>
          <a:bodyPr/>
          <a:lstStyle/>
          <a:p>
            <a:fld id="{FC364BD7-7E38-4F49-AFF1-BE6F72DBA9D4}" type="datetimeFigureOut">
              <a:rPr lang="en-US" smtClean="0"/>
              <a:t>8/27/21</a:t>
            </a:fld>
            <a:endParaRPr lang="en-US"/>
          </a:p>
        </p:txBody>
      </p:sp>
      <p:sp>
        <p:nvSpPr>
          <p:cNvPr id="6" name="Footer Placeholder 5">
            <a:extLst>
              <a:ext uri="{FF2B5EF4-FFF2-40B4-BE49-F238E27FC236}">
                <a16:creationId xmlns:a16="http://schemas.microsoft.com/office/drawing/2014/main" id="{9A167959-565C-714B-AF8B-ACF1ABE8A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C3F34-4EA2-E546-A588-2DF1CF776F7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9713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6872-D849-3A42-AC59-ACFD0A1C3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442302-FC05-1940-95D0-DCEB77798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3F5D7-B396-2941-8A87-DEB94C5E3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82660-7EDC-6644-9A55-FE5A44DB8A63}"/>
              </a:ext>
            </a:extLst>
          </p:cNvPr>
          <p:cNvSpPr>
            <a:spLocks noGrp="1"/>
          </p:cNvSpPr>
          <p:nvPr>
            <p:ph type="dt" sz="half" idx="10"/>
          </p:nvPr>
        </p:nvSpPr>
        <p:spPr/>
        <p:txBody>
          <a:bodyPr/>
          <a:lstStyle/>
          <a:p>
            <a:fld id="{FC364BD7-7E38-4F49-AFF1-BE6F72DBA9D4}" type="datetimeFigureOut">
              <a:rPr lang="en-US" smtClean="0"/>
              <a:t>8/27/21</a:t>
            </a:fld>
            <a:endParaRPr lang="en-US"/>
          </a:p>
        </p:txBody>
      </p:sp>
      <p:sp>
        <p:nvSpPr>
          <p:cNvPr id="6" name="Footer Placeholder 5">
            <a:extLst>
              <a:ext uri="{FF2B5EF4-FFF2-40B4-BE49-F238E27FC236}">
                <a16:creationId xmlns:a16="http://schemas.microsoft.com/office/drawing/2014/main" id="{178218F6-6209-D44B-9F9E-0CA3F2B65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4A592-3C75-8F4F-BC94-CDD8B1015C7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85917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4A07D-5400-8841-9045-3B0F3CE40E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2E1B5-C46C-3548-A642-11B1BFE99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8E8B8-1373-DA46-ACF9-D4F9CEC10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64BD7-7E38-4F49-AFF1-BE6F72DBA9D4}" type="datetimeFigureOut">
              <a:rPr lang="en-US" smtClean="0"/>
              <a:t>8/27/21</a:t>
            </a:fld>
            <a:endParaRPr lang="en-US"/>
          </a:p>
        </p:txBody>
      </p:sp>
      <p:sp>
        <p:nvSpPr>
          <p:cNvPr id="5" name="Footer Placeholder 4">
            <a:extLst>
              <a:ext uri="{FF2B5EF4-FFF2-40B4-BE49-F238E27FC236}">
                <a16:creationId xmlns:a16="http://schemas.microsoft.com/office/drawing/2014/main" id="{F0AFE594-9E49-4E4D-879E-F76AAAC0D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53D27D-B1CA-1E46-8351-FE1FADE3B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44B59-2C4A-6241-AA80-39FC0ECEAB28}" type="slidenum">
              <a:rPr lang="en-US" smtClean="0"/>
              <a:t>‹#›</a:t>
            </a:fld>
            <a:endParaRPr lang="en-US"/>
          </a:p>
        </p:txBody>
      </p:sp>
    </p:spTree>
    <p:extLst>
      <p:ext uri="{BB962C8B-B14F-4D97-AF65-F5344CB8AC3E}">
        <p14:creationId xmlns:p14="http://schemas.microsoft.com/office/powerpoint/2010/main" val="4162892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github.com/ahof1704/INP_2021_Git_Intro" TargetMode="External"/><Relationship Id="rId5" Type="http://schemas.openxmlformats.org/officeDocument/2006/relationships/hyperlink" Target="https://guides.github.com/activities/hello-world/" TargetMode="External"/><Relationship Id="rId4" Type="http://schemas.openxmlformats.org/officeDocument/2006/relationships/hyperlink" Target="https://www.sourcetreeapp.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3162-33F0-114E-B397-CDA29DAC38C6}"/>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Intro to git/GitHub</a:t>
            </a:r>
          </a:p>
        </p:txBody>
      </p:sp>
      <p:sp>
        <p:nvSpPr>
          <p:cNvPr id="3" name="Subtitle 2">
            <a:extLst>
              <a:ext uri="{FF2B5EF4-FFF2-40B4-BE49-F238E27FC236}">
                <a16:creationId xmlns:a16="http://schemas.microsoft.com/office/drawing/2014/main" id="{BD45EDA2-9F2B-0241-99DD-86E633557C37}"/>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INP Bootcamp 2021</a:t>
            </a:r>
          </a:p>
        </p:txBody>
      </p:sp>
    </p:spTree>
    <p:extLst>
      <p:ext uri="{BB962C8B-B14F-4D97-AF65-F5344CB8AC3E}">
        <p14:creationId xmlns:p14="http://schemas.microsoft.com/office/powerpoint/2010/main" val="319855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7A64-6EF2-2948-9993-A91D57D654D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File versions</a:t>
            </a:r>
          </a:p>
        </p:txBody>
      </p:sp>
      <p:sp>
        <p:nvSpPr>
          <p:cNvPr id="19" name="Content Placeholder 18">
            <a:extLst>
              <a:ext uri="{FF2B5EF4-FFF2-40B4-BE49-F238E27FC236}">
                <a16:creationId xmlns:a16="http://schemas.microsoft.com/office/drawing/2014/main" id="{11AA10A6-C4FB-8B4E-914B-08659DDF0453}"/>
              </a:ext>
            </a:extLst>
          </p:cNvPr>
          <p:cNvSpPr>
            <a:spLocks noGrp="1"/>
          </p:cNvSpPr>
          <p:nvPr>
            <p:ph idx="1"/>
          </p:nvPr>
        </p:nvSpPr>
        <p:spPr>
          <a:xfrm>
            <a:off x="838200" y="1825625"/>
            <a:ext cx="10893056" cy="684532"/>
          </a:xfrm>
        </p:spPr>
        <p:txBody>
          <a:bodyPr>
            <a:normAutofit fontScale="92500"/>
          </a:bodyPr>
          <a:lstStyle/>
          <a:p>
            <a:pPr marL="0" indent="0">
              <a:buNone/>
            </a:pPr>
            <a:r>
              <a:rPr lang="en-US" dirty="0">
                <a:latin typeface="Arial" panose="020B0604020202020204" pitchFamily="34" charset="0"/>
                <a:cs typeface="Arial" panose="020B0604020202020204" pitchFamily="34" charset="0"/>
              </a:rPr>
              <a:t>Every time you register (“commit”) changes, you create a new version</a:t>
            </a:r>
          </a:p>
        </p:txBody>
      </p:sp>
      <p:sp>
        <p:nvSpPr>
          <p:cNvPr id="4" name="Rectangle 3">
            <a:extLst>
              <a:ext uri="{FF2B5EF4-FFF2-40B4-BE49-F238E27FC236}">
                <a16:creationId xmlns:a16="http://schemas.microsoft.com/office/drawing/2014/main" id="{19ABD445-D3FE-DE45-BD84-E13ECD2CDF1F}"/>
              </a:ext>
            </a:extLst>
          </p:cNvPr>
          <p:cNvSpPr/>
          <p:nvPr/>
        </p:nvSpPr>
        <p:spPr>
          <a:xfrm>
            <a:off x="83820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CCC9A4-C72B-7F4E-82FA-3AD7152303EA}"/>
              </a:ext>
            </a:extLst>
          </p:cNvPr>
          <p:cNvSpPr/>
          <p:nvPr/>
        </p:nvSpPr>
        <p:spPr>
          <a:xfrm>
            <a:off x="323407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194A78-FEC5-2C45-94AD-E4DEC25919B3}"/>
              </a:ext>
            </a:extLst>
          </p:cNvPr>
          <p:cNvSpPr/>
          <p:nvPr/>
        </p:nvSpPr>
        <p:spPr>
          <a:xfrm>
            <a:off x="5530703" y="377444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22C631-42E8-BB41-8BB6-4E6067D850FA}"/>
              </a:ext>
            </a:extLst>
          </p:cNvPr>
          <p:cNvSpPr/>
          <p:nvPr/>
        </p:nvSpPr>
        <p:spPr>
          <a:xfrm>
            <a:off x="7800754"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12A13C-D84C-C840-AEE4-4F22584A0305}"/>
              </a:ext>
            </a:extLst>
          </p:cNvPr>
          <p:cNvSpPr/>
          <p:nvPr/>
        </p:nvSpPr>
        <p:spPr>
          <a:xfrm>
            <a:off x="10081437"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7F860CE8-859D-EB4F-9445-B37A3653C3B5}"/>
              </a:ext>
            </a:extLst>
          </p:cNvPr>
          <p:cNvSpPr/>
          <p:nvPr/>
        </p:nvSpPr>
        <p:spPr>
          <a:xfrm>
            <a:off x="2615609" y="427949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D024465-69E2-5540-9900-D84F84FB8327}"/>
              </a:ext>
            </a:extLst>
          </p:cNvPr>
          <p:cNvSpPr/>
          <p:nvPr/>
        </p:nvSpPr>
        <p:spPr>
          <a:xfrm>
            <a:off x="4991986" y="428746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FA84E7B-F974-6543-875D-E03838346176}"/>
              </a:ext>
            </a:extLst>
          </p:cNvPr>
          <p:cNvSpPr/>
          <p:nvPr/>
        </p:nvSpPr>
        <p:spPr>
          <a:xfrm>
            <a:off x="7246976" y="430076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7F89161-5907-5D4B-9361-3E75AC455C60}"/>
              </a:ext>
            </a:extLst>
          </p:cNvPr>
          <p:cNvSpPr/>
          <p:nvPr/>
        </p:nvSpPr>
        <p:spPr>
          <a:xfrm>
            <a:off x="9542722" y="433265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304950-D83C-9D44-9695-F8A70639D233}"/>
              </a:ext>
            </a:extLst>
          </p:cNvPr>
          <p:cNvSpPr txBox="1"/>
          <p:nvPr/>
        </p:nvSpPr>
        <p:spPr>
          <a:xfrm>
            <a:off x="1221834" y="410910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5" name="TextBox 14">
            <a:extLst>
              <a:ext uri="{FF2B5EF4-FFF2-40B4-BE49-F238E27FC236}">
                <a16:creationId xmlns:a16="http://schemas.microsoft.com/office/drawing/2014/main" id="{BB0290A1-5D51-DD43-8714-63AE219EA630}"/>
              </a:ext>
            </a:extLst>
          </p:cNvPr>
          <p:cNvSpPr txBox="1"/>
          <p:nvPr/>
        </p:nvSpPr>
        <p:spPr>
          <a:xfrm>
            <a:off x="3617704" y="410910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6" name="TextBox 15">
            <a:extLst>
              <a:ext uri="{FF2B5EF4-FFF2-40B4-BE49-F238E27FC236}">
                <a16:creationId xmlns:a16="http://schemas.microsoft.com/office/drawing/2014/main" id="{33010A56-684B-4849-B106-02D3B33077B4}"/>
              </a:ext>
            </a:extLst>
          </p:cNvPr>
          <p:cNvSpPr txBox="1"/>
          <p:nvPr/>
        </p:nvSpPr>
        <p:spPr>
          <a:xfrm>
            <a:off x="5901047" y="408784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7" name="TextBox 16">
            <a:extLst>
              <a:ext uri="{FF2B5EF4-FFF2-40B4-BE49-F238E27FC236}">
                <a16:creationId xmlns:a16="http://schemas.microsoft.com/office/drawing/2014/main" id="{EEAFC355-AC52-824D-B39F-44C5437DF989}"/>
              </a:ext>
            </a:extLst>
          </p:cNvPr>
          <p:cNvSpPr txBox="1"/>
          <p:nvPr/>
        </p:nvSpPr>
        <p:spPr>
          <a:xfrm>
            <a:off x="8151558" y="408784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8" name="TextBox 17">
            <a:extLst>
              <a:ext uri="{FF2B5EF4-FFF2-40B4-BE49-F238E27FC236}">
                <a16:creationId xmlns:a16="http://schemas.microsoft.com/office/drawing/2014/main" id="{377A776D-1678-B347-A154-0EDC34547A81}"/>
              </a:ext>
            </a:extLst>
          </p:cNvPr>
          <p:cNvSpPr txBox="1"/>
          <p:nvPr/>
        </p:nvSpPr>
        <p:spPr>
          <a:xfrm>
            <a:off x="10465071" y="410910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3B896D6C-9D29-A642-BDAA-AD85C2BF8E45}"/>
              </a:ext>
            </a:extLst>
          </p:cNvPr>
          <p:cNvSpPr/>
          <p:nvPr/>
        </p:nvSpPr>
        <p:spPr>
          <a:xfrm rot="5400000">
            <a:off x="2238160" y="3349721"/>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1" name="Right Arrow 20">
            <a:extLst>
              <a:ext uri="{FF2B5EF4-FFF2-40B4-BE49-F238E27FC236}">
                <a16:creationId xmlns:a16="http://schemas.microsoft.com/office/drawing/2014/main" id="{3FF3434E-3F7E-B244-B25B-DB2C7DBD0F7E}"/>
              </a:ext>
            </a:extLst>
          </p:cNvPr>
          <p:cNvSpPr/>
          <p:nvPr/>
        </p:nvSpPr>
        <p:spPr>
          <a:xfrm rot="5400000">
            <a:off x="4602542" y="3323898"/>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ight Arrow 21">
            <a:extLst>
              <a:ext uri="{FF2B5EF4-FFF2-40B4-BE49-F238E27FC236}">
                <a16:creationId xmlns:a16="http://schemas.microsoft.com/office/drawing/2014/main" id="{84D0DD89-F02A-A54A-8A97-CC5B3F0AECC9}"/>
              </a:ext>
            </a:extLst>
          </p:cNvPr>
          <p:cNvSpPr/>
          <p:nvPr/>
        </p:nvSpPr>
        <p:spPr>
          <a:xfrm rot="5400000">
            <a:off x="6859737" y="328846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3" name="Right Arrow 22">
            <a:extLst>
              <a:ext uri="{FF2B5EF4-FFF2-40B4-BE49-F238E27FC236}">
                <a16:creationId xmlns:a16="http://schemas.microsoft.com/office/drawing/2014/main" id="{7D79DFC3-299F-234A-A80E-11BB85E5B11A}"/>
              </a:ext>
            </a:extLst>
          </p:cNvPr>
          <p:cNvSpPr/>
          <p:nvPr/>
        </p:nvSpPr>
        <p:spPr>
          <a:xfrm rot="5400000">
            <a:off x="9147968" y="331592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179623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805D-9686-1A48-B43F-27CAA892E02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Roll back </a:t>
            </a:r>
          </a:p>
        </p:txBody>
      </p:sp>
      <p:sp>
        <p:nvSpPr>
          <p:cNvPr id="3" name="Content Placeholder 2">
            <a:extLst>
              <a:ext uri="{FF2B5EF4-FFF2-40B4-BE49-F238E27FC236}">
                <a16:creationId xmlns:a16="http://schemas.microsoft.com/office/drawing/2014/main" id="{9EE8F0B0-C3B9-EC4F-923B-C10D28B1778E}"/>
              </a:ext>
            </a:extLst>
          </p:cNvPr>
          <p:cNvSpPr>
            <a:spLocks noGrp="1"/>
          </p:cNvSpPr>
          <p:nvPr>
            <p:ph idx="1"/>
          </p:nvPr>
        </p:nvSpPr>
        <p:spPr>
          <a:xfrm>
            <a:off x="838200" y="1825625"/>
            <a:ext cx="10515600" cy="534803"/>
          </a:xfrm>
        </p:spPr>
        <p:txBody>
          <a:bodyPr>
            <a:normAutofit/>
          </a:bodyPr>
          <a:lstStyle/>
          <a:p>
            <a:pPr marL="0" indent="0">
              <a:buNone/>
            </a:pPr>
            <a:r>
              <a:rPr lang="en-US" sz="2400" dirty="0">
                <a:latin typeface="Arial" panose="020B0604020202020204" pitchFamily="34" charset="0"/>
                <a:cs typeface="Arial" panose="020B0604020202020204" pitchFamily="34" charset="0"/>
              </a:rPr>
              <a:t>You can go back to previous versions (= backup)</a:t>
            </a:r>
          </a:p>
        </p:txBody>
      </p:sp>
      <p:pic>
        <p:nvPicPr>
          <p:cNvPr id="4" name="Picture 3">
            <a:extLst>
              <a:ext uri="{FF2B5EF4-FFF2-40B4-BE49-F238E27FC236}">
                <a16:creationId xmlns:a16="http://schemas.microsoft.com/office/drawing/2014/main" id="{668ABF48-AB9B-7645-AB59-BCB8E171D497}"/>
              </a:ext>
            </a:extLst>
          </p:cNvPr>
          <p:cNvPicPr>
            <a:picLocks noChangeAspect="1"/>
          </p:cNvPicPr>
          <p:nvPr/>
        </p:nvPicPr>
        <p:blipFill>
          <a:blip r:embed="rId3"/>
          <a:stretch>
            <a:fillRect/>
          </a:stretch>
        </p:blipFill>
        <p:spPr>
          <a:xfrm>
            <a:off x="1396082" y="3119723"/>
            <a:ext cx="3785847" cy="2606843"/>
          </a:xfrm>
          <a:prstGeom prst="rect">
            <a:avLst/>
          </a:prstGeom>
        </p:spPr>
      </p:pic>
      <p:sp>
        <p:nvSpPr>
          <p:cNvPr id="5" name="Rectangle 4">
            <a:extLst>
              <a:ext uri="{FF2B5EF4-FFF2-40B4-BE49-F238E27FC236}">
                <a16:creationId xmlns:a16="http://schemas.microsoft.com/office/drawing/2014/main" id="{E3533297-1744-D24B-AA1E-9F7D6340A4BE}"/>
              </a:ext>
            </a:extLst>
          </p:cNvPr>
          <p:cNvSpPr/>
          <p:nvPr/>
        </p:nvSpPr>
        <p:spPr>
          <a:xfrm>
            <a:off x="6896657" y="3057217"/>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0F779E-6DBA-194F-8236-5539BD020105}"/>
              </a:ext>
            </a:extLst>
          </p:cNvPr>
          <p:cNvSpPr txBox="1"/>
          <p:nvPr/>
        </p:nvSpPr>
        <p:spPr>
          <a:xfrm>
            <a:off x="7435913" y="4068250"/>
            <a:ext cx="2408966" cy="584775"/>
          </a:xfrm>
          <a:prstGeom prst="rect">
            <a:avLst/>
          </a:prstGeom>
          <a:noFill/>
        </p:spPr>
        <p:txBody>
          <a:bodyPr wrap="square" rtlCol="0">
            <a:spAutoFit/>
          </a:bodyPr>
          <a:lstStyle/>
          <a:p>
            <a:r>
              <a:rPr lang="en-US" sz="3200" dirty="0"/>
              <a:t>Older version</a:t>
            </a:r>
          </a:p>
        </p:txBody>
      </p:sp>
      <p:sp>
        <p:nvSpPr>
          <p:cNvPr id="7" name="Right Arrow 6">
            <a:extLst>
              <a:ext uri="{FF2B5EF4-FFF2-40B4-BE49-F238E27FC236}">
                <a16:creationId xmlns:a16="http://schemas.microsoft.com/office/drawing/2014/main" id="{C1214B4C-A32B-2A4B-BF3F-1D476C4C8526}"/>
              </a:ext>
            </a:extLst>
          </p:cNvPr>
          <p:cNvSpPr/>
          <p:nvPr/>
        </p:nvSpPr>
        <p:spPr>
          <a:xfrm rot="10800000">
            <a:off x="5569600" y="3679852"/>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1917C92-3C8E-BA41-AF73-7C73CD967180}"/>
              </a:ext>
            </a:extLst>
          </p:cNvPr>
          <p:cNvSpPr txBox="1"/>
          <p:nvPr/>
        </p:nvSpPr>
        <p:spPr>
          <a:xfrm>
            <a:off x="4971115" y="4870698"/>
            <a:ext cx="2038958" cy="461665"/>
          </a:xfrm>
          <a:prstGeom prst="rect">
            <a:avLst/>
          </a:prstGeom>
          <a:noFill/>
        </p:spPr>
        <p:txBody>
          <a:bodyPr wrap="square" rtlCol="0">
            <a:spAutoFit/>
          </a:bodyPr>
          <a:lstStyle/>
          <a:p>
            <a:pPr algn="ctr"/>
            <a:r>
              <a:rPr lang="en-US" sz="2400" dirty="0"/>
              <a:t>(Checkout)</a:t>
            </a:r>
          </a:p>
        </p:txBody>
      </p:sp>
      <p:sp>
        <p:nvSpPr>
          <p:cNvPr id="9" name="TextBox 8">
            <a:extLst>
              <a:ext uri="{FF2B5EF4-FFF2-40B4-BE49-F238E27FC236}">
                <a16:creationId xmlns:a16="http://schemas.microsoft.com/office/drawing/2014/main" id="{E6280B66-5527-B34C-80F1-B5B7FD48BEAD}"/>
              </a:ext>
            </a:extLst>
          </p:cNvPr>
          <p:cNvSpPr txBox="1"/>
          <p:nvPr/>
        </p:nvSpPr>
        <p:spPr>
          <a:xfrm>
            <a:off x="1393405" y="2542279"/>
            <a:ext cx="9575891"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Overwrite what you have in your code folder with the “official version”</a:t>
            </a:r>
          </a:p>
        </p:txBody>
      </p:sp>
    </p:spTree>
    <p:extLst>
      <p:ext uri="{BB962C8B-B14F-4D97-AF65-F5344CB8AC3E}">
        <p14:creationId xmlns:p14="http://schemas.microsoft.com/office/powerpoint/2010/main" val="178229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1C04-ED06-4F4F-AC1C-0EE7EB0C75D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Branching</a:t>
            </a:r>
          </a:p>
        </p:txBody>
      </p:sp>
      <p:sp>
        <p:nvSpPr>
          <p:cNvPr id="3" name="Content Placeholder 2">
            <a:extLst>
              <a:ext uri="{FF2B5EF4-FFF2-40B4-BE49-F238E27FC236}">
                <a16:creationId xmlns:a16="http://schemas.microsoft.com/office/drawing/2014/main" id="{08A86B15-38B7-484A-B3C8-F9ABEBED6B5B}"/>
              </a:ext>
            </a:extLst>
          </p:cNvPr>
          <p:cNvSpPr>
            <a:spLocks noGrp="1"/>
          </p:cNvSpPr>
          <p:nvPr>
            <p:ph idx="1"/>
          </p:nvPr>
        </p:nvSpPr>
        <p:spPr>
          <a:xfrm>
            <a:off x="838200" y="1825625"/>
            <a:ext cx="10515600" cy="1211126"/>
          </a:xfrm>
        </p:spPr>
        <p:txBody>
          <a:bodyPr>
            <a:normAutofit/>
          </a:bodyPr>
          <a:lstStyle/>
          <a:p>
            <a:r>
              <a:rPr lang="en-US" sz="2400" dirty="0">
                <a:latin typeface="Arial" panose="020B0604020202020204" pitchFamily="34" charset="0"/>
                <a:cs typeface="Arial" panose="020B0604020202020204" pitchFamily="34" charset="0"/>
              </a:rPr>
              <a:t>You can branch this chain of “official versions”</a:t>
            </a:r>
          </a:p>
          <a:p>
            <a:r>
              <a:rPr lang="en-US" sz="2400" dirty="0">
                <a:latin typeface="Arial" panose="020B0604020202020204" pitchFamily="34" charset="0"/>
                <a:cs typeface="Arial" panose="020B0604020202020204" pitchFamily="34" charset="0"/>
              </a:rPr>
              <a:t>You can switch back and forth between the branches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(with “checkout”)</a:t>
            </a:r>
          </a:p>
        </p:txBody>
      </p:sp>
      <p:sp>
        <p:nvSpPr>
          <p:cNvPr id="4" name="Rectangle 3">
            <a:extLst>
              <a:ext uri="{FF2B5EF4-FFF2-40B4-BE49-F238E27FC236}">
                <a16:creationId xmlns:a16="http://schemas.microsoft.com/office/drawing/2014/main" id="{FB717413-ACA6-BA48-B6A8-097C048AF313}"/>
              </a:ext>
            </a:extLst>
          </p:cNvPr>
          <p:cNvSpPr/>
          <p:nvPr/>
        </p:nvSpPr>
        <p:spPr>
          <a:xfrm>
            <a:off x="57858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030C76-587E-854A-B5F3-C886001C206C}"/>
              </a:ext>
            </a:extLst>
          </p:cNvPr>
          <p:cNvSpPr/>
          <p:nvPr/>
        </p:nvSpPr>
        <p:spPr>
          <a:xfrm>
            <a:off x="297445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EC54A47-8A95-E34A-9081-45CFEFA871D0}"/>
              </a:ext>
            </a:extLst>
          </p:cNvPr>
          <p:cNvSpPr/>
          <p:nvPr/>
        </p:nvSpPr>
        <p:spPr>
          <a:xfrm>
            <a:off x="5271090" y="321826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554EE0-65D0-CD43-8481-93607DDB19E4}"/>
              </a:ext>
            </a:extLst>
          </p:cNvPr>
          <p:cNvSpPr/>
          <p:nvPr/>
        </p:nvSpPr>
        <p:spPr>
          <a:xfrm>
            <a:off x="7541141"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C0C9B6-F5EB-8E4E-AAC9-87D331FFEC21}"/>
              </a:ext>
            </a:extLst>
          </p:cNvPr>
          <p:cNvSpPr/>
          <p:nvPr/>
        </p:nvSpPr>
        <p:spPr>
          <a:xfrm>
            <a:off x="9821824"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D26FE086-B4E6-154C-AF3E-3C8CD440E0E5}"/>
              </a:ext>
            </a:extLst>
          </p:cNvPr>
          <p:cNvSpPr/>
          <p:nvPr/>
        </p:nvSpPr>
        <p:spPr>
          <a:xfrm>
            <a:off x="2355996" y="372331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B3B62695-C954-1149-B4FB-43B59C861735}"/>
              </a:ext>
            </a:extLst>
          </p:cNvPr>
          <p:cNvSpPr/>
          <p:nvPr/>
        </p:nvSpPr>
        <p:spPr>
          <a:xfrm>
            <a:off x="4732373" y="373128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7040A08-AB6D-8647-938E-4C98D1115CD2}"/>
              </a:ext>
            </a:extLst>
          </p:cNvPr>
          <p:cNvSpPr/>
          <p:nvPr/>
        </p:nvSpPr>
        <p:spPr>
          <a:xfrm>
            <a:off x="6987363" y="374458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13EE5B1-383A-9C46-9C03-468C81B61CFD}"/>
              </a:ext>
            </a:extLst>
          </p:cNvPr>
          <p:cNvSpPr/>
          <p:nvPr/>
        </p:nvSpPr>
        <p:spPr>
          <a:xfrm>
            <a:off x="9283109" y="377647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01C97A-2837-3845-9ED8-BD2DA9C93354}"/>
              </a:ext>
            </a:extLst>
          </p:cNvPr>
          <p:cNvSpPr txBox="1"/>
          <p:nvPr/>
        </p:nvSpPr>
        <p:spPr>
          <a:xfrm>
            <a:off x="962221" y="355292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4" name="TextBox 13">
            <a:extLst>
              <a:ext uri="{FF2B5EF4-FFF2-40B4-BE49-F238E27FC236}">
                <a16:creationId xmlns:a16="http://schemas.microsoft.com/office/drawing/2014/main" id="{B16E46B4-E75B-474D-A066-3B49D368916A}"/>
              </a:ext>
            </a:extLst>
          </p:cNvPr>
          <p:cNvSpPr txBox="1"/>
          <p:nvPr/>
        </p:nvSpPr>
        <p:spPr>
          <a:xfrm>
            <a:off x="3358091" y="355292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5" name="TextBox 14">
            <a:extLst>
              <a:ext uri="{FF2B5EF4-FFF2-40B4-BE49-F238E27FC236}">
                <a16:creationId xmlns:a16="http://schemas.microsoft.com/office/drawing/2014/main" id="{D93E2576-8E4D-5F42-8BBE-2A152C49BDA4}"/>
              </a:ext>
            </a:extLst>
          </p:cNvPr>
          <p:cNvSpPr txBox="1"/>
          <p:nvPr/>
        </p:nvSpPr>
        <p:spPr>
          <a:xfrm>
            <a:off x="5641434" y="353166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6" name="TextBox 15">
            <a:extLst>
              <a:ext uri="{FF2B5EF4-FFF2-40B4-BE49-F238E27FC236}">
                <a16:creationId xmlns:a16="http://schemas.microsoft.com/office/drawing/2014/main" id="{A393CD8D-314C-8745-BC2C-E4AEDF7ABF4F}"/>
              </a:ext>
            </a:extLst>
          </p:cNvPr>
          <p:cNvSpPr txBox="1"/>
          <p:nvPr/>
        </p:nvSpPr>
        <p:spPr>
          <a:xfrm>
            <a:off x="7891945" y="353166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7" name="TextBox 16">
            <a:extLst>
              <a:ext uri="{FF2B5EF4-FFF2-40B4-BE49-F238E27FC236}">
                <a16:creationId xmlns:a16="http://schemas.microsoft.com/office/drawing/2014/main" id="{8F13A522-8942-894D-A3EE-2AB383481ABD}"/>
              </a:ext>
            </a:extLst>
          </p:cNvPr>
          <p:cNvSpPr txBox="1"/>
          <p:nvPr/>
        </p:nvSpPr>
        <p:spPr>
          <a:xfrm>
            <a:off x="10205458" y="355292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2D586E1C-B38C-F940-9AB4-52382DB5609E}"/>
              </a:ext>
            </a:extLst>
          </p:cNvPr>
          <p:cNvSpPr/>
          <p:nvPr/>
        </p:nvSpPr>
        <p:spPr>
          <a:xfrm rot="5400000">
            <a:off x="8880399" y="2721609"/>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ectangle 21">
            <a:extLst>
              <a:ext uri="{FF2B5EF4-FFF2-40B4-BE49-F238E27FC236}">
                <a16:creationId xmlns:a16="http://schemas.microsoft.com/office/drawing/2014/main" id="{A7394D52-29BF-FC4C-ACD5-88BEE6A7CFF2}"/>
              </a:ext>
            </a:extLst>
          </p:cNvPr>
          <p:cNvSpPr/>
          <p:nvPr/>
        </p:nvSpPr>
        <p:spPr>
          <a:xfrm>
            <a:off x="8774494" y="5089130"/>
            <a:ext cx="1649819" cy="150450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6CCFD8D-50A4-CE4D-84F5-D05F7D385389}"/>
              </a:ext>
            </a:extLst>
          </p:cNvPr>
          <p:cNvSpPr txBox="1"/>
          <p:nvPr/>
        </p:nvSpPr>
        <p:spPr>
          <a:xfrm>
            <a:off x="9158128" y="5456310"/>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4" name="Right Arrow 23">
            <a:extLst>
              <a:ext uri="{FF2B5EF4-FFF2-40B4-BE49-F238E27FC236}">
                <a16:creationId xmlns:a16="http://schemas.microsoft.com/office/drawing/2014/main" id="{F556EA99-A949-114B-9A07-E4678B2E0E54}"/>
              </a:ext>
            </a:extLst>
          </p:cNvPr>
          <p:cNvSpPr/>
          <p:nvPr/>
        </p:nvSpPr>
        <p:spPr>
          <a:xfrm rot="2444828">
            <a:off x="8121500" y="4895998"/>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A214FEAD-2D97-4E47-8A74-A113BBBD8477}"/>
              </a:ext>
            </a:extLst>
          </p:cNvPr>
          <p:cNvSpPr/>
          <p:nvPr/>
        </p:nvSpPr>
        <p:spPr>
          <a:xfrm rot="19547942">
            <a:off x="6956592" y="5367605"/>
            <a:ext cx="1211125" cy="7160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408295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7E27-5939-C94F-9C2C-D0B56EAAA90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GitHub</a:t>
            </a:r>
          </a:p>
        </p:txBody>
      </p:sp>
      <p:sp>
        <p:nvSpPr>
          <p:cNvPr id="3" name="Content Placeholder 2">
            <a:extLst>
              <a:ext uri="{FF2B5EF4-FFF2-40B4-BE49-F238E27FC236}">
                <a16:creationId xmlns:a16="http://schemas.microsoft.com/office/drawing/2014/main" id="{CAD80FD8-1D97-7D43-830C-195E7F53947F}"/>
              </a:ext>
            </a:extLst>
          </p:cNvPr>
          <p:cNvSpPr>
            <a:spLocks noGrp="1"/>
          </p:cNvSpPr>
          <p:nvPr>
            <p:ph idx="1"/>
          </p:nvPr>
        </p:nvSpPr>
        <p:spPr>
          <a:xfrm>
            <a:off x="838200" y="1825625"/>
            <a:ext cx="10515600" cy="2746375"/>
          </a:xfrm>
        </p:spPr>
        <p:txBody>
          <a:bodyPr>
            <a:normAutofit/>
          </a:bodyPr>
          <a:lstStyle/>
          <a:p>
            <a:r>
              <a:rPr lang="en-US" dirty="0">
                <a:latin typeface="Arial" panose="020B0604020202020204" pitchFamily="34" charset="0"/>
                <a:cs typeface="Arial" panose="020B0604020202020204" pitchFamily="34" charset="0"/>
              </a:rPr>
              <a:t>GitHub is a web service that lets you store the official versions (“repository”) of your code online</a:t>
            </a:r>
          </a:p>
          <a:p>
            <a:pPr lvl="1"/>
            <a:r>
              <a:rPr lang="en-US" sz="2800" dirty="0">
                <a:latin typeface="Arial" panose="020B0604020202020204" pitchFamily="34" charset="0"/>
                <a:cs typeface="Arial" panose="020B0604020202020204" pitchFamily="34" charset="0"/>
              </a:rPr>
              <a:t>Online backup</a:t>
            </a:r>
          </a:p>
          <a:p>
            <a:pPr lvl="1"/>
            <a:r>
              <a:rPr lang="en-US" sz="2800" dirty="0">
                <a:latin typeface="Arial" panose="020B0604020202020204" pitchFamily="34" charset="0"/>
                <a:cs typeface="Arial" panose="020B0604020202020204" pitchFamily="34" charset="0"/>
              </a:rPr>
              <a:t>Sharing code between computers</a:t>
            </a:r>
          </a:p>
          <a:p>
            <a:pPr lvl="1"/>
            <a:r>
              <a:rPr lang="en-US" sz="2800" dirty="0">
                <a:latin typeface="Arial" panose="020B0604020202020204" pitchFamily="34" charset="0"/>
                <a:cs typeface="Arial" panose="020B0604020202020204" pitchFamily="34" charset="0"/>
              </a:rPr>
              <a:t>Sharing code to the world</a:t>
            </a:r>
          </a:p>
        </p:txBody>
      </p:sp>
    </p:spTree>
    <p:extLst>
      <p:ext uri="{BB962C8B-B14F-4D97-AF65-F5344CB8AC3E}">
        <p14:creationId xmlns:p14="http://schemas.microsoft.com/office/powerpoint/2010/main" val="307108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GitHub workflow</a:t>
            </a:r>
          </a:p>
        </p:txBody>
      </p:sp>
      <p:grpSp>
        <p:nvGrpSpPr>
          <p:cNvPr id="19" name="Group 18">
            <a:extLst>
              <a:ext uri="{FF2B5EF4-FFF2-40B4-BE49-F238E27FC236}">
                <a16:creationId xmlns:a16="http://schemas.microsoft.com/office/drawing/2014/main" id="{1CA35FE5-EB2B-7A43-898E-E473F4D72A27}"/>
              </a:ext>
            </a:extLst>
          </p:cNvPr>
          <p:cNvGrpSpPr/>
          <p:nvPr/>
        </p:nvGrpSpPr>
        <p:grpSpPr>
          <a:xfrm>
            <a:off x="3523307" y="2278820"/>
            <a:ext cx="4986664" cy="520996"/>
            <a:chOff x="2700670" y="3948132"/>
            <a:chExt cx="4986664" cy="520996"/>
          </a:xfrm>
        </p:grpSpPr>
        <p:grpSp>
          <p:nvGrpSpPr>
            <p:cNvPr id="20" name="Group 19">
              <a:extLst>
                <a:ext uri="{FF2B5EF4-FFF2-40B4-BE49-F238E27FC236}">
                  <a16:creationId xmlns:a16="http://schemas.microsoft.com/office/drawing/2014/main" id="{E0C7CD7E-BCD2-B14C-BBAE-F064C6E7DA1A}"/>
                </a:ext>
              </a:extLst>
            </p:cNvPr>
            <p:cNvGrpSpPr/>
            <p:nvPr/>
          </p:nvGrpSpPr>
          <p:grpSpPr>
            <a:xfrm>
              <a:off x="2700670" y="3948132"/>
              <a:ext cx="1020725" cy="520996"/>
              <a:chOff x="1562986" y="4199860"/>
              <a:chExt cx="1020725" cy="520996"/>
            </a:xfrm>
          </p:grpSpPr>
          <p:sp>
            <p:nvSpPr>
              <p:cNvPr id="31" name="Oval 30">
                <a:extLst>
                  <a:ext uri="{FF2B5EF4-FFF2-40B4-BE49-F238E27FC236}">
                    <a16:creationId xmlns:a16="http://schemas.microsoft.com/office/drawing/2014/main" id="{9F777833-841E-7F4C-AE7C-479AFED79E77}"/>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B90DBE5-68F4-E84F-B84A-E6E6456E9327}"/>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4E4BDB16-09BB-E54A-9ACD-290BB6D9EEC3}"/>
                </a:ext>
              </a:extLst>
            </p:cNvPr>
            <p:cNvGrpSpPr/>
            <p:nvPr/>
          </p:nvGrpSpPr>
          <p:grpSpPr>
            <a:xfrm>
              <a:off x="3817087" y="3948132"/>
              <a:ext cx="1020725" cy="520996"/>
              <a:chOff x="1562986" y="4199860"/>
              <a:chExt cx="1020725" cy="520996"/>
            </a:xfrm>
          </p:grpSpPr>
          <p:sp>
            <p:nvSpPr>
              <p:cNvPr id="29" name="Oval 28">
                <a:extLst>
                  <a:ext uri="{FF2B5EF4-FFF2-40B4-BE49-F238E27FC236}">
                    <a16:creationId xmlns:a16="http://schemas.microsoft.com/office/drawing/2014/main" id="{DF9EC00A-E269-6247-9E1C-C6A38C0E8E28}"/>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C2BD614-338E-7440-811B-B7F9F8C8C802}"/>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B12B088-2C9B-A64B-8AC1-FECC203B88F6}"/>
                </a:ext>
              </a:extLst>
            </p:cNvPr>
            <p:cNvGrpSpPr/>
            <p:nvPr/>
          </p:nvGrpSpPr>
          <p:grpSpPr>
            <a:xfrm>
              <a:off x="4933504" y="3948132"/>
              <a:ext cx="1020725" cy="520996"/>
              <a:chOff x="1562986" y="4199860"/>
              <a:chExt cx="1020725" cy="520996"/>
            </a:xfrm>
          </p:grpSpPr>
          <p:sp>
            <p:nvSpPr>
              <p:cNvPr id="27" name="Oval 26">
                <a:extLst>
                  <a:ext uri="{FF2B5EF4-FFF2-40B4-BE49-F238E27FC236}">
                    <a16:creationId xmlns:a16="http://schemas.microsoft.com/office/drawing/2014/main" id="{D936E006-7200-D348-8268-74692A58DEAF}"/>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1BCE5ED8-F1C8-EC45-B0DC-6442BE23DD28}"/>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3CE9BEC7-B722-604F-93E4-C4C3E60540B5}"/>
                </a:ext>
              </a:extLst>
            </p:cNvPr>
            <p:cNvGrpSpPr/>
            <p:nvPr/>
          </p:nvGrpSpPr>
          <p:grpSpPr>
            <a:xfrm>
              <a:off x="6049921" y="3948132"/>
              <a:ext cx="1020725" cy="520996"/>
              <a:chOff x="1562986" y="4199860"/>
              <a:chExt cx="1020725" cy="520996"/>
            </a:xfrm>
          </p:grpSpPr>
          <p:sp>
            <p:nvSpPr>
              <p:cNvPr id="25" name="Oval 24">
                <a:extLst>
                  <a:ext uri="{FF2B5EF4-FFF2-40B4-BE49-F238E27FC236}">
                    <a16:creationId xmlns:a16="http://schemas.microsoft.com/office/drawing/2014/main" id="{57A021C9-EDFD-EC41-8E75-4326132CD1F0}"/>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7A965981-8069-EB4D-B91E-E9DEA26CC28B}"/>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EDC966CC-A84A-1E46-B87A-348F74B9CBBD}"/>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163DF1A2-DD33-EC4E-B137-11269EB13430}"/>
              </a:ext>
            </a:extLst>
          </p:cNvPr>
          <p:cNvSpPr txBox="1"/>
          <p:nvPr/>
        </p:nvSpPr>
        <p:spPr>
          <a:xfrm>
            <a:off x="751774" y="2083710"/>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spTree>
    <p:extLst>
      <p:ext uri="{BB962C8B-B14F-4D97-AF65-F5344CB8AC3E}">
        <p14:creationId xmlns:p14="http://schemas.microsoft.com/office/powerpoint/2010/main" val="72266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Cloning</a:t>
            </a:r>
            <a:endParaRPr lang="en-US" dirty="0"/>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77544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own official versions</a:t>
            </a:r>
          </a:p>
          <a:p>
            <a:r>
              <a:rPr lang="en-US" dirty="0">
                <a:latin typeface="Arial" panose="020B0604020202020204" pitchFamily="34" charset="0"/>
                <a:cs typeface="Arial" panose="020B0604020202020204" pitchFamily="34" charset="0"/>
              </a:rPr>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Tree>
    <p:extLst>
      <p:ext uri="{BB962C8B-B14F-4D97-AF65-F5344CB8AC3E}">
        <p14:creationId xmlns:p14="http://schemas.microsoft.com/office/powerpoint/2010/main" val="3503672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Cloning</a:t>
            </a:r>
            <a:endParaRPr lang="en-US" dirty="0"/>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775440" cy="646331"/>
          </a:xfrm>
          <a:prstGeom prst="rect">
            <a:avLst/>
          </a:prstGeom>
          <a:noFill/>
        </p:spPr>
        <p:txBody>
          <a:bodyPr wrap="none" rtlCol="0">
            <a:spAutoFit/>
          </a:bodyPr>
          <a:lstStyle/>
          <a:p>
            <a:r>
              <a:rPr lang="en-US" dirty="0">
                <a:latin typeface=""/>
              </a:rPr>
              <a:t>Your own official versions</a:t>
            </a:r>
          </a:p>
          <a:p>
            <a:r>
              <a:rPr lang="en-US" dirty="0">
                <a:latin typeface=""/>
              </a:rPr>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8562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6" name="Right Arrow 35">
            <a:extLst>
              <a:ext uri="{FF2B5EF4-FFF2-40B4-BE49-F238E27FC236}">
                <a16:creationId xmlns:a16="http://schemas.microsoft.com/office/drawing/2014/main" id="{2D1799A8-8B46-3748-85FE-F4C4FF62CABF}"/>
              </a:ext>
            </a:extLst>
          </p:cNvPr>
          <p:cNvSpPr/>
          <p:nvPr/>
        </p:nvSpPr>
        <p:spPr>
          <a:xfrm rot="3296486">
            <a:off x="8417260" y="4321718"/>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B18C9DDA-2913-DD44-B422-81A365D58952}"/>
              </a:ext>
            </a:extLst>
          </p:cNvPr>
          <p:cNvSpPr txBox="1"/>
          <p:nvPr/>
        </p:nvSpPr>
        <p:spPr>
          <a:xfrm>
            <a:off x="6845847" y="4482842"/>
            <a:ext cx="14285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Copied over</a:t>
            </a:r>
          </a:p>
        </p:txBody>
      </p:sp>
    </p:spTree>
    <p:extLst>
      <p:ext uri="{BB962C8B-B14F-4D97-AF65-F5344CB8AC3E}">
        <p14:creationId xmlns:p14="http://schemas.microsoft.com/office/powerpoint/2010/main" val="301551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Committing </a:t>
            </a:r>
            <a:endParaRPr lang="en-US" dirty="0"/>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77544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own official versions</a:t>
            </a:r>
          </a:p>
          <a:p>
            <a:r>
              <a:rPr lang="en-US" dirty="0">
                <a:latin typeface="Arial" panose="020B0604020202020204" pitchFamily="34" charset="0"/>
                <a:cs typeface="Arial" panose="020B0604020202020204" pitchFamily="34" charset="0"/>
              </a:rPr>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8562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35192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Register new change</a:t>
            </a:r>
          </a:p>
          <a:p>
            <a:r>
              <a:rPr lang="en-US" dirty="0">
                <a:latin typeface="Arial" panose="020B0604020202020204" pitchFamily="34" charset="0"/>
                <a:cs typeface="Arial" panose="020B0604020202020204" pitchFamily="34" charset="0"/>
              </a:rPr>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134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Pushing</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77544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own official versions</a:t>
            </a:r>
          </a:p>
          <a:p>
            <a:r>
              <a:rPr lang="en-US" dirty="0">
                <a:latin typeface="Arial" panose="020B0604020202020204" pitchFamily="34" charset="0"/>
                <a:cs typeface="Arial" panose="020B0604020202020204" pitchFamily="34" charset="0"/>
              </a:rPr>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8562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35192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Register new change</a:t>
            </a:r>
          </a:p>
          <a:p>
            <a:r>
              <a:rPr lang="en-US" dirty="0">
                <a:latin typeface="Arial" panose="020B0604020202020204" pitchFamily="34" charset="0"/>
                <a:cs typeface="Arial" panose="020B0604020202020204" pitchFamily="34" charset="0"/>
              </a:rPr>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651700" y="3040480"/>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05664" y="2345798"/>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726361" y="2276686"/>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687600" y="2988240"/>
            <a:ext cx="992579"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Upload</a:t>
            </a:r>
          </a:p>
          <a:p>
            <a:r>
              <a:rPr lang="en-US" dirty="0">
                <a:latin typeface="Arial" panose="020B0604020202020204" pitchFamily="34" charset="0"/>
                <a:cs typeface="Arial" panose="020B0604020202020204" pitchFamily="34" charset="0"/>
              </a:rPr>
              <a:t>(“push”)</a:t>
            </a:r>
          </a:p>
        </p:txBody>
      </p:sp>
    </p:spTree>
    <p:extLst>
      <p:ext uri="{BB962C8B-B14F-4D97-AF65-F5344CB8AC3E}">
        <p14:creationId xmlns:p14="http://schemas.microsoft.com/office/powerpoint/2010/main" val="58786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Collaborating</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13970" y="3246383"/>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842437" y="3051273"/>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613970" y="4765250"/>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838200" y="4617803"/>
            <a:ext cx="277544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own official versions</a:t>
            </a:r>
          </a:p>
          <a:p>
            <a:r>
              <a:rPr lang="en-US" dirty="0">
                <a:latin typeface="Arial" panose="020B0604020202020204" pitchFamily="34" charset="0"/>
                <a:cs typeface="Arial" panose="020B0604020202020204" pitchFamily="34" charset="0"/>
              </a:rPr>
              <a:t>(“local repository”)</a:t>
            </a:r>
          </a:p>
        </p:txBody>
      </p:sp>
      <p:sp>
        <p:nvSpPr>
          <p:cNvPr id="38" name="Right Arrow 37">
            <a:extLst>
              <a:ext uri="{FF2B5EF4-FFF2-40B4-BE49-F238E27FC236}">
                <a16:creationId xmlns:a16="http://schemas.microsoft.com/office/drawing/2014/main" id="{AD96EBFC-ACA1-E54C-BBE2-4C90B9305994}"/>
              </a:ext>
            </a:extLst>
          </p:cNvPr>
          <p:cNvSpPr/>
          <p:nvPr/>
        </p:nvSpPr>
        <p:spPr>
          <a:xfrm>
            <a:off x="8696327" y="4812250"/>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817024" y="4743138"/>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742363" y="4008043"/>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96327" y="3313361"/>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817024" y="3244249"/>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715814" y="2667030"/>
            <a:ext cx="1210588"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Download</a:t>
            </a:r>
          </a:p>
          <a:p>
            <a:r>
              <a:rPr lang="en-US" dirty="0">
                <a:latin typeface="Arial" panose="020B0604020202020204" pitchFamily="34" charset="0"/>
                <a:cs typeface="Arial" panose="020B0604020202020204" pitchFamily="34" charset="0"/>
              </a:rPr>
              <a:t>(“pull”)</a:t>
            </a:r>
          </a:p>
        </p:txBody>
      </p:sp>
      <p:grpSp>
        <p:nvGrpSpPr>
          <p:cNvPr id="44" name="Group 43">
            <a:extLst>
              <a:ext uri="{FF2B5EF4-FFF2-40B4-BE49-F238E27FC236}">
                <a16:creationId xmlns:a16="http://schemas.microsoft.com/office/drawing/2014/main" id="{D045C8BC-2966-EB4C-A2F3-09662A3042E2}"/>
              </a:ext>
            </a:extLst>
          </p:cNvPr>
          <p:cNvGrpSpPr/>
          <p:nvPr/>
        </p:nvGrpSpPr>
        <p:grpSpPr>
          <a:xfrm>
            <a:off x="3602668" y="2035066"/>
            <a:ext cx="4986664" cy="520996"/>
            <a:chOff x="2700670" y="3948132"/>
            <a:chExt cx="4986664" cy="520996"/>
          </a:xfrm>
          <a:solidFill>
            <a:schemeClr val="accent2"/>
          </a:solidFill>
        </p:grpSpPr>
        <p:grpSp>
          <p:nvGrpSpPr>
            <p:cNvPr id="45" name="Group 44">
              <a:extLst>
                <a:ext uri="{FF2B5EF4-FFF2-40B4-BE49-F238E27FC236}">
                  <a16:creationId xmlns:a16="http://schemas.microsoft.com/office/drawing/2014/main" id="{0D70D986-928A-934E-BB41-E7348B874C7F}"/>
                </a:ext>
              </a:extLst>
            </p:cNvPr>
            <p:cNvGrpSpPr/>
            <p:nvPr/>
          </p:nvGrpSpPr>
          <p:grpSpPr>
            <a:xfrm>
              <a:off x="2700670" y="3948132"/>
              <a:ext cx="1020725" cy="520996"/>
              <a:chOff x="1562986" y="4199860"/>
              <a:chExt cx="1020725" cy="520996"/>
            </a:xfrm>
            <a:grpFill/>
          </p:grpSpPr>
          <p:sp>
            <p:nvSpPr>
              <p:cNvPr id="56" name="Oval 55">
                <a:extLst>
                  <a:ext uri="{FF2B5EF4-FFF2-40B4-BE49-F238E27FC236}">
                    <a16:creationId xmlns:a16="http://schemas.microsoft.com/office/drawing/2014/main" id="{2E1BCD20-6393-A144-95C4-F9A7191B98D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D8FAF705-8687-9840-8151-03C7AB8F632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13F0749-28E5-234B-ADE3-01EF577D0497}"/>
                </a:ext>
              </a:extLst>
            </p:cNvPr>
            <p:cNvGrpSpPr/>
            <p:nvPr/>
          </p:nvGrpSpPr>
          <p:grpSpPr>
            <a:xfrm>
              <a:off x="3817087" y="3948132"/>
              <a:ext cx="1020725" cy="520996"/>
              <a:chOff x="1562986" y="4199860"/>
              <a:chExt cx="1020725" cy="520996"/>
            </a:xfrm>
            <a:grpFill/>
          </p:grpSpPr>
          <p:sp>
            <p:nvSpPr>
              <p:cNvPr id="54" name="Oval 53">
                <a:extLst>
                  <a:ext uri="{FF2B5EF4-FFF2-40B4-BE49-F238E27FC236}">
                    <a16:creationId xmlns:a16="http://schemas.microsoft.com/office/drawing/2014/main" id="{069901EE-2EA8-6042-925F-99CCBD44A564}"/>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AA0B3D4B-CE82-B645-8642-150E54C3B733}"/>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C314B383-581F-334F-B8ED-108112F26D0B}"/>
                </a:ext>
              </a:extLst>
            </p:cNvPr>
            <p:cNvGrpSpPr/>
            <p:nvPr/>
          </p:nvGrpSpPr>
          <p:grpSpPr>
            <a:xfrm>
              <a:off x="4933504" y="3948132"/>
              <a:ext cx="1020725" cy="520996"/>
              <a:chOff x="1562986" y="4199860"/>
              <a:chExt cx="1020725" cy="520996"/>
            </a:xfrm>
            <a:grpFill/>
          </p:grpSpPr>
          <p:sp>
            <p:nvSpPr>
              <p:cNvPr id="52" name="Oval 51">
                <a:extLst>
                  <a:ext uri="{FF2B5EF4-FFF2-40B4-BE49-F238E27FC236}">
                    <a16:creationId xmlns:a16="http://schemas.microsoft.com/office/drawing/2014/main" id="{A1DF8D26-E059-DD43-8F73-782A1EBCF7E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049FDCE9-D159-AC4C-AA0E-70B8B5BC96E6}"/>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780B76B2-BE9B-054B-81E7-F0914173EA09}"/>
                </a:ext>
              </a:extLst>
            </p:cNvPr>
            <p:cNvGrpSpPr/>
            <p:nvPr/>
          </p:nvGrpSpPr>
          <p:grpSpPr>
            <a:xfrm>
              <a:off x="6049921" y="3948132"/>
              <a:ext cx="1020725" cy="520996"/>
              <a:chOff x="1562986" y="4199860"/>
              <a:chExt cx="1020725" cy="520996"/>
            </a:xfrm>
            <a:grpFill/>
          </p:grpSpPr>
          <p:sp>
            <p:nvSpPr>
              <p:cNvPr id="50" name="Oval 49">
                <a:extLst>
                  <a:ext uri="{FF2B5EF4-FFF2-40B4-BE49-F238E27FC236}">
                    <a16:creationId xmlns:a16="http://schemas.microsoft.com/office/drawing/2014/main" id="{446B76FE-EC50-5A42-AAFF-B477D6D693B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ight Arrow 50">
                <a:extLst>
                  <a:ext uri="{FF2B5EF4-FFF2-40B4-BE49-F238E27FC236}">
                    <a16:creationId xmlns:a16="http://schemas.microsoft.com/office/drawing/2014/main" id="{1882492D-62B8-624C-9D0D-6327A525190D}"/>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Oval 48">
              <a:extLst>
                <a:ext uri="{FF2B5EF4-FFF2-40B4-BE49-F238E27FC236}">
                  <a16:creationId xmlns:a16="http://schemas.microsoft.com/office/drawing/2014/main" id="{A89AC059-5F14-5041-8DFA-B52F98B86976}"/>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Oval 57">
            <a:extLst>
              <a:ext uri="{FF2B5EF4-FFF2-40B4-BE49-F238E27FC236}">
                <a16:creationId xmlns:a16="http://schemas.microsoft.com/office/drawing/2014/main" id="{4DCC7A8F-EAAC-BB4A-BF80-FD969C949DB1}"/>
              </a:ext>
            </a:extLst>
          </p:cNvPr>
          <p:cNvSpPr/>
          <p:nvPr/>
        </p:nvSpPr>
        <p:spPr>
          <a:xfrm>
            <a:off x="9817024" y="2035066"/>
            <a:ext cx="520996" cy="52099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Arrow 58">
            <a:extLst>
              <a:ext uri="{FF2B5EF4-FFF2-40B4-BE49-F238E27FC236}">
                <a16:creationId xmlns:a16="http://schemas.microsoft.com/office/drawing/2014/main" id="{024FBDAA-7ABD-E74A-99B4-425BC6E8AE70}"/>
              </a:ext>
            </a:extLst>
          </p:cNvPr>
          <p:cNvSpPr/>
          <p:nvPr/>
        </p:nvSpPr>
        <p:spPr>
          <a:xfrm>
            <a:off x="8715814" y="2104178"/>
            <a:ext cx="1025006" cy="38277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A0E9139F-5979-CD49-B1BC-C715D092FCF5}"/>
              </a:ext>
            </a:extLst>
          </p:cNvPr>
          <p:cNvSpPr txBox="1"/>
          <p:nvPr/>
        </p:nvSpPr>
        <p:spPr>
          <a:xfrm>
            <a:off x="838200" y="2035066"/>
            <a:ext cx="1757854"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friends’</a:t>
            </a:r>
          </a:p>
          <a:p>
            <a:r>
              <a:rPr lang="en-US" dirty="0">
                <a:latin typeface="Arial" panose="020B0604020202020204" pitchFamily="34" charset="0"/>
                <a:cs typeface="Arial" panose="020B0604020202020204" pitchFamily="34" charset="0"/>
              </a:rPr>
              <a:t>official versions</a:t>
            </a:r>
          </a:p>
        </p:txBody>
      </p:sp>
      <p:sp>
        <p:nvSpPr>
          <p:cNvPr id="61" name="Right Arrow 60">
            <a:extLst>
              <a:ext uri="{FF2B5EF4-FFF2-40B4-BE49-F238E27FC236}">
                <a16:creationId xmlns:a16="http://schemas.microsoft.com/office/drawing/2014/main" id="{0AFDCEB1-A93A-5B4F-A2A6-607FB2D412AB}"/>
              </a:ext>
            </a:extLst>
          </p:cNvPr>
          <p:cNvSpPr/>
          <p:nvPr/>
        </p:nvSpPr>
        <p:spPr>
          <a:xfrm rot="16200000">
            <a:off x="9851164" y="2674551"/>
            <a:ext cx="459066" cy="37944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196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4550-DCAB-1448-8542-727B6A5629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Goals</a:t>
            </a:r>
          </a:p>
        </p:txBody>
      </p:sp>
      <p:sp>
        <p:nvSpPr>
          <p:cNvPr id="3" name="Content Placeholder 2">
            <a:extLst>
              <a:ext uri="{FF2B5EF4-FFF2-40B4-BE49-F238E27FC236}">
                <a16:creationId xmlns:a16="http://schemas.microsoft.com/office/drawing/2014/main" id="{9CA6F9AC-1288-D742-89F3-5A8FD6280211}"/>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To know what git/GitHub do (if you don’t already)</a:t>
            </a:r>
          </a:p>
          <a:p>
            <a:pPr marL="457200" lvl="1" indent="0">
              <a:buNone/>
            </a:pPr>
            <a:r>
              <a:rPr lang="en-US" dirty="0">
                <a:latin typeface="Arial" panose="020B0604020202020204" pitchFamily="34" charset="0"/>
                <a:cs typeface="Arial" panose="020B0604020202020204" pitchFamily="34" charset="0"/>
              </a:rPr>
              <a:t>(Tutorial at the end)</a:t>
            </a:r>
          </a:p>
          <a:p>
            <a:r>
              <a:rPr lang="en-US" dirty="0">
                <a:latin typeface="Arial" panose="020B0604020202020204" pitchFamily="34" charset="0"/>
                <a:cs typeface="Arial" panose="020B0604020202020204" pitchFamily="34" charset="0"/>
              </a:rPr>
              <a:t>To point you to some useful resources</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6173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630E-A0D0-1348-A335-5A2D6052A7A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Other topics</a:t>
            </a:r>
          </a:p>
        </p:txBody>
      </p:sp>
      <p:sp>
        <p:nvSpPr>
          <p:cNvPr id="3" name="Content Placeholder 2">
            <a:extLst>
              <a:ext uri="{FF2B5EF4-FFF2-40B4-BE49-F238E27FC236}">
                <a16:creationId xmlns:a16="http://schemas.microsoft.com/office/drawing/2014/main" id="{27C50779-F6C7-2244-80C3-5FC08A7014A3}"/>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What if you and your friend are simultaneously working on the copy of the same branch?</a:t>
            </a:r>
          </a:p>
          <a:p>
            <a:pPr lvl="1"/>
            <a:r>
              <a:rPr lang="en-US" dirty="0">
                <a:latin typeface="Arial" panose="020B0604020202020204" pitchFamily="34" charset="0"/>
                <a:cs typeface="Arial" panose="020B0604020202020204" pitchFamily="34" charset="0"/>
              </a:rPr>
              <a:t>Conflicts arise</a:t>
            </a:r>
          </a:p>
          <a:p>
            <a:pPr lvl="1"/>
            <a:r>
              <a:rPr lang="en-US" dirty="0">
                <a:latin typeface="Arial" panose="020B0604020202020204" pitchFamily="34" charset="0"/>
                <a:cs typeface="Arial" panose="020B0604020202020204" pitchFamily="34" charset="0"/>
              </a:rPr>
              <a:t>Git usually nicely resolves these automatically unless you are working on the same line of same file </a:t>
            </a:r>
          </a:p>
          <a:p>
            <a:pPr lvl="1"/>
            <a:r>
              <a:rPr lang="en-US" dirty="0">
                <a:latin typeface="Arial" panose="020B0604020202020204" pitchFamily="34" charset="0"/>
                <a:cs typeface="Arial" panose="020B0604020202020204" pitchFamily="34" charset="0"/>
              </a:rPr>
              <a:t>Otherwise manually you need to resolve the conflict manually</a:t>
            </a:r>
          </a:p>
        </p:txBody>
      </p:sp>
    </p:spTree>
    <p:extLst>
      <p:ext uri="{BB962C8B-B14F-4D97-AF65-F5344CB8AC3E}">
        <p14:creationId xmlns:p14="http://schemas.microsoft.com/office/powerpoint/2010/main" val="394455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E37-4D32-A34D-B620-B7596EBC82E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B19689EE-B185-3146-99DD-98DD54528FC8}"/>
              </a:ext>
            </a:extLst>
          </p:cNvPr>
          <p:cNvSpPr>
            <a:spLocks noGrp="1"/>
          </p:cNvSpPr>
          <p:nvPr>
            <p:ph idx="1"/>
          </p:nvPr>
        </p:nvSpPr>
        <p:spPr/>
        <p:txBody>
          <a:bodyPr>
            <a:normAutofit fontScale="92500"/>
          </a:bodyPr>
          <a:lstStyle/>
          <a:p>
            <a:r>
              <a:rPr lang="en-US" dirty="0">
                <a:latin typeface="Arial" panose="020B0604020202020204" pitchFamily="34" charset="0"/>
                <a:cs typeface="Arial" panose="020B0604020202020204" pitchFamily="34" charset="0"/>
              </a:rPr>
              <a:t>Git lets you make “official copies (repository)” of your code folder</a:t>
            </a:r>
          </a:p>
          <a:p>
            <a:r>
              <a:rPr lang="en-US" dirty="0">
                <a:latin typeface="Arial" panose="020B0604020202020204" pitchFamily="34" charset="0"/>
                <a:cs typeface="Arial" panose="020B0604020202020204" pitchFamily="34" charset="0"/>
              </a:rPr>
              <a:t>Every time you register new changes to the official copy, a new version is created</a:t>
            </a:r>
          </a:p>
          <a:p>
            <a:r>
              <a:rPr lang="en-US" dirty="0">
                <a:latin typeface="Arial" panose="020B0604020202020204" pitchFamily="34" charset="0"/>
                <a:cs typeface="Arial" panose="020B0604020202020204" pitchFamily="34" charset="0"/>
              </a:rPr>
              <a:t>Git remembers all the past versions, which can be used as backup</a:t>
            </a:r>
          </a:p>
          <a:p>
            <a:r>
              <a:rPr lang="en-US" dirty="0">
                <a:latin typeface="Arial" panose="020B0604020202020204" pitchFamily="34" charset="0"/>
                <a:cs typeface="Arial" panose="020B0604020202020204" pitchFamily="34" charset="0"/>
              </a:rPr>
              <a:t>The chain of official copies can branch, and you can go back and forth between branches easily.</a:t>
            </a:r>
          </a:p>
          <a:p>
            <a:r>
              <a:rPr lang="en-US" dirty="0">
                <a:latin typeface="Arial" panose="020B0604020202020204" pitchFamily="34" charset="0"/>
                <a:cs typeface="Arial" panose="020B0604020202020204" pitchFamily="34" charset="0"/>
              </a:rPr>
              <a:t>GitHub allows you to store “official copies” online, which helps people work on the same sets of code across multiple computers</a:t>
            </a:r>
          </a:p>
        </p:txBody>
      </p:sp>
    </p:spTree>
    <p:extLst>
      <p:ext uri="{BB962C8B-B14F-4D97-AF65-F5344CB8AC3E}">
        <p14:creationId xmlns:p14="http://schemas.microsoft.com/office/powerpoint/2010/main" val="825302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5E1-1451-0E4A-9EA3-34D6197074D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Resources</a:t>
            </a:r>
          </a:p>
        </p:txBody>
      </p:sp>
      <p:sp>
        <p:nvSpPr>
          <p:cNvPr id="3" name="Content Placeholder 2">
            <a:extLst>
              <a:ext uri="{FF2B5EF4-FFF2-40B4-BE49-F238E27FC236}">
                <a16:creationId xmlns:a16="http://schemas.microsoft.com/office/drawing/2014/main" id="{DF58D35A-9721-484B-B88C-73178D9AABCE}"/>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hlinkClick r:id="rId3"/>
              </a:rPr>
              <a:t>https://github.com/</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GitHub (recommend making a free account)</a:t>
            </a:r>
          </a:p>
          <a:p>
            <a:r>
              <a:rPr lang="en-US" dirty="0">
                <a:latin typeface="Arial" panose="020B0604020202020204" pitchFamily="34" charset="0"/>
                <a:cs typeface="Arial" panose="020B0604020202020204" pitchFamily="34" charset="0"/>
                <a:hlinkClick r:id="rId4"/>
              </a:rPr>
              <a:t>https://www.sourcetreeapp.com/</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SourceTree (a free app that makes you do all this graphically)</a:t>
            </a:r>
          </a:p>
          <a:p>
            <a:r>
              <a:rPr lang="en-US" dirty="0">
                <a:latin typeface="Arial" panose="020B0604020202020204" pitchFamily="34" charset="0"/>
                <a:cs typeface="Arial" panose="020B0604020202020204" pitchFamily="34" charset="0"/>
                <a:hlinkClick r:id="rId5"/>
              </a:rPr>
              <a:t>https://guides.github.com/activities/hello-world/</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GitHub tutorial – I’d recommend making a mock repository to understand the functioning of git/GitHub</a:t>
            </a:r>
          </a:p>
          <a:p>
            <a:r>
              <a:rPr lang="en-US" dirty="0">
                <a:latin typeface="Arial" panose="020B0604020202020204" pitchFamily="34" charset="0"/>
                <a:cs typeface="Arial" panose="020B0604020202020204" pitchFamily="34" charset="0"/>
                <a:hlinkClick r:id="rId6"/>
              </a:rPr>
              <a:t>https://github.com/ahof1704/INP_2021_Git_Intro</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Our tutorial specially made for you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526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C9B21F-CAB5-D845-91F4-8417B2AC5CDF}"/>
              </a:ext>
            </a:extLst>
          </p:cNvPr>
          <p:cNvPicPr>
            <a:picLocks noChangeAspect="1"/>
          </p:cNvPicPr>
          <p:nvPr/>
        </p:nvPicPr>
        <p:blipFill>
          <a:blip r:embed="rId2"/>
          <a:stretch>
            <a:fillRect/>
          </a:stretch>
        </p:blipFill>
        <p:spPr>
          <a:xfrm>
            <a:off x="3513971" y="0"/>
            <a:ext cx="5164058" cy="6858000"/>
          </a:xfrm>
          <a:prstGeom prst="rect">
            <a:avLst/>
          </a:prstGeom>
        </p:spPr>
      </p:pic>
    </p:spTree>
    <p:extLst>
      <p:ext uri="{BB962C8B-B14F-4D97-AF65-F5344CB8AC3E}">
        <p14:creationId xmlns:p14="http://schemas.microsoft.com/office/powerpoint/2010/main" val="178345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444C-E017-814E-A1D1-7954EEF75C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Version Control</a:t>
            </a:r>
          </a:p>
        </p:txBody>
      </p:sp>
      <p:sp>
        <p:nvSpPr>
          <p:cNvPr id="3" name="Content Placeholder 2">
            <a:extLst>
              <a:ext uri="{FF2B5EF4-FFF2-40B4-BE49-F238E27FC236}">
                <a16:creationId xmlns:a16="http://schemas.microsoft.com/office/drawing/2014/main" id="{C892A8A8-ADFA-D241-8DEF-3DE7917E2B5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Easy and powerful way to track changes to your work</a:t>
            </a:r>
          </a:p>
          <a:p>
            <a:r>
              <a:rPr lang="en-US" dirty="0">
                <a:latin typeface="Arial" panose="020B0604020202020204" pitchFamily="34" charset="0"/>
                <a:cs typeface="Arial" panose="020B0604020202020204" pitchFamily="34" charset="0"/>
              </a:rPr>
              <a:t>Useful for both writing (if using e.g. LaTeX) and code</a:t>
            </a:r>
          </a:p>
          <a:p>
            <a:r>
              <a:rPr lang="en-US" dirty="0">
                <a:latin typeface="Arial" panose="020B0604020202020204" pitchFamily="34" charset="0"/>
                <a:cs typeface="Arial" panose="020B0604020202020204" pitchFamily="34" charset="0"/>
              </a:rPr>
              <a:t>Backups of your work</a:t>
            </a:r>
          </a:p>
          <a:p>
            <a:r>
              <a:rPr lang="en-US" dirty="0">
                <a:latin typeface="Arial" panose="020B0604020202020204" pitchFamily="34" charset="0"/>
                <a:cs typeface="Arial" panose="020B0604020202020204" pitchFamily="34" charset="0"/>
              </a:rPr>
              <a:t>General coding safety net</a:t>
            </a:r>
          </a:p>
        </p:txBody>
      </p:sp>
    </p:spTree>
    <p:extLst>
      <p:ext uri="{BB962C8B-B14F-4D97-AF65-F5344CB8AC3E}">
        <p14:creationId xmlns:p14="http://schemas.microsoft.com/office/powerpoint/2010/main" val="205596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2C96-22A6-FC49-9E9A-FA031049E63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What is Git? How does it work?</a:t>
            </a:r>
          </a:p>
        </p:txBody>
      </p:sp>
      <p:sp>
        <p:nvSpPr>
          <p:cNvPr id="3" name="Content Placeholder 2">
            <a:extLst>
              <a:ext uri="{FF2B5EF4-FFF2-40B4-BE49-F238E27FC236}">
                <a16:creationId xmlns:a16="http://schemas.microsoft.com/office/drawing/2014/main" id="{766E9468-53B7-5247-BD5A-7C239ED5FADF}"/>
              </a:ext>
            </a:extLst>
          </p:cNvPr>
          <p:cNvSpPr>
            <a:spLocks noGrp="1"/>
          </p:cNvSpPr>
          <p:nvPr>
            <p:ph idx="1"/>
          </p:nvPr>
        </p:nvSpPr>
        <p:spPr>
          <a:xfrm>
            <a:off x="838200" y="1703572"/>
            <a:ext cx="10515600" cy="4351338"/>
          </a:xfrm>
        </p:spPr>
        <p:txBody>
          <a:bodyPr/>
          <a:lstStyle/>
          <a:p>
            <a:pPr marL="0" indent="0">
              <a:buNone/>
            </a:pPr>
            <a:r>
              <a:rPr lang="en-US" sz="2400" dirty="0">
                <a:latin typeface="Arial" panose="020B0604020202020204" pitchFamily="34" charset="0"/>
                <a:cs typeface="Arial" panose="020B0604020202020204" pitchFamily="34" charset="0"/>
              </a:rPr>
              <a:t>Git tracks changes to a file (or set of files) through a series of snapshots called “commits” or “revisions”.</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These snapshots are stored in a “repository” which contains a history of all the changes to the files.</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12E364D-E9DA-3C45-9302-8B7113269ED0}"/>
              </a:ext>
            </a:extLst>
          </p:cNvPr>
          <p:cNvPicPr>
            <a:picLocks noChangeAspect="1"/>
          </p:cNvPicPr>
          <p:nvPr/>
        </p:nvPicPr>
        <p:blipFill>
          <a:blip r:embed="rId2"/>
          <a:stretch>
            <a:fillRect/>
          </a:stretch>
        </p:blipFill>
        <p:spPr>
          <a:xfrm>
            <a:off x="2748036" y="2446140"/>
            <a:ext cx="5766789" cy="1591710"/>
          </a:xfrm>
          <a:prstGeom prst="rect">
            <a:avLst/>
          </a:prstGeom>
        </p:spPr>
      </p:pic>
      <p:pic>
        <p:nvPicPr>
          <p:cNvPr id="5" name="Picture 4">
            <a:extLst>
              <a:ext uri="{FF2B5EF4-FFF2-40B4-BE49-F238E27FC236}">
                <a16:creationId xmlns:a16="http://schemas.microsoft.com/office/drawing/2014/main" id="{D1AB23DE-E5D6-AC41-A4A1-C1BDE446BD68}"/>
              </a:ext>
            </a:extLst>
          </p:cNvPr>
          <p:cNvPicPr>
            <a:picLocks noChangeAspect="1"/>
          </p:cNvPicPr>
          <p:nvPr/>
        </p:nvPicPr>
        <p:blipFill>
          <a:blip r:embed="rId3"/>
          <a:stretch>
            <a:fillRect/>
          </a:stretch>
        </p:blipFill>
        <p:spPr>
          <a:xfrm>
            <a:off x="2748036" y="4840147"/>
            <a:ext cx="5326659" cy="1833295"/>
          </a:xfrm>
          <a:prstGeom prst="rect">
            <a:avLst/>
          </a:prstGeom>
        </p:spPr>
      </p:pic>
    </p:spTree>
    <p:extLst>
      <p:ext uri="{BB962C8B-B14F-4D97-AF65-F5344CB8AC3E}">
        <p14:creationId xmlns:p14="http://schemas.microsoft.com/office/powerpoint/2010/main" val="70663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48E5-F5E1-CF46-9A31-35554AE4906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How is Git useful to me?</a:t>
            </a:r>
          </a:p>
        </p:txBody>
      </p:sp>
      <p:sp>
        <p:nvSpPr>
          <p:cNvPr id="3" name="Content Placeholder 2">
            <a:extLst>
              <a:ext uri="{FF2B5EF4-FFF2-40B4-BE49-F238E27FC236}">
                <a16:creationId xmlns:a16="http://schemas.microsoft.com/office/drawing/2014/main" id="{1964F4A8-64D1-D848-BD5D-A60D27C2D4AA}"/>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“Why isn’t it working all of a sudden?”</a:t>
            </a:r>
          </a:p>
          <a:p>
            <a:r>
              <a:rPr lang="en-US" dirty="0">
                <a:latin typeface="Arial" panose="020B0604020202020204" pitchFamily="34" charset="0"/>
                <a:cs typeface="Arial" panose="020B0604020202020204" pitchFamily="34" charset="0"/>
              </a:rPr>
              <a:t>Cleaner file system (no more “code, codev2, codev3_test, codev3_test1” directories)</a:t>
            </a:r>
          </a:p>
          <a:p>
            <a:r>
              <a:rPr lang="en-US" dirty="0">
                <a:latin typeface="Arial" panose="020B0604020202020204" pitchFamily="34" charset="0"/>
                <a:cs typeface="Arial" panose="020B0604020202020204" pitchFamily="34" charset="0"/>
              </a:rPr>
              <a:t>Record of your edits (and thought process!)</a:t>
            </a:r>
          </a:p>
          <a:p>
            <a:r>
              <a:rPr lang="en-US" dirty="0">
                <a:latin typeface="Arial" panose="020B0604020202020204" pitchFamily="34" charset="0"/>
                <a:cs typeface="Arial" panose="020B0604020202020204" pitchFamily="34" charset="0"/>
              </a:rPr>
              <a:t>Check for bugs in inconsistent results</a:t>
            </a:r>
          </a:p>
          <a:p>
            <a:r>
              <a:rPr lang="en-US" dirty="0">
                <a:latin typeface="Arial" panose="020B0604020202020204" pitchFamily="34" charset="0"/>
                <a:cs typeface="Arial" panose="020B0604020202020204" pitchFamily="34" charset="0"/>
              </a:rPr>
              <a:t>Unlimited and powerful “undo”</a:t>
            </a:r>
          </a:p>
          <a:p>
            <a:r>
              <a:rPr lang="en-US" dirty="0">
                <a:latin typeface="Arial" panose="020B0604020202020204" pitchFamily="34" charset="0"/>
                <a:cs typeface="Arial" panose="020B0604020202020204" pitchFamily="34" charset="0"/>
              </a:rPr>
              <a:t>Collaboration!</a:t>
            </a:r>
          </a:p>
        </p:txBody>
      </p:sp>
    </p:spTree>
    <p:extLst>
      <p:ext uri="{BB962C8B-B14F-4D97-AF65-F5344CB8AC3E}">
        <p14:creationId xmlns:p14="http://schemas.microsoft.com/office/powerpoint/2010/main" val="194398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BFB8-41FF-D146-BAA6-7E75AD5F31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Adding to your repo</a:t>
            </a:r>
          </a:p>
        </p:txBody>
      </p:sp>
      <p:pic>
        <p:nvPicPr>
          <p:cNvPr id="5" name="Picture 4">
            <a:extLst>
              <a:ext uri="{FF2B5EF4-FFF2-40B4-BE49-F238E27FC236}">
                <a16:creationId xmlns:a16="http://schemas.microsoft.com/office/drawing/2014/main" id="{13DDC69A-63CD-C846-922D-60B536DFA972}"/>
              </a:ext>
            </a:extLst>
          </p:cNvPr>
          <p:cNvPicPr>
            <a:picLocks noChangeAspect="1"/>
          </p:cNvPicPr>
          <p:nvPr/>
        </p:nvPicPr>
        <p:blipFill>
          <a:blip r:embed="rId3"/>
          <a:stretch>
            <a:fillRect/>
          </a:stretch>
        </p:blipFill>
        <p:spPr>
          <a:xfrm>
            <a:off x="1130268" y="3236681"/>
            <a:ext cx="3785847" cy="2606843"/>
          </a:xfrm>
          <a:prstGeom prst="rect">
            <a:avLst/>
          </a:prstGeom>
        </p:spPr>
      </p:pic>
      <p:sp>
        <p:nvSpPr>
          <p:cNvPr id="6" name="TextBox 5">
            <a:extLst>
              <a:ext uri="{FF2B5EF4-FFF2-40B4-BE49-F238E27FC236}">
                <a16:creationId xmlns:a16="http://schemas.microsoft.com/office/drawing/2014/main" id="{028D062B-9CDB-B745-A20B-B975AE457013}"/>
              </a:ext>
            </a:extLst>
          </p:cNvPr>
          <p:cNvSpPr txBox="1"/>
          <p:nvPr/>
        </p:nvSpPr>
        <p:spPr>
          <a:xfrm>
            <a:off x="984233" y="2712510"/>
            <a:ext cx="4077915" cy="461665"/>
          </a:xfrm>
          <a:prstGeom prst="rect">
            <a:avLst/>
          </a:prstGeom>
          <a:noFill/>
        </p:spPr>
        <p:txBody>
          <a:bodyPr wrap="square" rtlCol="0">
            <a:spAutoFit/>
          </a:bodyPr>
          <a:lstStyle/>
          <a:p>
            <a:pPr algn="ctr"/>
            <a:r>
              <a:rPr lang="en-US" sz="2400" dirty="0"/>
              <a:t>Bunch of codes in your folder</a:t>
            </a:r>
          </a:p>
        </p:txBody>
      </p:sp>
      <p:sp>
        <p:nvSpPr>
          <p:cNvPr id="7" name="Right Arrow 6">
            <a:extLst>
              <a:ext uri="{FF2B5EF4-FFF2-40B4-BE49-F238E27FC236}">
                <a16:creationId xmlns:a16="http://schemas.microsoft.com/office/drawing/2014/main" id="{74F4623A-6CAE-4343-B88B-08FA82E9367A}"/>
              </a:ext>
            </a:extLst>
          </p:cNvPr>
          <p:cNvSpPr/>
          <p:nvPr/>
        </p:nvSpPr>
        <p:spPr>
          <a:xfrm>
            <a:off x="5316279" y="3902149"/>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615216-FC14-8A49-9766-6AE928E9EC3C}"/>
              </a:ext>
            </a:extLst>
          </p:cNvPr>
          <p:cNvSpPr/>
          <p:nvPr/>
        </p:nvSpPr>
        <p:spPr>
          <a:xfrm>
            <a:off x="6630843" y="3174175"/>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71ADA9-84C5-894A-B48C-3ADEF7C775C5}"/>
              </a:ext>
            </a:extLst>
          </p:cNvPr>
          <p:cNvSpPr txBox="1"/>
          <p:nvPr/>
        </p:nvSpPr>
        <p:spPr>
          <a:xfrm>
            <a:off x="6335624" y="2712509"/>
            <a:ext cx="4077915" cy="461665"/>
          </a:xfrm>
          <a:prstGeom prst="rect">
            <a:avLst/>
          </a:prstGeom>
          <a:noFill/>
        </p:spPr>
        <p:txBody>
          <a:bodyPr wrap="square" rtlCol="0">
            <a:spAutoFit/>
          </a:bodyPr>
          <a:lstStyle/>
          <a:p>
            <a:pPr algn="ctr"/>
            <a:r>
              <a:rPr lang="en-US" sz="2400" dirty="0"/>
              <a:t>Register to the official version</a:t>
            </a:r>
          </a:p>
        </p:txBody>
      </p:sp>
      <p:sp>
        <p:nvSpPr>
          <p:cNvPr id="10" name="TextBox 9">
            <a:extLst>
              <a:ext uri="{FF2B5EF4-FFF2-40B4-BE49-F238E27FC236}">
                <a16:creationId xmlns:a16="http://schemas.microsoft.com/office/drawing/2014/main" id="{7EC9064C-F817-DC43-927F-43FEF93BE73D}"/>
              </a:ext>
            </a:extLst>
          </p:cNvPr>
          <p:cNvSpPr txBox="1"/>
          <p:nvPr/>
        </p:nvSpPr>
        <p:spPr>
          <a:xfrm>
            <a:off x="7248448" y="3792069"/>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sp>
        <p:nvSpPr>
          <p:cNvPr id="11" name="TextBox 10">
            <a:extLst>
              <a:ext uri="{FF2B5EF4-FFF2-40B4-BE49-F238E27FC236}">
                <a16:creationId xmlns:a16="http://schemas.microsoft.com/office/drawing/2014/main" id="{FCAEAFD6-7253-E545-AED8-0DD08EB9F892}"/>
              </a:ext>
            </a:extLst>
          </p:cNvPr>
          <p:cNvSpPr txBox="1"/>
          <p:nvPr/>
        </p:nvSpPr>
        <p:spPr>
          <a:xfrm>
            <a:off x="7355102" y="5843524"/>
            <a:ext cx="2038958" cy="461665"/>
          </a:xfrm>
          <a:prstGeom prst="rect">
            <a:avLst/>
          </a:prstGeom>
          <a:noFill/>
        </p:spPr>
        <p:txBody>
          <a:bodyPr wrap="square" rtlCol="0">
            <a:spAutoFit/>
          </a:bodyPr>
          <a:lstStyle/>
          <a:p>
            <a:pPr algn="ctr"/>
            <a:r>
              <a:rPr lang="en-US" sz="2400" dirty="0"/>
              <a:t>(Repository)</a:t>
            </a:r>
          </a:p>
        </p:txBody>
      </p:sp>
      <p:sp>
        <p:nvSpPr>
          <p:cNvPr id="12" name="TextBox 11">
            <a:extLst>
              <a:ext uri="{FF2B5EF4-FFF2-40B4-BE49-F238E27FC236}">
                <a16:creationId xmlns:a16="http://schemas.microsoft.com/office/drawing/2014/main" id="{2DC96EA5-2B73-2A40-884D-56896013111C}"/>
              </a:ext>
            </a:extLst>
          </p:cNvPr>
          <p:cNvSpPr txBox="1"/>
          <p:nvPr/>
        </p:nvSpPr>
        <p:spPr>
          <a:xfrm>
            <a:off x="4754000" y="531935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215617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Adding [more files] to your repo</a:t>
            </a:r>
            <a:endParaRPr lang="en-US" dirty="0"/>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normAutofit/>
          </a:bodyPr>
          <a:lstStyle/>
          <a:p>
            <a:pPr marL="0" indent="0">
              <a:buNone/>
            </a:pPr>
            <a:r>
              <a:rPr lang="en-US" sz="2400" dirty="0">
                <a:latin typeface="Arial" panose="020B0604020202020204" pitchFamily="34" charset="0"/>
                <a:cs typeface="Arial" panose="020B0604020202020204" pitchFamily="34" charset="0"/>
              </a:rPr>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Tree>
    <p:extLst>
      <p:ext uri="{BB962C8B-B14F-4D97-AF65-F5344CB8AC3E}">
        <p14:creationId xmlns:p14="http://schemas.microsoft.com/office/powerpoint/2010/main" val="168812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Adding [more files] to your repo</a:t>
            </a:r>
            <a:endParaRPr lang="en-US" dirty="0"/>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normAutofit/>
          </a:bodyPr>
          <a:lstStyle/>
          <a:p>
            <a:pPr marL="0" indent="0">
              <a:buNone/>
            </a:pPr>
            <a:r>
              <a:rPr lang="en-US" sz="2400" dirty="0">
                <a:latin typeface="Arial" panose="020B0604020202020204" pitchFamily="34" charset="0"/>
                <a:cs typeface="Arial" panose="020B0604020202020204" pitchFamily="34" charset="0"/>
              </a:rPr>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a:p>
            <a:pPr marL="342900" indent="-342900">
              <a:buFont typeface="Arial" panose="020B0604020202020204" pitchFamily="34" charset="0"/>
              <a:buChar char="•"/>
            </a:pPr>
            <a:r>
              <a:rPr lang="en-US" sz="2400" dirty="0"/>
              <a:t>Code4.m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
        <p:nvSpPr>
          <p:cNvPr id="9" name="Right Arrow 8">
            <a:extLst>
              <a:ext uri="{FF2B5EF4-FFF2-40B4-BE49-F238E27FC236}">
                <a16:creationId xmlns:a16="http://schemas.microsoft.com/office/drawing/2014/main" id="{7534484F-4362-2B4A-8303-64A4BBE35B4E}"/>
              </a:ext>
            </a:extLst>
          </p:cNvPr>
          <p:cNvSpPr/>
          <p:nvPr/>
        </p:nvSpPr>
        <p:spPr>
          <a:xfrm>
            <a:off x="5569600" y="4158317"/>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910FA98-BD28-BB4F-B9E8-B9CE26EDD4DF}"/>
              </a:ext>
            </a:extLst>
          </p:cNvPr>
          <p:cNvSpPr txBox="1"/>
          <p:nvPr/>
        </p:nvSpPr>
        <p:spPr>
          <a:xfrm>
            <a:off x="4971115" y="534916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867506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2033</Words>
  <Application>Microsoft Macintosh PowerPoint</Application>
  <PresentationFormat>Widescreen</PresentationFormat>
  <Paragraphs>230</Paragraphs>
  <Slides>22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Intro to git/GitHub</vt:lpstr>
      <vt:lpstr>Goals</vt:lpstr>
      <vt:lpstr>PowerPoint Presentation</vt:lpstr>
      <vt:lpstr>Version Control</vt:lpstr>
      <vt:lpstr>What is Git? How does it work?</vt:lpstr>
      <vt:lpstr>How is Git useful to me?</vt:lpstr>
      <vt:lpstr>Adding to your repo</vt:lpstr>
      <vt:lpstr>Adding [more files] to your repo</vt:lpstr>
      <vt:lpstr>Adding [more files] to your repo</vt:lpstr>
      <vt:lpstr>File versions</vt:lpstr>
      <vt:lpstr>Roll back </vt:lpstr>
      <vt:lpstr>Branching</vt:lpstr>
      <vt:lpstr>GitHub</vt:lpstr>
      <vt:lpstr>GitHub workflow</vt:lpstr>
      <vt:lpstr>Cloning</vt:lpstr>
      <vt:lpstr>Cloning</vt:lpstr>
      <vt:lpstr>Committing </vt:lpstr>
      <vt:lpstr>Pushing</vt:lpstr>
      <vt:lpstr>Collaborating</vt:lpstr>
      <vt:lpstr>Other topics</vt:lpstr>
      <vt:lpstr>Summary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git/GitHub</dc:title>
  <dc:creator>田中 涼介</dc:creator>
  <cp:lastModifiedBy>Antonio Fonseca</cp:lastModifiedBy>
  <cp:revision>50</cp:revision>
  <dcterms:created xsi:type="dcterms:W3CDTF">2020-08-27T14:29:52Z</dcterms:created>
  <dcterms:modified xsi:type="dcterms:W3CDTF">2021-08-27T18:26:58Z</dcterms:modified>
</cp:coreProperties>
</file>