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5" r:id="rId4"/>
    <p:sldId id="276" r:id="rId5"/>
    <p:sldId id="277" r:id="rId6"/>
    <p:sldId id="278" r:id="rId7"/>
    <p:sldId id="258" r:id="rId8"/>
    <p:sldId id="259" r:id="rId9"/>
    <p:sldId id="260" r:id="rId10"/>
    <p:sldId id="261" r:id="rId11"/>
    <p:sldId id="262" r:id="rId12"/>
    <p:sldId id="264" r:id="rId13"/>
    <p:sldId id="263" r:id="rId14"/>
    <p:sldId id="265" r:id="rId15"/>
    <p:sldId id="266" r:id="rId16"/>
    <p:sldId id="267" r:id="rId17"/>
    <p:sldId id="268" r:id="rId18"/>
    <p:sldId id="269" r:id="rId19"/>
    <p:sldId id="270" r:id="rId20"/>
    <p:sldId id="271" r:id="rId21"/>
    <p:sldId id="272" r:id="rId22"/>
    <p:sldId id="274"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0344"/>
  </p:normalViewPr>
  <p:slideViewPr>
    <p:cSldViewPr snapToGrid="0" snapToObjects="1">
      <p:cViewPr varScale="1">
        <p:scale>
          <a:sx n="152" d="100"/>
          <a:sy n="152" d="100"/>
        </p:scale>
        <p:origin x="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18</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20</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21</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23</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2021</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Goals</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To know what git/GitHub do (if you don’t already)</a:t>
            </a:r>
          </a:p>
          <a:p>
            <a:pPr marL="457200" lvl="1" indent="0">
              <a:buNone/>
            </a:pPr>
            <a:r>
              <a:rPr lang="en-US" sz="2800" dirty="0">
                <a:latin typeface="Arial" panose="020B0604020202020204" pitchFamily="34" charset="0"/>
                <a:cs typeface="Arial" panose="020B0604020202020204" pitchFamily="34" charset="0"/>
              </a:rPr>
              <a:t>(Tutorial at the end)</a:t>
            </a:r>
          </a:p>
          <a:p>
            <a:r>
              <a:rPr lang="en-US" sz="3200" dirty="0">
                <a:latin typeface="Arial" panose="020B0604020202020204" pitchFamily="34" charset="0"/>
                <a:cs typeface="Arial" panose="020B0604020202020204" pitchFamily="34" charset="0"/>
              </a:rPr>
              <a:t>To point you to some useful resources</a:t>
            </a:r>
          </a:p>
          <a:p>
            <a:pPr marL="0" indent="0">
              <a:buNone/>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17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142364" cy="646331"/>
          </a:xfrm>
          <a:prstGeom prst="rect">
            <a:avLst/>
          </a:prstGeom>
          <a:noFill/>
        </p:spPr>
        <p:txBody>
          <a:bodyPr wrap="none" rtlCol="0">
            <a:spAutoFit/>
          </a:bodyPr>
          <a:lstStyle/>
          <a:p>
            <a:r>
              <a:rPr lang="en-US" dirty="0"/>
              <a:t>Download</a:t>
            </a:r>
          </a:p>
          <a:p>
            <a:r>
              <a:rPr lang="en-US" dirty="0"/>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634935" cy="646331"/>
          </a:xfrm>
          <a:prstGeom prst="rect">
            <a:avLst/>
          </a:prstGeom>
          <a:noFill/>
        </p:spPr>
        <p:txBody>
          <a:bodyPr wrap="none" rtlCol="0">
            <a:spAutoFit/>
          </a:bodyPr>
          <a:lstStyle/>
          <a:p>
            <a:r>
              <a:rPr lang="en-US" dirty="0"/>
              <a:t>Your friends’</a:t>
            </a:r>
          </a:p>
          <a:p>
            <a:r>
              <a:rPr lang="en-US" dirty="0"/>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t>What if you and your friend are simultaneously working on the copy of the same branch?</a:t>
            </a:r>
          </a:p>
          <a:p>
            <a:pPr lvl="1"/>
            <a:r>
              <a:rPr lang="en-US" dirty="0"/>
              <a:t>Conflicts arise</a:t>
            </a:r>
          </a:p>
          <a:p>
            <a:pPr lvl="1"/>
            <a:r>
              <a:rPr lang="en-US" dirty="0"/>
              <a:t>Git usually nicely resolves these automatically unless you are working on the same line of same file </a:t>
            </a:r>
          </a:p>
          <a:p>
            <a:pPr lvl="1"/>
            <a:r>
              <a:rPr lang="en-US" dirty="0"/>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9B21F-CAB5-D845-91F4-8417B2AC5CDF}"/>
              </a:ext>
            </a:extLst>
          </p:cNvPr>
          <p:cNvPicPr>
            <a:picLocks noChangeAspect="1"/>
          </p:cNvPicPr>
          <p:nvPr/>
        </p:nvPicPr>
        <p:blipFill>
          <a:blip r:embed="rId2"/>
          <a:stretch>
            <a:fillRect/>
          </a:stretch>
        </p:blipFill>
        <p:spPr>
          <a:xfrm>
            <a:off x="3513971" y="0"/>
            <a:ext cx="5164058" cy="6858000"/>
          </a:xfrm>
          <a:prstGeom prst="rect">
            <a:avLst/>
          </a:prstGeom>
        </p:spPr>
      </p:pic>
    </p:spTree>
    <p:extLst>
      <p:ext uri="{BB962C8B-B14F-4D97-AF65-F5344CB8AC3E}">
        <p14:creationId xmlns:p14="http://schemas.microsoft.com/office/powerpoint/2010/main" val="178345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444C-E017-814E-A1D1-7954EEF75C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Version Control</a:t>
            </a:r>
          </a:p>
        </p:txBody>
      </p:sp>
      <p:sp>
        <p:nvSpPr>
          <p:cNvPr id="3" name="Content Placeholder 2">
            <a:extLst>
              <a:ext uri="{FF2B5EF4-FFF2-40B4-BE49-F238E27FC236}">
                <a16:creationId xmlns:a16="http://schemas.microsoft.com/office/drawing/2014/main" id="{C892A8A8-ADFA-D241-8DEF-3DE7917E2B55}"/>
              </a:ext>
            </a:extLst>
          </p:cNvPr>
          <p:cNvSpPr>
            <a:spLocks noGrp="1"/>
          </p:cNvSpPr>
          <p:nvPr>
            <p:ph idx="1"/>
          </p:nvPr>
        </p:nvSpPr>
        <p:spPr/>
        <p:txBody>
          <a:bodyPr/>
          <a:lstStyle/>
          <a:p>
            <a:r>
              <a:rPr lang="en-US" dirty="0"/>
              <a:t>Easy and powerful way to track changes to your work</a:t>
            </a:r>
          </a:p>
          <a:p>
            <a:r>
              <a:rPr lang="en-US" dirty="0"/>
              <a:t>Useful for both writing (if using e.g. LaTeX) and code</a:t>
            </a:r>
          </a:p>
          <a:p>
            <a:r>
              <a:rPr lang="en-US" dirty="0"/>
              <a:t>Backups of your work</a:t>
            </a:r>
          </a:p>
          <a:p>
            <a:r>
              <a:rPr lang="en-US" dirty="0"/>
              <a:t>General coding safety net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96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2C96-22A6-FC49-9E9A-FA031049E63E}"/>
              </a:ext>
            </a:extLst>
          </p:cNvPr>
          <p:cNvSpPr>
            <a:spLocks noGrp="1"/>
          </p:cNvSpPr>
          <p:nvPr>
            <p:ph type="title"/>
          </p:nvPr>
        </p:nvSpPr>
        <p:spPr/>
        <p:txBody>
          <a:bodyPr/>
          <a:lstStyle/>
          <a:p>
            <a:r>
              <a:rPr lang="en-US" dirty="0"/>
              <a:t>What is Git? How does it work?</a:t>
            </a:r>
          </a:p>
        </p:txBody>
      </p:sp>
      <p:sp>
        <p:nvSpPr>
          <p:cNvPr id="3" name="Content Placeholder 2">
            <a:extLst>
              <a:ext uri="{FF2B5EF4-FFF2-40B4-BE49-F238E27FC236}">
                <a16:creationId xmlns:a16="http://schemas.microsoft.com/office/drawing/2014/main" id="{766E9468-53B7-5247-BD5A-7C239ED5FADF}"/>
              </a:ext>
            </a:extLst>
          </p:cNvPr>
          <p:cNvSpPr>
            <a:spLocks noGrp="1"/>
          </p:cNvSpPr>
          <p:nvPr>
            <p:ph idx="1"/>
          </p:nvPr>
        </p:nvSpPr>
        <p:spPr/>
        <p:txBody>
          <a:bodyPr/>
          <a:lstStyle/>
          <a:p>
            <a:pPr marL="0" indent="0">
              <a:buNone/>
            </a:pPr>
            <a:r>
              <a:rPr lang="en-US" dirty="0"/>
              <a:t>Git tracks changes to a file (or set of files) through a series of snapshots called “commits” or “revisions”.</a:t>
            </a:r>
          </a:p>
          <a:p>
            <a:pPr marL="0" indent="0">
              <a:buNone/>
            </a:pPr>
            <a:endParaRPr lang="en-US" dirty="0"/>
          </a:p>
          <a:p>
            <a:pPr marL="0" indent="0">
              <a:buNone/>
            </a:pPr>
            <a:endParaRPr lang="en-US" dirty="0"/>
          </a:p>
          <a:p>
            <a:pPr marL="0" indent="0">
              <a:buNone/>
            </a:pPr>
            <a:endParaRPr lang="en-US" dirty="0"/>
          </a:p>
          <a:p>
            <a:pPr marL="0" indent="0">
              <a:buNone/>
            </a:pPr>
            <a:r>
              <a:rPr lang="en-US" dirty="0"/>
              <a:t>These snapshots are stored in a “repository” which contains a history of all the changes to the files.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12E364D-E9DA-3C45-9302-8B7113269ED0}"/>
              </a:ext>
            </a:extLst>
          </p:cNvPr>
          <p:cNvPicPr>
            <a:picLocks noChangeAspect="1"/>
          </p:cNvPicPr>
          <p:nvPr/>
        </p:nvPicPr>
        <p:blipFill>
          <a:blip r:embed="rId2"/>
          <a:stretch>
            <a:fillRect/>
          </a:stretch>
        </p:blipFill>
        <p:spPr>
          <a:xfrm>
            <a:off x="2504756" y="2667699"/>
            <a:ext cx="6052016" cy="1670436"/>
          </a:xfrm>
          <a:prstGeom prst="rect">
            <a:avLst/>
          </a:prstGeom>
        </p:spPr>
      </p:pic>
      <p:pic>
        <p:nvPicPr>
          <p:cNvPr id="5" name="Picture 4">
            <a:extLst>
              <a:ext uri="{FF2B5EF4-FFF2-40B4-BE49-F238E27FC236}">
                <a16:creationId xmlns:a16="http://schemas.microsoft.com/office/drawing/2014/main" id="{D1AB23DE-E5D6-AC41-A4A1-C1BDE446BD68}"/>
              </a:ext>
            </a:extLst>
          </p:cNvPr>
          <p:cNvPicPr>
            <a:picLocks noChangeAspect="1"/>
          </p:cNvPicPr>
          <p:nvPr/>
        </p:nvPicPr>
        <p:blipFill>
          <a:blip r:embed="rId3"/>
          <a:stretch>
            <a:fillRect/>
          </a:stretch>
        </p:blipFill>
        <p:spPr>
          <a:xfrm>
            <a:off x="2944886" y="5024705"/>
            <a:ext cx="5326659" cy="1833295"/>
          </a:xfrm>
          <a:prstGeom prst="rect">
            <a:avLst/>
          </a:prstGeom>
        </p:spPr>
      </p:pic>
    </p:spTree>
    <p:extLst>
      <p:ext uri="{BB962C8B-B14F-4D97-AF65-F5344CB8AC3E}">
        <p14:creationId xmlns:p14="http://schemas.microsoft.com/office/powerpoint/2010/main" val="7066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48E5-F5E1-CF46-9A31-35554AE4906F}"/>
              </a:ext>
            </a:extLst>
          </p:cNvPr>
          <p:cNvSpPr>
            <a:spLocks noGrp="1"/>
          </p:cNvSpPr>
          <p:nvPr>
            <p:ph type="title"/>
          </p:nvPr>
        </p:nvSpPr>
        <p:spPr/>
        <p:txBody>
          <a:bodyPr/>
          <a:lstStyle/>
          <a:p>
            <a:r>
              <a:rPr lang="en-US" dirty="0"/>
              <a:t>How is Git useful to me?</a:t>
            </a:r>
          </a:p>
        </p:txBody>
      </p:sp>
      <p:sp>
        <p:nvSpPr>
          <p:cNvPr id="3" name="Content Placeholder 2">
            <a:extLst>
              <a:ext uri="{FF2B5EF4-FFF2-40B4-BE49-F238E27FC236}">
                <a16:creationId xmlns:a16="http://schemas.microsoft.com/office/drawing/2014/main" id="{1964F4A8-64D1-D848-BD5D-A60D27C2D4AA}"/>
              </a:ext>
            </a:extLst>
          </p:cNvPr>
          <p:cNvSpPr>
            <a:spLocks noGrp="1"/>
          </p:cNvSpPr>
          <p:nvPr>
            <p:ph idx="1"/>
          </p:nvPr>
        </p:nvSpPr>
        <p:spPr/>
        <p:txBody>
          <a:bodyPr/>
          <a:lstStyle/>
          <a:p>
            <a:r>
              <a:rPr lang="en-US" dirty="0"/>
              <a:t>“Why isn’t it working all of a sudden?”</a:t>
            </a:r>
          </a:p>
          <a:p>
            <a:r>
              <a:rPr lang="en-US" dirty="0"/>
              <a:t>Cleaner file system (no more “code, codev2, codev3_test, codev3_test1” directories)</a:t>
            </a:r>
          </a:p>
          <a:p>
            <a:r>
              <a:rPr lang="en-US" dirty="0"/>
              <a:t>Record of your edits (and thought process!)</a:t>
            </a:r>
          </a:p>
          <a:p>
            <a:r>
              <a:rPr lang="en-US" dirty="0"/>
              <a:t>Check for bugs in inconsistent results</a:t>
            </a:r>
          </a:p>
          <a:p>
            <a:r>
              <a:rPr lang="en-US" dirty="0"/>
              <a:t>Unlimited and powerful “undo”</a:t>
            </a:r>
          </a:p>
          <a:p>
            <a:r>
              <a:rPr lang="en-US" dirty="0"/>
              <a:t>Collaboration!</a:t>
            </a:r>
          </a:p>
        </p:txBody>
      </p:sp>
    </p:spTree>
    <p:extLst>
      <p:ext uri="{BB962C8B-B14F-4D97-AF65-F5344CB8AC3E}">
        <p14:creationId xmlns:p14="http://schemas.microsoft.com/office/powerpoint/2010/main" val="194398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2133</Words>
  <Application>Microsoft Macintosh PowerPoint</Application>
  <PresentationFormat>Widescreen</PresentationFormat>
  <Paragraphs>235</Paragraphs>
  <Slides>23</Slides>
  <Notes>18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 to git/GitHub</vt:lpstr>
      <vt:lpstr>Goals</vt:lpstr>
      <vt:lpstr>PowerPoint Presentation</vt:lpstr>
      <vt:lpstr>Version Control</vt:lpstr>
      <vt:lpstr>What is Git? How does it work?</vt:lpstr>
      <vt:lpstr>How is Git useful to me?</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Typical GitHub workflow</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Antonio Fonseca</cp:lastModifiedBy>
  <cp:revision>38</cp:revision>
  <dcterms:created xsi:type="dcterms:W3CDTF">2020-08-27T14:29:52Z</dcterms:created>
  <dcterms:modified xsi:type="dcterms:W3CDTF">2021-08-26T18:36:53Z</dcterms:modified>
</cp:coreProperties>
</file>