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5" r:id="rId1"/>
    <p:sldMasterId id="2147484009" r:id="rId2"/>
  </p:sldMasterIdLst>
  <p:notesMasterIdLst>
    <p:notesMasterId r:id="rId38"/>
  </p:notesMasterIdLst>
  <p:handoutMasterIdLst>
    <p:handoutMasterId r:id="rId39"/>
  </p:handoutMasterIdLst>
  <p:sldIdLst>
    <p:sldId id="256" r:id="rId3"/>
    <p:sldId id="266" r:id="rId4"/>
    <p:sldId id="269" r:id="rId5"/>
    <p:sldId id="297" r:id="rId6"/>
    <p:sldId id="272" r:id="rId7"/>
    <p:sldId id="298" r:id="rId8"/>
    <p:sldId id="302" r:id="rId9"/>
    <p:sldId id="303" r:id="rId10"/>
    <p:sldId id="305" r:id="rId11"/>
    <p:sldId id="271" r:id="rId12"/>
    <p:sldId id="310" r:id="rId13"/>
    <p:sldId id="307" r:id="rId14"/>
    <p:sldId id="308" r:id="rId15"/>
    <p:sldId id="312" r:id="rId16"/>
    <p:sldId id="309" r:id="rId17"/>
    <p:sldId id="311" r:id="rId18"/>
    <p:sldId id="274" r:id="rId19"/>
    <p:sldId id="275" r:id="rId20"/>
    <p:sldId id="276" r:id="rId21"/>
    <p:sldId id="306" r:id="rId22"/>
    <p:sldId id="313" r:id="rId23"/>
    <p:sldId id="314" r:id="rId24"/>
    <p:sldId id="283" r:id="rId25"/>
    <p:sldId id="284" r:id="rId26"/>
    <p:sldId id="285" r:id="rId27"/>
    <p:sldId id="286" r:id="rId28"/>
    <p:sldId id="287" r:id="rId29"/>
    <p:sldId id="290" r:id="rId30"/>
    <p:sldId id="291" r:id="rId31"/>
    <p:sldId id="292" r:id="rId32"/>
    <p:sldId id="293" r:id="rId33"/>
    <p:sldId id="299" r:id="rId34"/>
    <p:sldId id="295" r:id="rId35"/>
    <p:sldId id="301" r:id="rId36"/>
    <p:sldId id="26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D630F"/>
    <a:srgbClr val="84B919"/>
    <a:srgbClr val="9AC6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3" autoAdjust="0"/>
    <p:restoredTop sz="92947" autoAdjust="0"/>
  </p:normalViewPr>
  <p:slideViewPr>
    <p:cSldViewPr snapToGrid="0" snapToObjects="1">
      <p:cViewPr>
        <p:scale>
          <a:sx n="66" d="100"/>
          <a:sy n="66" d="100"/>
        </p:scale>
        <p:origin x="-8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3F24A-D00E-A046-B556-E531FC793A8F}" type="datetimeFigureOut">
              <a:rPr lang="en-US" smtClean="0"/>
              <a:t>02/05/17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6F158-6366-4446-89D4-05CA02891A9E}" type="slidenum">
              <a:rPr lang="en-US" smtClean="0"/>
              <a:t>‹#›</a:t>
            </a:fld>
            <a:endParaRPr lang="en-US"/>
          </a:p>
        </p:txBody>
      </p:sp>
    </p:spTree>
    <p:extLst>
      <p:ext uri="{BB962C8B-B14F-4D97-AF65-F5344CB8AC3E}">
        <p14:creationId xmlns:p14="http://schemas.microsoft.com/office/powerpoint/2010/main" val="871719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C7248-6056-D54E-B28E-FCA3D2E52C52}" type="datetimeFigureOut">
              <a:rPr lang="en-US" smtClean="0"/>
              <a:t>02/05/17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CA977-378C-7A4F-82E7-A7FDDEA8FC50}" type="slidenum">
              <a:rPr lang="en-US" smtClean="0"/>
              <a:t>‹#›</a:t>
            </a:fld>
            <a:endParaRPr lang="en-US"/>
          </a:p>
        </p:txBody>
      </p:sp>
    </p:spTree>
    <p:extLst>
      <p:ext uri="{BB962C8B-B14F-4D97-AF65-F5344CB8AC3E}">
        <p14:creationId xmlns:p14="http://schemas.microsoft.com/office/powerpoint/2010/main" val="4120296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geneontology.or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10</a:t>
            </a:fld>
            <a:endParaRPr lang="en-US"/>
          </a:p>
        </p:txBody>
      </p:sp>
    </p:spTree>
    <p:extLst>
      <p:ext uri="{BB962C8B-B14F-4D97-AF65-F5344CB8AC3E}">
        <p14:creationId xmlns:p14="http://schemas.microsoft.com/office/powerpoint/2010/main" val="1483708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11</a:t>
            </a:fld>
            <a:endParaRPr lang="en-US"/>
          </a:p>
        </p:txBody>
      </p:sp>
    </p:spTree>
    <p:extLst>
      <p:ext uri="{BB962C8B-B14F-4D97-AF65-F5344CB8AC3E}">
        <p14:creationId xmlns:p14="http://schemas.microsoft.com/office/powerpoint/2010/main" val="347148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12</a:t>
            </a:fld>
            <a:endParaRPr lang="en-US"/>
          </a:p>
        </p:txBody>
      </p:sp>
    </p:spTree>
    <p:extLst>
      <p:ext uri="{BB962C8B-B14F-4D97-AF65-F5344CB8AC3E}">
        <p14:creationId xmlns:p14="http://schemas.microsoft.com/office/powerpoint/2010/main" val="221310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13</a:t>
            </a:fld>
            <a:endParaRPr lang="en-US"/>
          </a:p>
        </p:txBody>
      </p:sp>
    </p:spTree>
    <p:extLst>
      <p:ext uri="{BB962C8B-B14F-4D97-AF65-F5344CB8AC3E}">
        <p14:creationId xmlns:p14="http://schemas.microsoft.com/office/powerpoint/2010/main" val="279501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partial: Domain contained tot</a:t>
            </a:r>
            <a:r>
              <a:rPr lang="en-US" baseline="0" dirty="0" smtClean="0"/>
              <a:t> necessary reflect the function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176215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15</a:t>
            </a:fld>
            <a:endParaRPr lang="en-US"/>
          </a:p>
        </p:txBody>
      </p:sp>
    </p:spTree>
    <p:extLst>
      <p:ext uri="{BB962C8B-B14F-4D97-AF65-F5344CB8AC3E}">
        <p14:creationId xmlns:p14="http://schemas.microsoft.com/office/powerpoint/2010/main" val="400836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against databases</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16</a:t>
            </a:fld>
            <a:endParaRPr lang="en-US"/>
          </a:p>
        </p:txBody>
      </p:sp>
    </p:spTree>
    <p:extLst>
      <p:ext uri="{BB962C8B-B14F-4D97-AF65-F5344CB8AC3E}">
        <p14:creationId xmlns:p14="http://schemas.microsoft.com/office/powerpoint/2010/main" val="190241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17</a:t>
            </a:fld>
            <a:endParaRPr lang="en-US"/>
          </a:p>
        </p:txBody>
      </p:sp>
    </p:spTree>
    <p:extLst>
      <p:ext uri="{BB962C8B-B14F-4D97-AF65-F5344CB8AC3E}">
        <p14:creationId xmlns:p14="http://schemas.microsoft.com/office/powerpoint/2010/main" val="50656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r>
              <a:rPr lang="en-US" dirty="0" smtClean="0">
                <a:latin typeface="Calibri" charset="0"/>
                <a:ea typeface="MS PGothic" charset="0"/>
              </a:rPr>
              <a:t>GO classifies functions along three aspects :</a:t>
            </a:r>
          </a:p>
          <a:p>
            <a:r>
              <a:rPr lang="en-US" b="1" dirty="0" smtClean="0">
                <a:latin typeface="Calibri" charset="0"/>
                <a:ea typeface="MS PGothic" charset="0"/>
              </a:rPr>
              <a:t>1)biological process</a:t>
            </a:r>
          </a:p>
          <a:p>
            <a:r>
              <a:rPr lang="en-US" dirty="0" smtClean="0">
                <a:latin typeface="Calibri" charset="0"/>
                <a:ea typeface="MS PGothic" charset="0"/>
              </a:rPr>
              <a:t>pathways and larger processes made up of the activities of multiple gene products.</a:t>
            </a:r>
            <a:endParaRPr lang="en-US" b="1" dirty="0" smtClean="0">
              <a:latin typeface="Calibri" charset="0"/>
              <a:ea typeface="MS PGothic" charset="0"/>
            </a:endParaRPr>
          </a:p>
          <a:p>
            <a:r>
              <a:rPr lang="en-US" b="1" dirty="0" smtClean="0">
                <a:latin typeface="Calibri" charset="0"/>
                <a:ea typeface="MS PGothic" charset="0"/>
              </a:rPr>
              <a:t>2)molecular function</a:t>
            </a:r>
          </a:p>
          <a:p>
            <a:r>
              <a:rPr lang="en-US" dirty="0" smtClean="0">
                <a:latin typeface="Calibri" charset="0"/>
                <a:ea typeface="MS PGothic" charset="0"/>
              </a:rPr>
              <a:t>molecular activities of gene products</a:t>
            </a:r>
          </a:p>
          <a:p>
            <a:r>
              <a:rPr lang="en-US" b="1" dirty="0" smtClean="0">
                <a:latin typeface="Calibri" charset="0"/>
                <a:ea typeface="MS PGothic" charset="0"/>
              </a:rPr>
              <a:t>3)cellular component</a:t>
            </a:r>
          </a:p>
          <a:p>
            <a:r>
              <a:rPr lang="en-US" dirty="0" smtClean="0">
                <a:latin typeface="Calibri" charset="0"/>
                <a:ea typeface="MS PGothic" charset="0"/>
              </a:rPr>
              <a:t>where gene products are active</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18</a:t>
            </a:fld>
            <a:endParaRPr lang="en-US"/>
          </a:p>
        </p:txBody>
      </p:sp>
    </p:spTree>
    <p:extLst>
      <p:ext uri="{BB962C8B-B14F-4D97-AF65-F5344CB8AC3E}">
        <p14:creationId xmlns:p14="http://schemas.microsoft.com/office/powerpoint/2010/main" val="390436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endParaRPr lang="en-US" dirty="0" smtClean="0">
              <a:latin typeface="Calibri" charset="0"/>
              <a:ea typeface="MS PGothic" charset="0"/>
            </a:endParaRPr>
          </a:p>
        </p:txBody>
      </p:sp>
      <p:sp>
        <p:nvSpPr>
          <p:cNvPr id="4" name="Slide Number Placeholder 3"/>
          <p:cNvSpPr>
            <a:spLocks noGrp="1"/>
          </p:cNvSpPr>
          <p:nvPr>
            <p:ph type="sldNum" sz="quarter" idx="10"/>
          </p:nvPr>
        </p:nvSpPr>
        <p:spPr/>
        <p:txBody>
          <a:bodyPr/>
          <a:lstStyle/>
          <a:p>
            <a:fld id="{A65CA977-378C-7A4F-82E7-A7FDDEA8FC50}" type="slidenum">
              <a:rPr lang="en-US" smtClean="0"/>
              <a:t>19</a:t>
            </a:fld>
            <a:endParaRPr lang="en-US"/>
          </a:p>
        </p:txBody>
      </p:sp>
    </p:spTree>
    <p:extLst>
      <p:ext uri="{BB962C8B-B14F-4D97-AF65-F5344CB8AC3E}">
        <p14:creationId xmlns:p14="http://schemas.microsoft.com/office/powerpoint/2010/main" val="428913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a:t>
            </a:fld>
            <a:endParaRPr lang="en-US"/>
          </a:p>
        </p:txBody>
      </p:sp>
    </p:spTree>
    <p:extLst>
      <p:ext uri="{BB962C8B-B14F-4D97-AF65-F5344CB8AC3E}">
        <p14:creationId xmlns:p14="http://schemas.microsoft.com/office/powerpoint/2010/main" val="292179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Adapted to </a:t>
            </a:r>
            <a:r>
              <a:rPr lang="en-US" dirty="0" err="1" smtClean="0">
                <a:latin typeface="Calibri" charset="0"/>
                <a:ea typeface="MS PGothic" charset="0"/>
              </a:rPr>
              <a:t>transcriptome</a:t>
            </a:r>
            <a:r>
              <a:rPr lang="en-US" dirty="0" smtClean="0">
                <a:latin typeface="Calibri" charset="0"/>
                <a:ea typeface="MS PGothic" charset="0"/>
              </a:rPr>
              <a:t>: </a:t>
            </a:r>
            <a:r>
              <a:rPr lang="en-US" dirty="0" err="1" smtClean="0">
                <a:latin typeface="Calibri" charset="0"/>
                <a:ea typeface="MS PGothic" charset="0"/>
              </a:rPr>
              <a:t>Trinotate</a:t>
            </a:r>
            <a:r>
              <a:rPr lang="en-US" dirty="0" smtClean="0">
                <a:latin typeface="Calibri" charset="0"/>
                <a:ea typeface="MS PGothic" charset="0"/>
              </a:rPr>
              <a:t>, </a:t>
            </a:r>
            <a:r>
              <a:rPr lang="en-US" dirty="0" err="1" smtClean="0">
                <a:latin typeface="Calibri" charset="0"/>
                <a:ea typeface="MS PGothic" charset="0"/>
              </a:rPr>
              <a:t>Annocript</a:t>
            </a:r>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20</a:t>
            </a:fld>
            <a:endParaRPr lang="en-US"/>
          </a:p>
        </p:txBody>
      </p:sp>
    </p:spTree>
    <p:extLst>
      <p:ext uri="{BB962C8B-B14F-4D97-AF65-F5344CB8AC3E}">
        <p14:creationId xmlns:p14="http://schemas.microsoft.com/office/powerpoint/2010/main" val="185308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21</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22</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23</a:t>
            </a:fld>
            <a:endParaRPr lang="en-US"/>
          </a:p>
        </p:txBody>
      </p:sp>
    </p:spTree>
    <p:extLst>
      <p:ext uri="{BB962C8B-B14F-4D97-AF65-F5344CB8AC3E}">
        <p14:creationId xmlns:p14="http://schemas.microsoft.com/office/powerpoint/2010/main" val="99326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24</a:t>
            </a:fld>
            <a:endParaRPr lang="en-US"/>
          </a:p>
        </p:txBody>
      </p:sp>
    </p:spTree>
    <p:extLst>
      <p:ext uri="{BB962C8B-B14F-4D97-AF65-F5344CB8AC3E}">
        <p14:creationId xmlns:p14="http://schemas.microsoft.com/office/powerpoint/2010/main" val="3479186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25</a:t>
            </a:fld>
            <a:endParaRPr lang="en-US"/>
          </a:p>
        </p:txBody>
      </p:sp>
    </p:spTree>
    <p:extLst>
      <p:ext uri="{BB962C8B-B14F-4D97-AF65-F5344CB8AC3E}">
        <p14:creationId xmlns:p14="http://schemas.microsoft.com/office/powerpoint/2010/main" val="1139740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26</a:t>
            </a:fld>
            <a:endParaRPr lang="en-US"/>
          </a:p>
        </p:txBody>
      </p:sp>
    </p:spTree>
    <p:extLst>
      <p:ext uri="{BB962C8B-B14F-4D97-AF65-F5344CB8AC3E}">
        <p14:creationId xmlns:p14="http://schemas.microsoft.com/office/powerpoint/2010/main" val="1688228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Protein Accession (e.g. P51587)</a:t>
            </a:r>
          </a:p>
          <a:p>
            <a:r>
              <a:rPr lang="en-US" dirty="0" smtClean="0">
                <a:latin typeface="Calibri" charset="0"/>
                <a:ea typeface="MS PGothic" charset="0"/>
              </a:rPr>
              <a:t>Sequence MD5 digest (e.g. 14086411a2cdf1c4cba63020e1622579)</a:t>
            </a:r>
          </a:p>
          <a:p>
            <a:r>
              <a:rPr lang="en-US" dirty="0" smtClean="0">
                <a:latin typeface="Calibri" charset="0"/>
                <a:ea typeface="MS PGothic" charset="0"/>
              </a:rPr>
              <a:t>Sequence Length (e.g. 3418)</a:t>
            </a:r>
          </a:p>
          <a:p>
            <a:r>
              <a:rPr lang="en-US" dirty="0" smtClean="0">
                <a:latin typeface="Calibri" charset="0"/>
                <a:ea typeface="MS PGothic" charset="0"/>
              </a:rPr>
              <a:t>Analysis (e.g. </a:t>
            </a:r>
            <a:r>
              <a:rPr lang="en-US" dirty="0" err="1" smtClean="0">
                <a:latin typeface="Calibri" charset="0"/>
                <a:ea typeface="MS PGothic" charset="0"/>
              </a:rPr>
              <a:t>Pfam</a:t>
            </a:r>
            <a:r>
              <a:rPr lang="en-US" dirty="0" smtClean="0">
                <a:latin typeface="Calibri" charset="0"/>
                <a:ea typeface="MS PGothic" charset="0"/>
              </a:rPr>
              <a:t> / PRINTS / Gene3D)</a:t>
            </a:r>
          </a:p>
          <a:p>
            <a:r>
              <a:rPr lang="en-US" dirty="0" smtClean="0">
                <a:latin typeface="Calibri" charset="0"/>
                <a:ea typeface="MS PGothic" charset="0"/>
              </a:rPr>
              <a:t>Signature Accession (e.g. PF09103 / G3DSA:2.40.50.140)</a:t>
            </a:r>
          </a:p>
          <a:p>
            <a:r>
              <a:rPr lang="en-US" dirty="0" smtClean="0">
                <a:latin typeface="Calibri" charset="0"/>
                <a:ea typeface="MS PGothic" charset="0"/>
              </a:rPr>
              <a:t>Signature Description (e.g. BRCA2 repeat profile)</a:t>
            </a:r>
          </a:p>
          <a:p>
            <a:r>
              <a:rPr lang="en-US" dirty="0" smtClean="0">
                <a:latin typeface="Calibri" charset="0"/>
                <a:ea typeface="MS PGothic" charset="0"/>
              </a:rPr>
              <a:t>Start location</a:t>
            </a:r>
          </a:p>
          <a:p>
            <a:r>
              <a:rPr lang="en-US" dirty="0" smtClean="0">
                <a:latin typeface="Calibri" charset="0"/>
                <a:ea typeface="MS PGothic" charset="0"/>
              </a:rPr>
              <a:t>Stop location</a:t>
            </a:r>
          </a:p>
          <a:p>
            <a:r>
              <a:rPr lang="en-US" dirty="0" smtClean="0">
                <a:latin typeface="Calibri" charset="0"/>
                <a:ea typeface="MS PGothic" charset="0"/>
              </a:rPr>
              <a:t>Score - is the e-value of the match reported by member database method (e.g. 3.1E-52)</a:t>
            </a:r>
          </a:p>
          <a:p>
            <a:r>
              <a:rPr lang="en-US" dirty="0" smtClean="0">
                <a:latin typeface="Calibri" charset="0"/>
                <a:ea typeface="MS PGothic" charset="0"/>
              </a:rPr>
              <a:t>Status - is the status of the match (T: true)</a:t>
            </a:r>
          </a:p>
          <a:p>
            <a:r>
              <a:rPr lang="en-US" dirty="0" smtClean="0">
                <a:latin typeface="Calibri" charset="0"/>
                <a:ea typeface="MS PGothic" charset="0"/>
              </a:rPr>
              <a:t>Date - is the date of the run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accession (e.g. IPR002093)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description (e.g. BRCA2 repeat)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(GO annotations (e.g. GO:0005515) - optional column; only displayed if --</a:t>
            </a:r>
            <a:r>
              <a:rPr lang="en-US" dirty="0" err="1" smtClean="0">
                <a:latin typeface="Calibri" charset="0"/>
                <a:ea typeface="MS PGothic" charset="0"/>
              </a:rPr>
              <a:t>goterms</a:t>
            </a:r>
            <a:r>
              <a:rPr lang="en-US" dirty="0" smtClean="0">
                <a:latin typeface="Calibri" charset="0"/>
                <a:ea typeface="MS PGothic" charset="0"/>
              </a:rPr>
              <a:t> option is switched on)</a:t>
            </a:r>
          </a:p>
          <a:p>
            <a:r>
              <a:rPr lang="en-US" dirty="0" smtClean="0">
                <a:latin typeface="Calibri" charset="0"/>
                <a:ea typeface="MS PGothic" charset="0"/>
              </a:rPr>
              <a:t>(Pathways annotations (e.g. REACT_71) - optional column; only displayed if --pathways option is switched on)</a:t>
            </a:r>
          </a:p>
          <a:p>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27</a:t>
            </a:fld>
            <a:endParaRPr lang="en-US"/>
          </a:p>
        </p:txBody>
      </p:sp>
    </p:spTree>
    <p:extLst>
      <p:ext uri="{BB962C8B-B14F-4D97-AF65-F5344CB8AC3E}">
        <p14:creationId xmlns:p14="http://schemas.microsoft.com/office/powerpoint/2010/main" val="27754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RNA SEQ EXPRESSION,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28</a:t>
            </a:fld>
            <a:endParaRPr lang="en-US"/>
          </a:p>
        </p:txBody>
      </p:sp>
    </p:spTree>
    <p:extLst>
      <p:ext uri="{BB962C8B-B14F-4D97-AF65-F5344CB8AC3E}">
        <p14:creationId xmlns:p14="http://schemas.microsoft.com/office/powerpoint/2010/main" val="3836709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29</a:t>
            </a:fld>
            <a:endParaRPr lang="en-US"/>
          </a:p>
        </p:txBody>
      </p:sp>
    </p:spTree>
    <p:extLst>
      <p:ext uri="{BB962C8B-B14F-4D97-AF65-F5344CB8AC3E}">
        <p14:creationId xmlns:p14="http://schemas.microsoft.com/office/powerpoint/2010/main" val="34160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Metabolic reconstruction</a:t>
            </a:r>
            <a:r>
              <a:rPr lang="en-US" sz="1200" kern="1200" dirty="0" smtClean="0">
                <a:solidFill>
                  <a:schemeClr val="tx1"/>
                </a:solidFill>
                <a:effectLst/>
                <a:latin typeface="+mn-lt"/>
                <a:ea typeface="+mn-ea"/>
                <a:cs typeface="+mn-cs"/>
              </a:rPr>
              <a:t>. What can an organism do and how? </a:t>
            </a:r>
            <a:endParaRPr lang="en-US" dirty="0" smtClean="0">
              <a:effectLst/>
            </a:endParaRPr>
          </a:p>
          <a:p>
            <a:r>
              <a:rPr lang="en-US" sz="1200" b="1" kern="1200" dirty="0" err="1" smtClean="0">
                <a:solidFill>
                  <a:schemeClr val="tx1"/>
                </a:solidFill>
                <a:effectLst/>
                <a:latin typeface="+mn-lt"/>
                <a:ea typeface="+mn-ea"/>
                <a:cs typeface="+mn-cs"/>
              </a:rPr>
              <a:t>Evolutionaly</a:t>
            </a:r>
            <a:r>
              <a:rPr lang="en-US" sz="1200" b="1" kern="1200" dirty="0" smtClean="0">
                <a:solidFill>
                  <a:schemeClr val="tx1"/>
                </a:solidFill>
                <a:effectLst/>
                <a:latin typeface="+mn-lt"/>
                <a:ea typeface="+mn-ea"/>
                <a:cs typeface="+mn-cs"/>
              </a:rPr>
              <a:t> analysis</a:t>
            </a:r>
            <a:r>
              <a:rPr lang="en-US" sz="1200" kern="1200" dirty="0" smtClean="0">
                <a:solidFill>
                  <a:schemeClr val="tx1"/>
                </a:solidFill>
                <a:effectLst/>
                <a:latin typeface="+mn-lt"/>
                <a:ea typeface="+mn-ea"/>
                <a:cs typeface="+mn-cs"/>
              </a:rPr>
              <a:t>. How does an organism compare to the rest?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a:t>
            </a:fld>
            <a:endParaRPr lang="en-US"/>
          </a:p>
        </p:txBody>
      </p:sp>
    </p:spTree>
    <p:extLst>
      <p:ext uri="{BB962C8B-B14F-4D97-AF65-F5344CB8AC3E}">
        <p14:creationId xmlns:p14="http://schemas.microsoft.com/office/powerpoint/2010/main" val="124120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You can choose one of the 3 mains groups and then choose the depth level</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30</a:t>
            </a:fld>
            <a:endParaRPr lang="en-US"/>
          </a:p>
        </p:txBody>
      </p:sp>
    </p:spTree>
    <p:extLst>
      <p:ext uri="{BB962C8B-B14F-4D97-AF65-F5344CB8AC3E}">
        <p14:creationId xmlns:p14="http://schemas.microsoft.com/office/powerpoint/2010/main" val="2161509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31</a:t>
            </a:fld>
            <a:endParaRPr lang="en-US"/>
          </a:p>
        </p:txBody>
      </p:sp>
    </p:spTree>
    <p:extLst>
      <p:ext uri="{BB962C8B-B14F-4D97-AF65-F5344CB8AC3E}">
        <p14:creationId xmlns:p14="http://schemas.microsoft.com/office/powerpoint/2010/main" val="717204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Categorizations of gene function, such as those used in </a:t>
            </a:r>
            <a:r>
              <a:rPr lang="en-US" dirty="0" err="1" smtClean="0">
                <a:solidFill>
                  <a:srgbClr val="000000"/>
                </a:solidFill>
              </a:rPr>
              <a:t>the</a:t>
            </a:r>
            <a:r>
              <a:rPr lang="en-US" u="sng" dirty="0" err="1" smtClean="0">
                <a:solidFill>
                  <a:srgbClr val="000000"/>
                </a:solidFill>
                <a:hlinkClick r:id="rId3"/>
              </a:rPr>
              <a:t>Gene</a:t>
            </a:r>
            <a:r>
              <a:rPr lang="en-US" u="sng" dirty="0" smtClean="0">
                <a:solidFill>
                  <a:srgbClr val="000000"/>
                </a:solidFill>
                <a:hlinkClick r:id="rId3"/>
              </a:rPr>
              <a:t> Ontology Project slot each gene into one category in a hierarchy of categories. They are helpful, but they ignore the fact that an individual gene has no function in isolation.</a:t>
            </a:r>
            <a:endParaRPr lang="en-US" u="sng"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Gene function prediction is a stepping stone to the more important problem of inferring regulatory networks that explain how genes interact so as to enable cellular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sng" dirty="0" smtClean="0">
              <a:solidFill>
                <a:srgbClr val="000000"/>
              </a:solidFill>
            </a:endParaRPr>
          </a:p>
          <a:p>
            <a:r>
              <a:rPr lang="en-US" dirty="0" smtClean="0"/>
              <a:t>Put</a:t>
            </a:r>
            <a:r>
              <a:rPr lang="en-US" baseline="0" dirty="0" smtClean="0"/>
              <a:t> in perspective of PATWAY is better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32</a:t>
            </a:fld>
            <a:endParaRPr lang="en-US"/>
          </a:p>
        </p:txBody>
      </p:sp>
    </p:spTree>
    <p:extLst>
      <p:ext uri="{BB962C8B-B14F-4D97-AF65-F5344CB8AC3E}">
        <p14:creationId xmlns:p14="http://schemas.microsoft.com/office/powerpoint/2010/main" val="2037214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33</a:t>
            </a:fld>
            <a:endParaRPr lang="en-US"/>
          </a:p>
        </p:txBody>
      </p:sp>
    </p:spTree>
    <p:extLst>
      <p:ext uri="{BB962C8B-B14F-4D97-AF65-F5344CB8AC3E}">
        <p14:creationId xmlns:p14="http://schemas.microsoft.com/office/powerpoint/2010/main" val="2954224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34</a:t>
            </a:fld>
            <a:endParaRPr lang="en-US"/>
          </a:p>
        </p:txBody>
      </p:sp>
    </p:spTree>
    <p:extLst>
      <p:ext uri="{BB962C8B-B14F-4D97-AF65-F5344CB8AC3E}">
        <p14:creationId xmlns:p14="http://schemas.microsoft.com/office/powerpoint/2010/main" val="2691064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35</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 inactivated by homologous recombination</a:t>
            </a:r>
          </a:p>
        </p:txBody>
      </p:sp>
      <p:sp>
        <p:nvSpPr>
          <p:cNvPr id="4" name="Slide Number Placeholder 3"/>
          <p:cNvSpPr>
            <a:spLocks noGrp="1"/>
          </p:cNvSpPr>
          <p:nvPr>
            <p:ph type="sldNum" sz="quarter" idx="10"/>
          </p:nvPr>
        </p:nvSpPr>
        <p:spPr/>
        <p:txBody>
          <a:bodyPr/>
          <a:lstStyle/>
          <a:p>
            <a:fld id="{A65CA977-378C-7A4F-82E7-A7FDDEA8FC50}" type="slidenum">
              <a:rPr lang="en-US" smtClean="0"/>
              <a:t>4</a:t>
            </a:fld>
            <a:endParaRPr lang="en-US"/>
          </a:p>
        </p:txBody>
      </p:sp>
    </p:spTree>
    <p:extLst>
      <p:ext uri="{BB962C8B-B14F-4D97-AF65-F5344CB8AC3E}">
        <p14:creationId xmlns:p14="http://schemas.microsoft.com/office/powerpoint/2010/main" val="129132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r>
              <a:rPr lang="en-US" dirty="0" smtClean="0"/>
              <a:t>Motif =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5</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other global structure-comparison methods (for example, DALI, </a:t>
            </a:r>
            <a:r>
              <a:rPr lang="en-US" dirty="0" err="1" smtClean="0"/>
              <a:t>MSDFold</a:t>
            </a:r>
            <a:r>
              <a:rPr lang="en-US" dirty="0" smtClean="0"/>
              <a:t>, VAST, CE, STRUCTAL and FATCAT]) can identify structural neighbors in the Protein Data Bank (PDB).</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6</a:t>
            </a:fld>
            <a:endParaRPr lang="en-US"/>
          </a:p>
        </p:txBody>
      </p:sp>
    </p:spTree>
    <p:extLst>
      <p:ext uri="{BB962C8B-B14F-4D97-AF65-F5344CB8AC3E}">
        <p14:creationId xmlns:p14="http://schemas.microsoft.com/office/powerpoint/2010/main" val="242097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A notable challenge is deciphering the connection between the detected similarities (structural or in sequence) and the actual level of functional relatedness.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The last question is a general question in functional annotation.</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7</a:t>
            </a:fld>
            <a:endParaRPr lang="en-US"/>
          </a:p>
        </p:txBody>
      </p:sp>
    </p:spTree>
    <p:extLst>
      <p:ext uri="{BB962C8B-B14F-4D97-AF65-F5344CB8AC3E}">
        <p14:creationId xmlns:p14="http://schemas.microsoft.com/office/powerpoint/2010/main" val="40836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8</a:t>
            </a:fld>
            <a:endParaRPr lang="en-US"/>
          </a:p>
        </p:txBody>
      </p:sp>
    </p:spTree>
    <p:extLst>
      <p:ext uri="{BB962C8B-B14F-4D97-AF65-F5344CB8AC3E}">
        <p14:creationId xmlns:p14="http://schemas.microsoft.com/office/powerpoint/2010/main" val="2469893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9</a:t>
            </a:fld>
            <a:endParaRPr lang="en-US"/>
          </a:p>
        </p:txBody>
      </p:sp>
    </p:spTree>
    <p:extLst>
      <p:ext uri="{BB962C8B-B14F-4D97-AF65-F5344CB8AC3E}">
        <p14:creationId xmlns:p14="http://schemas.microsoft.com/office/powerpoint/2010/main" val="248049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02/05/17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02/05/17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02/05/17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02/05/17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02/05/17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02/05/17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02/05/17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02/05/17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emf"/><Relationship Id="rId16" Type="http://schemas.openxmlformats.org/officeDocument/2006/relationships/image" Target="../media/image4.png"/><Relationship Id="rId17"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02/05/17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userDrawn="1"/>
        </p:nvPicPr>
        <p:blipFill>
          <a:blip r:embed="rId16"/>
          <a:stretch>
            <a:fillRect/>
          </a:stretch>
        </p:blipFill>
        <p:spPr>
          <a:xfrm>
            <a:off x="215900" y="141325"/>
            <a:ext cx="1773973" cy="573264"/>
          </a:xfrm>
          <a:prstGeom prst="rect">
            <a:avLst/>
          </a:prstGeom>
        </p:spPr>
      </p:pic>
      <p:pic>
        <p:nvPicPr>
          <p:cNvPr id="22" name="Bildobjekt 9" descr="pattern_start.png"/>
          <p:cNvPicPr>
            <a:picLocks noChangeAspect="1"/>
          </p:cNvPicPr>
          <p:nvPr userDrawn="1"/>
        </p:nvPicPr>
        <p:blipFill>
          <a:blip r:embed="rId17"/>
          <a:stretch>
            <a:fillRect/>
          </a:stretch>
        </p:blipFill>
        <p:spPr>
          <a:xfrm>
            <a:off x="0" y="2835062"/>
            <a:ext cx="9144000" cy="4022938"/>
          </a:xfrm>
          <a:prstGeom prst="rect">
            <a:avLst/>
          </a:prstGeom>
        </p:spPr>
      </p:pic>
      <p:pic>
        <p:nvPicPr>
          <p:cNvPr id="26" name="Picture 25" descr="Elixir-logo.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02/05/17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7"/>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4.png"/><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535879"/>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latin typeface="Calibri" charset="0"/>
                <a:ea typeface="MS PGothic" charset="0"/>
                <a:cs typeface="MS PGothic" charset="0"/>
              </a:rPr>
              <a:t>Functional annotation</a:t>
            </a:r>
            <a:endParaRPr lang="sv-SE" sz="4000" b="1" dirty="0"/>
          </a:p>
        </p:txBody>
      </p:sp>
      <p:sp>
        <p:nvSpPr>
          <p:cNvPr id="9" name="Platshållare för text 8"/>
          <p:cNvSpPr txBox="1">
            <a:spLocks/>
          </p:cNvSpPr>
          <p:nvPr/>
        </p:nvSpPr>
        <p:spPr>
          <a:xfrm>
            <a:off x="5501819" y="2756037"/>
            <a:ext cx="3545044" cy="279295"/>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sv-SE" dirty="0" smtClean="0"/>
              <a:t>Uppsala</a:t>
            </a:r>
            <a:r>
              <a:rPr lang="sv-SE" dirty="0" smtClean="0"/>
              <a:t> 9th-11th </a:t>
            </a:r>
            <a:r>
              <a:rPr lang="en-US" dirty="0" smtClean="0"/>
              <a:t>may</a:t>
            </a:r>
            <a:r>
              <a:rPr lang="en-US" dirty="0" smtClean="0"/>
              <a:t> 2017</a:t>
            </a:r>
            <a:endParaRPr lang="sv-SE" dirty="0"/>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3" name="TextBox 2"/>
          <p:cNvSpPr txBox="1"/>
          <p:nvPr/>
        </p:nvSpPr>
        <p:spPr>
          <a:xfrm>
            <a:off x="3512867" y="3967887"/>
            <a:ext cx="1841344" cy="523220"/>
          </a:xfrm>
          <a:prstGeom prst="rect">
            <a:avLst/>
          </a:prstGeom>
          <a:noFill/>
        </p:spPr>
        <p:txBody>
          <a:bodyPr wrap="none" rtlCol="0">
            <a:spAutoFit/>
          </a:bodyPr>
          <a:lstStyle/>
          <a:p>
            <a:r>
              <a:rPr lang="en-US" sz="2800" dirty="0"/>
              <a:t>L</a:t>
            </a:r>
            <a:r>
              <a:rPr lang="en-US" sz="2800" dirty="0" smtClean="0"/>
              <a:t>ucile Soler</a:t>
            </a:r>
            <a:endParaRPr lang="en-US" sz="2800" dirty="0"/>
          </a:p>
        </p:txBody>
      </p:sp>
      <p:sp>
        <p:nvSpPr>
          <p:cNvPr id="7" name="TextBox 6"/>
          <p:cNvSpPr txBox="1"/>
          <p:nvPr/>
        </p:nvSpPr>
        <p:spPr>
          <a:xfrm>
            <a:off x="5285658" y="6314108"/>
            <a:ext cx="3745662" cy="369332"/>
          </a:xfrm>
          <a:prstGeom prst="rect">
            <a:avLst/>
          </a:prstGeom>
          <a:noFill/>
        </p:spPr>
        <p:txBody>
          <a:bodyPr wrap="none" rtlCol="0">
            <a:spAutoFit/>
          </a:bodyPr>
          <a:lstStyle/>
          <a:p>
            <a:r>
              <a:rPr lang="en-US" dirty="0" smtClean="0"/>
              <a:t>Based on Jacques </a:t>
            </a:r>
            <a:r>
              <a:rPr lang="en-US" dirty="0" err="1" smtClean="0"/>
              <a:t>Dainat</a:t>
            </a:r>
            <a:r>
              <a:rPr lang="en-US" dirty="0" smtClean="0"/>
              <a:t> presentation</a:t>
            </a:r>
            <a:endParaRPr lang="en-US" dirty="0"/>
          </a:p>
        </p:txBody>
      </p:sp>
    </p:spTree>
    <p:extLst>
      <p:ext uri="{BB962C8B-B14F-4D97-AF65-F5344CB8AC3E}">
        <p14:creationId xmlns:p14="http://schemas.microsoft.com/office/powerpoint/2010/main" val="14990060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Calibri" charset="0"/>
                <a:ea typeface="MS PGothic" charset="0"/>
                <a:cs typeface="MS PGothic" charset="0"/>
              </a:rPr>
              <a:t>First you need the sequences</a:t>
            </a:r>
          </a:p>
          <a:p>
            <a:endParaRPr lang="en-US" sz="2400" dirty="0" smtClean="0">
              <a:latin typeface="Calibri" charset="0"/>
              <a:ea typeface="MS PGothic" charset="0"/>
              <a:cs typeface="MS PGothic" charset="0"/>
            </a:endParaRPr>
          </a:p>
          <a:p>
            <a:pPr lvl="1"/>
            <a:r>
              <a:rPr lang="en-US" sz="2000" dirty="0" smtClean="0"/>
              <a:t>Extract sequences from the browser (</a:t>
            </a:r>
            <a:r>
              <a:rPr lang="en-US" sz="2000" dirty="0" err="1" smtClean="0"/>
              <a:t>Webapollo</a:t>
            </a:r>
            <a:r>
              <a:rPr lang="en-US" sz="2000" dirty="0" smtClean="0"/>
              <a:t>)</a:t>
            </a:r>
          </a:p>
          <a:p>
            <a:pPr lvl="1"/>
            <a:endParaRPr lang="en-US" sz="2000" dirty="0" smtClean="0"/>
          </a:p>
          <a:p>
            <a:pPr lvl="1"/>
            <a:r>
              <a:rPr lang="en-US" sz="2000" dirty="0" smtClean="0"/>
              <a:t>GFF3 =&gt; </a:t>
            </a:r>
            <a:r>
              <a:rPr lang="en-US" sz="2000" dirty="0" err="1" smtClean="0"/>
              <a:t>fasta</a:t>
            </a:r>
            <a:r>
              <a:rPr lang="en-US" sz="2000" dirty="0" smtClean="0"/>
              <a:t> : Use </a:t>
            </a:r>
            <a:r>
              <a:rPr lang="en-US" sz="2000" dirty="0" err="1" smtClean="0"/>
              <a:t>gffread</a:t>
            </a:r>
            <a:r>
              <a:rPr lang="en-US" sz="2000" dirty="0" smtClean="0"/>
              <a:t> (in Cufflinks package)</a:t>
            </a:r>
          </a:p>
          <a:p>
            <a:pPr lvl="1"/>
            <a:endParaRPr lang="en-US" sz="2000" dirty="0" smtClean="0"/>
          </a:p>
          <a:p>
            <a:pPr lvl="1"/>
            <a:r>
              <a:rPr lang="en-US" sz="2000" dirty="0" err="1" smtClean="0"/>
              <a:t>Fasta</a:t>
            </a:r>
            <a:r>
              <a:rPr lang="en-US" sz="2000" dirty="0" smtClean="0"/>
              <a:t>  available (</a:t>
            </a:r>
            <a:r>
              <a:rPr lang="en-US" sz="2000" dirty="0" err="1" smtClean="0"/>
              <a:t>Biomart</a:t>
            </a:r>
            <a:r>
              <a:rPr lang="en-US" sz="2000" dirty="0" smtClean="0"/>
              <a:t>, FTP, output of annotation tools)</a:t>
            </a:r>
          </a:p>
          <a:p>
            <a:pPr lvl="1"/>
            <a:endParaRPr lang="en-US" sz="2000" dirty="0" smtClean="0"/>
          </a:p>
          <a:p>
            <a:pPr lvl="1"/>
            <a:r>
              <a:rPr lang="en-US" sz="2000" dirty="0" smtClean="0"/>
              <a:t>If CDS=&gt; translate in AA : Use </a:t>
            </a:r>
            <a:r>
              <a:rPr lang="en-US" sz="2000" dirty="0" err="1" smtClean="0"/>
              <a:t>gffread</a:t>
            </a:r>
            <a:r>
              <a:rPr lang="en-US" sz="2000" dirty="0" smtClean="0"/>
              <a:t> (in Cufflinks package)</a:t>
            </a:r>
          </a:p>
        </p:txBody>
      </p:sp>
      <p:sp>
        <p:nvSpPr>
          <p:cNvPr id="12" name="Title 1"/>
          <p:cNvSpPr>
            <a:spLocks noGrp="1"/>
          </p:cNvSpPr>
          <p:nvPr>
            <p:ph type="title"/>
          </p:nvPr>
        </p:nvSpPr>
        <p:spPr/>
        <p:txBody>
          <a:bodyPr/>
          <a:lstStyle/>
          <a:p>
            <a:r>
              <a:rPr lang="en-US" dirty="0"/>
              <a:t>Functional annotation – </a:t>
            </a:r>
            <a:r>
              <a:rPr lang="en-US" dirty="0" smtClean="0"/>
              <a:t>HOW?</a:t>
            </a:r>
            <a:endParaRPr lang="en-US" dirty="0"/>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11" name="Rounded Rectangle 10"/>
          <p:cNvSpPr/>
          <p:nvPr/>
        </p:nvSpPr>
        <p:spPr>
          <a:xfrm>
            <a:off x="211645" y="4003613"/>
            <a:ext cx="1930133"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Search similar function</a:t>
            </a:r>
            <a:endParaRPr lang="en-US" sz="2800" dirty="0"/>
          </a:p>
        </p:txBody>
      </p:sp>
      <p:cxnSp>
        <p:nvCxnSpPr>
          <p:cNvPr id="21" name="Straight Arrow Connector 20"/>
          <p:cNvCxnSpPr>
            <a:stCxn id="5" idx="2"/>
            <a:endCxn id="11" idx="0"/>
          </p:cNvCxnSpPr>
          <p:nvPr/>
        </p:nvCxnSpPr>
        <p:spPr>
          <a:xfrm flipH="1">
            <a:off x="1176712" y="2905810"/>
            <a:ext cx="3387652"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4" name="Title 1"/>
          <p:cNvSpPr txBox="1">
            <a:spLocks/>
          </p:cNvSpPr>
          <p:nvPr/>
        </p:nvSpPr>
        <p:spPr bwMode="auto">
          <a:xfrm>
            <a:off x="0" y="1268413"/>
            <a:ext cx="615632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z="2400" dirty="0" smtClean="0">
                <a:latin typeface="Calibri" charset="0"/>
                <a:ea typeface="MS PGothic" charset="0"/>
                <a:cs typeface="MS PGothic" charset="0"/>
              </a:rPr>
              <a:t>Annotate the sequences functionally using Blast </a:t>
            </a:r>
            <a:endParaRPr lang="en-US" sz="2400" dirty="0">
              <a:latin typeface="Calibri" charset="0"/>
              <a:ea typeface="MS PGothic" charset="0"/>
              <a:cs typeface="MS PGothic" charset="0"/>
            </a:endParaRPr>
          </a:p>
        </p:txBody>
      </p:sp>
      <p:sp>
        <p:nvSpPr>
          <p:cNvPr id="5" name="Rectangle 4"/>
          <p:cNvSpPr/>
          <p:nvPr/>
        </p:nvSpPr>
        <p:spPr>
          <a:xfrm>
            <a:off x="395288" y="2038930"/>
            <a:ext cx="8497887" cy="3693319"/>
          </a:xfrm>
          <a:prstGeom prst="rect">
            <a:avLst/>
          </a:prstGeom>
        </p:spPr>
        <p:txBody>
          <a:bodyPr>
            <a:spAutoFit/>
          </a:bodyPr>
          <a:lstStyle/>
          <a:p>
            <a:pPr marL="342900" indent="-342900">
              <a:buFont typeface="Arial"/>
              <a:buChar char="•"/>
              <a:defRPr/>
            </a:pPr>
            <a:r>
              <a:rPr lang="sv-SE" dirty="0" smtClean="0">
                <a:solidFill>
                  <a:srgbClr val="000000"/>
                </a:solidFill>
              </a:rPr>
              <a:t>Choice </a:t>
            </a:r>
            <a:r>
              <a:rPr lang="sv-SE" dirty="0" err="1" smtClean="0">
                <a:solidFill>
                  <a:srgbClr val="000000"/>
                </a:solidFill>
              </a:rPr>
              <a:t>of</a:t>
            </a:r>
            <a:r>
              <a:rPr lang="sv-SE" dirty="0" smtClean="0">
                <a:solidFill>
                  <a:srgbClr val="000000"/>
                </a:solidFill>
              </a:rPr>
              <a:t> the DB	</a:t>
            </a:r>
            <a:r>
              <a:rPr lang="sv-SE" dirty="0" err="1" smtClean="0">
                <a:solidFill>
                  <a:srgbClr val="000000"/>
                </a:solidFill>
              </a:rPr>
              <a:t>e.g</a:t>
            </a:r>
            <a:r>
              <a:rPr lang="sv-SE" dirty="0" smtClean="0">
                <a:solidFill>
                  <a:srgbClr val="000000"/>
                </a:solidFill>
              </a:rPr>
              <a:t>:</a:t>
            </a:r>
          </a:p>
          <a:p>
            <a:pPr>
              <a:defRPr/>
            </a:pPr>
            <a:endParaRPr lang="sv-SE" dirty="0" smtClean="0">
              <a:solidFill>
                <a:srgbClr val="000000"/>
              </a:solidFill>
            </a:endParaRPr>
          </a:p>
          <a:p>
            <a:pPr>
              <a:defRPr/>
            </a:pPr>
            <a:endParaRPr lang="sv-SE" dirty="0" smtClean="0">
              <a:solidFill>
                <a:srgbClr val="000000"/>
              </a:solidFill>
            </a:endParaRPr>
          </a:p>
          <a:p>
            <a:pPr>
              <a:defRPr/>
            </a:pPr>
            <a:endParaRPr lang="sv-SE" dirty="0" smtClean="0">
              <a:solidFill>
                <a:srgbClr val="000000"/>
              </a:solidFill>
            </a:endParaRPr>
          </a:p>
          <a:p>
            <a:pPr marL="342900" indent="-342900">
              <a:buFont typeface="Arial"/>
              <a:buChar char="•"/>
              <a:defRPr/>
            </a:pPr>
            <a:r>
              <a:rPr lang="sv-SE" dirty="0" smtClean="0">
                <a:solidFill>
                  <a:srgbClr val="000000"/>
                </a:solidFill>
              </a:rPr>
              <a:t>Blast the </a:t>
            </a:r>
            <a:r>
              <a:rPr lang="sv-SE" dirty="0">
                <a:solidFill>
                  <a:srgbClr val="000000"/>
                </a:solidFill>
              </a:rPr>
              <a:t>protein-</a:t>
            </a:r>
            <a:r>
              <a:rPr lang="sv-SE" dirty="0" err="1">
                <a:solidFill>
                  <a:srgbClr val="000000"/>
                </a:solidFill>
              </a:rPr>
              <a:t>sequences</a:t>
            </a:r>
            <a:r>
              <a:rPr lang="sv-SE" dirty="0">
                <a:solidFill>
                  <a:srgbClr val="000000"/>
                </a:solidFill>
              </a:rPr>
              <a:t> </a:t>
            </a:r>
            <a:r>
              <a:rPr lang="sv-SE" dirty="0" err="1" smtClean="0">
                <a:solidFill>
                  <a:srgbClr val="000000"/>
                </a:solidFill>
              </a:rPr>
              <a:t>using</a:t>
            </a:r>
            <a:r>
              <a:rPr lang="sv-SE" dirty="0" smtClean="0">
                <a:solidFill>
                  <a:srgbClr val="000000"/>
                </a:solidFill>
              </a:rPr>
              <a:t> </a:t>
            </a:r>
            <a:r>
              <a:rPr lang="sv-SE" dirty="0" err="1">
                <a:solidFill>
                  <a:srgbClr val="000000"/>
                </a:solidFill>
              </a:rPr>
              <a:t>blastp</a:t>
            </a:r>
            <a:r>
              <a:rPr lang="sv-SE" dirty="0">
                <a:solidFill>
                  <a:srgbClr val="000000"/>
                </a:solidFill>
              </a:rPr>
              <a:t> from the Blast+ </a:t>
            </a:r>
            <a:r>
              <a:rPr lang="sv-SE" dirty="0" err="1" smtClean="0">
                <a:solidFill>
                  <a:srgbClr val="000000"/>
                </a:solidFill>
              </a:rPr>
              <a:t>package</a:t>
            </a:r>
            <a:endParaRPr lang="sv-SE" dirty="0" smtClean="0">
              <a:solidFill>
                <a:srgbClr val="000000"/>
              </a:solidFill>
            </a:endParaRPr>
          </a:p>
          <a:p>
            <a:pPr marL="342900" indent="-342900">
              <a:buFont typeface="Arial"/>
              <a:buChar char="•"/>
              <a:defRPr/>
            </a:pPr>
            <a:endParaRPr lang="sv-SE" dirty="0">
              <a:solidFill>
                <a:srgbClr val="000000"/>
              </a:solidFill>
            </a:endParaRPr>
          </a:p>
          <a:p>
            <a:pPr marL="342900" indent="-342900">
              <a:buFont typeface="Arial"/>
              <a:buChar char="•"/>
              <a:defRPr/>
            </a:pPr>
            <a:endParaRPr lang="sv-SE" dirty="0" smtClean="0">
              <a:solidFill>
                <a:srgbClr val="000000"/>
              </a:solidFill>
            </a:endParaRPr>
          </a:p>
          <a:p>
            <a:pPr>
              <a:defRPr/>
            </a:pPr>
            <a:endParaRPr lang="sv-SE" dirty="0">
              <a:solidFill>
                <a:srgbClr val="000000"/>
              </a:solidFill>
            </a:endParaRPr>
          </a:p>
          <a:p>
            <a:pPr>
              <a:defRPr/>
            </a:pPr>
            <a:endParaRPr lang="sv-SE" dirty="0">
              <a:solidFill>
                <a:srgbClr val="000000"/>
              </a:solidFill>
            </a:endParaRPr>
          </a:p>
          <a:p>
            <a:pPr marL="342900" indent="-342900">
              <a:buFont typeface="Arial"/>
              <a:buChar char="•"/>
              <a:defRPr/>
            </a:pPr>
            <a:r>
              <a:rPr lang="sv-SE" dirty="0" err="1">
                <a:solidFill>
                  <a:srgbClr val="000000"/>
                </a:solidFill>
              </a:rPr>
              <a:t>Use</a:t>
            </a:r>
            <a:r>
              <a:rPr lang="sv-SE" dirty="0">
                <a:solidFill>
                  <a:srgbClr val="000000"/>
                </a:solidFill>
              </a:rPr>
              <a:t> </a:t>
            </a:r>
            <a:r>
              <a:rPr lang="sv-SE" i="1" dirty="0">
                <a:solidFill>
                  <a:srgbClr val="000000"/>
                </a:solidFill>
              </a:rPr>
              <a:t>Annie</a:t>
            </a:r>
            <a:r>
              <a:rPr lang="sv-SE" dirty="0">
                <a:solidFill>
                  <a:srgbClr val="000000"/>
                </a:solidFill>
              </a:rPr>
              <a:t> </a:t>
            </a:r>
            <a:r>
              <a:rPr lang="sv-SE" dirty="0" err="1">
                <a:solidFill>
                  <a:srgbClr val="000000"/>
                </a:solidFill>
              </a:rPr>
              <a:t>to</a:t>
            </a:r>
            <a:r>
              <a:rPr lang="sv-SE" dirty="0">
                <a:solidFill>
                  <a:srgbClr val="000000"/>
                </a:solidFill>
              </a:rPr>
              <a:t> </a:t>
            </a:r>
            <a:r>
              <a:rPr lang="sv-SE" dirty="0" err="1">
                <a:solidFill>
                  <a:srgbClr val="000000"/>
                </a:solidFill>
              </a:rPr>
              <a:t>extract</a:t>
            </a:r>
            <a:r>
              <a:rPr lang="sv-SE" dirty="0">
                <a:solidFill>
                  <a:srgbClr val="000000"/>
                </a:solidFill>
              </a:rPr>
              <a:t> best hits from blast-hit list and the </a:t>
            </a:r>
            <a:r>
              <a:rPr lang="sv-SE" dirty="0" err="1">
                <a:solidFill>
                  <a:srgbClr val="000000"/>
                </a:solidFill>
              </a:rPr>
              <a:t>corresponding</a:t>
            </a:r>
            <a:r>
              <a:rPr lang="sv-SE" dirty="0">
                <a:solidFill>
                  <a:srgbClr val="000000"/>
                </a:solidFill>
              </a:rPr>
              <a:t> </a:t>
            </a:r>
            <a:r>
              <a:rPr lang="sv-SE" dirty="0" err="1">
                <a:solidFill>
                  <a:srgbClr val="000000"/>
                </a:solidFill>
              </a:rPr>
              <a:t>description</a:t>
            </a:r>
            <a:r>
              <a:rPr lang="sv-SE" dirty="0">
                <a:solidFill>
                  <a:srgbClr val="000000"/>
                </a:solidFill>
              </a:rPr>
              <a:t> from </a:t>
            </a:r>
            <a:r>
              <a:rPr lang="sv-SE" dirty="0" err="1">
                <a:solidFill>
                  <a:srgbClr val="000000"/>
                </a:solidFill>
              </a:rPr>
              <a:t>uniprot-headers</a:t>
            </a:r>
            <a:endParaRPr lang="sv-SE" dirty="0">
              <a:solidFill>
                <a:srgbClr val="000000"/>
              </a:solidFill>
            </a:endParaRPr>
          </a:p>
          <a:p>
            <a:pPr marL="342900" indent="-342900">
              <a:buFont typeface="Arial"/>
              <a:buChar char="•"/>
              <a:defRPr/>
            </a:pPr>
            <a:endParaRPr lang="sv-SE" dirty="0">
              <a:solidFill>
                <a:srgbClr val="000000"/>
              </a:solidFill>
            </a:endParaRPr>
          </a:p>
          <a:p>
            <a:pPr marL="342900" indent="-342900">
              <a:buFont typeface="Arial"/>
              <a:buChar char="•"/>
              <a:defRPr/>
            </a:pPr>
            <a:r>
              <a:rPr lang="sv-SE" dirty="0" err="1">
                <a:solidFill>
                  <a:srgbClr val="000000"/>
                </a:solidFill>
              </a:rPr>
              <a:t>Add</a:t>
            </a:r>
            <a:r>
              <a:rPr lang="sv-SE" dirty="0">
                <a:solidFill>
                  <a:srgbClr val="000000"/>
                </a:solidFill>
              </a:rPr>
              <a:t> </a:t>
            </a:r>
            <a:r>
              <a:rPr lang="sv-SE" dirty="0" smtClean="0">
                <a:solidFill>
                  <a:srgbClr val="000000"/>
                </a:solidFill>
              </a:rPr>
              <a:t>the </a:t>
            </a:r>
            <a:r>
              <a:rPr lang="sv-SE" dirty="0">
                <a:solidFill>
                  <a:srgbClr val="000000"/>
                </a:solidFill>
              </a:rPr>
              <a:t>information </a:t>
            </a:r>
            <a:r>
              <a:rPr lang="sv-SE" dirty="0" err="1">
                <a:solidFill>
                  <a:srgbClr val="000000"/>
                </a:solidFill>
              </a:rPr>
              <a:t>to</a:t>
            </a:r>
            <a:r>
              <a:rPr lang="sv-SE" dirty="0">
                <a:solidFill>
                  <a:srgbClr val="000000"/>
                </a:solidFill>
              </a:rPr>
              <a:t> the </a:t>
            </a:r>
            <a:r>
              <a:rPr lang="sv-SE" dirty="0" err="1">
                <a:solidFill>
                  <a:srgbClr val="000000"/>
                </a:solidFill>
              </a:rPr>
              <a:t>annotation.gff</a:t>
            </a:r>
            <a:r>
              <a:rPr lang="sv-SE" dirty="0">
                <a:solidFill>
                  <a:srgbClr val="000000"/>
                </a:solidFill>
              </a:rPr>
              <a:t> </a:t>
            </a:r>
            <a:r>
              <a:rPr lang="sv-SE" dirty="0" err="1">
                <a:solidFill>
                  <a:srgbClr val="000000"/>
                </a:solidFill>
              </a:rPr>
              <a:t>using</a:t>
            </a:r>
            <a:r>
              <a:rPr lang="sv-SE" dirty="0">
                <a:solidFill>
                  <a:srgbClr val="000000"/>
                </a:solidFill>
              </a:rPr>
              <a:t> </a:t>
            </a:r>
            <a:r>
              <a:rPr lang="sv-SE" dirty="0" err="1">
                <a:solidFill>
                  <a:srgbClr val="000000"/>
                </a:solidFill>
              </a:rPr>
              <a:t>custom</a:t>
            </a:r>
            <a:r>
              <a:rPr lang="sv-SE" dirty="0">
                <a:solidFill>
                  <a:srgbClr val="000000"/>
                </a:solidFill>
              </a:rPr>
              <a:t>-script</a:t>
            </a:r>
          </a:p>
        </p:txBody>
      </p:sp>
      <p:graphicFrame>
        <p:nvGraphicFramePr>
          <p:cNvPr id="6" name="Table 5"/>
          <p:cNvGraphicFramePr>
            <a:graphicFrameLocks noGrp="1"/>
          </p:cNvGraphicFramePr>
          <p:nvPr>
            <p:extLst>
              <p:ext uri="{D42A27DB-BD31-4B8C-83A1-F6EECF244321}">
                <p14:modId xmlns:p14="http://schemas.microsoft.com/office/powerpoint/2010/main" val="4125208369"/>
              </p:ext>
            </p:extLst>
          </p:nvPr>
        </p:nvGraphicFramePr>
        <p:xfrm>
          <a:off x="3252824" y="2134045"/>
          <a:ext cx="3069702" cy="741680"/>
        </p:xfrm>
        <a:graphic>
          <a:graphicData uri="http://schemas.openxmlformats.org/drawingml/2006/table">
            <a:tbl>
              <a:tblPr firstRow="1" bandRow="1">
                <a:tableStyleId>{5C22544A-7EE6-4342-B048-85BDC9FD1C3A}</a:tableStyleId>
              </a:tblPr>
              <a:tblGrid>
                <a:gridCol w="1534851"/>
                <a:gridCol w="1534851"/>
              </a:tblGrid>
              <a:tr h="370840">
                <a:tc>
                  <a:txBody>
                    <a:bodyPr/>
                    <a:lstStyle/>
                    <a:p>
                      <a:pPr algn="ctr"/>
                      <a:r>
                        <a:rPr lang="en-US" dirty="0" err="1" smtClean="0"/>
                        <a:t>Uniprot</a:t>
                      </a:r>
                      <a:endParaRPr lang="en-US" dirty="0"/>
                    </a:p>
                  </a:txBody>
                  <a:tcPr/>
                </a:tc>
                <a:tc>
                  <a:txBody>
                    <a:bodyPr/>
                    <a:lstStyle/>
                    <a:p>
                      <a:pPr algn="ctr"/>
                      <a:r>
                        <a:rPr lang="en-US" dirty="0" err="1" smtClean="0"/>
                        <a:t>Swissprot</a:t>
                      </a:r>
                      <a:endParaRPr lang="en-US" dirty="0"/>
                    </a:p>
                  </a:txBody>
                  <a:tcPr/>
                </a:tc>
              </a:tr>
              <a:tr h="370840">
                <a:tc>
                  <a:txBody>
                    <a:bodyPr/>
                    <a:lstStyle/>
                    <a:p>
                      <a:pPr algn="ctr"/>
                      <a:r>
                        <a:rPr lang="sv-SE" dirty="0" err="1" smtClean="0">
                          <a:solidFill>
                            <a:srgbClr val="000000"/>
                          </a:solidFill>
                        </a:rPr>
                        <a:t>exhaustive</a:t>
                      </a:r>
                      <a:r>
                        <a:rPr lang="sv-SE" dirty="0" smtClean="0">
                          <a:solidFill>
                            <a:srgbClr val="000000"/>
                          </a:solidFill>
                        </a:rPr>
                        <a:t> </a:t>
                      </a:r>
                      <a:endParaRPr lang="en-US" dirty="0"/>
                    </a:p>
                  </a:txBody>
                  <a:tcPr/>
                </a:tc>
                <a:tc>
                  <a:txBody>
                    <a:bodyPr/>
                    <a:lstStyle/>
                    <a:p>
                      <a:pPr algn="ctr"/>
                      <a:r>
                        <a:rPr lang="sv-SE" dirty="0" err="1" smtClean="0">
                          <a:solidFill>
                            <a:srgbClr val="000000"/>
                          </a:solidFill>
                        </a:rPr>
                        <a:t>reliable</a:t>
                      </a:r>
                      <a:endParaRPr lang="en-US" dirty="0"/>
                    </a:p>
                  </a:txBody>
                  <a:tcPr/>
                </a:tc>
              </a:tr>
            </a:tbl>
          </a:graphicData>
        </a:graphic>
      </p:graphicFrame>
      <p:sp>
        <p:nvSpPr>
          <p:cNvPr id="7" name="Rectangle 6"/>
          <p:cNvSpPr/>
          <p:nvPr/>
        </p:nvSpPr>
        <p:spPr>
          <a:xfrm>
            <a:off x="3342105" y="3355497"/>
            <a:ext cx="4250864" cy="923330"/>
          </a:xfrm>
          <a:prstGeom prst="rect">
            <a:avLst/>
          </a:prstGeom>
          <a:noFill/>
        </p:spPr>
        <p:txBody>
          <a:bodyPr wrap="square" lIns="91440" tIns="45720" rIns="91440" bIns="45720">
            <a:spAutoFit/>
          </a:bodyPr>
          <a:lstStyle/>
          <a:p>
            <a:pPr algn="ctr"/>
            <a:r>
              <a:rPr lang="sv-SE"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Minimum</a:t>
            </a:r>
            <a:r>
              <a:rPr lang="sv-SE"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sv-SE"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Threshold</a:t>
            </a:r>
            <a:endParaRPr lang="sv-SE"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7"/>
          <p:cNvPicPr>
            <a:picLocks noChangeAspect="1"/>
          </p:cNvPicPr>
          <p:nvPr/>
        </p:nvPicPr>
        <p:blipFill>
          <a:blip r:embed="rId3"/>
          <a:stretch>
            <a:fillRect/>
          </a:stretch>
        </p:blipFill>
        <p:spPr>
          <a:xfrm>
            <a:off x="3006809" y="3559540"/>
            <a:ext cx="670592" cy="592029"/>
          </a:xfrm>
          <a:prstGeom prst="rect">
            <a:avLst/>
          </a:prstGeom>
        </p:spPr>
      </p:pic>
    </p:spTree>
    <p:extLst>
      <p:ext uri="{BB962C8B-B14F-4D97-AF65-F5344CB8AC3E}">
        <p14:creationId xmlns:p14="http://schemas.microsoft.com/office/powerpoint/2010/main" val="1485482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5" name="Platshållare för innehåll 2"/>
          <p:cNvSpPr>
            <a:spLocks noGrp="1"/>
          </p:cNvSpPr>
          <p:nvPr>
            <p:ph idx="1"/>
          </p:nvPr>
        </p:nvSpPr>
        <p:spPr>
          <a:extLst/>
        </p:spPr>
        <p:txBody>
          <a:bodyPr rtlCol="0">
            <a:normAutofit fontScale="77500" lnSpcReduction="20000"/>
          </a:bodyPr>
          <a:lstStyle/>
          <a:p>
            <a:pPr marL="0" indent="0" fontAlgn="auto">
              <a:spcAft>
                <a:spcPts val="0"/>
              </a:spcAft>
              <a:buFont typeface="Arial"/>
              <a:buNone/>
              <a:defRPr/>
            </a:pPr>
            <a:r>
              <a:rPr lang="en-US" sz="2800" b="1" dirty="0" smtClean="0">
                <a:ea typeface="+mn-ea"/>
                <a:cs typeface="+mn-cs"/>
              </a:rPr>
              <a:t>Strengths </a:t>
            </a: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Fairly fast and easy</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Allow gene naming</a:t>
            </a:r>
          </a:p>
          <a:p>
            <a:pPr marL="0" indent="0" fontAlgn="auto">
              <a:spcAft>
                <a:spcPts val="0"/>
              </a:spcAft>
              <a:buFont typeface="Arial"/>
              <a:buNone/>
              <a:defRPr/>
            </a:pPr>
            <a:endParaRPr lang="en-US" sz="2800" b="1" dirty="0" smtClean="0">
              <a:ea typeface="+mn-ea"/>
              <a:cs typeface="+mn-cs"/>
            </a:endParaRPr>
          </a:p>
          <a:p>
            <a:pPr marL="0" indent="0" fontAlgn="auto">
              <a:spcAft>
                <a:spcPts val="0"/>
              </a:spcAft>
              <a:buFont typeface="Arial"/>
              <a:buNone/>
              <a:defRPr/>
            </a:pPr>
            <a:r>
              <a:rPr lang="en-US" sz="2800" b="1" dirty="0" smtClean="0">
                <a:ea typeface="+mn-ea"/>
                <a:cs typeface="+mn-cs"/>
              </a:rPr>
              <a:t>Limits</a:t>
            </a:r>
          </a:p>
          <a:p>
            <a:pPr fontAlgn="auto">
              <a:spcAft>
                <a:spcPts val="0"/>
              </a:spcAft>
              <a:buFont typeface="Arial"/>
              <a:buChar char="•"/>
              <a:defRPr/>
            </a:pPr>
            <a:r>
              <a:rPr lang="en-US" sz="2800" dirty="0" err="1" smtClean="0">
                <a:solidFill>
                  <a:srgbClr val="000000"/>
                </a:solidFill>
                <a:latin typeface="Calibri" charset="0"/>
                <a:ea typeface="MS PGothic" charset="0"/>
                <a:cs typeface="+mn-cs"/>
              </a:rPr>
              <a:t>Orthology</a:t>
            </a:r>
            <a:r>
              <a:rPr lang="en-US" sz="2800" dirty="0" smtClean="0">
                <a:solidFill>
                  <a:srgbClr val="000000"/>
                </a:solidFill>
                <a:latin typeface="Calibri" charset="0"/>
                <a:ea typeface="MS PGothic" charset="0"/>
                <a:cs typeface="+mn-cs"/>
              </a:rPr>
              <a:t> not certain - best blast-hit does not equal orthologous!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Bias due to well conserved domains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Best Hit ( use as template) is not necessary the best annotated sequence to use =&gt; Could apply a prioritization rule (Human first, then mouse, </a:t>
            </a:r>
            <a:r>
              <a:rPr lang="en-US" sz="2800" dirty="0" err="1" smtClean="0">
                <a:solidFill>
                  <a:srgbClr val="000000"/>
                </a:solidFill>
                <a:latin typeface="Calibri" charset="0"/>
                <a:ea typeface="MS PGothic" charset="0"/>
                <a:cs typeface="+mn-cs"/>
              </a:rPr>
              <a:t>etc</a:t>
            </a:r>
            <a:r>
              <a:rPr lang="en-US" sz="2800" dirty="0" smtClean="0">
                <a:solidFill>
                  <a:srgbClr val="000000"/>
                </a:solidFill>
                <a:latin typeface="Calibri" charset="0"/>
                <a:ea typeface="MS PGothic" charset="0"/>
                <a:cs typeface="+mn-cs"/>
              </a:rPr>
              <a:t>).</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endParaRPr lang="en-US" sz="2800" dirty="0">
              <a:solidFill>
                <a:srgbClr val="000000"/>
              </a:solidFill>
              <a:latin typeface="Calibri" charset="0"/>
              <a:ea typeface="MS PGothic" charset="0"/>
              <a:cs typeface="+mn-cs"/>
            </a:endParaRPr>
          </a:p>
        </p:txBody>
      </p:sp>
    </p:spTree>
    <p:extLst>
      <p:ext uri="{BB962C8B-B14F-4D97-AF65-F5344CB8AC3E}">
        <p14:creationId xmlns:p14="http://schemas.microsoft.com/office/powerpoint/2010/main" val="2155425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2"/>
          <p:cNvSpPr>
            <a:spLocks noGrp="1"/>
          </p:cNvSpPr>
          <p:nvPr>
            <p:ph idx="1"/>
          </p:nvPr>
        </p:nvSpPr>
        <p:spPr>
          <a:xfrm>
            <a:off x="292731" y="1600200"/>
            <a:ext cx="8533753" cy="4525963"/>
          </a:xfrm>
        </p:spPr>
        <p:txBody>
          <a:bodyPr>
            <a:normAutofit/>
          </a:bodyPr>
          <a:lstStyle/>
          <a:p>
            <a:r>
              <a:rPr lang="en-US" sz="2000" dirty="0" smtClean="0"/>
              <a:t>Blast-based annotation are tightly dependent to the quality of the </a:t>
            </a:r>
            <a:r>
              <a:rPr lang="en-US" sz="2000" dirty="0" smtClean="0"/>
              <a:t>structural annotation</a:t>
            </a:r>
            <a:endParaRPr lang="en-US" sz="2000" dirty="0" smtClean="0"/>
          </a:p>
          <a:p>
            <a:endParaRPr lang="en-US" dirty="0" smtClean="0"/>
          </a:p>
          <a:p>
            <a:pPr lvl="1">
              <a:buFontTx/>
              <a:buChar char="-"/>
            </a:pPr>
            <a:r>
              <a:rPr lang="en-US" sz="2000" dirty="0">
                <a:solidFill>
                  <a:srgbClr val="000000"/>
                </a:solidFill>
              </a:rPr>
              <a:t>Gene Fusion</a:t>
            </a:r>
          </a:p>
          <a:p>
            <a:pPr lvl="1">
              <a:buFontTx/>
              <a:buChar char="-"/>
            </a:pPr>
            <a:endParaRPr lang="en-US" sz="2000" dirty="0">
              <a:solidFill>
                <a:srgbClr val="000000"/>
              </a:solidFill>
            </a:endParaRPr>
          </a:p>
          <a:p>
            <a:pPr lvl="1">
              <a:buFontTx/>
              <a:buChar char="-"/>
            </a:pPr>
            <a:r>
              <a:rPr lang="en-US" sz="2000" dirty="0">
                <a:solidFill>
                  <a:srgbClr val="000000"/>
                </a:solidFill>
              </a:rPr>
              <a:t>Gene split</a:t>
            </a:r>
          </a:p>
          <a:p>
            <a:pPr lvl="1">
              <a:buFontTx/>
              <a:buChar char="-"/>
            </a:pPr>
            <a:endParaRPr lang="en-US" sz="2000" dirty="0">
              <a:solidFill>
                <a:srgbClr val="000000"/>
              </a:solidFill>
            </a:endParaRPr>
          </a:p>
          <a:p>
            <a:pPr lvl="1">
              <a:buFontTx/>
              <a:buChar char="-"/>
            </a:pPr>
            <a:r>
              <a:rPr lang="en-US" sz="2000" dirty="0">
                <a:solidFill>
                  <a:srgbClr val="000000"/>
                </a:solidFill>
              </a:rPr>
              <a:t>Gene Partial (Well conserved domain</a:t>
            </a:r>
            <a:r>
              <a:rPr lang="en-US" sz="2000" dirty="0" smtClean="0">
                <a:solidFill>
                  <a:srgbClr val="000000"/>
                </a:solidFill>
              </a:rPr>
              <a:t>)</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Over prediction</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Wrong ORF</a:t>
            </a:r>
            <a:endParaRPr lang="en-US" sz="2000" dirty="0">
              <a:solidFill>
                <a:srgbClr val="000000"/>
              </a:solidFill>
            </a:endParaRPr>
          </a:p>
          <a:p>
            <a:pPr lvl="1"/>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mtClean="0"/>
              <a:t>Blast-based approach</a:t>
            </a:r>
            <a:br>
              <a:rPr lang="en-US" smtClean="0"/>
            </a:br>
            <a:endParaRPr lang="en-US" dirty="0"/>
          </a:p>
        </p:txBody>
      </p:sp>
    </p:spTree>
    <p:extLst>
      <p:ext uri="{BB962C8B-B14F-4D97-AF65-F5344CB8AC3E}">
        <p14:creationId xmlns:p14="http://schemas.microsoft.com/office/powerpoint/2010/main" val="20715594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creen Shot 2016-04-25 at 12.35.3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5054"/>
            <a:ext cx="9144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457200" y="218883"/>
            <a:ext cx="3427141" cy="437801"/>
          </a:xfrm>
        </p:spPr>
        <p:txBody>
          <a:bodyPr/>
          <a:lstStyle/>
          <a:p>
            <a:r>
              <a:rPr lang="en-US" dirty="0"/>
              <a:t>Blast-based </a:t>
            </a:r>
            <a:r>
              <a:rPr lang="en-US" dirty="0" smtClean="0"/>
              <a:t>approach : result</a:t>
            </a:r>
            <a:r>
              <a:rPr lang="en-US" dirty="0"/>
              <a:t/>
            </a:r>
            <a:br>
              <a:rPr lang="en-US" dirty="0"/>
            </a:br>
            <a:endParaRPr lang="en-US" dirty="0"/>
          </a:p>
        </p:txBody>
      </p:sp>
    </p:spTree>
    <p:extLst>
      <p:ext uri="{BB962C8B-B14F-4D97-AF65-F5344CB8AC3E}">
        <p14:creationId xmlns:p14="http://schemas.microsoft.com/office/powerpoint/2010/main" val="39981545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6" name="Rounded Rectangle 5"/>
          <p:cNvSpPr/>
          <p:nvPr/>
        </p:nvSpPr>
        <p:spPr>
          <a:xfrm>
            <a:off x="2229539" y="4058619"/>
            <a:ext cx="2219385"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Compare domains</a:t>
            </a:r>
          </a:p>
          <a:p>
            <a:pPr algn="ctr"/>
            <a:r>
              <a:rPr lang="en-US" sz="2800" dirty="0" smtClean="0"/>
              <a:t>(</a:t>
            </a:r>
            <a:r>
              <a:rPr lang="en-US" sz="2800" dirty="0" err="1" smtClean="0"/>
              <a:t>Pfam</a:t>
            </a:r>
            <a:r>
              <a:rPr lang="en-US" sz="2800" dirty="0" smtClean="0"/>
              <a:t>, </a:t>
            </a:r>
            <a:r>
              <a:rPr lang="en-US" sz="2800" dirty="0" err="1" smtClean="0"/>
              <a:t>interpro</a:t>
            </a:r>
            <a:r>
              <a:rPr lang="en-US" sz="2800" dirty="0" smtClean="0"/>
              <a:t>)</a:t>
            </a:r>
            <a:endParaRPr lang="en-US" sz="2800" dirty="0"/>
          </a:p>
        </p:txBody>
      </p:sp>
      <p:sp>
        <p:nvSpPr>
          <p:cNvPr id="7" name="Rounded Rectangle 6"/>
          <p:cNvSpPr/>
          <p:nvPr/>
        </p:nvSpPr>
        <p:spPr>
          <a:xfrm>
            <a:off x="4555245" y="4003613"/>
            <a:ext cx="2282353"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Pathways</a:t>
            </a:r>
          </a:p>
          <a:p>
            <a:pPr algn="ctr"/>
            <a:r>
              <a:rPr lang="en-US" sz="2800" dirty="0" smtClean="0"/>
              <a:t>(KEGG, </a:t>
            </a:r>
            <a:r>
              <a:rPr lang="en-US" sz="2800" dirty="0" err="1" smtClean="0"/>
              <a:t>MetaCyc</a:t>
            </a:r>
            <a:r>
              <a:rPr lang="en-US" sz="2800" dirty="0" smtClean="0"/>
              <a:t>, </a:t>
            </a:r>
            <a:r>
              <a:rPr lang="en-US" sz="2800" dirty="0" err="1" smtClean="0"/>
              <a:t>Reactome</a:t>
            </a:r>
            <a:r>
              <a:rPr lang="en-US" sz="2800" dirty="0" smtClean="0"/>
              <a:t> …)</a:t>
            </a:r>
            <a:endParaRPr lang="en-US" sz="2800" dirty="0"/>
          </a:p>
        </p:txBody>
      </p:sp>
      <p:sp>
        <p:nvSpPr>
          <p:cNvPr id="8" name="Rounded Rectangle 7"/>
          <p:cNvSpPr/>
          <p:nvPr/>
        </p:nvSpPr>
        <p:spPr>
          <a:xfrm>
            <a:off x="6914559" y="4003613"/>
            <a:ext cx="1993747"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Controlled vocabulary</a:t>
            </a:r>
          </a:p>
          <a:p>
            <a:pPr algn="ctr"/>
            <a:r>
              <a:rPr lang="en-US" sz="2800" dirty="0" smtClean="0"/>
              <a:t>(GO)</a:t>
            </a:r>
            <a:endParaRPr lang="en-US" sz="2800" dirty="0"/>
          </a:p>
        </p:txBody>
      </p:sp>
      <p:cxnSp>
        <p:nvCxnSpPr>
          <p:cNvPr id="10" name="Straight Arrow Connector 9"/>
          <p:cNvCxnSpPr>
            <a:stCxn id="5" idx="2"/>
            <a:endCxn id="6" idx="0"/>
          </p:cNvCxnSpPr>
          <p:nvPr/>
        </p:nvCxnSpPr>
        <p:spPr>
          <a:xfrm flipH="1">
            <a:off x="3339232" y="2905810"/>
            <a:ext cx="1225132" cy="1152809"/>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7" idx="0"/>
          </p:cNvCxnSpPr>
          <p:nvPr/>
        </p:nvCxnSpPr>
        <p:spPr>
          <a:xfrm>
            <a:off x="4564364" y="2905810"/>
            <a:ext cx="1132058"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8" idx="0"/>
          </p:cNvCxnSpPr>
          <p:nvPr/>
        </p:nvCxnSpPr>
        <p:spPr>
          <a:xfrm>
            <a:off x="4564364" y="2905810"/>
            <a:ext cx="3347069"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11645" y="4003613"/>
            <a:ext cx="1930133"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Search similar function</a:t>
            </a:r>
            <a:endParaRPr lang="en-US" sz="2800" dirty="0"/>
          </a:p>
        </p:txBody>
      </p:sp>
      <p:cxnSp>
        <p:nvCxnSpPr>
          <p:cNvPr id="21" name="Straight Arrow Connector 20"/>
          <p:cNvCxnSpPr>
            <a:stCxn id="5" idx="2"/>
            <a:endCxn id="11" idx="0"/>
          </p:cNvCxnSpPr>
          <p:nvPr/>
        </p:nvCxnSpPr>
        <p:spPr>
          <a:xfrm flipH="1">
            <a:off x="1176712" y="2905810"/>
            <a:ext cx="3387652"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Databases</a:t>
            </a:r>
            <a:endParaRPr lang="en-US" dirty="0"/>
          </a:p>
        </p:txBody>
      </p:sp>
      <p:graphicFrame>
        <p:nvGraphicFramePr>
          <p:cNvPr id="4" name="Table 3"/>
          <p:cNvGraphicFramePr>
            <a:graphicFrameLocks noGrp="1"/>
          </p:cNvGraphicFramePr>
          <p:nvPr/>
        </p:nvGraphicFramePr>
        <p:xfrm>
          <a:off x="323528" y="1700808"/>
          <a:ext cx="8712968" cy="3902824"/>
        </p:xfrm>
        <a:graphic>
          <a:graphicData uri="http://schemas.openxmlformats.org/drawingml/2006/table">
            <a:tbl>
              <a:tblPr firstRow="1" bandRow="1">
                <a:tableStyleId>{08FB837D-C827-4EFA-A057-4D05807E0F7C}</a:tableStyleId>
              </a:tblPr>
              <a:tblGrid>
                <a:gridCol w="1214102"/>
                <a:gridCol w="2458306"/>
                <a:gridCol w="5040560"/>
              </a:tblGrid>
              <a:tr h="351212">
                <a:tc>
                  <a:txBody>
                    <a:bodyPr/>
                    <a:lstStyle/>
                    <a:p>
                      <a:pPr algn="ctr"/>
                      <a:r>
                        <a:rPr lang="en-US" sz="1400" dirty="0" smtClean="0"/>
                        <a:t>Database</a:t>
                      </a:r>
                      <a:endParaRPr lang="en-US" sz="1400" dirty="0"/>
                    </a:p>
                  </a:txBody>
                  <a:tcPr/>
                </a:tc>
                <a:tc>
                  <a:txBody>
                    <a:bodyPr/>
                    <a:lstStyle/>
                    <a:p>
                      <a:pPr algn="ctr"/>
                      <a:r>
                        <a:rPr lang="en-US" sz="1400" dirty="0" smtClean="0"/>
                        <a:t>Information</a:t>
                      </a:r>
                      <a:endParaRPr lang="en-US" sz="1400" dirty="0"/>
                    </a:p>
                  </a:txBody>
                  <a:tcPr/>
                </a:tc>
                <a:tc>
                  <a:txBody>
                    <a:bodyPr/>
                    <a:lstStyle/>
                    <a:p>
                      <a:pPr algn="ctr"/>
                      <a:r>
                        <a:rPr lang="en-US" sz="1400" dirty="0" smtClean="0"/>
                        <a:t>Comment</a:t>
                      </a:r>
                      <a:endParaRPr lang="en-US" sz="1400" dirty="0"/>
                    </a:p>
                  </a:txBody>
                  <a:tcPr/>
                </a:tc>
              </a:tr>
              <a:tr h="304800">
                <a:tc>
                  <a:txBody>
                    <a:bodyPr/>
                    <a:lstStyle/>
                    <a:p>
                      <a:r>
                        <a:rPr lang="en-US" sz="1400" dirty="0" smtClean="0"/>
                        <a:t>KEGG</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Kyoto Encyclopedia of Genes and Genomes</a:t>
                      </a:r>
                    </a:p>
                  </a:txBody>
                  <a:tcPr/>
                </a:tc>
              </a:tr>
              <a:tr h="518160">
                <a:tc>
                  <a:txBody>
                    <a:bodyPr/>
                    <a:lstStyle/>
                    <a:p>
                      <a:r>
                        <a:rPr lang="en-US" sz="1400" dirty="0" err="1" smtClean="0"/>
                        <a:t>MetaCyc</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Curated database of experimentally elucidated metabolic pathways from all domains of life </a:t>
                      </a:r>
                      <a:r>
                        <a:rPr lang="en-US" sz="1400" dirty="0" smtClean="0"/>
                        <a:t>(NIH)</a:t>
                      </a:r>
                      <a:endParaRPr lang="en-US" sz="1400" b="0" i="0" u="none" strike="noStrike" kern="1200" baseline="0" dirty="0" smtClean="0">
                        <a:solidFill>
                          <a:schemeClr val="dk1"/>
                        </a:solidFill>
                        <a:latin typeface="+mn-lt"/>
                        <a:ea typeface="+mn-ea"/>
                        <a:cs typeface="+mn-cs"/>
                      </a:endParaRPr>
                    </a:p>
                  </a:txBody>
                  <a:tcPr/>
                </a:tc>
              </a:tr>
              <a:tr h="304800">
                <a:tc>
                  <a:txBody>
                    <a:bodyPr/>
                    <a:lstStyle/>
                    <a:p>
                      <a:r>
                        <a:rPr lang="en-US" sz="1400" dirty="0" err="1" smtClean="0"/>
                        <a:t>Reactome</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Curated and peer reviewed pathway database</a:t>
                      </a:r>
                    </a:p>
                  </a:txBody>
                  <a:tcPr/>
                </a:tc>
              </a:tr>
              <a:tr h="518160">
                <a:tc>
                  <a:txBody>
                    <a:bodyPr/>
                    <a:lstStyle/>
                    <a:p>
                      <a:r>
                        <a:rPr lang="en-US" sz="1400" dirty="0" err="1" smtClean="0"/>
                        <a:t>UniPathway</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Manually curated resource of enzyme-catalyzed and spontaneous chemical reactions.</a:t>
                      </a:r>
                      <a:endParaRPr lang="en-US" sz="1400" dirty="0"/>
                    </a:p>
                  </a:txBody>
                  <a:tcPr/>
                </a:tc>
              </a:tr>
              <a:tr h="518160">
                <a:tc>
                  <a:txBody>
                    <a:bodyPr/>
                    <a:lstStyle/>
                    <a:p>
                      <a:r>
                        <a:rPr lang="en-US" sz="1400" dirty="0" smtClean="0"/>
                        <a:t>GO</a:t>
                      </a:r>
                      <a:endParaRPr lang="en-US" sz="1400" dirty="0"/>
                    </a:p>
                  </a:txBody>
                  <a:tcPr/>
                </a:tc>
                <a:tc>
                  <a:txBody>
                    <a:bodyPr/>
                    <a:lstStyle/>
                    <a:p>
                      <a:r>
                        <a:rPr lang="en-US" sz="1400" dirty="0" smtClean="0"/>
                        <a:t>Gene Ontology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Three structured, controlled vocabularies (ontologies) : biological processes, cellular components and molecular functions </a:t>
                      </a:r>
                      <a:endParaRPr lang="en-US" sz="1400" dirty="0"/>
                    </a:p>
                  </a:txBody>
                  <a:tcPr/>
                </a:tc>
              </a:tr>
              <a:tr h="351212">
                <a:tc>
                  <a:txBody>
                    <a:bodyPr/>
                    <a:lstStyle/>
                    <a:p>
                      <a:r>
                        <a:rPr lang="en-US" sz="1400" dirty="0" err="1" smtClean="0"/>
                        <a:t>Pfam</a:t>
                      </a:r>
                      <a:endParaRPr lang="en-US" sz="1400" dirty="0"/>
                    </a:p>
                  </a:txBody>
                  <a:tcPr/>
                </a:tc>
                <a:tc>
                  <a:txBody>
                    <a:bodyPr/>
                    <a:lstStyle/>
                    <a:p>
                      <a:r>
                        <a:rPr lang="en-US" sz="1400" dirty="0" smtClean="0"/>
                        <a:t>Protein families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Multiple sequence alignments and hidden Markov models </a:t>
                      </a:r>
                      <a:endParaRPr lang="en-US" sz="1400" dirty="0"/>
                    </a:p>
                  </a:txBody>
                  <a:tcPr/>
                </a:tc>
              </a:tr>
              <a:tr h="518160">
                <a:tc>
                  <a:txBody>
                    <a:bodyPr/>
                    <a:lstStyle/>
                    <a:p>
                      <a:r>
                        <a:rPr lang="en-US" sz="1400" dirty="0" err="1" smtClean="0"/>
                        <a:t>Interpro</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latin typeface="Cambria"/>
                          <a:ea typeface="ＭＳ 明朝"/>
                          <a:cs typeface="Times New Roman"/>
                        </a:rPr>
                        <a:t>Protein families, domains and functional sites</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a:t>
                      </a:r>
                      <a:r>
                        <a:rPr lang="en-US" sz="1400" kern="1200" baseline="0" dirty="0" smtClean="0">
                          <a:solidFill>
                            <a:schemeClr val="dk1"/>
                          </a:solidFill>
                          <a:effectLst/>
                          <a:latin typeface="+mn-lt"/>
                          <a:ea typeface="+mn-ea"/>
                          <a:cs typeface="+mn-cs"/>
                        </a:rPr>
                        <a:t> and create a signature to search against </a:t>
                      </a:r>
                      <a:r>
                        <a:rPr lang="en-US" sz="1400" kern="1200" baseline="0" dirty="0" err="1" smtClean="0">
                          <a:solidFill>
                            <a:schemeClr val="dk1"/>
                          </a:solidFill>
                          <a:effectLst/>
                          <a:latin typeface="+mn-lt"/>
                          <a:ea typeface="+mn-ea"/>
                          <a:cs typeface="+mn-cs"/>
                        </a:rPr>
                        <a:t>Interpro</a:t>
                      </a:r>
                      <a:r>
                        <a:rPr lang="en-US" sz="1400" kern="1200" baseline="0" dirty="0" smtClean="0">
                          <a:solidFill>
                            <a:schemeClr val="dk1"/>
                          </a:solidFill>
                          <a:effectLst/>
                          <a:latin typeface="+mn-lt"/>
                          <a:ea typeface="+mn-ea"/>
                          <a:cs typeface="+mn-cs"/>
                        </a:rPr>
                        <a:t>.</a:t>
                      </a:r>
                      <a:endParaRPr lang="en-US" sz="1400" kern="1200" dirty="0" smtClean="0">
                        <a:solidFill>
                          <a:schemeClr val="dk1"/>
                        </a:solidFill>
                        <a:effectLst/>
                        <a:latin typeface="+mn-lt"/>
                        <a:ea typeface="+mn-ea"/>
                        <a:cs typeface="+mn-cs"/>
                      </a:endParaRPr>
                    </a:p>
                  </a:txBody>
                  <a:tcPr/>
                </a:tc>
              </a:tr>
              <a:tr h="518160">
                <a:tc gridSpan="3">
                  <a:txBody>
                    <a:bodyPr/>
                    <a:lstStyle/>
                    <a:p>
                      <a:r>
                        <a:rPr lang="en-US" sz="1400" dirty="0" smtClean="0"/>
                        <a:t>Have</a:t>
                      </a:r>
                      <a:r>
                        <a:rPr lang="en-US" sz="1400" baseline="0" dirty="0" smtClean="0"/>
                        <a:t> a look on the </a:t>
                      </a:r>
                      <a:r>
                        <a:rPr lang="en-US" sz="1400" baseline="0" dirty="0" err="1" smtClean="0"/>
                        <a:t>Interpro</a:t>
                      </a:r>
                      <a:r>
                        <a:rPr lang="en-US" sz="1400" baseline="0" dirty="0" smtClean="0"/>
                        <a:t> web page: All the database they search into are listed. It gives a nice overview of different types of databases available.</a:t>
                      </a:r>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4-01 at 8.51.57 AM.png"/>
          <p:cNvPicPr>
            <a:picLocks noChangeAspect="1"/>
          </p:cNvPicPr>
          <p:nvPr/>
        </p:nvPicPr>
        <p:blipFill>
          <a:blip r:embed="rId3">
            <a:extLst>
              <a:ext uri="{28A0092B-C50C-407E-A947-70E740481C1C}">
                <a14:useLocalDpi xmlns:a14="http://schemas.microsoft.com/office/drawing/2010/main" val="0"/>
              </a:ext>
            </a:extLst>
          </a:blip>
          <a:srcRect t="-9956" b="-9956"/>
          <a:stretch>
            <a:fillRect/>
          </a:stretch>
        </p:blipFill>
        <p:spPr>
          <a:xfrm>
            <a:off x="601727" y="1853024"/>
            <a:ext cx="6980238" cy="4927600"/>
          </a:xfrm>
          <a:prstGeom prst="rect">
            <a:avLst/>
          </a:prstGeom>
          <a:noFill/>
        </p:spPr>
      </p:pic>
      <p:sp>
        <p:nvSpPr>
          <p:cNvPr id="2" name="Title 1"/>
          <p:cNvSpPr>
            <a:spLocks noGrp="1"/>
          </p:cNvSpPr>
          <p:nvPr>
            <p:ph type="title"/>
          </p:nvPr>
        </p:nvSpPr>
        <p:spPr/>
        <p:txBody>
          <a:bodyPr/>
          <a:lstStyle/>
          <a:p>
            <a:r>
              <a:rPr lang="en-US" dirty="0"/>
              <a:t>Gene Ontology</a:t>
            </a:r>
            <a:br>
              <a:rPr lang="en-US" dirty="0"/>
            </a:br>
            <a:endParaRPr lang="en-US" dirty="0"/>
          </a:p>
        </p:txBody>
      </p:sp>
      <p:sp>
        <p:nvSpPr>
          <p:cNvPr id="6" name="TextBox 9"/>
          <p:cNvSpPr txBox="1">
            <a:spLocks noChangeArrowheads="1"/>
          </p:cNvSpPr>
          <p:nvPr/>
        </p:nvSpPr>
        <p:spPr bwMode="auto">
          <a:xfrm>
            <a:off x="5633529" y="1965325"/>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2000" dirty="0"/>
              <a:t>More than 60 000 terms</a:t>
            </a:r>
          </a:p>
        </p:txBody>
      </p:sp>
      <p:sp>
        <p:nvSpPr>
          <p:cNvPr id="3" name="TextBox 2"/>
          <p:cNvSpPr txBox="1"/>
          <p:nvPr/>
        </p:nvSpPr>
        <p:spPr>
          <a:xfrm rot="10800000" flipV="1">
            <a:off x="457200" y="1295138"/>
            <a:ext cx="8200516" cy="923330"/>
          </a:xfrm>
          <a:prstGeom prst="rect">
            <a:avLst/>
          </a:prstGeom>
          <a:noFill/>
        </p:spPr>
        <p:txBody>
          <a:bodyPr wrap="square" rtlCol="0">
            <a:spAutoFit/>
          </a:bodyPr>
          <a:lstStyle/>
          <a:p>
            <a:r>
              <a:rPr lang="en-US" dirty="0"/>
              <a:t>Gene Ontology: the framework for the model of biology. The GO defines concepts/classes used to describe gene function, and relationships between these concepts. It classifies functions along three aspects: </a:t>
            </a:r>
          </a:p>
        </p:txBody>
      </p:sp>
      <p:sp>
        <p:nvSpPr>
          <p:cNvPr id="7" name="Right Brace 6"/>
          <p:cNvSpPr/>
          <p:nvPr/>
        </p:nvSpPr>
        <p:spPr>
          <a:xfrm>
            <a:off x="5073352" y="2501691"/>
            <a:ext cx="543326" cy="1231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a:off x="5073352" y="4195143"/>
            <a:ext cx="560177" cy="10568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a:off x="5073352" y="5542207"/>
            <a:ext cx="430926" cy="70736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810601" y="2578851"/>
            <a:ext cx="3070071" cy="923330"/>
          </a:xfrm>
          <a:prstGeom prst="rect">
            <a:avLst/>
          </a:prstGeom>
          <a:noFill/>
        </p:spPr>
        <p:txBody>
          <a:bodyPr wrap="none" rtlCol="0">
            <a:spAutoFit/>
          </a:bodyPr>
          <a:lstStyle/>
          <a:p>
            <a:r>
              <a:rPr lang="en-US" dirty="0"/>
              <a:t>pathways and larger processes </a:t>
            </a:r>
            <a:endParaRPr lang="en-US" dirty="0" smtClean="0"/>
          </a:p>
          <a:p>
            <a:r>
              <a:rPr lang="en-US" dirty="0" smtClean="0"/>
              <a:t>made </a:t>
            </a:r>
            <a:r>
              <a:rPr lang="en-US" dirty="0"/>
              <a:t>up of the activities </a:t>
            </a:r>
            <a:endParaRPr lang="en-US" dirty="0" smtClean="0"/>
          </a:p>
          <a:p>
            <a:r>
              <a:rPr lang="en-US" dirty="0" smtClean="0"/>
              <a:t>of </a:t>
            </a:r>
            <a:r>
              <a:rPr lang="en-US" dirty="0"/>
              <a:t>multiple gene products.</a:t>
            </a:r>
          </a:p>
        </p:txBody>
      </p:sp>
      <p:sp>
        <p:nvSpPr>
          <p:cNvPr id="11" name="TextBox 10"/>
          <p:cNvSpPr txBox="1"/>
          <p:nvPr/>
        </p:nvSpPr>
        <p:spPr>
          <a:xfrm>
            <a:off x="5810601" y="4191443"/>
            <a:ext cx="2005677" cy="646331"/>
          </a:xfrm>
          <a:prstGeom prst="rect">
            <a:avLst/>
          </a:prstGeom>
          <a:noFill/>
        </p:spPr>
        <p:txBody>
          <a:bodyPr wrap="none" rtlCol="0">
            <a:spAutoFit/>
          </a:bodyPr>
          <a:lstStyle/>
          <a:p>
            <a:r>
              <a:rPr lang="en-US" dirty="0"/>
              <a:t>molecular activities </a:t>
            </a:r>
            <a:endParaRPr lang="en-US" dirty="0" smtClean="0"/>
          </a:p>
          <a:p>
            <a:r>
              <a:rPr lang="en-US" dirty="0" smtClean="0"/>
              <a:t>of </a:t>
            </a:r>
            <a:r>
              <a:rPr lang="en-US" dirty="0"/>
              <a:t>gene products</a:t>
            </a:r>
          </a:p>
        </p:txBody>
      </p:sp>
      <p:sp>
        <p:nvSpPr>
          <p:cNvPr id="12" name="TextBox 11"/>
          <p:cNvSpPr txBox="1"/>
          <p:nvPr/>
        </p:nvSpPr>
        <p:spPr>
          <a:xfrm>
            <a:off x="5738128" y="5653969"/>
            <a:ext cx="3142544" cy="369332"/>
          </a:xfrm>
          <a:prstGeom prst="rect">
            <a:avLst/>
          </a:prstGeom>
          <a:noFill/>
        </p:spPr>
        <p:txBody>
          <a:bodyPr wrap="none" rtlCol="0">
            <a:spAutoFit/>
          </a:bodyPr>
          <a:lstStyle/>
          <a:p>
            <a:r>
              <a:rPr lang="en-US" dirty="0"/>
              <a:t>where gene products are active</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Ontology</a:t>
            </a:r>
            <a:br>
              <a:rPr lang="en-US" dirty="0"/>
            </a:br>
            <a:endParaRPr lang="en-US" dirty="0"/>
          </a:p>
        </p:txBody>
      </p:sp>
      <p:pic>
        <p:nvPicPr>
          <p:cNvPr id="4" name="Picture 4" descr="Screen Shot 2016-04-25 at 14.13.3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7367587"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042988" y="5373688"/>
            <a:ext cx="1657350" cy="576262"/>
          </a:xfrm>
          <a:prstGeom prst="ellipse">
            <a:avLst/>
          </a:prstGeom>
          <a:solidFill>
            <a:schemeClr val="accent6">
              <a:lumMod val="75000"/>
              <a:alpha val="0"/>
            </a:schemeClr>
          </a:solid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p:cNvSpPr txBox="1"/>
          <p:nvPr/>
        </p:nvSpPr>
        <p:spPr>
          <a:xfrm>
            <a:off x="2700338" y="1243442"/>
            <a:ext cx="3121367" cy="369332"/>
          </a:xfrm>
          <a:prstGeom prst="rect">
            <a:avLst/>
          </a:prstGeom>
          <a:noFill/>
        </p:spPr>
        <p:txBody>
          <a:bodyPr wrap="none" rtlCol="0">
            <a:spAutoFit/>
          </a:bodyPr>
          <a:lstStyle/>
          <a:p>
            <a:r>
              <a:rPr lang="en-US" dirty="0"/>
              <a:t>http://</a:t>
            </a:r>
            <a:r>
              <a:rPr lang="en-US" dirty="0" err="1"/>
              <a:t>www.geneontology.org</a:t>
            </a:r>
            <a:r>
              <a:rPr lang="en-US" dirty="0"/>
              <a:t>/</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rstSli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9404"/>
            <a:ext cx="8048625" cy="59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631563" y="5934670"/>
            <a:ext cx="50555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5400" b="1" dirty="0" smtClean="0">
                <a:ln w="11430"/>
                <a:solidFill>
                  <a:srgbClr val="FF0000"/>
                </a:solidFill>
                <a:effectLst>
                  <a:outerShdw blurRad="50800" dist="39000" dir="5460000" algn="tl">
                    <a:srgbClr val="000000">
                      <a:alpha val="38000"/>
                    </a:srgbClr>
                  </a:outerShdw>
                </a:effectLst>
              </a:rPr>
              <a:t>?</a:t>
            </a:r>
            <a:endParaRPr lang="sv-SE" sz="5400" b="1" dirty="0">
              <a:ln w="11430"/>
              <a:solidFill>
                <a:srgbClr val="FF0000"/>
              </a:solidFill>
              <a:effectLst>
                <a:outerShdw blurRad="50800" dist="39000" dir="5460000" algn="tl">
                  <a:srgbClr val="000000">
                    <a:alpha val="38000"/>
                  </a:srgbClr>
                </a:outerShdw>
              </a:effectLst>
            </a:endParaRPr>
          </a:p>
        </p:txBody>
      </p:sp>
      <p:sp>
        <p:nvSpPr>
          <p:cNvPr id="11"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Overview</a:t>
            </a:r>
            <a:endParaRPr lang="en-US" dirty="0"/>
          </a:p>
        </p:txBody>
      </p:sp>
    </p:spTree>
    <p:extLst>
      <p:ext uri="{BB962C8B-B14F-4D97-AF65-F5344CB8AC3E}">
        <p14:creationId xmlns:p14="http://schemas.microsoft.com/office/powerpoint/2010/main" val="343335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Tools</a:t>
            </a:r>
            <a:endParaRPr lang="en-US" dirty="0"/>
          </a:p>
        </p:txBody>
      </p:sp>
      <p:graphicFrame>
        <p:nvGraphicFramePr>
          <p:cNvPr id="5" name="Table 4"/>
          <p:cNvGraphicFramePr>
            <a:graphicFrameLocks noGrp="1"/>
          </p:cNvGraphicFramePr>
          <p:nvPr/>
        </p:nvGraphicFramePr>
        <p:xfrm>
          <a:off x="251520" y="1196752"/>
          <a:ext cx="8712968" cy="5137956"/>
        </p:xfrm>
        <a:graphic>
          <a:graphicData uri="http://schemas.openxmlformats.org/drawingml/2006/table">
            <a:tbl>
              <a:tblPr firstRow="1" bandRow="1">
                <a:tableStyleId>{08FB837D-C827-4EFA-A057-4D05807E0F7C}</a:tableStyleId>
              </a:tblPr>
              <a:tblGrid>
                <a:gridCol w="1214102"/>
                <a:gridCol w="4642155"/>
                <a:gridCol w="2856711"/>
              </a:tblGrid>
              <a:tr h="351212">
                <a:tc>
                  <a:txBody>
                    <a:bodyPr/>
                    <a:lstStyle/>
                    <a:p>
                      <a:pPr algn="ctr"/>
                      <a:r>
                        <a:rPr lang="en-US" sz="1400" dirty="0" smtClean="0"/>
                        <a:t>Tool</a:t>
                      </a:r>
                      <a:endParaRPr lang="en-US" sz="1400" dirty="0"/>
                    </a:p>
                  </a:txBody>
                  <a:tcPr/>
                </a:tc>
                <a:tc>
                  <a:txBody>
                    <a:bodyPr/>
                    <a:lstStyle/>
                    <a:p>
                      <a:r>
                        <a:rPr lang="en-US" sz="1400" dirty="0" smtClean="0"/>
                        <a:t>Approach</a:t>
                      </a:r>
                      <a:endParaRPr lang="en-US" sz="1400" dirty="0"/>
                    </a:p>
                  </a:txBody>
                  <a:tcPr/>
                </a:tc>
                <a:tc>
                  <a:txBody>
                    <a:bodyPr/>
                    <a:lstStyle/>
                    <a:p>
                      <a:r>
                        <a:rPr lang="en-US" sz="1400" dirty="0" smtClean="0"/>
                        <a:t>Comment</a:t>
                      </a:r>
                      <a:endParaRPr lang="en-US" sz="1400" dirty="0"/>
                    </a:p>
                  </a:txBody>
                  <a:tcPr/>
                </a:tc>
              </a:tr>
              <a:tr h="944880">
                <a:tc>
                  <a:txBody>
                    <a:bodyPr/>
                    <a:lstStyle/>
                    <a:p>
                      <a:r>
                        <a:rPr lang="en-US" sz="1400" dirty="0" err="1" smtClean="0"/>
                        <a:t>Trinotate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 </a:t>
                      </a:r>
                      <a:r>
                        <a:rPr lang="en-US" sz="1400" kern="1200" dirty="0" smtClean="0">
                          <a:solidFill>
                            <a:schemeClr val="dk1"/>
                          </a:solidFill>
                          <a:latin typeface="+mn-lt"/>
                          <a:ea typeface="+mn-ea"/>
                          <a:cs typeface="+mn-cs"/>
                        </a:rPr>
                        <a:t>+ protein domain identification (HMMER/PFAM)</a:t>
                      </a:r>
                      <a:r>
                        <a:rPr lang="en-US" sz="1400" kern="1200" baseline="0" dirty="0" smtClean="0">
                          <a:solidFill>
                            <a:schemeClr val="dk1"/>
                          </a:solidFill>
                          <a:latin typeface="+mn-lt"/>
                          <a:ea typeface="+mn-ea"/>
                          <a:cs typeface="+mn-cs"/>
                        </a:rPr>
                        <a:t> +</a:t>
                      </a:r>
                      <a:r>
                        <a:rPr lang="en-US" sz="1400" kern="1200" dirty="0" smtClean="0">
                          <a:solidFill>
                            <a:schemeClr val="dk1"/>
                          </a:solidFill>
                          <a:latin typeface="+mn-lt"/>
                          <a:ea typeface="+mn-ea"/>
                          <a:cs typeface="+mn-cs"/>
                        </a:rPr>
                        <a:t> protein signal peptide and </a:t>
                      </a:r>
                      <a:r>
                        <a:rPr lang="en-US" sz="1400" kern="1200" dirty="0" err="1" smtClean="0">
                          <a:solidFill>
                            <a:schemeClr val="dk1"/>
                          </a:solidFill>
                          <a:latin typeface="+mn-lt"/>
                          <a:ea typeface="+mn-ea"/>
                          <a:cs typeface="+mn-cs"/>
                        </a:rPr>
                        <a:t>transmembrane</a:t>
                      </a:r>
                      <a:r>
                        <a:rPr lang="en-US" sz="1400" kern="1200" dirty="0" smtClean="0">
                          <a:solidFill>
                            <a:schemeClr val="dk1"/>
                          </a:solidFill>
                          <a:latin typeface="+mn-lt"/>
                          <a:ea typeface="+mn-ea"/>
                          <a:cs typeface="+mn-cs"/>
                        </a:rPr>
                        <a:t> domain prediction (</a:t>
                      </a:r>
                      <a:r>
                        <a:rPr lang="en-US" sz="1400" kern="1200" dirty="0" err="1" smtClean="0">
                          <a:solidFill>
                            <a:schemeClr val="dk1"/>
                          </a:solidFill>
                          <a:latin typeface="+mn-lt"/>
                          <a:ea typeface="+mn-ea"/>
                          <a:cs typeface="+mn-cs"/>
                        </a:rPr>
                        <a:t>signalP</a:t>
                      </a:r>
                      <a:r>
                        <a:rPr lang="en-US" sz="1400" kern="1200" dirty="0" smtClean="0">
                          <a:solidFill>
                            <a:schemeClr val="dk1"/>
                          </a:solidFill>
                          <a:latin typeface="+mn-lt"/>
                          <a:ea typeface="+mn-ea"/>
                          <a:cs typeface="+mn-cs"/>
                        </a:rPr>
                        <a:t>/</a:t>
                      </a:r>
                      <a:r>
                        <a:rPr lang="en-US" sz="1400" kern="1200" dirty="0" err="1" smtClean="0">
                          <a:solidFill>
                            <a:schemeClr val="dk1"/>
                          </a:solidFill>
                          <a:latin typeface="+mn-lt"/>
                          <a:ea typeface="+mn-ea"/>
                          <a:cs typeface="+mn-cs"/>
                        </a:rPr>
                        <a:t>tmHMM</a:t>
                      </a:r>
                      <a:r>
                        <a:rPr lang="en-US" sz="1400" kern="1200" dirty="0" smtClean="0">
                          <a:solidFill>
                            <a:schemeClr val="dk1"/>
                          </a:solidFill>
                          <a:latin typeface="+mn-lt"/>
                          <a:ea typeface="+mn-ea"/>
                          <a:cs typeface="+mn-cs"/>
                        </a:rPr>
                        <a:t>), and leveraging various annotation databases (</a:t>
                      </a:r>
                      <a:r>
                        <a:rPr lang="en-US" sz="1400" kern="1200" dirty="0" err="1" smtClean="0">
                          <a:solidFill>
                            <a:schemeClr val="dk1"/>
                          </a:solidFill>
                          <a:latin typeface="+mn-lt"/>
                          <a:ea typeface="+mn-ea"/>
                          <a:cs typeface="+mn-cs"/>
                        </a:rPr>
                        <a:t>eggNOG</a:t>
                      </a:r>
                      <a:r>
                        <a:rPr lang="en-US" sz="1400" kern="1200" dirty="0" smtClean="0">
                          <a:solidFill>
                            <a:schemeClr val="dk1"/>
                          </a:solidFill>
                          <a:latin typeface="+mn-lt"/>
                          <a:ea typeface="+mn-ea"/>
                          <a:cs typeface="+mn-cs"/>
                        </a:rPr>
                        <a:t>/GO/</a:t>
                      </a:r>
                      <a:r>
                        <a:rPr lang="en-US" sz="1400" kern="1200" dirty="0" err="1" smtClean="0">
                          <a:solidFill>
                            <a:schemeClr val="dk1"/>
                          </a:solidFill>
                          <a:latin typeface="+mn-lt"/>
                          <a:ea typeface="+mn-ea"/>
                          <a:cs typeface="+mn-cs"/>
                        </a:rPr>
                        <a:t>Kegg</a:t>
                      </a:r>
                      <a:r>
                        <a:rPr lang="en-US" sz="1400" kern="1200" dirty="0" smtClean="0">
                          <a:solidFill>
                            <a:schemeClr val="dk1"/>
                          </a:solidFill>
                          <a:latin typeface="+mn-lt"/>
                          <a:ea typeface="+mn-ea"/>
                          <a:cs typeface="+mn-cs"/>
                        </a:rPr>
                        <a:t> databases).</a:t>
                      </a:r>
                      <a:endParaRPr lang="en-US" sz="1400" dirty="0"/>
                    </a:p>
                  </a:txBody>
                  <a:tcPr/>
                </a:tc>
                <a:tc>
                  <a:txBody>
                    <a:bodyPr/>
                    <a:lstStyle/>
                    <a:p>
                      <a:r>
                        <a:rPr lang="en-US" sz="1400" dirty="0" smtClean="0"/>
                        <a:t>Not automated</a:t>
                      </a:r>
                    </a:p>
                  </a:txBody>
                  <a:tcPr/>
                </a:tc>
              </a:tr>
              <a:tr h="944880">
                <a:tc>
                  <a:txBody>
                    <a:bodyPr/>
                    <a:lstStyle/>
                    <a:p>
                      <a:r>
                        <a:rPr lang="en-US" sz="1400" dirty="0" err="1" smtClean="0"/>
                        <a:t>Annocript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Collects the best-hit and related annotations (proteins,</a:t>
                      </a:r>
                    </a:p>
                    <a:p>
                      <a:r>
                        <a:rPr lang="en-US" sz="1400" b="0" i="0" u="none" strike="noStrike" kern="1200" baseline="0" dirty="0" smtClean="0">
                          <a:solidFill>
                            <a:schemeClr val="dk1"/>
                          </a:solidFill>
                          <a:latin typeface="+mn-lt"/>
                          <a:ea typeface="+mn-ea"/>
                          <a:cs typeface="+mn-cs"/>
                        </a:rPr>
                        <a:t>domains, GO terms, Enzymes, pathways, short)</a:t>
                      </a:r>
                      <a:endParaRPr lang="en-US" sz="1400" dirty="0"/>
                    </a:p>
                  </a:txBody>
                  <a:tcPr/>
                </a:tc>
              </a:tr>
              <a:tr h="1158240">
                <a:tc>
                  <a:txBody>
                    <a:bodyPr/>
                    <a:lstStyle/>
                    <a:p>
                      <a:r>
                        <a:rPr lang="en-US" sz="1400" dirty="0" smtClean="0"/>
                        <a:t>Annot8r</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 tool for Gene Ontology, KEGG biochemical pathways and Enzyme Commission EC number annotation of nucleotide and peptide sequences.</a:t>
                      </a:r>
                      <a:endParaRPr lang="en-US" sz="1400" dirty="0" smtClean="0"/>
                    </a:p>
                  </a:txBody>
                  <a:tcPr/>
                </a:tc>
              </a:tr>
              <a:tr h="351212">
                <a:tc>
                  <a:txBody>
                    <a:bodyPr/>
                    <a:lstStyle/>
                    <a:p>
                      <a:r>
                        <a:rPr lang="en-US" sz="1400" dirty="0" smtClean="0"/>
                        <a:t>Sma3s</a:t>
                      </a:r>
                      <a:endParaRPr lang="en-US" sz="1400" dirty="0"/>
                    </a:p>
                  </a:txBody>
                  <a:tcPr/>
                </a:tc>
                <a:tc>
                  <a:txBody>
                    <a:bodyPr/>
                    <a:lstStyle/>
                    <a:p>
                      <a:r>
                        <a:rPr lang="en-US" sz="1400" dirty="0" smtClean="0"/>
                        <a:t>Best blast hit +</a:t>
                      </a:r>
                      <a:r>
                        <a:rPr lang="en-US" sz="1400" baseline="0" dirty="0" smtClean="0"/>
                        <a:t> </a:t>
                      </a:r>
                      <a:r>
                        <a:rPr lang="en-US" sz="1400" dirty="0" smtClean="0"/>
                        <a:t>Best reciprocal blast hit + </a:t>
                      </a:r>
                      <a:r>
                        <a:rPr lang="en-US" sz="1400" dirty="0" err="1" smtClean="0"/>
                        <a:t>clusterisation</a:t>
                      </a:r>
                      <a:endParaRPr lang="en-US" sz="1400" dirty="0"/>
                    </a:p>
                  </a:txBody>
                  <a:tcPr/>
                </a:tc>
                <a:tc>
                  <a:txBody>
                    <a:bodyPr/>
                    <a:lstStyle/>
                    <a:p>
                      <a:r>
                        <a:rPr lang="en-US" sz="1400" dirty="0" smtClean="0"/>
                        <a:t>3 annotation levels</a:t>
                      </a:r>
                      <a:endParaRPr lang="en-US" sz="1400" dirty="0"/>
                    </a:p>
                  </a:txBody>
                  <a:tcPr/>
                </a:tc>
              </a:tr>
              <a:tr h="351212">
                <a:tc>
                  <a:txBody>
                    <a:bodyPr/>
                    <a:lstStyle/>
                    <a:p>
                      <a:r>
                        <a:rPr lang="en-US" sz="1400" dirty="0" err="1" smtClean="0"/>
                        <a:t>afterParty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BLAST, </a:t>
                      </a:r>
                      <a:r>
                        <a:rPr lang="en-US" sz="1400" kern="1200" dirty="0" err="1" smtClean="0">
                          <a:solidFill>
                            <a:schemeClr val="dk1"/>
                          </a:solidFill>
                          <a:effectLst/>
                          <a:latin typeface="+mn-lt"/>
                          <a:ea typeface="+mn-ea"/>
                          <a:cs typeface="+mn-cs"/>
                        </a:rPr>
                        <a:t>InterProScan</a:t>
                      </a:r>
                      <a:r>
                        <a:rPr lang="en-US" sz="1400" kern="1200" dirty="0" smtClean="0">
                          <a:solidFill>
                            <a:schemeClr val="dk1"/>
                          </a:solidFill>
                          <a:effectLst/>
                          <a:latin typeface="+mn-lt"/>
                          <a:ea typeface="+mn-ea"/>
                          <a:cs typeface="+mn-cs"/>
                        </a:rPr>
                        <a:t> </a:t>
                      </a:r>
                      <a:endParaRPr lang="en-US" sz="1400" dirty="0" smtClean="0"/>
                    </a:p>
                  </a:txBody>
                  <a:tcPr/>
                </a:tc>
                <a:tc>
                  <a:txBody>
                    <a:bodyPr/>
                    <a:lstStyle/>
                    <a:p>
                      <a:r>
                        <a:rPr lang="en-US" sz="1400" kern="1200" dirty="0" smtClean="0">
                          <a:solidFill>
                            <a:schemeClr val="dk1"/>
                          </a:solidFill>
                          <a:effectLst/>
                          <a:latin typeface="+mn-lt"/>
                          <a:ea typeface="+mn-ea"/>
                          <a:cs typeface="+mn-cs"/>
                        </a:rPr>
                        <a:t>web application </a:t>
                      </a:r>
                      <a:endParaRPr lang="en-US" sz="1400" dirty="0" smtClean="0"/>
                    </a:p>
                  </a:txBody>
                  <a:tcPr/>
                </a:tc>
              </a:tr>
              <a:tr h="518160">
                <a:tc>
                  <a:txBody>
                    <a:bodyPr/>
                    <a:lstStyle/>
                    <a:p>
                      <a:r>
                        <a:rPr lang="en-US" sz="1400" b="1" dirty="0" err="1" smtClean="0"/>
                        <a:t>Interproscan</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HMMs, fingerprints, patterns =&gt;</a:t>
                      </a:r>
                      <a:r>
                        <a:rPr lang="en-US" sz="1400" kern="1200" baseline="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InterPro</a:t>
                      </a:r>
                      <a:r>
                        <a:rPr lang="en-US" sz="1400" kern="1200" dirty="0" smtClean="0">
                          <a:solidFill>
                            <a:schemeClr val="dk1"/>
                          </a:solidFill>
                          <a:effectLst/>
                          <a:latin typeface="+mn-lt"/>
                          <a:ea typeface="+mn-ea"/>
                          <a:cs typeface="+mn-cs"/>
                        </a:rPr>
                        <a:t> </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Created to unite secondary databases </a:t>
                      </a:r>
                      <a:endParaRPr lang="en-US" sz="1400" dirty="0" smtClean="0"/>
                    </a:p>
                  </a:txBody>
                  <a:tcPr/>
                </a:tc>
              </a:tr>
              <a:tr h="518160">
                <a:tc>
                  <a:txBody>
                    <a:bodyPr/>
                    <a:lstStyle/>
                    <a:p>
                      <a:r>
                        <a:rPr lang="en-US" sz="1400" b="1" dirty="0" smtClean="0"/>
                        <a:t>Blast2Go</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B</a:t>
                      </a:r>
                      <a:r>
                        <a:rPr lang="en-US" sz="1400" b="0" i="0" u="none" strike="noStrike" kern="1200" baseline="0" dirty="0" smtClean="0">
                          <a:solidFill>
                            <a:schemeClr val="dk1"/>
                          </a:solidFill>
                          <a:latin typeface="+mn-lt"/>
                          <a:ea typeface="+mn-ea"/>
                          <a:cs typeface="+mn-cs"/>
                        </a:rPr>
                        <a:t>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smtClean="0"/>
                    </a:p>
                  </a:txBody>
                  <a:tcPr/>
                </a:tc>
                <a:tc>
                  <a:txBody>
                    <a:bodyPr/>
                    <a:lstStyle/>
                    <a:p>
                      <a:r>
                        <a:rPr lang="en-US" sz="1400" dirty="0" smtClean="0"/>
                        <a:t>Retrieve</a:t>
                      </a:r>
                      <a:r>
                        <a:rPr lang="en-US" sz="1400" baseline="0" dirty="0" smtClean="0"/>
                        <a:t> only GO</a:t>
                      </a:r>
                    </a:p>
                    <a:p>
                      <a:r>
                        <a:rPr lang="en-US" sz="1400" dirty="0" smtClean="0">
                          <a:solidFill>
                            <a:srgbClr val="000000"/>
                          </a:solidFill>
                          <a:latin typeface="Calibri" charset="0"/>
                          <a:ea typeface="MS PGothic" charset="0"/>
                        </a:rPr>
                        <a:t>Commercial !</a:t>
                      </a:r>
                      <a:endParaRPr lang="en-US" sz="1400" dirty="0"/>
                    </a:p>
                  </a:txBody>
                  <a:tcPr/>
                </a:tc>
              </a:tr>
            </a:tbl>
          </a:graphicData>
        </a:graphic>
      </p:graphicFrame>
    </p:spTree>
    <p:extLst>
      <p:ext uri="{BB962C8B-B14F-4D97-AF65-F5344CB8AC3E}">
        <p14:creationId xmlns:p14="http://schemas.microsoft.com/office/powerpoint/2010/main" val="26909831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4" name="TextBox 3"/>
          <p:cNvSpPr txBox="1"/>
          <p:nvPr/>
        </p:nvSpPr>
        <p:spPr>
          <a:xfrm>
            <a:off x="253864" y="2016153"/>
            <a:ext cx="8538999" cy="3046988"/>
          </a:xfrm>
          <a:prstGeom prst="rect">
            <a:avLst/>
          </a:prstGeom>
          <a:noFill/>
        </p:spPr>
        <p:txBody>
          <a:bodyPr wrap="square" rtlCol="0">
            <a:spAutoFit/>
          </a:bodyPr>
          <a:lstStyle/>
          <a:p>
            <a:r>
              <a:rPr lang="en-US" sz="2400" dirty="0" smtClean="0"/>
              <a:t>“</a:t>
            </a:r>
            <a:r>
              <a:rPr lang="en-US" sz="2400" dirty="0" err="1" smtClean="0"/>
              <a:t>InterPro</a:t>
            </a:r>
            <a:r>
              <a:rPr lang="en-US" sz="2400" dirty="0" smtClean="0"/>
              <a:t> </a:t>
            </a:r>
            <a:r>
              <a:rPr lang="en-US" sz="2400" dirty="0"/>
              <a:t>is a resource that provides functional analysis of protein </a:t>
            </a:r>
            <a:r>
              <a:rPr lang="en-US" sz="2400" dirty="0" smtClean="0"/>
              <a:t>sequences by </a:t>
            </a:r>
            <a:r>
              <a:rPr lang="en-US" sz="2400" dirty="0"/>
              <a:t>classifying them into families and predicting the presence of domains and important sites. </a:t>
            </a:r>
            <a:endParaRPr lang="en-US" sz="2400" dirty="0" smtClean="0"/>
          </a:p>
          <a:p>
            <a:endParaRPr lang="en-US" sz="2400" dirty="0" smtClean="0"/>
          </a:p>
          <a:p>
            <a:r>
              <a:rPr lang="en-US" sz="2400" dirty="0" smtClean="0"/>
              <a:t>To </a:t>
            </a:r>
            <a:r>
              <a:rPr lang="en-US" sz="2400" dirty="0"/>
              <a:t>classify proteins in this way, </a:t>
            </a:r>
            <a:r>
              <a:rPr lang="en-US" sz="2400" dirty="0" err="1"/>
              <a:t>InterPro</a:t>
            </a:r>
            <a:r>
              <a:rPr lang="en-US" sz="2400" dirty="0"/>
              <a:t> uses predictive models, known as signatures, </a:t>
            </a:r>
            <a:endParaRPr lang="en-US" sz="2400" dirty="0" smtClean="0"/>
          </a:p>
          <a:p>
            <a:r>
              <a:rPr lang="en-US" sz="2400" dirty="0" smtClean="0"/>
              <a:t>provided </a:t>
            </a:r>
            <a:r>
              <a:rPr lang="en-US" sz="2400" dirty="0"/>
              <a:t>by several different databases (referred to as member databases) </a:t>
            </a:r>
            <a:r>
              <a:rPr lang="en-US" sz="2400" dirty="0" smtClean="0"/>
              <a:t>that </a:t>
            </a:r>
            <a:r>
              <a:rPr lang="en-US" sz="2400" dirty="0"/>
              <a:t>make up the </a:t>
            </a:r>
            <a:r>
              <a:rPr lang="en-US" sz="2400" dirty="0" err="1"/>
              <a:t>InterPro</a:t>
            </a:r>
            <a:r>
              <a:rPr lang="en-US" sz="2400" dirty="0"/>
              <a:t> consortium</a:t>
            </a:r>
            <a:r>
              <a:rPr lang="en-US" sz="2400" dirty="0" smtClean="0"/>
              <a:t>.”</a:t>
            </a:r>
            <a:endParaRPr lang="en-US" sz="2400" dirty="0"/>
          </a:p>
        </p:txBody>
      </p:sp>
      <p:sp>
        <p:nvSpPr>
          <p:cNvPr id="59" name="TextBox 58"/>
          <p:cNvSpPr txBox="1"/>
          <p:nvPr/>
        </p:nvSpPr>
        <p:spPr>
          <a:xfrm>
            <a:off x="2116443" y="6023301"/>
            <a:ext cx="4292424" cy="369332"/>
          </a:xfrm>
          <a:prstGeom prst="rect">
            <a:avLst/>
          </a:prstGeom>
          <a:noFill/>
        </p:spPr>
        <p:txBody>
          <a:bodyPr wrap="none" rtlCol="0">
            <a:spAutoFit/>
          </a:bodyPr>
          <a:lstStyle/>
          <a:p>
            <a:r>
              <a:rPr lang="en-US" dirty="0"/>
              <a:t>https://</a:t>
            </a:r>
            <a:r>
              <a:rPr lang="en-US" dirty="0" err="1"/>
              <a:t>www.ebi.ac.uk</a:t>
            </a:r>
            <a:r>
              <a:rPr lang="en-US" dirty="0"/>
              <a:t>/</a:t>
            </a:r>
            <a:r>
              <a:rPr lang="en-US" dirty="0" err="1"/>
              <a:t>interpro</a:t>
            </a:r>
            <a:r>
              <a:rPr lang="en-US" dirty="0"/>
              <a:t>/</a:t>
            </a:r>
            <a:r>
              <a:rPr lang="en-US" dirty="0" err="1"/>
              <a:t>about.html</a:t>
            </a:r>
            <a:endParaRPr lang="en-US" dirty="0"/>
          </a:p>
        </p:txBody>
      </p:sp>
    </p:spTree>
    <p:extLst>
      <p:ext uri="{BB962C8B-B14F-4D97-AF65-F5344CB8AC3E}">
        <p14:creationId xmlns:p14="http://schemas.microsoft.com/office/powerpoint/2010/main" val="20915247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5" name="Rounded Rectangle 4"/>
          <p:cNvSpPr/>
          <p:nvPr/>
        </p:nvSpPr>
        <p:spPr>
          <a:xfrm>
            <a:off x="3280350" y="1477330"/>
            <a:ext cx="2374020" cy="677975"/>
          </a:xfrm>
          <a:prstGeom prst="roundRect">
            <a:avLst/>
          </a:prstGeom>
          <a:solidFill>
            <a:schemeClr val="accent3">
              <a:lumMod val="75000"/>
            </a:schemeClr>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t>Interproscan</a:t>
            </a:r>
            <a:endParaRPr lang="en-US" sz="2800" dirty="0"/>
          </a:p>
        </p:txBody>
      </p:sp>
      <p:sp>
        <p:nvSpPr>
          <p:cNvPr id="6" name="Rounded Rectangle 5"/>
          <p:cNvSpPr/>
          <p:nvPr/>
        </p:nvSpPr>
        <p:spPr>
          <a:xfrm>
            <a:off x="203478" y="2155305"/>
            <a:ext cx="142005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PROSITE</a:t>
            </a:r>
            <a:endParaRPr lang="en-US" sz="2400" dirty="0"/>
          </a:p>
        </p:txBody>
      </p:sp>
      <p:sp>
        <p:nvSpPr>
          <p:cNvPr id="7" name="Rounded Rectangle 6"/>
          <p:cNvSpPr/>
          <p:nvPr/>
        </p:nvSpPr>
        <p:spPr>
          <a:xfrm>
            <a:off x="222721" y="4436225"/>
            <a:ext cx="1216715"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PRINT</a:t>
            </a:r>
            <a:endParaRPr lang="en-US" sz="2400" dirty="0"/>
          </a:p>
        </p:txBody>
      </p:sp>
      <p:sp>
        <p:nvSpPr>
          <p:cNvPr id="8" name="Rounded Rectangle 7"/>
          <p:cNvSpPr/>
          <p:nvPr/>
        </p:nvSpPr>
        <p:spPr>
          <a:xfrm>
            <a:off x="667464" y="5868368"/>
            <a:ext cx="120481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PFAM</a:t>
            </a:r>
            <a:endParaRPr lang="en-US" sz="2400" dirty="0"/>
          </a:p>
        </p:txBody>
      </p:sp>
      <p:sp>
        <p:nvSpPr>
          <p:cNvPr id="9" name="Rounded Rectangle 8"/>
          <p:cNvSpPr/>
          <p:nvPr/>
        </p:nvSpPr>
        <p:spPr>
          <a:xfrm>
            <a:off x="2344994" y="5983831"/>
            <a:ext cx="153934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PRODOM</a:t>
            </a:r>
            <a:endParaRPr lang="en-US" sz="2400" dirty="0"/>
          </a:p>
        </p:txBody>
      </p:sp>
      <p:sp>
        <p:nvSpPr>
          <p:cNvPr id="10" name="Rounded Rectangle 9"/>
          <p:cNvSpPr/>
          <p:nvPr/>
        </p:nvSpPr>
        <p:spPr>
          <a:xfrm>
            <a:off x="5296913" y="5841016"/>
            <a:ext cx="12729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SMART</a:t>
            </a:r>
            <a:endParaRPr lang="en-US" sz="2400" dirty="0"/>
          </a:p>
        </p:txBody>
      </p:sp>
      <p:sp>
        <p:nvSpPr>
          <p:cNvPr id="11" name="Rounded Rectangle 10"/>
          <p:cNvSpPr/>
          <p:nvPr/>
        </p:nvSpPr>
        <p:spPr>
          <a:xfrm>
            <a:off x="6719187" y="5305856"/>
            <a:ext cx="1708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TIGRFAMS</a:t>
            </a:r>
            <a:endParaRPr lang="en-US" sz="2400" dirty="0"/>
          </a:p>
        </p:txBody>
      </p:sp>
      <p:sp>
        <p:nvSpPr>
          <p:cNvPr id="12" name="Rounded Rectangle 11"/>
          <p:cNvSpPr/>
          <p:nvPr/>
        </p:nvSpPr>
        <p:spPr>
          <a:xfrm>
            <a:off x="1394881" y="3333189"/>
            <a:ext cx="834673"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PIR</a:t>
            </a:r>
            <a:endParaRPr lang="en-US" sz="2400" dirty="0"/>
          </a:p>
        </p:txBody>
      </p:sp>
      <p:sp>
        <p:nvSpPr>
          <p:cNvPr id="13" name="Rounded Rectangle 12"/>
          <p:cNvSpPr/>
          <p:nvPr/>
        </p:nvSpPr>
        <p:spPr>
          <a:xfrm>
            <a:off x="6719187" y="3672176"/>
            <a:ext cx="212682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SUPERFAMILY</a:t>
            </a:r>
            <a:endParaRPr lang="en-US" sz="2400" dirty="0"/>
          </a:p>
        </p:txBody>
      </p:sp>
      <p:sp>
        <p:nvSpPr>
          <p:cNvPr id="14" name="Rounded Rectangle 13"/>
          <p:cNvSpPr/>
          <p:nvPr/>
        </p:nvSpPr>
        <p:spPr>
          <a:xfrm>
            <a:off x="7296391" y="2079663"/>
            <a:ext cx="138102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GENE3D</a:t>
            </a:r>
            <a:endParaRPr lang="en-US" sz="2400" dirty="0"/>
          </a:p>
        </p:txBody>
      </p:sp>
      <p:sp>
        <p:nvSpPr>
          <p:cNvPr id="15" name="Rounded Rectangle 14"/>
          <p:cNvSpPr/>
          <p:nvPr/>
        </p:nvSpPr>
        <p:spPr>
          <a:xfrm>
            <a:off x="3637806" y="4966868"/>
            <a:ext cx="1659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PANTHER</a:t>
            </a:r>
            <a:endParaRPr lang="en-US" sz="2400" dirty="0"/>
          </a:p>
        </p:txBody>
      </p:sp>
      <p:sp>
        <p:nvSpPr>
          <p:cNvPr id="16" name="Rounded Rectangle 15"/>
          <p:cNvSpPr/>
          <p:nvPr/>
        </p:nvSpPr>
        <p:spPr>
          <a:xfrm>
            <a:off x="2229555" y="5143591"/>
            <a:ext cx="6927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t>
            </a:r>
            <a:endParaRPr lang="en-US" sz="2400" dirty="0"/>
          </a:p>
        </p:txBody>
      </p:sp>
      <p:cxnSp>
        <p:nvCxnSpPr>
          <p:cNvPr id="17" name="Straight Arrow Connector 16"/>
          <p:cNvCxnSpPr>
            <a:stCxn id="5" idx="1"/>
            <a:endCxn id="6" idx="3"/>
          </p:cNvCxnSpPr>
          <p:nvPr/>
        </p:nvCxnSpPr>
        <p:spPr>
          <a:xfrm flipH="1">
            <a:off x="1623528" y="1816318"/>
            <a:ext cx="1656822" cy="677975"/>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a:endCxn id="12" idx="0"/>
          </p:cNvCxnSpPr>
          <p:nvPr/>
        </p:nvCxnSpPr>
        <p:spPr>
          <a:xfrm flipH="1">
            <a:off x="1812218" y="1816318"/>
            <a:ext cx="1468132"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a:endCxn id="7" idx="3"/>
          </p:cNvCxnSpPr>
          <p:nvPr/>
        </p:nvCxnSpPr>
        <p:spPr>
          <a:xfrm flipH="1">
            <a:off x="1439436" y="2155305"/>
            <a:ext cx="3027924" cy="261990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8" idx="0"/>
          </p:cNvCxnSpPr>
          <p:nvPr/>
        </p:nvCxnSpPr>
        <p:spPr>
          <a:xfrm flipH="1">
            <a:off x="1269869" y="2155305"/>
            <a:ext cx="3197491" cy="37130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2"/>
            <a:endCxn id="9" idx="0"/>
          </p:cNvCxnSpPr>
          <p:nvPr/>
        </p:nvCxnSpPr>
        <p:spPr>
          <a:xfrm flipH="1">
            <a:off x="3114668" y="2155305"/>
            <a:ext cx="1352692" cy="382852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2"/>
            <a:endCxn id="16" idx="0"/>
          </p:cNvCxnSpPr>
          <p:nvPr/>
        </p:nvCxnSpPr>
        <p:spPr>
          <a:xfrm flipH="1">
            <a:off x="2575912" y="2155305"/>
            <a:ext cx="1891448" cy="298828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 idx="2"/>
            <a:endCxn id="15" idx="0"/>
          </p:cNvCxnSpPr>
          <p:nvPr/>
        </p:nvCxnSpPr>
        <p:spPr>
          <a:xfrm>
            <a:off x="4467360" y="2155305"/>
            <a:ext cx="0" cy="28115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5" idx="2"/>
            <a:endCxn id="10" idx="0"/>
          </p:cNvCxnSpPr>
          <p:nvPr/>
        </p:nvCxnSpPr>
        <p:spPr>
          <a:xfrm>
            <a:off x="4467360" y="2155305"/>
            <a:ext cx="1466010" cy="368571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5" idx="2"/>
            <a:endCxn id="11" idx="0"/>
          </p:cNvCxnSpPr>
          <p:nvPr/>
        </p:nvCxnSpPr>
        <p:spPr>
          <a:xfrm>
            <a:off x="4467360" y="2155305"/>
            <a:ext cx="3105881" cy="315055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2"/>
            <a:endCxn id="13" idx="0"/>
          </p:cNvCxnSpPr>
          <p:nvPr/>
        </p:nvCxnSpPr>
        <p:spPr>
          <a:xfrm>
            <a:off x="4467360" y="2155305"/>
            <a:ext cx="3315239"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 idx="3"/>
            <a:endCxn id="14" idx="1"/>
          </p:cNvCxnSpPr>
          <p:nvPr/>
        </p:nvCxnSpPr>
        <p:spPr>
          <a:xfrm>
            <a:off x="5654370" y="1816318"/>
            <a:ext cx="1642021" cy="60233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2467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pic>
        <p:nvPicPr>
          <p:cNvPr id="5" name="Content Placeholder 2" descr="Screen Shot 2014-04-01 at 8.40.27 AM.png"/>
          <p:cNvPicPr>
            <a:picLocks noGrp="1" noChangeAspect="1"/>
          </p:cNvPicPr>
          <p:nvPr>
            <p:ph/>
          </p:nvPr>
        </p:nvPicPr>
        <p:blipFill>
          <a:blip r:embed="rId3">
            <a:extLst>
              <a:ext uri="{28A0092B-C50C-407E-A947-70E740481C1C}">
                <a14:useLocalDpi xmlns:a14="http://schemas.microsoft.com/office/drawing/2010/main" val="0"/>
              </a:ext>
            </a:extLst>
          </a:blip>
          <a:srcRect l="5817" t="5147" r="6340" b="8755"/>
          <a:stretch>
            <a:fillRect/>
          </a:stretch>
        </p:blipFill>
        <p:spPr>
          <a:xfrm>
            <a:off x="250825" y="1628775"/>
            <a:ext cx="6665913" cy="4968875"/>
          </a:xfrm>
          <a:noFill/>
        </p:spPr>
      </p:pic>
      <p:sp>
        <p:nvSpPr>
          <p:cNvPr id="6" name="Rectangle 5"/>
          <p:cNvSpPr/>
          <p:nvPr/>
        </p:nvSpPr>
        <p:spPr>
          <a:xfrm>
            <a:off x="5219700" y="4581525"/>
            <a:ext cx="3924300" cy="576263"/>
          </a:xfrm>
          <a:prstGeom prst="rect">
            <a:avLst/>
          </a:prstGeom>
        </p:spPr>
        <p:txBody>
          <a:bodyPr>
            <a:spAutoFit/>
          </a:bodyPr>
          <a:lstStyle/>
          <a:p>
            <a:pPr>
              <a:defRPr/>
            </a:pPr>
            <a:r>
              <a:rPr lang="en-US" sz="1050" dirty="0" err="1">
                <a:solidFill>
                  <a:schemeClr val="bg1">
                    <a:lumMod val="50000"/>
                  </a:schemeClr>
                </a:solidFill>
              </a:rPr>
              <a:t>Quevillon</a:t>
            </a:r>
            <a:r>
              <a:rPr lang="en-US" sz="1050" dirty="0">
                <a:solidFill>
                  <a:schemeClr val="bg1">
                    <a:lumMod val="50000"/>
                  </a:schemeClr>
                </a:solidFill>
              </a:rPr>
              <a:t> E., </a:t>
            </a:r>
            <a:r>
              <a:rPr lang="en-US" sz="1050" dirty="0" err="1">
                <a:solidFill>
                  <a:schemeClr val="bg1">
                    <a:lumMod val="50000"/>
                  </a:schemeClr>
                </a:solidFill>
              </a:rPr>
              <a:t>Silventoinen</a:t>
            </a:r>
            <a:r>
              <a:rPr lang="en-US" sz="1050" dirty="0">
                <a:solidFill>
                  <a:schemeClr val="bg1">
                    <a:lumMod val="50000"/>
                  </a:schemeClr>
                </a:solidFill>
              </a:rPr>
              <a:t> V., </a:t>
            </a:r>
            <a:r>
              <a:rPr lang="en-US" sz="1050" dirty="0" err="1">
                <a:solidFill>
                  <a:schemeClr val="bg1">
                    <a:lumMod val="50000"/>
                  </a:schemeClr>
                </a:solidFill>
              </a:rPr>
              <a:t>Pillai</a:t>
            </a:r>
            <a:r>
              <a:rPr lang="en-US" sz="1050" dirty="0">
                <a:solidFill>
                  <a:schemeClr val="bg1">
                    <a:lumMod val="50000"/>
                  </a:schemeClr>
                </a:solidFill>
              </a:rPr>
              <a:t> S., Harte N., Mulder N., </a:t>
            </a:r>
            <a:r>
              <a:rPr lang="en-US" sz="1050" dirty="0" err="1">
                <a:solidFill>
                  <a:schemeClr val="bg1">
                    <a:lumMod val="50000"/>
                  </a:schemeClr>
                </a:solidFill>
              </a:rPr>
              <a:t>Apweiler</a:t>
            </a:r>
            <a:r>
              <a:rPr lang="en-US" sz="1050" dirty="0">
                <a:solidFill>
                  <a:schemeClr val="bg1">
                    <a:lumMod val="50000"/>
                  </a:schemeClr>
                </a:solidFill>
              </a:rPr>
              <a:t> R., et al. . (2005). </a:t>
            </a:r>
            <a:r>
              <a:rPr lang="en-US" sz="1050" dirty="0" err="1">
                <a:solidFill>
                  <a:schemeClr val="bg1">
                    <a:lumMod val="50000"/>
                  </a:schemeClr>
                </a:solidFill>
              </a:rPr>
              <a:t>InterProScan</a:t>
            </a:r>
            <a:r>
              <a:rPr lang="en-US" sz="1050" dirty="0">
                <a:solidFill>
                  <a:schemeClr val="bg1">
                    <a:lumMod val="50000"/>
                  </a:schemeClr>
                </a:solidFill>
              </a:rPr>
              <a:t>: </a:t>
            </a:r>
            <a:r>
              <a:rPr lang="en-US" sz="1050" dirty="0" smtClean="0">
                <a:solidFill>
                  <a:schemeClr val="bg1">
                    <a:lumMod val="50000"/>
                  </a:schemeClr>
                </a:solidFill>
              </a:rPr>
              <a:t>protein </a:t>
            </a:r>
            <a:r>
              <a:rPr lang="en-US" sz="1050" dirty="0">
                <a:solidFill>
                  <a:schemeClr val="bg1">
                    <a:lumMod val="50000"/>
                  </a:schemeClr>
                </a:solidFill>
              </a:rPr>
              <a:t>domains identifier. Nucleic Acids Res. 33, W116–W120. 10.1093/</a:t>
            </a:r>
            <a:r>
              <a:rPr lang="en-US" sz="1050" dirty="0" err="1">
                <a:solidFill>
                  <a:schemeClr val="bg1">
                    <a:lumMod val="50000"/>
                  </a:schemeClr>
                </a:solidFill>
              </a:rPr>
              <a:t>nar</a:t>
            </a:r>
            <a:r>
              <a:rPr lang="en-US" sz="1050" dirty="0">
                <a:solidFill>
                  <a:schemeClr val="bg1">
                    <a:lumMod val="50000"/>
                  </a:schemeClr>
                </a:solidFill>
              </a:rPr>
              <a:t>/gki442</a:t>
            </a:r>
          </a:p>
        </p:txBody>
      </p:sp>
      <p:sp>
        <p:nvSpPr>
          <p:cNvPr id="7" name="Rectangle 6"/>
          <p:cNvSpPr/>
          <p:nvPr/>
        </p:nvSpPr>
        <p:spPr>
          <a:xfrm>
            <a:off x="6875463" y="3789363"/>
            <a:ext cx="2268537" cy="576262"/>
          </a:xfrm>
          <a:prstGeom prst="rect">
            <a:avLst/>
          </a:prstGeom>
        </p:spPr>
        <p:txBody>
          <a:bodyPr>
            <a:spAutoFit/>
          </a:bodyPr>
          <a:lstStyle/>
          <a:p>
            <a:pPr>
              <a:defRPr/>
            </a:pPr>
            <a:r>
              <a:rPr lang="en-US" sz="1050" dirty="0">
                <a:solidFill>
                  <a:schemeClr val="bg1">
                    <a:lumMod val="50000"/>
                  </a:schemeClr>
                </a:solidFill>
              </a:rPr>
              <a:t>Jones,</a:t>
            </a:r>
            <a:r>
              <a:rPr lang="en-US" sz="1050" dirty="0" smtClean="0">
                <a:solidFill>
                  <a:schemeClr val="bg1">
                    <a:lumMod val="50000"/>
                  </a:schemeClr>
                </a:solidFill>
              </a:rPr>
              <a:t>P.etal.InterProScan5</a:t>
            </a:r>
            <a:r>
              <a:rPr lang="en-US" sz="1050" dirty="0">
                <a:solidFill>
                  <a:schemeClr val="bg1">
                    <a:lumMod val="50000"/>
                  </a:schemeClr>
                </a:solidFill>
              </a:rPr>
              <a:t>:genome-scale protein function classification. Bioinformatics 30, 1236–1240 (2014). </a:t>
            </a:r>
          </a:p>
        </p:txBody>
      </p:sp>
      <p:sp>
        <p:nvSpPr>
          <p:cNvPr id="8" name="Title 1"/>
          <p:cNvSpPr txBox="1">
            <a:spLocks/>
          </p:cNvSpPr>
          <p:nvPr/>
        </p:nvSpPr>
        <p:spPr bwMode="auto">
          <a:xfrm>
            <a:off x="0" y="1268413"/>
            <a:ext cx="518477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latin typeface="Calibri" charset="0"/>
                <a:ea typeface="MS PGothic" charset="0"/>
              </a:rPr>
              <a:t>Annotate the sequences functionally using </a:t>
            </a:r>
            <a:r>
              <a:rPr lang="en-US" dirty="0" err="1" smtClean="0">
                <a:latin typeface="Calibri" charset="0"/>
                <a:ea typeface="MS PGothic" charset="0"/>
              </a:rPr>
              <a:t>Interproscan</a:t>
            </a:r>
            <a:endParaRPr lang="en-US" dirty="0">
              <a:latin typeface="Calibri" charset="0"/>
              <a:ea typeface="MS PGothic" charset="0"/>
            </a:endParaRPr>
          </a:p>
        </p:txBody>
      </p:sp>
    </p:spTree>
    <p:extLst>
      <p:ext uri="{BB962C8B-B14F-4D97-AF65-F5344CB8AC3E}">
        <p14:creationId xmlns:p14="http://schemas.microsoft.com/office/powerpoint/2010/main" val="14425419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7-05-08 at 16.0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 y="1305239"/>
            <a:ext cx="8652344" cy="3419161"/>
          </a:xfrm>
          <a:prstGeom prst="rect">
            <a:avLst/>
          </a:prstGeom>
        </p:spPr>
      </p:pic>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cxnSp>
        <p:nvCxnSpPr>
          <p:cNvPr id="10" name="Straight Arrow Connector 9"/>
          <p:cNvCxnSpPr/>
          <p:nvPr/>
        </p:nvCxnSpPr>
        <p:spPr>
          <a:xfrm flipV="1">
            <a:off x="2632404" y="282019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589872" y="5598859"/>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65154" y="505718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4918687"/>
            <a:ext cx="1461944" cy="276999"/>
          </a:xfrm>
          <a:prstGeom prst="rect">
            <a:avLst/>
          </a:prstGeom>
          <a:noFill/>
        </p:spPr>
        <p:txBody>
          <a:bodyPr wrap="square" rtlCol="0">
            <a:spAutoFit/>
          </a:bodyPr>
          <a:lstStyle/>
          <a:p>
            <a:r>
              <a:rPr lang="en-US" sz="1200" dirty="0" smtClean="0"/>
              <a:t>Structural domains</a:t>
            </a:r>
            <a:endParaRPr lang="en-US" sz="1200" dirty="0"/>
          </a:p>
        </p:txBody>
      </p:sp>
      <p:pic>
        <p:nvPicPr>
          <p:cNvPr id="18" name="Picture 17" descr="Screen Shot 2016-10-11 at 17.42.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0" y="6317264"/>
            <a:ext cx="2528058" cy="483004"/>
          </a:xfrm>
          <a:prstGeom prst="rect">
            <a:avLst/>
          </a:prstGeom>
        </p:spPr>
      </p:pic>
      <p:pic>
        <p:nvPicPr>
          <p:cNvPr id="5" name="Picture 4" descr="Screen Shot 2017-05-08 at 16.00.4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549" y="2134868"/>
            <a:ext cx="6224243" cy="4240128"/>
          </a:xfrm>
          <a:prstGeom prst="rect">
            <a:avLst/>
          </a:prstGeom>
        </p:spPr>
      </p:pic>
    </p:spTree>
    <p:extLst>
      <p:ext uri="{BB962C8B-B14F-4D97-AF65-F5344CB8AC3E}">
        <p14:creationId xmlns:p14="http://schemas.microsoft.com/office/powerpoint/2010/main" val="14017104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5-08 at 16.0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5308"/>
            <a:ext cx="9144000" cy="2364663"/>
          </a:xfrm>
          <a:prstGeom prst="rect">
            <a:avLst/>
          </a:prstGeom>
        </p:spPr>
      </p:pic>
      <p:sp>
        <p:nvSpPr>
          <p:cNvPr id="6" name="Title 1"/>
          <p:cNvSpPr>
            <a:spLocks noGrp="1"/>
          </p:cNvSpPr>
          <p:nvPr>
            <p:ph type="title"/>
          </p:nvPr>
        </p:nvSpPr>
        <p:spPr/>
        <p:txBody>
          <a:bodyPr/>
          <a:lstStyle/>
          <a:p>
            <a:r>
              <a:rPr lang="en-US" dirty="0" err="1"/>
              <a:t>Interproscan</a:t>
            </a:r>
            <a:r>
              <a:rPr lang="en-US" dirty="0"/>
              <a:t/>
            </a:r>
            <a:br>
              <a:rPr lang="en-US" dirty="0"/>
            </a:br>
            <a:endParaRPr lang="en-US" dirty="0"/>
          </a:p>
        </p:txBody>
      </p:sp>
      <p:sp>
        <p:nvSpPr>
          <p:cNvPr id="11" name="Rectangle 10"/>
          <p:cNvSpPr/>
          <p:nvPr/>
        </p:nvSpPr>
        <p:spPr>
          <a:xfrm>
            <a:off x="5386965" y="3510055"/>
            <a:ext cx="3213992" cy="738664"/>
          </a:xfrm>
          <a:prstGeom prst="rect">
            <a:avLst/>
          </a:prstGeom>
        </p:spPr>
        <p:txBody>
          <a:bodyPr wrap="square">
            <a:spAutoFit/>
          </a:bodyPr>
          <a:lstStyle/>
          <a:p>
            <a:r>
              <a:rPr lang="en-US" sz="1400" dirty="0" smtClean="0"/>
              <a:t>Not </a:t>
            </a:r>
            <a:r>
              <a:rPr lang="en-US" sz="1400" dirty="0" smtClean="0"/>
              <a:t>integrated </a:t>
            </a:r>
            <a:r>
              <a:rPr lang="en-US" sz="1400" dirty="0" smtClean="0"/>
              <a:t>signatures = signature </a:t>
            </a:r>
            <a:r>
              <a:rPr lang="en-US" sz="1400" dirty="0"/>
              <a:t>not yet </a:t>
            </a:r>
            <a:r>
              <a:rPr lang="en-US" sz="1400" dirty="0" smtClean="0"/>
              <a:t>curated </a:t>
            </a:r>
            <a:r>
              <a:rPr lang="en-US" sz="1400" dirty="0"/>
              <a:t>or </a:t>
            </a:r>
            <a:r>
              <a:rPr lang="en-US" sz="1400" dirty="0" smtClean="0"/>
              <a:t>do not </a:t>
            </a:r>
            <a:r>
              <a:rPr lang="en-US" sz="1400" dirty="0"/>
              <a:t>reach </a:t>
            </a:r>
            <a:r>
              <a:rPr lang="en-US" sz="1400" dirty="0" err="1"/>
              <a:t>InterPro's</a:t>
            </a:r>
            <a:r>
              <a:rPr lang="en-US" sz="1400" dirty="0"/>
              <a:t> standards for integration</a:t>
            </a:r>
          </a:p>
        </p:txBody>
      </p:sp>
      <p:sp>
        <p:nvSpPr>
          <p:cNvPr id="12" name="Rectangle 11"/>
          <p:cNvSpPr/>
          <p:nvPr/>
        </p:nvSpPr>
        <p:spPr>
          <a:xfrm>
            <a:off x="1029528" y="4553096"/>
            <a:ext cx="5050439" cy="1938992"/>
          </a:xfrm>
          <a:prstGeom prst="rect">
            <a:avLst/>
          </a:prstGeom>
        </p:spPr>
        <p:txBody>
          <a:bodyPr wrap="square">
            <a:spAutoFit/>
          </a:bodyPr>
          <a:lstStyle/>
          <a:p>
            <a:r>
              <a:rPr lang="en-US" sz="2400" dirty="0"/>
              <a:t>pathway </a:t>
            </a:r>
            <a:r>
              <a:rPr lang="en-US" sz="2400" dirty="0" smtClean="0"/>
              <a:t>information available as well:</a:t>
            </a:r>
          </a:p>
          <a:p>
            <a:r>
              <a:rPr lang="en-US" sz="2400" dirty="0" smtClean="0"/>
              <a:t>	- KEGG</a:t>
            </a:r>
            <a:endParaRPr lang="en-US" sz="2400" dirty="0"/>
          </a:p>
          <a:p>
            <a:r>
              <a:rPr lang="en-US" sz="2400" dirty="0" smtClean="0"/>
              <a:t>	- </a:t>
            </a:r>
            <a:r>
              <a:rPr lang="en-US" sz="2400" dirty="0" err="1" smtClean="0"/>
              <a:t>MetaCyc</a:t>
            </a:r>
            <a:endParaRPr lang="en-US" sz="2400" dirty="0"/>
          </a:p>
          <a:p>
            <a:r>
              <a:rPr lang="en-US" sz="2400" dirty="0" smtClean="0"/>
              <a:t>	- </a:t>
            </a:r>
            <a:r>
              <a:rPr lang="en-US" sz="2400" dirty="0" err="1" smtClean="0"/>
              <a:t>Reactome</a:t>
            </a:r>
            <a:endParaRPr lang="en-US" sz="2400" dirty="0"/>
          </a:p>
          <a:p>
            <a:r>
              <a:rPr lang="en-US" sz="2400" dirty="0" smtClean="0"/>
              <a:t>	 - </a:t>
            </a:r>
            <a:r>
              <a:rPr lang="en-US" sz="2400" dirty="0" err="1" smtClean="0"/>
              <a:t>UniPathway</a:t>
            </a:r>
            <a:endParaRPr lang="en-US" sz="2400" dirty="0"/>
          </a:p>
        </p:txBody>
      </p:sp>
    </p:spTree>
    <p:extLst>
      <p:ext uri="{BB962C8B-B14F-4D97-AF65-F5344CB8AC3E}">
        <p14:creationId xmlns:p14="http://schemas.microsoft.com/office/powerpoint/2010/main" val="9381286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results</a:t>
            </a:r>
            <a:br>
              <a:rPr lang="en-US" dirty="0"/>
            </a:br>
            <a:endParaRPr lang="en-US" dirty="0"/>
          </a:p>
        </p:txBody>
      </p:sp>
      <p:pic>
        <p:nvPicPr>
          <p:cNvPr id="4" name="Content Placeholder 2" descr="Screen Shot 2014-04-01 at 8.50.35 AM.png"/>
          <p:cNvPicPr>
            <a:picLocks noChangeAspect="1"/>
          </p:cNvPicPr>
          <p:nvPr/>
        </p:nvPicPr>
        <p:blipFill>
          <a:blip r:embed="rId3">
            <a:extLst>
              <a:ext uri="{28A0092B-C50C-407E-A947-70E740481C1C}">
                <a14:useLocalDpi xmlns:a14="http://schemas.microsoft.com/office/drawing/2010/main" val="0"/>
              </a:ext>
            </a:extLst>
          </a:blip>
          <a:srcRect l="-2161" r="-2161"/>
          <a:stretch>
            <a:fillRect/>
          </a:stretch>
        </p:blipFill>
        <p:spPr>
          <a:xfrm>
            <a:off x="755650" y="1268413"/>
            <a:ext cx="7518400" cy="5308600"/>
          </a:xfrm>
          <a:prstGeom prst="rect">
            <a:avLst/>
          </a:prstGeom>
          <a:noFill/>
        </p:spPr>
      </p:pic>
    </p:spTree>
    <p:extLst>
      <p:ext uri="{BB962C8B-B14F-4D97-AF65-F5344CB8AC3E}">
        <p14:creationId xmlns:p14="http://schemas.microsoft.com/office/powerpoint/2010/main" val="37160666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err="1"/>
              <a:t>Interproscan</a:t>
            </a:r>
            <a:r>
              <a:rPr lang="en-US" dirty="0"/>
              <a:t> results</a:t>
            </a:r>
            <a:br>
              <a:rPr lang="en-US" dirty="0"/>
            </a:br>
            <a:endParaRPr lang="en-US" dirty="0"/>
          </a:p>
        </p:txBody>
      </p:sp>
      <p:sp>
        <p:nvSpPr>
          <p:cNvPr id="7" name="Rectangle 2"/>
          <p:cNvSpPr>
            <a:spLocks noChangeArrowheads="1"/>
          </p:cNvSpPr>
          <p:nvPr/>
        </p:nvSpPr>
        <p:spPr bwMode="auto">
          <a:xfrm>
            <a:off x="107950" y="2420938"/>
            <a:ext cx="8820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dirty="0"/>
              <a:t>gene-2.44-mRNA-1  a9deba5837e2614a850c7849c85c8e9c        447     </a:t>
            </a:r>
            <a:r>
              <a:rPr lang="en-US" sz="1400" dirty="0" err="1"/>
              <a:t>Pfam</a:t>
            </a:r>
            <a:r>
              <a:rPr lang="en-US" sz="1400" dirty="0"/>
              <a:t>    PF02458 </a:t>
            </a:r>
            <a:r>
              <a:rPr lang="en-US" sz="1400" dirty="0" err="1"/>
              <a:t>Transferase</a:t>
            </a:r>
            <a:r>
              <a:rPr lang="en-US" sz="1400" dirty="0"/>
              <a:t> family      98      425     1.4E-15 T       31-10-2015      IPR003480       </a:t>
            </a:r>
            <a:r>
              <a:rPr lang="en-US" sz="1400" dirty="0" err="1"/>
              <a:t>Transferase</a:t>
            </a:r>
            <a:r>
              <a:rPr lang="en-US" sz="1400" dirty="0"/>
              <a:t>     GO:0016747</a:t>
            </a:r>
          </a:p>
          <a:p>
            <a:endParaRPr lang="it-IT" sz="1400" dirty="0"/>
          </a:p>
          <a:p>
            <a:r>
              <a:rPr lang="it-IT" sz="1400" dirty="0"/>
              <a:t>gene-0.13-mRNA-1  61882f1a46b15c8497ed9584a0eb1a35        459     Pfam    PF01490 Transmembrane amino acid transporter protein    49      439     2.0E-39 T       31-10-2015      IPR013057       Amino acid transporter, transmembrane   </a:t>
            </a:r>
          </a:p>
          <a:p>
            <a:endParaRPr lang="it-IT" sz="1400" dirty="0"/>
          </a:p>
          <a:p>
            <a:r>
              <a:rPr lang="en-US" sz="1400" dirty="0"/>
              <a:t>gene-1.4-mRNA-1   b867bbb377084bba6ea84dcda9f27f4e        511     SUPERFAMILY     SSF103473               42      481     4.19E-50        T       31-10-2015      IPR016196       Major facilitator superfamily domain, general substrate transporter</a:t>
            </a:r>
          </a:p>
          <a:p>
            <a:endParaRPr lang="en-US" sz="1400" dirty="0"/>
          </a:p>
          <a:p>
            <a:r>
              <a:rPr lang="en-US" sz="1400" dirty="0"/>
              <a:t>gene-1.4-mRNA-1   b867bbb377084bba6ea84dcda9f27f4e        511     </a:t>
            </a:r>
            <a:r>
              <a:rPr lang="en-US" sz="1400" dirty="0" err="1"/>
              <a:t>Pfam</a:t>
            </a:r>
            <a:r>
              <a:rPr lang="en-US" sz="1400" dirty="0"/>
              <a:t>    PF07690 Major Facilitator Superfamily   67      447     3.5E-30 T       31-10-2015      IPR011701       Major facilitator superfamily   GO:0016021|GO:0055085 </a:t>
            </a:r>
          </a:p>
        </p:txBody>
      </p:sp>
      <p:sp>
        <p:nvSpPr>
          <p:cNvPr id="8" name="TextBox 4"/>
          <p:cNvSpPr txBox="1">
            <a:spLocks noChangeArrowheads="1"/>
          </p:cNvSpPr>
          <p:nvPr/>
        </p:nvSpPr>
        <p:spPr bwMode="auto">
          <a:xfrm>
            <a:off x="1476375" y="16287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err="1"/>
              <a:t>Ouput</a:t>
            </a:r>
            <a:r>
              <a:rPr lang="en-US" dirty="0"/>
              <a:t>: TSV, XML, SVG, </a:t>
            </a:r>
            <a:r>
              <a:rPr lang="en-US" dirty="0" err="1"/>
              <a:t>etc</a:t>
            </a:r>
            <a:endParaRPr lang="en-US" dirty="0"/>
          </a:p>
        </p:txBody>
      </p:sp>
      <p:sp>
        <p:nvSpPr>
          <p:cNvPr id="9" name="Rectangle 8"/>
          <p:cNvSpPr/>
          <p:nvPr/>
        </p:nvSpPr>
        <p:spPr>
          <a:xfrm>
            <a:off x="495680" y="5345533"/>
            <a:ext cx="8124018" cy="830997"/>
          </a:xfrm>
          <a:prstGeom prst="rect">
            <a:avLst/>
          </a:prstGeom>
        </p:spPr>
        <p:txBody>
          <a:bodyPr wrap="square">
            <a:spAutoFit/>
          </a:bodyPr>
          <a:lstStyle/>
          <a:p>
            <a:pPr fontAlgn="auto">
              <a:spcAft>
                <a:spcPts val="0"/>
              </a:spcAft>
              <a:defRPr/>
            </a:pPr>
            <a:r>
              <a:rPr lang="en-US" sz="2400" dirty="0" smtClean="0">
                <a:solidFill>
                  <a:srgbClr val="000000"/>
                </a:solidFill>
                <a:latin typeface="Calibri" charset="0"/>
                <a:ea typeface="MS PGothic" charset="0"/>
              </a:rPr>
              <a:t>MAKER supplies </a:t>
            </a:r>
            <a:r>
              <a:rPr lang="en-US" sz="2400" dirty="0">
                <a:solidFill>
                  <a:srgbClr val="000000"/>
                </a:solidFill>
                <a:latin typeface="Calibri" charset="0"/>
                <a:ea typeface="MS PGothic" charset="0"/>
              </a:rPr>
              <a:t>scripts to merge the </a:t>
            </a:r>
            <a:r>
              <a:rPr lang="en-US" sz="2400" dirty="0" err="1">
                <a:solidFill>
                  <a:srgbClr val="000000"/>
                </a:solidFill>
                <a:latin typeface="Calibri" charset="0"/>
                <a:ea typeface="MS PGothic" charset="0"/>
              </a:rPr>
              <a:t>interproscan</a:t>
            </a:r>
            <a:r>
              <a:rPr lang="en-US" sz="2400" dirty="0">
                <a:solidFill>
                  <a:srgbClr val="000000"/>
                </a:solidFill>
                <a:latin typeface="Calibri" charset="0"/>
                <a:ea typeface="MS PGothic" charset="0"/>
              </a:rPr>
              <a:t>-results to the Maker </a:t>
            </a:r>
            <a:r>
              <a:rPr lang="en-US" sz="2400" dirty="0" err="1">
                <a:solidFill>
                  <a:srgbClr val="000000"/>
                </a:solidFill>
                <a:latin typeface="Calibri" charset="0"/>
                <a:ea typeface="MS PGothic" charset="0"/>
              </a:rPr>
              <a:t>annotations.gff</a:t>
            </a:r>
            <a:r>
              <a:rPr lang="en-US" sz="2400" dirty="0">
                <a:solidFill>
                  <a:srgbClr val="000000"/>
                </a:solidFill>
                <a:latin typeface="Calibri" charset="0"/>
                <a:ea typeface="MS PGothic" charset="0"/>
              </a:rPr>
              <a:t> file</a:t>
            </a:r>
          </a:p>
        </p:txBody>
      </p:sp>
    </p:spTree>
    <p:extLst>
      <p:ext uri="{BB962C8B-B14F-4D97-AF65-F5344CB8AC3E}">
        <p14:creationId xmlns:p14="http://schemas.microsoft.com/office/powerpoint/2010/main" val="39655425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sp>
        <p:nvSpPr>
          <p:cNvPr id="4" name="Platshållare för innehåll 2"/>
          <p:cNvSpPr>
            <a:spLocks noGrp="1"/>
          </p:cNvSpPr>
          <p:nvPr>
            <p:ph idx="1"/>
          </p:nvPr>
        </p:nvSpPr>
        <p:spPr>
          <a:xfrm>
            <a:off x="827088" y="1412875"/>
            <a:ext cx="7499350" cy="4895850"/>
          </a:xfrm>
          <a:extLst/>
        </p:spPr>
        <p:txBody>
          <a:bodyPr rtlCol="0">
            <a:normAutofit/>
          </a:bodyPr>
          <a:lstStyle/>
          <a:p>
            <a:pPr marL="0" indent="0" fontAlgn="auto">
              <a:spcAft>
                <a:spcPts val="0"/>
              </a:spcAft>
              <a:buFont typeface="Arial"/>
              <a:buNone/>
              <a:defRPr/>
            </a:pPr>
            <a:r>
              <a:rPr lang="en-US" dirty="0" smtClean="0">
                <a:solidFill>
                  <a:srgbClr val="000000"/>
                </a:solidFill>
                <a:latin typeface="Calibri" charset="0"/>
                <a:ea typeface="MS PGothic" charset="0"/>
                <a:cs typeface="+mn-cs"/>
              </a:rPr>
              <a:t>Another way : use </a:t>
            </a:r>
            <a:r>
              <a:rPr lang="en-US" dirty="0">
                <a:solidFill>
                  <a:srgbClr val="000000"/>
                </a:solidFill>
                <a:latin typeface="Calibri" charset="0"/>
                <a:ea typeface="MS PGothic" charset="0"/>
                <a:cs typeface="+mn-cs"/>
              </a:rPr>
              <a:t>the (mostly) commercial alternative</a:t>
            </a: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marL="0" indent="0" fontAlgn="auto">
              <a:spcAft>
                <a:spcPts val="0"/>
              </a:spcAft>
              <a:buFont typeface="Arial"/>
              <a:buNone/>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r>
              <a:rPr lang="sv-SE" dirty="0" err="1" smtClean="0">
                <a:solidFill>
                  <a:srgbClr val="000000"/>
                </a:solidFill>
                <a:latin typeface="Calibri" charset="0"/>
                <a:ea typeface="MS PGothic" charset="0"/>
                <a:cs typeface="+mn-cs"/>
              </a:rPr>
              <a:t>Combines</a:t>
            </a:r>
            <a:r>
              <a:rPr lang="sv-SE" dirty="0" smtClean="0">
                <a:solidFill>
                  <a:srgbClr val="000000"/>
                </a:solidFill>
                <a:latin typeface="Calibri" charset="0"/>
                <a:ea typeface="MS PGothic" charset="0"/>
                <a:cs typeface="+mn-cs"/>
              </a:rPr>
              <a:t> </a:t>
            </a:r>
            <a:r>
              <a:rPr lang="sv-SE" dirty="0">
                <a:solidFill>
                  <a:srgbClr val="000000"/>
                </a:solidFill>
                <a:latin typeface="Calibri" charset="0"/>
                <a:ea typeface="MS PGothic" charset="0"/>
                <a:cs typeface="+mn-cs"/>
              </a:rPr>
              <a:t>a blast-</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with</a:t>
            </a:r>
            <a:r>
              <a:rPr lang="sv-SE" dirty="0">
                <a:solidFill>
                  <a:srgbClr val="000000"/>
                </a:solidFill>
                <a:latin typeface="Calibri" charset="0"/>
                <a:ea typeface="MS PGothic" charset="0"/>
                <a:cs typeface="+mn-cs"/>
              </a:rPr>
              <a:t> a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for </a:t>
            </a:r>
            <a:r>
              <a:rPr lang="sv-SE" dirty="0" err="1">
                <a:solidFill>
                  <a:srgbClr val="000000"/>
                </a:solidFill>
                <a:latin typeface="Calibri" charset="0"/>
                <a:ea typeface="MS PGothic" charset="0"/>
                <a:cs typeface="+mn-cs"/>
              </a:rPr>
              <a:t>functional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domains</a:t>
            </a:r>
            <a:endParaRPr lang="sv-SE" dirty="0">
              <a:solidFill>
                <a:srgbClr val="000000"/>
              </a:solidFill>
              <a:latin typeface="Calibri" charset="0"/>
              <a:ea typeface="MS PGothic" charset="0"/>
              <a:cs typeface="+mn-cs"/>
            </a:endParaRPr>
          </a:p>
          <a:p>
            <a:pPr fontAlgn="auto">
              <a:spcAft>
                <a:spcPts val="0"/>
              </a:spcAft>
              <a:buFont typeface="Arial"/>
              <a:buChar char="•"/>
              <a:defRPr/>
            </a:pPr>
            <a:r>
              <a:rPr lang="sv-SE" dirty="0">
                <a:solidFill>
                  <a:srgbClr val="000000"/>
                </a:solidFill>
                <a:latin typeface="Calibri" charset="0"/>
                <a:ea typeface="MS PGothic" charset="0"/>
                <a:cs typeface="+mn-cs"/>
              </a:rPr>
              <a:t>Blast at NCBI -&gt; picks </a:t>
            </a:r>
            <a:r>
              <a:rPr lang="sv-SE" dirty="0" err="1">
                <a:solidFill>
                  <a:srgbClr val="000000"/>
                </a:solidFill>
                <a:latin typeface="Calibri" charset="0"/>
                <a:ea typeface="MS PGothic" charset="0"/>
                <a:cs typeface="+mn-cs"/>
              </a:rPr>
              <a:t>out</a:t>
            </a:r>
            <a:r>
              <a:rPr lang="sv-SE" dirty="0">
                <a:solidFill>
                  <a:srgbClr val="000000"/>
                </a:solidFill>
                <a:latin typeface="Calibri" charset="0"/>
                <a:ea typeface="MS PGothic" charset="0"/>
                <a:cs typeface="+mn-cs"/>
              </a:rPr>
              <a:t> GO terms </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on blast hits and </a:t>
            </a:r>
            <a:r>
              <a:rPr lang="sv-SE" dirty="0" err="1">
                <a:solidFill>
                  <a:srgbClr val="000000"/>
                </a:solidFill>
                <a:latin typeface="Calibri" charset="0"/>
                <a:ea typeface="MS PGothic" charset="0"/>
                <a:cs typeface="+mn-cs"/>
              </a:rPr>
              <a:t>uniprot</a:t>
            </a:r>
            <a:r>
              <a:rPr lang="sv-SE" dirty="0">
                <a:solidFill>
                  <a:srgbClr val="000000"/>
                </a:solidFill>
                <a:latin typeface="Calibri" charset="0"/>
                <a:ea typeface="MS PGothic" charset="0"/>
                <a:cs typeface="+mn-cs"/>
              </a:rPr>
              <a:t> -&gt; </a:t>
            </a:r>
            <a:r>
              <a:rPr lang="sv-SE" dirty="0" err="1">
                <a:solidFill>
                  <a:srgbClr val="000000"/>
                </a:solidFill>
                <a:latin typeface="Calibri" charset="0"/>
                <a:ea typeface="MS PGothic" charset="0"/>
                <a:cs typeface="+mn-cs"/>
              </a:rPr>
              <a:t>statistical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significance</a:t>
            </a:r>
            <a:r>
              <a:rPr lang="sv-SE" dirty="0">
                <a:solidFill>
                  <a:srgbClr val="000000"/>
                </a:solidFill>
                <a:latin typeface="Calibri" charset="0"/>
                <a:ea typeface="MS PGothic" charset="0"/>
                <a:cs typeface="+mn-cs"/>
              </a:rPr>
              <a:t> test -&gt; </a:t>
            </a:r>
            <a:r>
              <a:rPr lang="sv-SE" dirty="0" err="1">
                <a:solidFill>
                  <a:srgbClr val="000000"/>
                </a:solidFill>
                <a:latin typeface="Calibri" charset="0"/>
                <a:ea typeface="MS PGothic" charset="0"/>
                <a:cs typeface="+mn-cs"/>
              </a:rPr>
              <a:t>done</a:t>
            </a:r>
            <a:r>
              <a:rPr lang="sv-SE" dirty="0" smtClean="0">
                <a:solidFill>
                  <a:srgbClr val="000000"/>
                </a:solidFill>
                <a:latin typeface="Calibri" charset="0"/>
                <a:ea typeface="MS PGothic" charset="0"/>
                <a:cs typeface="+mn-cs"/>
              </a:rPr>
              <a:t>!</a:t>
            </a:r>
          </a:p>
          <a:p>
            <a:pPr fontAlgn="auto">
              <a:spcAft>
                <a:spcPts val="0"/>
              </a:spcAft>
              <a:buFont typeface="Arial"/>
              <a:buChar char="•"/>
              <a:defRPr/>
            </a:pPr>
            <a:r>
              <a:rPr lang="en-US" dirty="0" smtClean="0">
                <a:solidFill>
                  <a:srgbClr val="000000"/>
                </a:solidFill>
                <a:ea typeface="+mn-ea"/>
                <a:cs typeface="+mn-cs"/>
              </a:rPr>
              <a:t>Blast2Go relies entirely on sequence similarity … but </a:t>
            </a:r>
            <a:r>
              <a:rPr lang="en-US" dirty="0" err="1" smtClean="0">
                <a:solidFill>
                  <a:srgbClr val="000000"/>
                </a:solidFill>
                <a:ea typeface="+mn-ea"/>
                <a:cs typeface="+mn-cs"/>
              </a:rPr>
              <a:t>InterProScan</a:t>
            </a:r>
            <a:r>
              <a:rPr lang="en-US" dirty="0" smtClean="0">
                <a:solidFill>
                  <a:srgbClr val="000000"/>
                </a:solidFill>
                <a:ea typeface="+mn-ea"/>
                <a:cs typeface="+mn-cs"/>
              </a:rPr>
              <a:t> searches can also be launched within blast2go</a:t>
            </a:r>
          </a:p>
          <a:p>
            <a:pPr fontAlgn="auto">
              <a:spcAft>
                <a:spcPts val="0"/>
              </a:spcAft>
              <a:buFont typeface="Arial"/>
              <a:buChar char="•"/>
              <a:defRPr/>
            </a:pPr>
            <a:r>
              <a:rPr lang="en-US" dirty="0" smtClean="0">
                <a:solidFill>
                  <a:srgbClr val="000000"/>
                </a:solidFill>
                <a:ea typeface="+mn-ea"/>
                <a:cs typeface="+mn-cs"/>
              </a:rPr>
              <a:t>Command line tool or Plugin for </a:t>
            </a:r>
            <a:r>
              <a:rPr lang="en-US" dirty="0" err="1" smtClean="0">
                <a:solidFill>
                  <a:srgbClr val="000000"/>
                </a:solidFill>
                <a:ea typeface="+mn-ea"/>
                <a:cs typeface="+mn-cs"/>
              </a:rPr>
              <a:t>Geneious</a:t>
            </a:r>
            <a:r>
              <a:rPr lang="en-US" dirty="0" smtClean="0">
                <a:solidFill>
                  <a:srgbClr val="000000"/>
                </a:solidFill>
                <a:ea typeface="+mn-ea"/>
                <a:cs typeface="+mn-cs"/>
              </a:rPr>
              <a:t> or CLC bio </a:t>
            </a:r>
            <a:r>
              <a:rPr lang="en-US" dirty="0" smtClean="0">
                <a:solidFill>
                  <a:srgbClr val="000000"/>
                </a:solidFill>
                <a:ea typeface="+mn-ea"/>
                <a:cs typeface="+mn-cs"/>
              </a:rPr>
              <a:t>Workbench (commercial tools for downstream analyses)</a:t>
            </a:r>
            <a:endParaRPr lang="en-US" dirty="0" smtClean="0">
              <a:solidFill>
                <a:srgbClr val="000000"/>
              </a:solidFill>
              <a:ea typeface="+mn-ea"/>
              <a:cs typeface="+mn-cs"/>
            </a:endParaRPr>
          </a:p>
          <a:p>
            <a:pPr marL="914400" lvl="2" indent="0" fontAlgn="auto">
              <a:spcAft>
                <a:spcPts val="0"/>
              </a:spcAft>
              <a:buFont typeface="Arial"/>
              <a:buNone/>
              <a:defRPr/>
            </a:pPr>
            <a:endParaRPr lang="en-US" dirty="0">
              <a:solidFill>
                <a:srgbClr val="000000"/>
              </a:solidFill>
              <a:latin typeface="Calibri" charset="0"/>
              <a:ea typeface="MS PGothic" charset="0"/>
            </a:endParaRPr>
          </a:p>
          <a:p>
            <a:pPr marL="914400" lvl="2" indent="0" fontAlgn="auto">
              <a:spcAft>
                <a:spcPts val="0"/>
              </a:spcAft>
              <a:buFont typeface="Arial"/>
              <a:buNone/>
              <a:defRPr/>
            </a:pPr>
            <a:r>
              <a:rPr lang="en-US" dirty="0">
                <a:solidFill>
                  <a:srgbClr val="000000"/>
                </a:solidFill>
                <a:latin typeface="Calibri" charset="0"/>
                <a:ea typeface="MS PGothic" charset="0"/>
              </a:rPr>
              <a:t>	=&gt; Contain nice downstream analysis/visualization components</a:t>
            </a:r>
          </a:p>
          <a:p>
            <a:pPr fontAlgn="auto">
              <a:spcAft>
                <a:spcPts val="0"/>
              </a:spcAft>
              <a:buFont typeface="Arial"/>
              <a:buChar char="•"/>
              <a:defRPr/>
            </a:pPr>
            <a:endParaRPr lang="sv-SE" dirty="0">
              <a:solidFill>
                <a:srgbClr val="000000"/>
              </a:solidFill>
              <a:latin typeface="Calibri" charset="0"/>
              <a:ea typeface="MS PGothic" charset="0"/>
              <a:cs typeface="+mn-cs"/>
            </a:endParaRPr>
          </a:p>
        </p:txBody>
      </p:sp>
      <p:pic>
        <p:nvPicPr>
          <p:cNvPr id="5" name="Picture 1" descr="logo_B2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24479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813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pic>
        <p:nvPicPr>
          <p:cNvPr id="4" name="Picture 5" descr="Pic12-Blast2GO"/>
          <p:cNvPicPr>
            <a:picLocks noGrp="1" noChangeAspect="1" noChangeArrowheads="1"/>
          </p:cNvPicPr>
          <p:nvPr>
            <p:ph/>
          </p:nvPr>
        </p:nvPicPr>
        <p:blipFill>
          <a:blip r:embed="rId3">
            <a:extLst>
              <a:ext uri="{28A0092B-C50C-407E-A947-70E740481C1C}">
                <a14:useLocalDpi xmlns:a14="http://schemas.microsoft.com/office/drawing/2010/main" val="0"/>
              </a:ext>
            </a:extLst>
          </a:blip>
          <a:srcRect l="2875" r="-136" b="4353"/>
          <a:stretch>
            <a:fillRect/>
          </a:stretch>
        </p:blipFill>
        <p:spPr>
          <a:xfrm>
            <a:off x="323850" y="1341438"/>
            <a:ext cx="6583363" cy="5127625"/>
          </a:xfrm>
          <a:noFill/>
        </p:spPr>
      </p:pic>
      <p:pic>
        <p:nvPicPr>
          <p:cNvPr id="5" name="Picture 3" descr="logo_B2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908050"/>
            <a:ext cx="18129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5480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 descr="Screen Shot 2014-03-28 at 2.37.52 PM.png"/>
          <p:cNvPicPr>
            <a:picLocks noGrp="1" noChangeAspect="1"/>
          </p:cNvPicPr>
          <p:nvPr>
            <p:ph idx="1"/>
          </p:nvPr>
        </p:nvPicPr>
        <p:blipFill>
          <a:blip r:embed="rId3">
            <a:extLst>
              <a:ext uri="{28A0092B-C50C-407E-A947-70E740481C1C}">
                <a14:useLocalDpi xmlns:a14="http://schemas.microsoft.com/office/drawing/2010/main" val="0"/>
              </a:ext>
            </a:extLst>
          </a:blip>
          <a:srcRect t="-3265" b="6853"/>
          <a:stretch>
            <a:fillRect/>
          </a:stretch>
        </p:blipFill>
        <p:spPr>
          <a:xfrm>
            <a:off x="580073" y="4245293"/>
            <a:ext cx="8215312" cy="854075"/>
          </a:xfrm>
          <a:noFill/>
        </p:spPr>
      </p:pic>
      <p:sp>
        <p:nvSpPr>
          <p:cNvPr id="27" name="TextBox 26"/>
          <p:cNvSpPr txBox="1">
            <a:spLocks noChangeArrowheads="1"/>
          </p:cNvSpPr>
          <p:nvPr/>
        </p:nvSpPr>
        <p:spPr bwMode="auto">
          <a:xfrm>
            <a:off x="795973" y="4892993"/>
            <a:ext cx="4460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8" name="TextBox 27"/>
          <p:cNvSpPr txBox="1">
            <a:spLocks noChangeArrowheads="1"/>
          </p:cNvSpPr>
          <p:nvPr/>
        </p:nvSpPr>
        <p:spPr bwMode="auto">
          <a:xfrm>
            <a:off x="4178935" y="4750118"/>
            <a:ext cx="447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9" name="TextBox 28"/>
          <p:cNvSpPr txBox="1">
            <a:spLocks noChangeArrowheads="1"/>
          </p:cNvSpPr>
          <p:nvPr/>
        </p:nvSpPr>
        <p:spPr bwMode="auto">
          <a:xfrm>
            <a:off x="6796881" y="4980940"/>
            <a:ext cx="4460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30" name="TextBox 29"/>
          <p:cNvSpPr txBox="1">
            <a:spLocks noChangeArrowheads="1"/>
          </p:cNvSpPr>
          <p:nvPr/>
        </p:nvSpPr>
        <p:spPr bwMode="auto">
          <a:xfrm>
            <a:off x="1391351" y="5293598"/>
            <a:ext cx="1297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smtClean="0"/>
              <a:t>Antibodies?</a:t>
            </a:r>
            <a:endParaRPr lang="en-US" sz="1800" dirty="0"/>
          </a:p>
        </p:txBody>
      </p:sp>
      <p:sp>
        <p:nvSpPr>
          <p:cNvPr id="31" name="TextBox 30"/>
          <p:cNvSpPr txBox="1">
            <a:spLocks noChangeArrowheads="1"/>
          </p:cNvSpPr>
          <p:nvPr/>
        </p:nvSpPr>
        <p:spPr bwMode="auto">
          <a:xfrm>
            <a:off x="7317105" y="6168708"/>
            <a:ext cx="1179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Hormone</a:t>
            </a:r>
            <a:r>
              <a:rPr lang="en-US" sz="1800" dirty="0" smtClean="0"/>
              <a:t>?</a:t>
            </a:r>
            <a:endParaRPr lang="en-US" sz="1800" dirty="0"/>
          </a:p>
        </p:txBody>
      </p:sp>
      <p:sp>
        <p:nvSpPr>
          <p:cNvPr id="32" name="TextBox 31"/>
          <p:cNvSpPr txBox="1">
            <a:spLocks noChangeArrowheads="1"/>
          </p:cNvSpPr>
          <p:nvPr/>
        </p:nvSpPr>
        <p:spPr bwMode="auto">
          <a:xfrm>
            <a:off x="4178935" y="6353374"/>
            <a:ext cx="2009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dirty="0"/>
              <a:t>Structural </a:t>
            </a:r>
            <a:r>
              <a:rPr lang="en-US" sz="1800" dirty="0" smtClean="0"/>
              <a:t>Protein?</a:t>
            </a:r>
            <a:endParaRPr lang="en-US" sz="1800" dirty="0"/>
          </a:p>
        </p:txBody>
      </p:sp>
      <p:sp>
        <p:nvSpPr>
          <p:cNvPr id="33" name="TextBox 32"/>
          <p:cNvSpPr txBox="1">
            <a:spLocks noChangeArrowheads="1"/>
          </p:cNvSpPr>
          <p:nvPr/>
        </p:nvSpPr>
        <p:spPr bwMode="auto">
          <a:xfrm>
            <a:off x="2530991" y="5894308"/>
            <a:ext cx="211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Contractile </a:t>
            </a:r>
            <a:r>
              <a:rPr lang="en-US" sz="1800" dirty="0" smtClean="0"/>
              <a:t>protein?</a:t>
            </a:r>
            <a:endParaRPr lang="en-US" sz="1800" dirty="0"/>
          </a:p>
        </p:txBody>
      </p:sp>
      <p:sp>
        <p:nvSpPr>
          <p:cNvPr id="34" name="TextBox 33"/>
          <p:cNvSpPr txBox="1">
            <a:spLocks noChangeArrowheads="1"/>
          </p:cNvSpPr>
          <p:nvPr/>
        </p:nvSpPr>
        <p:spPr bwMode="auto">
          <a:xfrm>
            <a:off x="7625484" y="5311271"/>
            <a:ext cx="1020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smtClean="0"/>
              <a:t>Enzyme?</a:t>
            </a:r>
            <a:endParaRPr lang="en-US" sz="1800" dirty="0"/>
          </a:p>
        </p:txBody>
      </p:sp>
      <p:sp>
        <p:nvSpPr>
          <p:cNvPr id="35" name="TextBox 34"/>
          <p:cNvSpPr txBox="1">
            <a:spLocks noChangeArrowheads="1"/>
          </p:cNvSpPr>
          <p:nvPr/>
        </p:nvSpPr>
        <p:spPr bwMode="auto">
          <a:xfrm>
            <a:off x="395288" y="6280150"/>
            <a:ext cx="1861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 </a:t>
            </a:r>
            <a:r>
              <a:rPr lang="en-US" sz="1800" dirty="0" smtClean="0"/>
              <a:t>Storage Protein?</a:t>
            </a:r>
            <a:endParaRPr lang="en-US" sz="1800" dirty="0"/>
          </a:p>
        </p:txBody>
      </p:sp>
      <p:sp>
        <p:nvSpPr>
          <p:cNvPr id="36" name="Title 1"/>
          <p:cNvSpPr txBox="1">
            <a:spLocks/>
          </p:cNvSpPr>
          <p:nvPr/>
        </p:nvSpPr>
        <p:spPr bwMode="auto">
          <a:xfrm>
            <a:off x="395288" y="1512252"/>
            <a:ext cx="851503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MS PGothic" charset="0"/>
                <a:cs typeface="MS PGothic" charset="0"/>
              </a:defRPr>
            </a:lvl1pPr>
            <a:lvl2pPr marL="742950" indent="-285750" defTabSz="457200" eaLnBrk="0" hangingPunct="0">
              <a:defRPr sz="2400">
                <a:solidFill>
                  <a:schemeClr val="tx1"/>
                </a:solidFill>
                <a:latin typeface="Calibri" charset="0"/>
                <a:ea typeface="MS PGothic" charset="0"/>
                <a:cs typeface="MS PGothic" charset="0"/>
              </a:defRPr>
            </a:lvl2pPr>
            <a:lvl3pPr marL="1143000" indent="-228600" defTabSz="457200" eaLnBrk="0" hangingPunct="0">
              <a:defRPr sz="2400">
                <a:solidFill>
                  <a:schemeClr val="tx1"/>
                </a:solidFill>
                <a:latin typeface="Calibri" charset="0"/>
                <a:ea typeface="MS PGothic" charset="0"/>
                <a:cs typeface="MS PGothic" charset="0"/>
              </a:defRPr>
            </a:lvl3pPr>
            <a:lvl4pPr marL="1600200" indent="-228600" defTabSz="457200" eaLnBrk="0" hangingPunct="0">
              <a:defRPr sz="2400">
                <a:solidFill>
                  <a:schemeClr val="tx1"/>
                </a:solidFill>
                <a:latin typeface="Calibri" charset="0"/>
                <a:ea typeface="MS PGothic" charset="0"/>
                <a:cs typeface="MS PGothic" charset="0"/>
              </a:defRPr>
            </a:lvl4pPr>
            <a:lvl5pPr marL="2057400" indent="-228600" defTabSz="4572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smtClean="0">
                <a:solidFill>
                  <a:srgbClr val="000000"/>
                </a:solidFill>
              </a:rPr>
              <a:t>Understanding the function of gene product </a:t>
            </a:r>
            <a:r>
              <a:rPr lang="en-US" dirty="0">
                <a:solidFill>
                  <a:srgbClr val="000000"/>
                </a:solidFill>
              </a:rPr>
              <a:t>is key to </a:t>
            </a:r>
            <a:r>
              <a:rPr lang="en-US" dirty="0" smtClean="0">
                <a:solidFill>
                  <a:srgbClr val="000000"/>
                </a:solidFill>
              </a:rPr>
              <a:t>understanding </a:t>
            </a:r>
            <a:r>
              <a:rPr lang="en-US" dirty="0">
                <a:solidFill>
                  <a:srgbClr val="000000"/>
                </a:solidFill>
              </a:rPr>
              <a:t>how a limited number of interacting gene products can generate life, from simple unicellular organisms to the incredibly complex multi-cellular Homo sapiens.</a:t>
            </a:r>
          </a:p>
        </p:txBody>
      </p:sp>
      <p:sp>
        <p:nvSpPr>
          <p:cNvPr id="37" name="Rectangle 36"/>
          <p:cNvSpPr/>
          <p:nvPr/>
        </p:nvSpPr>
        <p:spPr>
          <a:xfrm>
            <a:off x="4223385" y="3155018"/>
            <a:ext cx="4572000" cy="415498"/>
          </a:xfrm>
          <a:prstGeom prst="rect">
            <a:avLst/>
          </a:prstGeom>
        </p:spPr>
        <p:txBody>
          <a:bodyPr>
            <a:spAutoFit/>
          </a:bodyPr>
          <a:lstStyle/>
          <a:p>
            <a:r>
              <a:rPr lang="en-US" sz="1050" dirty="0" err="1">
                <a:solidFill>
                  <a:schemeClr val="bg1">
                    <a:lumMod val="50000"/>
                  </a:schemeClr>
                </a:solidFill>
              </a:rPr>
              <a:t>Rison,S.C</a:t>
            </a:r>
            <a:r>
              <a:rPr lang="en-US" sz="1050" dirty="0">
                <a:solidFill>
                  <a:schemeClr val="bg1">
                    <a:lumMod val="50000"/>
                  </a:schemeClr>
                </a:solidFill>
              </a:rPr>
              <a:t>., </a:t>
            </a:r>
            <a:r>
              <a:rPr lang="en-US" sz="1050" dirty="0" err="1">
                <a:solidFill>
                  <a:schemeClr val="bg1">
                    <a:lumMod val="50000"/>
                  </a:schemeClr>
                </a:solidFill>
              </a:rPr>
              <a:t>Hodgman,T.C</a:t>
            </a:r>
            <a:r>
              <a:rPr lang="en-US" sz="1050" dirty="0">
                <a:solidFill>
                  <a:schemeClr val="bg1">
                    <a:lumMod val="50000"/>
                  </a:schemeClr>
                </a:solidFill>
              </a:rPr>
              <a:t>. and </a:t>
            </a:r>
            <a:r>
              <a:rPr lang="en-US" sz="1050" dirty="0" err="1">
                <a:solidFill>
                  <a:schemeClr val="bg1">
                    <a:lumMod val="50000"/>
                  </a:schemeClr>
                </a:solidFill>
              </a:rPr>
              <a:t>Thornton,J.M</a:t>
            </a:r>
            <a:r>
              <a:rPr lang="en-US" sz="1050" dirty="0">
                <a:solidFill>
                  <a:schemeClr val="bg1">
                    <a:lumMod val="50000"/>
                  </a:schemeClr>
                </a:solidFill>
              </a:rPr>
              <a:t>. (2000) Comparison of functional annotation schemes for genomes. </a:t>
            </a:r>
            <a:r>
              <a:rPr lang="en-US" sz="1050" dirty="0" err="1">
                <a:solidFill>
                  <a:schemeClr val="bg1">
                    <a:lumMod val="50000"/>
                  </a:schemeClr>
                </a:solidFill>
              </a:rPr>
              <a:t>Funct</a:t>
            </a:r>
            <a:r>
              <a:rPr lang="en-US" sz="1050" dirty="0">
                <a:solidFill>
                  <a:schemeClr val="bg1">
                    <a:lumMod val="50000"/>
                  </a:schemeClr>
                </a:solidFill>
              </a:rPr>
              <a:t>. </a:t>
            </a:r>
            <a:r>
              <a:rPr lang="en-US" sz="1050" dirty="0" err="1">
                <a:solidFill>
                  <a:schemeClr val="bg1">
                    <a:lumMod val="50000"/>
                  </a:schemeClr>
                </a:solidFill>
              </a:rPr>
              <a:t>Integr</a:t>
            </a:r>
            <a:r>
              <a:rPr lang="en-US" sz="1050" dirty="0">
                <a:solidFill>
                  <a:schemeClr val="bg1">
                    <a:lumMod val="50000"/>
                  </a:schemeClr>
                </a:solidFill>
              </a:rPr>
              <a:t>. Genomics, 1, 56–69.</a:t>
            </a:r>
          </a:p>
        </p:txBody>
      </p:sp>
      <p:sp>
        <p:nvSpPr>
          <p:cNvPr id="38" name="Rectangle 37"/>
          <p:cNvSpPr/>
          <p:nvPr/>
        </p:nvSpPr>
        <p:spPr>
          <a:xfrm>
            <a:off x="5677903" y="5869960"/>
            <a:ext cx="1947581" cy="369332"/>
          </a:xfrm>
          <a:prstGeom prst="rect">
            <a:avLst/>
          </a:prstGeom>
        </p:spPr>
        <p:txBody>
          <a:bodyPr wrap="none">
            <a:spAutoFit/>
          </a:bodyPr>
          <a:lstStyle/>
          <a:p>
            <a:r>
              <a:rPr lang="en-US" dirty="0" smtClean="0"/>
              <a:t>Transport Protein?</a:t>
            </a:r>
            <a:endParaRPr lang="en-US" dirty="0"/>
          </a:p>
        </p:txBody>
      </p:sp>
      <p:sp>
        <p:nvSpPr>
          <p:cNvPr id="39" name="Rectangle 38"/>
          <p:cNvSpPr/>
          <p:nvPr/>
        </p:nvSpPr>
        <p:spPr>
          <a:xfrm>
            <a:off x="4923622" y="5478264"/>
            <a:ext cx="934082" cy="369332"/>
          </a:xfrm>
          <a:prstGeom prst="rect">
            <a:avLst/>
          </a:prstGeom>
        </p:spPr>
        <p:txBody>
          <a:bodyPr wrap="none">
            <a:spAutoFit/>
          </a:bodyPr>
          <a:lstStyle/>
          <a:p>
            <a:r>
              <a:rPr lang="en-US" dirty="0" smtClean="0"/>
              <a:t>Energy?</a:t>
            </a:r>
            <a:endParaRPr lang="en-US" dirty="0"/>
          </a:p>
        </p:txBody>
      </p:sp>
      <p:sp>
        <p:nvSpPr>
          <p:cNvPr id="40" name="Rectangle 39"/>
          <p:cNvSpPr/>
          <p:nvPr/>
        </p:nvSpPr>
        <p:spPr>
          <a:xfrm>
            <a:off x="2175459" y="3907442"/>
            <a:ext cx="4391046" cy="369332"/>
          </a:xfrm>
          <a:prstGeom prst="rect">
            <a:avLst/>
          </a:prstGeom>
        </p:spPr>
        <p:txBody>
          <a:bodyPr wrap="none">
            <a:spAutoFit/>
          </a:bodyPr>
          <a:lstStyle/>
          <a:p>
            <a:r>
              <a:rPr lang="en-US" dirty="0"/>
              <a:t>Proteins vary in structure as well as </a:t>
            </a:r>
            <a:r>
              <a:rPr lang="en-US" dirty="0" smtClean="0"/>
              <a:t>function</a:t>
            </a:r>
            <a:endParaRPr lang="en-US" dirty="0"/>
          </a:p>
        </p:txBody>
      </p:sp>
      <p:sp>
        <p:nvSpPr>
          <p:cNvPr id="43" name="Title 1"/>
          <p:cNvSpPr>
            <a:spLocks noGrp="1"/>
          </p:cNvSpPr>
          <p:nvPr>
            <p:ph type="title"/>
          </p:nvPr>
        </p:nvSpPr>
        <p:spPr>
          <a:xfrm>
            <a:off x="457200" y="218883"/>
            <a:ext cx="3427141" cy="437801"/>
          </a:xfrm>
        </p:spPr>
        <p:txBody>
          <a:bodyPr/>
          <a:lstStyle/>
          <a:p>
            <a:r>
              <a:rPr lang="en-US" dirty="0"/>
              <a:t>Functional annotation – </a:t>
            </a:r>
            <a:r>
              <a:rPr lang="en-US" dirty="0" smtClean="0"/>
              <a:t>Why?</a:t>
            </a:r>
            <a:endParaRPr lang="en-US" dirty="0"/>
          </a:p>
        </p:txBody>
      </p:sp>
    </p:spTree>
    <p:extLst>
      <p:ext uri="{BB962C8B-B14F-4D97-AF65-F5344CB8AC3E}">
        <p14:creationId xmlns:p14="http://schemas.microsoft.com/office/powerpoint/2010/main" val="1938230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br>
              <a:rPr lang="en-US" dirty="0"/>
            </a:br>
            <a:endParaRPr lang="en-US" dirty="0"/>
          </a:p>
        </p:txBody>
      </p:sp>
      <p:pic>
        <p:nvPicPr>
          <p:cNvPr id="4" name="Picture 5" descr="Molecular_function_lvl2"/>
          <p:cNvPicPr>
            <a:picLocks noChangeAspect="1" noChangeArrowheads="1"/>
          </p:cNvPicPr>
          <p:nvPr/>
        </p:nvPicPr>
        <p:blipFill>
          <a:blip r:embed="rId3">
            <a:extLst>
              <a:ext uri="{28A0092B-C50C-407E-A947-70E740481C1C}">
                <a14:useLocalDpi xmlns:a14="http://schemas.microsoft.com/office/drawing/2010/main" val="0"/>
              </a:ext>
            </a:extLst>
          </a:blip>
          <a:srcRect l="10799" r="10799"/>
          <a:stretch>
            <a:fillRect/>
          </a:stretch>
        </p:blipFill>
        <p:spPr>
          <a:xfrm>
            <a:off x="827088" y="1125538"/>
            <a:ext cx="7345362" cy="5048250"/>
          </a:xfrm>
          <a:prstGeom prst="rect">
            <a:avLst/>
          </a:prstGeom>
          <a:noFill/>
        </p:spPr>
      </p:pic>
    </p:spTree>
    <p:extLst>
      <p:ext uri="{BB962C8B-B14F-4D97-AF65-F5344CB8AC3E}">
        <p14:creationId xmlns:p14="http://schemas.microsoft.com/office/powerpoint/2010/main" val="23323679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157059" cy="437801"/>
          </a:xfrm>
        </p:spPr>
        <p:txBody>
          <a:bodyPr/>
          <a:lstStyle/>
          <a:p>
            <a:r>
              <a:rPr lang="en-US" dirty="0" smtClean="0"/>
              <a:t>Quick view of </a:t>
            </a:r>
            <a:r>
              <a:rPr lang="en-US" dirty="0" err="1" smtClean="0"/>
              <a:t>synteny</a:t>
            </a:r>
            <a:r>
              <a:rPr lang="en-US" dirty="0" smtClean="0"/>
              <a:t>-based method</a:t>
            </a:r>
            <a:endParaRPr lang="en-US" dirty="0"/>
          </a:p>
        </p:txBody>
      </p:sp>
      <p:sp>
        <p:nvSpPr>
          <p:cNvPr id="4" name="Rubrik 1"/>
          <p:cNvSpPr txBox="1">
            <a:spLocks/>
          </p:cNvSpPr>
          <p:nvPr/>
        </p:nvSpPr>
        <p:spPr bwMode="auto">
          <a:xfrm>
            <a:off x="323850" y="1365848"/>
            <a:ext cx="561657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sv-SE" dirty="0" err="1" smtClean="0">
                <a:latin typeface="Calibri" charset="0"/>
                <a:ea typeface="MS PGothic" charset="0"/>
                <a:cs typeface="MS PGothic" charset="0"/>
              </a:rPr>
              <a:t>Liftovers</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are</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very</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useful</a:t>
            </a:r>
            <a:r>
              <a:rPr lang="sv-SE" dirty="0" smtClean="0">
                <a:latin typeface="Calibri" charset="0"/>
                <a:ea typeface="MS PGothic" charset="0"/>
                <a:cs typeface="MS PGothic" charset="0"/>
              </a:rPr>
              <a:t> for </a:t>
            </a:r>
            <a:r>
              <a:rPr lang="sv-SE" dirty="0" err="1" smtClean="0">
                <a:latin typeface="Calibri" charset="0"/>
                <a:ea typeface="MS PGothic" charset="0"/>
                <a:cs typeface="MS PGothic" charset="0"/>
              </a:rPr>
              <a:t>orthology</a:t>
            </a:r>
            <a:r>
              <a:rPr lang="sv-SE" dirty="0" smtClean="0">
                <a:latin typeface="Calibri" charset="0"/>
                <a:ea typeface="MS PGothic" charset="0"/>
                <a:cs typeface="MS PGothic" charset="0"/>
              </a:rPr>
              <a:t> determination</a:t>
            </a:r>
            <a:endParaRPr lang="sv-SE" dirty="0">
              <a:latin typeface="Calibri" charset="0"/>
              <a:ea typeface="MS PGothic" charset="0"/>
              <a:cs typeface="MS PGothic" charset="0"/>
            </a:endParaRPr>
          </a:p>
        </p:txBody>
      </p:sp>
      <p:sp>
        <p:nvSpPr>
          <p:cNvPr id="5" name="Platshållare för innehåll 2"/>
          <p:cNvSpPr>
            <a:spLocks noGrp="1"/>
          </p:cNvSpPr>
          <p:nvPr>
            <p:ph idx="1"/>
          </p:nvPr>
        </p:nvSpPr>
        <p:spPr>
          <a:xfrm>
            <a:off x="457200" y="2092232"/>
            <a:ext cx="8229600" cy="4033931"/>
          </a:xfrm>
        </p:spPr>
        <p:txBody>
          <a:bodyPr/>
          <a:lstStyle/>
          <a:p>
            <a:r>
              <a:rPr lang="sv-SE" dirty="0" err="1" smtClean="0">
                <a:solidFill>
                  <a:srgbClr val="000000"/>
                </a:solidFill>
                <a:latin typeface="Calibri" charset="0"/>
                <a:ea typeface="MS PGothic" charset="0"/>
                <a:cs typeface="MS PGothic" charset="0"/>
              </a:rPr>
              <a:t>Align</a:t>
            </a:r>
            <a:r>
              <a:rPr lang="sv-SE" dirty="0" smtClean="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two</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genomes</a:t>
            </a:r>
            <a:r>
              <a:rPr lang="sv-SE" dirty="0">
                <a:solidFill>
                  <a:srgbClr val="000000"/>
                </a:solidFill>
                <a:latin typeface="Calibri" charset="0"/>
                <a:ea typeface="MS PGothic" charset="0"/>
                <a:cs typeface="MS PGothic" charset="0"/>
              </a:rPr>
              <a:t> (Satsuma)</a:t>
            </a:r>
          </a:p>
          <a:p>
            <a:r>
              <a:rPr lang="sv-SE" dirty="0">
                <a:solidFill>
                  <a:srgbClr val="000000"/>
                </a:solidFill>
                <a:latin typeface="Calibri" charset="0"/>
                <a:ea typeface="MS PGothic" charset="0"/>
                <a:cs typeface="MS PGothic" charset="0"/>
              </a:rPr>
              <a:t>Transfer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aligned</a:t>
            </a:r>
            <a:r>
              <a:rPr lang="sv-SE" dirty="0">
                <a:solidFill>
                  <a:srgbClr val="000000"/>
                </a:solidFill>
                <a:latin typeface="Calibri" charset="0"/>
                <a:ea typeface="MS PGothic" charset="0"/>
                <a:cs typeface="MS PGothic" charset="0"/>
              </a:rPr>
              <a:t> regions (Kraken</a:t>
            </a:r>
            <a:r>
              <a:rPr lang="sv-SE" dirty="0" smtClean="0">
                <a:solidFill>
                  <a:srgbClr val="000000"/>
                </a:solidFill>
                <a:latin typeface="Calibri" charset="0"/>
                <a:ea typeface="MS PGothic" charset="0"/>
                <a:cs typeface="MS PGothic" charset="0"/>
              </a:rPr>
              <a:t>)</a:t>
            </a:r>
          </a:p>
          <a:p>
            <a:r>
              <a:rPr lang="sv-SE" dirty="0">
                <a:solidFill>
                  <a:srgbClr val="000000"/>
                </a:solidFill>
                <a:latin typeface="Calibri" charset="0"/>
                <a:ea typeface="MS PGothic" charset="0"/>
                <a:cs typeface="MS PGothic" charset="0"/>
              </a:rPr>
              <a:t>Transfer </a:t>
            </a:r>
            <a:r>
              <a:rPr lang="sv-SE" dirty="0" err="1" smtClean="0">
                <a:solidFill>
                  <a:srgbClr val="000000"/>
                </a:solidFill>
                <a:latin typeface="Calibri" charset="0"/>
                <a:ea typeface="MS PGothic" charset="0"/>
                <a:cs typeface="MS PGothic" charset="0"/>
              </a:rPr>
              <a:t>functional</a:t>
            </a:r>
            <a:r>
              <a:rPr lang="sv-SE" dirty="0" smtClean="0">
                <a:solidFill>
                  <a:srgbClr val="000000"/>
                </a:solidFill>
                <a:latin typeface="Calibri" charset="0"/>
                <a:ea typeface="MS PGothic" charset="0"/>
                <a:cs typeface="MS PGothic" charset="0"/>
              </a:rPr>
              <a:t>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lifted</a:t>
            </a:r>
            <a:r>
              <a:rPr lang="sv-SE" dirty="0" smtClean="0">
                <a:solidFill>
                  <a:srgbClr val="000000"/>
                </a:solidFill>
                <a:latin typeface="Calibri" charset="0"/>
                <a:ea typeface="MS PGothic" charset="0"/>
                <a:cs typeface="MS PGothic" charset="0"/>
              </a:rPr>
              <a:t> genes </a:t>
            </a:r>
            <a:r>
              <a:rPr lang="sv-SE" dirty="0" err="1" smtClean="0">
                <a:solidFill>
                  <a:srgbClr val="000000"/>
                </a:solidFill>
                <a:latin typeface="Calibri" charset="0"/>
                <a:ea typeface="MS PGothic" charset="0"/>
                <a:cs typeface="MS PGothic" charset="0"/>
              </a:rPr>
              <a:t>that</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overlap</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annotated</a:t>
            </a:r>
            <a:r>
              <a:rPr lang="sv-SE" dirty="0" smtClean="0">
                <a:solidFill>
                  <a:srgbClr val="000000"/>
                </a:solidFill>
                <a:latin typeface="Calibri" charset="0"/>
                <a:ea typeface="MS PGothic" charset="0"/>
                <a:cs typeface="MS PGothic" charset="0"/>
              </a:rPr>
              <a:t> genes</a:t>
            </a:r>
            <a:endParaRPr lang="sv-SE" dirty="0">
              <a:solidFill>
                <a:srgbClr val="000000"/>
              </a:solidFill>
              <a:latin typeface="Calibri" charset="0"/>
              <a:ea typeface="MS PGothic" charset="0"/>
              <a:cs typeface="MS PGothic" charset="0"/>
            </a:endParaRPr>
          </a:p>
          <a:p>
            <a:endParaRPr lang="sv-SE" dirty="0">
              <a:solidFill>
                <a:srgbClr val="000000"/>
              </a:solidFill>
              <a:latin typeface="Calibri" charset="0"/>
              <a:ea typeface="MS PGothic" charset="0"/>
              <a:cs typeface="MS PGothic" charset="0"/>
            </a:endParaRPr>
          </a:p>
        </p:txBody>
      </p:sp>
      <p:pic>
        <p:nvPicPr>
          <p:cNvPr id="8" name="Picture 7" descr="Screen Shot 2016-10-11 at 17.4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56" y="3459819"/>
            <a:ext cx="8762525" cy="2088839"/>
          </a:xfrm>
          <a:prstGeom prst="rect">
            <a:avLst/>
          </a:prstGeom>
        </p:spPr>
      </p:pic>
      <p:sp>
        <p:nvSpPr>
          <p:cNvPr id="9" name="Rectangle 8"/>
          <p:cNvSpPr/>
          <p:nvPr/>
        </p:nvSpPr>
        <p:spPr>
          <a:xfrm>
            <a:off x="0" y="4632148"/>
            <a:ext cx="9144000" cy="126082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3691100"/>
            <a:ext cx="9009227" cy="34718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4257556"/>
            <a:ext cx="9144000" cy="37459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516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word about network</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rgbClr val="000000"/>
                </a:solidFill>
              </a:rPr>
              <a:t>Categorizations of gene function (</a:t>
            </a:r>
            <a:r>
              <a:rPr lang="en-US" dirty="0" err="1" smtClean="0">
                <a:solidFill>
                  <a:srgbClr val="000000"/>
                </a:solidFill>
              </a:rPr>
              <a:t>e.g</a:t>
            </a:r>
            <a:r>
              <a:rPr lang="en-US" dirty="0" smtClean="0">
                <a:solidFill>
                  <a:srgbClr val="000000"/>
                </a:solidFill>
              </a:rPr>
              <a:t> GO) in a hierarchy of categories is helpful</a:t>
            </a:r>
          </a:p>
          <a:p>
            <a:pPr marL="0" indent="0" algn="ctr">
              <a:buNone/>
            </a:pPr>
            <a:endParaRPr lang="en-US" dirty="0" smtClean="0">
              <a:solidFill>
                <a:srgbClr val="000000"/>
              </a:solidFill>
            </a:endParaRPr>
          </a:p>
          <a:p>
            <a:pPr marL="0" indent="0" algn="ctr">
              <a:buNone/>
            </a:pPr>
            <a:r>
              <a:rPr lang="en-US" dirty="0" smtClean="0">
                <a:solidFill>
                  <a:srgbClr val="000000"/>
                </a:solidFill>
              </a:rPr>
              <a:t>BUT</a:t>
            </a:r>
          </a:p>
          <a:p>
            <a:pPr marL="0" indent="0" algn="ctr">
              <a:buNone/>
            </a:pPr>
            <a:endParaRPr lang="en-US" dirty="0" smtClean="0">
              <a:solidFill>
                <a:srgbClr val="000000"/>
              </a:solidFill>
            </a:endParaRPr>
          </a:p>
          <a:p>
            <a:pPr marL="0" indent="0" algn="ctr">
              <a:buNone/>
            </a:pPr>
            <a:r>
              <a:rPr lang="en-US" dirty="0" smtClean="0">
                <a:solidFill>
                  <a:srgbClr val="000000"/>
                </a:solidFill>
              </a:rPr>
              <a:t>gene has no function </a:t>
            </a:r>
            <a:r>
              <a:rPr lang="en-US" dirty="0" smtClean="0">
                <a:solidFill>
                  <a:srgbClr val="000000"/>
                </a:solidFill>
              </a:rPr>
              <a:t>alone</a:t>
            </a:r>
            <a:endParaRPr lang="en-US" dirty="0" smtClean="0">
              <a:solidFill>
                <a:srgbClr val="000000"/>
              </a:solidFill>
            </a:endParaRPr>
          </a:p>
          <a:p>
            <a:pPr marL="0" indent="0" algn="ctr">
              <a:buNone/>
            </a:pPr>
            <a:endParaRPr lang="en-US" dirty="0" smtClean="0">
              <a:solidFill>
                <a:srgbClr val="000000"/>
              </a:solidFill>
            </a:endParaRPr>
          </a:p>
          <a:p>
            <a:pPr marL="0" indent="0">
              <a:buNone/>
            </a:pPr>
            <a:r>
              <a:rPr lang="en-US" dirty="0" smtClean="0">
                <a:solidFill>
                  <a:srgbClr val="000000"/>
                </a:solidFill>
              </a:rPr>
              <a:t>=&gt; Pathways / regulatory </a:t>
            </a:r>
            <a:r>
              <a:rPr lang="en-US" dirty="0">
                <a:solidFill>
                  <a:srgbClr val="000000"/>
                </a:solidFill>
              </a:rPr>
              <a:t>networks </a:t>
            </a:r>
            <a:r>
              <a:rPr lang="en-US" dirty="0" smtClean="0">
                <a:solidFill>
                  <a:srgbClr val="000000"/>
                </a:solidFill>
              </a:rPr>
              <a:t>explain how </a:t>
            </a:r>
            <a:r>
              <a:rPr lang="en-US" dirty="0">
                <a:solidFill>
                  <a:srgbClr val="000000"/>
                </a:solidFill>
              </a:rPr>
              <a:t>genes interact so as to enable cellular processes.</a:t>
            </a:r>
          </a:p>
          <a:p>
            <a:pPr lvl="2"/>
            <a:r>
              <a:rPr lang="en-US" dirty="0" smtClean="0"/>
              <a:t>KEGG</a:t>
            </a:r>
          </a:p>
          <a:p>
            <a:pPr lvl="2"/>
            <a:r>
              <a:rPr lang="en-US" dirty="0" err="1" smtClean="0"/>
              <a:t>MetaCyc</a:t>
            </a:r>
            <a:endParaRPr lang="en-US" dirty="0"/>
          </a:p>
          <a:p>
            <a:pPr lvl="2"/>
            <a:r>
              <a:rPr lang="en-US" dirty="0" err="1"/>
              <a:t>Reactome</a:t>
            </a:r>
            <a:endParaRPr lang="en-US" dirty="0"/>
          </a:p>
          <a:p>
            <a:pPr lvl="2"/>
            <a:r>
              <a:rPr lang="en-US" dirty="0" err="1"/>
              <a:t>UniPathway</a:t>
            </a:r>
            <a:endParaRPr lang="en-US" dirty="0"/>
          </a:p>
          <a:p>
            <a:pPr marL="0" indent="0" algn="ctr">
              <a:buNone/>
            </a:pPr>
            <a:endParaRPr lang="en-US" dirty="0">
              <a:solidFill>
                <a:srgbClr val="000000"/>
              </a:solidFill>
            </a:endParaRPr>
          </a:p>
        </p:txBody>
      </p:sp>
      <p:pic>
        <p:nvPicPr>
          <p:cNvPr id="6" name="Picture 5"/>
          <p:cNvPicPr>
            <a:picLocks noChangeAspect="1"/>
          </p:cNvPicPr>
          <p:nvPr/>
        </p:nvPicPr>
        <p:blipFill>
          <a:blip r:embed="rId3"/>
          <a:stretch>
            <a:fillRect/>
          </a:stretch>
        </p:blipFill>
        <p:spPr>
          <a:xfrm>
            <a:off x="4387768" y="4077253"/>
            <a:ext cx="3337510" cy="2672667"/>
          </a:xfrm>
          <a:prstGeom prst="rect">
            <a:avLst/>
          </a:prstGeom>
        </p:spPr>
      </p:pic>
    </p:spTree>
    <p:extLst>
      <p:ext uri="{BB962C8B-B14F-4D97-AF65-F5344CB8AC3E}">
        <p14:creationId xmlns:p14="http://schemas.microsoft.com/office/powerpoint/2010/main" val="36396829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KEGG-mapping</a:t>
            </a:r>
            <a:br>
              <a:rPr lang="en-US" dirty="0"/>
            </a:br>
            <a:endParaRPr lang="en-US" dirty="0"/>
          </a:p>
        </p:txBody>
      </p:sp>
      <p:pic>
        <p:nvPicPr>
          <p:cNvPr id="4" name="Content Placeholder 3" descr="Pic12-Kegg"/>
          <p:cNvPicPr>
            <a:picLocks noGrp="1" noChangeAspect="1" noChangeArrowheads="1"/>
          </p:cNvPicPr>
          <p:nvPr>
            <p:ph/>
          </p:nvPr>
        </p:nvPicPr>
        <p:blipFill>
          <a:blip r:embed="rId3">
            <a:extLst>
              <a:ext uri="{28A0092B-C50C-407E-A947-70E740481C1C}">
                <a14:useLocalDpi xmlns:a14="http://schemas.microsoft.com/office/drawing/2010/main" val="0"/>
              </a:ext>
            </a:extLst>
          </a:blip>
          <a:srcRect t="5447" b="5447"/>
          <a:stretch>
            <a:fillRect/>
          </a:stretch>
        </p:blipFill>
        <p:spPr>
          <a:xfrm>
            <a:off x="611188" y="1268413"/>
            <a:ext cx="7772400" cy="5486400"/>
          </a:xfrm>
          <a:noFill/>
        </p:spPr>
      </p:pic>
    </p:spTree>
    <p:extLst>
      <p:ext uri="{BB962C8B-B14F-4D97-AF65-F5344CB8AC3E}">
        <p14:creationId xmlns:p14="http://schemas.microsoft.com/office/powerpoint/2010/main" val="22529915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p:txBody>
          <a:bodyPr>
            <a:normAutofit/>
          </a:bodyPr>
          <a:lstStyle/>
          <a:p>
            <a:r>
              <a:rPr lang="en-US" dirty="0" smtClean="0"/>
              <a:t>Functional annotation found</a:t>
            </a:r>
          </a:p>
          <a:p>
            <a:pPr marL="457200" lvl="1" indent="0">
              <a:buNone/>
            </a:pPr>
            <a:r>
              <a:rPr lang="en-US" dirty="0" smtClean="0"/>
              <a:t>/!\ </a:t>
            </a:r>
            <a:r>
              <a:rPr lang="en-US" dirty="0"/>
              <a:t>Transmission </a:t>
            </a:r>
            <a:r>
              <a:rPr lang="en-US" dirty="0" smtClean="0"/>
              <a:t>of error </a:t>
            </a:r>
            <a:r>
              <a:rPr lang="en-US" dirty="0"/>
              <a:t>from databases </a:t>
            </a:r>
            <a:r>
              <a:rPr lang="en-US" dirty="0" smtClean="0"/>
              <a:t>!</a:t>
            </a:r>
          </a:p>
          <a:p>
            <a:pPr marL="457200" lvl="1" indent="0">
              <a:buNone/>
            </a:pPr>
            <a:r>
              <a:rPr lang="en-US" dirty="0"/>
              <a:t>Experimental </a:t>
            </a:r>
            <a:r>
              <a:rPr lang="en-US" dirty="0" smtClean="0"/>
              <a:t>check is good !</a:t>
            </a:r>
            <a:endParaRPr lang="en-US" dirty="0"/>
          </a:p>
          <a:p>
            <a:pPr marL="0" indent="0">
              <a:buNone/>
            </a:pPr>
            <a:endParaRPr lang="en-US" dirty="0" smtClean="0"/>
          </a:p>
          <a:p>
            <a:pPr marL="0" indent="0">
              <a:buNone/>
            </a:pPr>
            <a:endParaRPr lang="en-US" dirty="0"/>
          </a:p>
          <a:p>
            <a:r>
              <a:rPr lang="en-US" dirty="0" smtClean="0"/>
              <a:t>Hypothetical protein / Uncharacterized protein</a:t>
            </a:r>
          </a:p>
          <a:p>
            <a:pPr marL="0" indent="0">
              <a:buNone/>
            </a:pPr>
            <a:r>
              <a:rPr lang="en-US" dirty="0" smtClean="0">
                <a:solidFill>
                  <a:srgbClr val="000000"/>
                </a:solidFill>
              </a:rPr>
              <a:t>	=&gt; depends </a:t>
            </a:r>
            <a:r>
              <a:rPr lang="en-US" dirty="0">
                <a:solidFill>
                  <a:srgbClr val="000000"/>
                </a:solidFill>
              </a:rPr>
              <a:t>largely on </a:t>
            </a:r>
            <a:r>
              <a:rPr lang="en-US" dirty="0" smtClean="0">
                <a:solidFill>
                  <a:srgbClr val="000000"/>
                </a:solidFill>
              </a:rPr>
              <a:t>conventional experiments.</a:t>
            </a:r>
          </a:p>
          <a:p>
            <a:pPr marL="0" indent="0">
              <a:buNone/>
            </a:pPr>
            <a:endParaRPr lang="en-US" dirty="0">
              <a:solidFill>
                <a:srgbClr val="000000"/>
              </a:solidFill>
            </a:endParaRPr>
          </a:p>
          <a:p>
            <a:endParaRPr lang="en-US" dirty="0"/>
          </a:p>
          <a:p>
            <a:pPr marL="0" indent="0">
              <a:buNone/>
            </a:pPr>
            <a:r>
              <a:rPr lang="en-US" dirty="0"/>
              <a:t>Knowing the function </a:t>
            </a:r>
            <a:r>
              <a:rPr lang="en-US" dirty="0" smtClean="0"/>
              <a:t>is not enough: Chimp and human =&gt; 98% similarity</a:t>
            </a:r>
            <a:endParaRPr lang="en-US" dirty="0"/>
          </a:p>
          <a:p>
            <a:pPr marL="457200" lvl="1" indent="0">
              <a:buNone/>
            </a:pPr>
            <a:r>
              <a:rPr lang="en-US" dirty="0" smtClean="0"/>
              <a:t>=&gt; Knowledge </a:t>
            </a:r>
            <a:r>
              <a:rPr lang="en-US" dirty="0"/>
              <a:t>of other </a:t>
            </a:r>
            <a:r>
              <a:rPr lang="en-US" dirty="0" smtClean="0"/>
              <a:t>parameters useful (pathway, positional and temporal </a:t>
            </a:r>
            <a:r>
              <a:rPr lang="en-US" dirty="0"/>
              <a:t>regulation of </a:t>
            </a:r>
            <a:r>
              <a:rPr lang="en-US" dirty="0" smtClean="0"/>
              <a:t>genes)</a:t>
            </a:r>
            <a:endParaRPr lang="en-US" dirty="0"/>
          </a:p>
        </p:txBody>
      </p:sp>
    </p:spTree>
    <p:extLst>
      <p:ext uri="{BB962C8B-B14F-4D97-AF65-F5344CB8AC3E}">
        <p14:creationId xmlns:p14="http://schemas.microsoft.com/office/powerpoint/2010/main" val="30422059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766294"/>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i="1" dirty="0" smtClean="0">
                <a:latin typeface="Calibri"/>
                <a:cs typeface="Calibri"/>
              </a:rPr>
              <a:t>THE END</a:t>
            </a:r>
            <a:endParaRPr lang="en-US" sz="3600" i="1" dirty="0">
              <a:latin typeface="Calibri"/>
              <a:cs typeface="Calibri"/>
            </a:endParaRPr>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7"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
        <p:nvSpPr>
          <p:cNvPr id="3" name="TextBox 2"/>
          <p:cNvSpPr txBox="1"/>
          <p:nvPr/>
        </p:nvSpPr>
        <p:spPr>
          <a:xfrm>
            <a:off x="1712395" y="3002029"/>
            <a:ext cx="6508713" cy="584776"/>
          </a:xfrm>
          <a:prstGeom prst="rect">
            <a:avLst/>
          </a:prstGeom>
          <a:noFill/>
        </p:spPr>
        <p:txBody>
          <a:bodyPr wrap="none" rtlCol="0">
            <a:spAutoFit/>
          </a:bodyPr>
          <a:lstStyle/>
          <a:p>
            <a:r>
              <a:rPr lang="en-US" sz="3200" dirty="0"/>
              <a:t>https://</a:t>
            </a:r>
            <a:r>
              <a:rPr lang="en-US" sz="3200" dirty="0" err="1"/>
              <a:t>github.com</a:t>
            </a:r>
            <a:r>
              <a:rPr lang="en-US" sz="3200" dirty="0"/>
              <a:t>/</a:t>
            </a:r>
            <a:r>
              <a:rPr lang="en-US" sz="3200" dirty="0" err="1"/>
              <a:t>NBISweden</a:t>
            </a:r>
            <a:r>
              <a:rPr lang="en-US" sz="3200" dirty="0"/>
              <a:t>/GAAS</a:t>
            </a:r>
          </a:p>
        </p:txBody>
      </p:sp>
    </p:spTree>
    <p:extLst>
      <p:ext uri="{BB962C8B-B14F-4D97-AF65-F5344CB8AC3E}">
        <p14:creationId xmlns:p14="http://schemas.microsoft.com/office/powerpoint/2010/main" val="21338717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Functional annotation – </a:t>
            </a:r>
            <a:r>
              <a:rPr lang="en-US" dirty="0" smtClean="0"/>
              <a:t>HOW?</a:t>
            </a:r>
            <a:endParaRPr lang="en-US" dirty="0"/>
          </a:p>
        </p:txBody>
      </p:sp>
      <p:pic>
        <p:nvPicPr>
          <p:cNvPr id="6" name="Picture 5"/>
          <p:cNvPicPr>
            <a:picLocks noChangeAspect="1"/>
          </p:cNvPicPr>
          <p:nvPr/>
        </p:nvPicPr>
        <p:blipFill>
          <a:blip r:embed="rId3"/>
          <a:stretch>
            <a:fillRect/>
          </a:stretch>
        </p:blipFill>
        <p:spPr>
          <a:xfrm>
            <a:off x="4541520" y="1600200"/>
            <a:ext cx="1854057" cy="820420"/>
          </a:xfrm>
          <a:prstGeom prst="rect">
            <a:avLst/>
          </a:prstGeom>
        </p:spPr>
      </p:pic>
      <p:sp>
        <p:nvSpPr>
          <p:cNvPr id="7" name="Rectangle 6"/>
          <p:cNvSpPr/>
          <p:nvPr/>
        </p:nvSpPr>
        <p:spPr>
          <a:xfrm>
            <a:off x="6395577" y="1994964"/>
            <a:ext cx="2184400" cy="415498"/>
          </a:xfrm>
          <a:prstGeom prst="rect">
            <a:avLst/>
          </a:prstGeom>
        </p:spPr>
        <p:txBody>
          <a:bodyPr>
            <a:spAutoFit/>
          </a:bodyPr>
          <a:lstStyle/>
          <a:p>
            <a:r>
              <a:rPr lang="en-US" sz="1050" dirty="0">
                <a:solidFill>
                  <a:schemeClr val="bg1">
                    <a:lumMod val="50000"/>
                  </a:schemeClr>
                </a:solidFill>
              </a:rPr>
              <a:t>Mice homozygous for the diabetes 3J spontaneous mutation</a:t>
            </a:r>
          </a:p>
        </p:txBody>
      </p:sp>
      <p:sp>
        <p:nvSpPr>
          <p:cNvPr id="12" name="Content Placeholder 2"/>
          <p:cNvSpPr txBox="1">
            <a:spLocks/>
          </p:cNvSpPr>
          <p:nvPr/>
        </p:nvSpPr>
        <p:spPr>
          <a:xfrm>
            <a:off x="609600" y="1427480"/>
            <a:ext cx="8229600" cy="5308882"/>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000000"/>
                </a:solidFill>
              </a:rPr>
              <a:t>Experimentally</a:t>
            </a:r>
          </a:p>
          <a:p>
            <a:pPr marL="0" indent="0">
              <a:buFont typeface="Arial"/>
              <a:buNone/>
            </a:pPr>
            <a:r>
              <a:rPr lang="en-US" dirty="0" smtClean="0">
                <a:solidFill>
                  <a:srgbClr val="000000"/>
                </a:solidFill>
              </a:rPr>
              <a:t>	=&gt; Mutants,</a:t>
            </a:r>
            <a:r>
              <a:rPr lang="en-US" dirty="0" smtClean="0"/>
              <a:t> </a:t>
            </a:r>
            <a:r>
              <a:rPr lang="en-US" dirty="0" smtClean="0">
                <a:solidFill>
                  <a:srgbClr val="000000"/>
                </a:solidFill>
              </a:rPr>
              <a:t>knockout, etc.</a:t>
            </a:r>
          </a:p>
          <a:p>
            <a:pPr marL="0" indent="0">
              <a:buFont typeface="Arial"/>
              <a:buNone/>
            </a:pPr>
            <a:r>
              <a:rPr lang="en-US" dirty="0" smtClean="0"/>
              <a:t>Precise</a:t>
            </a: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r>
              <a:rPr lang="en-US" sz="2000" dirty="0">
                <a:solidFill>
                  <a:srgbClr val="000000"/>
                </a:solidFill>
              </a:rPr>
              <a:t>Computationally</a:t>
            </a:r>
            <a:endParaRPr lang="en-US" sz="2000" dirty="0"/>
          </a:p>
          <a:p>
            <a:pPr lvl="1"/>
            <a:r>
              <a:rPr lang="en-US" sz="2000" dirty="0">
                <a:solidFill>
                  <a:srgbClr val="000000"/>
                </a:solidFill>
              </a:rPr>
              <a:t>Sequence-</a:t>
            </a:r>
            <a:r>
              <a:rPr lang="en-US" sz="2000" dirty="0" smtClean="0">
                <a:solidFill>
                  <a:srgbClr val="000000"/>
                </a:solidFill>
              </a:rPr>
              <a:t>based</a:t>
            </a:r>
          </a:p>
          <a:p>
            <a:pPr lvl="1"/>
            <a:endParaRPr lang="en-US" sz="2000" dirty="0">
              <a:solidFill>
                <a:srgbClr val="000000"/>
              </a:solidFill>
            </a:endParaRPr>
          </a:p>
          <a:p>
            <a:pPr lvl="1"/>
            <a:r>
              <a:rPr lang="en-US" sz="1800" dirty="0">
                <a:solidFill>
                  <a:srgbClr val="000000"/>
                </a:solidFill>
              </a:rPr>
              <a:t>Structure </a:t>
            </a:r>
            <a:r>
              <a:rPr lang="en-US" sz="1800" dirty="0" smtClean="0">
                <a:solidFill>
                  <a:srgbClr val="000000"/>
                </a:solidFill>
              </a:rPr>
              <a:t>based</a:t>
            </a:r>
          </a:p>
          <a:p>
            <a:pPr lvl="1"/>
            <a:endParaRPr lang="en-US" sz="1800" dirty="0">
              <a:solidFill>
                <a:srgbClr val="000000"/>
              </a:solidFill>
            </a:endParaRPr>
          </a:p>
          <a:p>
            <a:pPr lvl="1"/>
            <a:r>
              <a:rPr lang="en-US" sz="1400" dirty="0">
                <a:solidFill>
                  <a:srgbClr val="000000"/>
                </a:solidFill>
              </a:rPr>
              <a:t>Protein-protein interaction data</a:t>
            </a:r>
          </a:p>
          <a:p>
            <a:pPr marL="0" indent="0">
              <a:buNone/>
            </a:pPr>
            <a:endParaRPr lang="en-US" sz="2000" dirty="0"/>
          </a:p>
          <a:p>
            <a:pPr marL="0" indent="0">
              <a:buNone/>
            </a:pPr>
            <a:r>
              <a:rPr lang="en-US" sz="2000" dirty="0"/>
              <a:t>limited accuracy</a:t>
            </a:r>
          </a:p>
          <a:p>
            <a:pPr marL="0" indent="0">
              <a:buFont typeface="Arial"/>
              <a:buNone/>
            </a:pPr>
            <a:endParaRPr lang="en-US" dirty="0" smtClean="0">
              <a:solidFill>
                <a:srgbClr val="000000"/>
              </a:solidFill>
            </a:endParaRPr>
          </a:p>
          <a:p>
            <a:pPr marL="0" indent="0">
              <a:buFont typeface="Arial"/>
              <a:buNone/>
            </a:pPr>
            <a:endParaRPr lang="en-US" dirty="0" smtClean="0">
              <a:solidFill>
                <a:srgbClr val="000000"/>
              </a:solidFill>
            </a:endParaRPr>
          </a:p>
        </p:txBody>
      </p:sp>
      <p:pic>
        <p:nvPicPr>
          <p:cNvPr id="13" name="Picture 2" descr="http://0.tqn.com/d/biology/1/0/2/b/protein_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356" y="4068950"/>
            <a:ext cx="1606123" cy="23445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stretch>
            <a:fillRect/>
          </a:stretch>
        </p:blipFill>
        <p:spPr>
          <a:xfrm>
            <a:off x="4699000" y="5684520"/>
            <a:ext cx="1143000" cy="760615"/>
          </a:xfrm>
          <a:prstGeom prst="rect">
            <a:avLst/>
          </a:prstGeom>
        </p:spPr>
      </p:pic>
      <p:cxnSp>
        <p:nvCxnSpPr>
          <p:cNvPr id="18" name="Straight Arrow Connector 17"/>
          <p:cNvCxnSpPr/>
          <p:nvPr/>
        </p:nvCxnSpPr>
        <p:spPr>
          <a:xfrm>
            <a:off x="3884341" y="5684520"/>
            <a:ext cx="657179" cy="29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169671" y="5080000"/>
            <a:ext cx="35054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416804" y="3921760"/>
            <a:ext cx="1124716" cy="414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6"/>
          <a:stretch>
            <a:fillRect/>
          </a:stretch>
        </p:blipFill>
        <p:spPr>
          <a:xfrm>
            <a:off x="4698999" y="3202940"/>
            <a:ext cx="2229277" cy="928865"/>
          </a:xfrm>
          <a:prstGeom prst="rect">
            <a:avLst/>
          </a:prstGeom>
        </p:spPr>
      </p:pic>
    </p:spTree>
    <p:extLst>
      <p:ext uri="{BB962C8B-B14F-4D97-AF65-F5344CB8AC3E}">
        <p14:creationId xmlns:p14="http://schemas.microsoft.com/office/powerpoint/2010/main" val="845108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fontScale="92500" lnSpcReduction="10000"/>
          </a:bodyPr>
          <a:lstStyle/>
          <a:p>
            <a:pPr>
              <a:defRPr/>
            </a:pPr>
            <a:r>
              <a:rPr lang="en-US" sz="2400" dirty="0"/>
              <a:t>Based on </a:t>
            </a:r>
            <a:r>
              <a:rPr lang="en-US" sz="2400" dirty="0" smtClean="0"/>
              <a:t>similarity/motif/profile</a:t>
            </a:r>
            <a:endParaRPr lang="en-US" sz="2400" dirty="0"/>
          </a:p>
          <a:p>
            <a:pPr lvl="1">
              <a:defRPr/>
            </a:pPr>
            <a:r>
              <a:rPr lang="en-US" sz="2200" dirty="0"/>
              <a:t>Best blast </a:t>
            </a:r>
            <a:r>
              <a:rPr lang="en-US" sz="2200" dirty="0" smtClean="0"/>
              <a:t>hit (</a:t>
            </a:r>
            <a:r>
              <a:rPr lang="en-US" sz="2200" dirty="0"/>
              <a:t>similarity-detection</a:t>
            </a:r>
            <a:r>
              <a:rPr lang="en-US" sz="2200" dirty="0" smtClean="0"/>
              <a:t>)</a:t>
            </a:r>
          </a:p>
          <a:p>
            <a:pPr lvl="1">
              <a:defRPr/>
            </a:pPr>
            <a:r>
              <a:rPr lang="en-US" sz="2200" dirty="0" smtClean="0"/>
              <a:t>Profile-based method (HMM or other </a:t>
            </a:r>
            <a:r>
              <a:rPr lang="en-US" sz="2400" dirty="0" smtClean="0"/>
              <a:t>statistical signature</a:t>
            </a:r>
            <a:r>
              <a:rPr lang="en-US" sz="2200" dirty="0" smtClean="0"/>
              <a:t> )  </a:t>
            </a:r>
          </a:p>
          <a:p>
            <a:pPr marL="457200" lvl="1" indent="0">
              <a:buNone/>
              <a:defRPr/>
            </a:pPr>
            <a:endParaRPr lang="en-US" sz="2200" dirty="0" smtClean="0"/>
          </a:p>
          <a:p>
            <a:pPr marL="457200" lvl="1" indent="0">
              <a:buNone/>
              <a:defRPr/>
            </a:pPr>
            <a:endParaRPr lang="en-US" sz="2200" dirty="0" smtClean="0"/>
          </a:p>
          <a:p>
            <a:pPr marL="457200" lvl="1" indent="0">
              <a:buNone/>
              <a:defRPr/>
            </a:pPr>
            <a:r>
              <a:rPr lang="en-US" sz="2200" dirty="0" smtClean="0"/>
              <a:t>	</a:t>
            </a:r>
          </a:p>
          <a:p>
            <a:pPr marL="457200" lvl="1" indent="0">
              <a:buNone/>
              <a:defRPr/>
            </a:pPr>
            <a:endParaRPr lang="en-US" sz="2400" dirty="0" smtClean="0"/>
          </a:p>
          <a:p>
            <a:pPr marL="457200" lvl="1" indent="0">
              <a:buNone/>
              <a:defRPr/>
            </a:pPr>
            <a:endParaRPr lang="en-US" sz="2400" dirty="0" smtClean="0"/>
          </a:p>
          <a:p>
            <a:pPr marL="457200" lvl="1" indent="0">
              <a:buNone/>
              <a:defRPr/>
            </a:pPr>
            <a:endParaRPr lang="en-US" sz="2400" dirty="0" smtClean="0"/>
          </a:p>
          <a:p>
            <a:pPr marL="400050">
              <a:defRPr/>
            </a:pPr>
            <a:r>
              <a:rPr lang="en-US" sz="2400" dirty="0" smtClean="0"/>
              <a:t>Based on evolutionary relationship (</a:t>
            </a:r>
            <a:r>
              <a:rPr lang="en-US" sz="2400" dirty="0" err="1" smtClean="0"/>
              <a:t>Orthology</a:t>
            </a:r>
            <a:r>
              <a:rPr lang="en-US" sz="2400" dirty="0" smtClean="0"/>
              <a:t>)</a:t>
            </a:r>
          </a:p>
          <a:p>
            <a:pPr marL="800100" lvl="1">
              <a:defRPr/>
            </a:pPr>
            <a:r>
              <a:rPr lang="en-US" sz="2200" dirty="0" smtClean="0"/>
              <a:t>Clustering: KOG / COG</a:t>
            </a:r>
          </a:p>
          <a:p>
            <a:pPr marL="800100" lvl="1">
              <a:defRPr/>
            </a:pPr>
            <a:r>
              <a:rPr lang="en-US" sz="2200" dirty="0"/>
              <a:t>Based on </a:t>
            </a:r>
            <a:r>
              <a:rPr lang="en-US" sz="2200" dirty="0" err="1" smtClean="0"/>
              <a:t>synteny</a:t>
            </a:r>
            <a:endParaRPr lang="en-US" sz="2200" dirty="0" smtClean="0"/>
          </a:p>
          <a:p>
            <a:pPr lvl="2">
              <a:buFont typeface="Symbol" charset="0"/>
              <a:buChar char=""/>
              <a:defRPr/>
            </a:pPr>
            <a:r>
              <a:rPr lang="en-US" sz="2000" dirty="0"/>
              <a:t>Whole genome alignment (</a:t>
            </a:r>
            <a:r>
              <a:rPr lang="en-US" sz="2000" dirty="0" err="1"/>
              <a:t>lastZ</a:t>
            </a:r>
            <a:r>
              <a:rPr lang="en-US" sz="2000" dirty="0"/>
              <a:t>)</a:t>
            </a:r>
          </a:p>
          <a:p>
            <a:pPr marL="857250" lvl="2" indent="0">
              <a:buNone/>
              <a:defRPr/>
            </a:pPr>
            <a:r>
              <a:rPr lang="en-US" sz="2000" dirty="0"/>
              <a:t>(NBIS) Satsuma + kraken + custom </a:t>
            </a:r>
            <a:r>
              <a:rPr lang="en-US" sz="2000" dirty="0" smtClean="0"/>
              <a:t>script</a:t>
            </a:r>
            <a:endParaRPr lang="en-US" sz="2200" dirty="0" smtClean="0"/>
          </a:p>
          <a:p>
            <a:pPr marL="800100" lvl="1">
              <a:defRPr/>
            </a:pPr>
            <a:r>
              <a:rPr lang="en-US" sz="2200" dirty="0" smtClean="0"/>
              <a:t>Based </a:t>
            </a:r>
            <a:r>
              <a:rPr lang="en-US" sz="2200" dirty="0"/>
              <a:t>on </a:t>
            </a:r>
            <a:r>
              <a:rPr lang="en-US" sz="2200" dirty="0" smtClean="0"/>
              <a:t>phylogeny</a:t>
            </a:r>
          </a:p>
          <a:p>
            <a:pPr lvl="2">
              <a:buFont typeface="Symbol" charset="0"/>
              <a:buChar char=""/>
              <a:defRPr/>
            </a:pPr>
            <a:r>
              <a:rPr lang="en-US" sz="2000" dirty="0" smtClean="0"/>
              <a:t> Quite complicated at large scale</a:t>
            </a:r>
          </a:p>
          <a:p>
            <a:pPr marL="914400" lvl="2" indent="0">
              <a:buNone/>
              <a:defRPr/>
            </a:pPr>
            <a:endParaRPr lang="en-US" sz="1800" dirty="0"/>
          </a:p>
          <a:p>
            <a:endParaRPr lang="en-US" dirty="0"/>
          </a:p>
        </p:txBody>
      </p:sp>
      <p:sp>
        <p:nvSpPr>
          <p:cNvPr id="6" name="Rectangle 5"/>
          <p:cNvSpPr/>
          <p:nvPr/>
        </p:nvSpPr>
        <p:spPr>
          <a:xfrm>
            <a:off x="6727954" y="3081347"/>
            <a:ext cx="2416046" cy="646331"/>
          </a:xfrm>
          <a:prstGeom prst="rect">
            <a:avLst/>
          </a:prstGeom>
        </p:spPr>
        <p:txBody>
          <a:bodyPr wrap="none">
            <a:spAutoFit/>
          </a:bodyPr>
          <a:lstStyle/>
          <a:p>
            <a:r>
              <a:rPr lang="en-US" dirty="0"/>
              <a:t>structural </a:t>
            </a:r>
            <a:r>
              <a:rPr lang="en-US" dirty="0" smtClean="0"/>
              <a:t>classification</a:t>
            </a:r>
          </a:p>
          <a:p>
            <a:r>
              <a:rPr lang="en-US" dirty="0"/>
              <a:t>	e.g. </a:t>
            </a:r>
            <a:r>
              <a:rPr lang="en-US" dirty="0" smtClean="0"/>
              <a:t> </a:t>
            </a:r>
            <a:r>
              <a:rPr lang="en-US" dirty="0" smtClean="0">
                <a:solidFill>
                  <a:schemeClr val="accent6">
                    <a:lumMod val="75000"/>
                  </a:schemeClr>
                </a:solidFill>
              </a:rPr>
              <a:t>SUPERFAMILY</a:t>
            </a:r>
            <a:endParaRPr lang="en-US" dirty="0">
              <a:solidFill>
                <a:schemeClr val="accent6">
                  <a:lumMod val="75000"/>
                </a:schemeClr>
              </a:solidFill>
            </a:endParaRPr>
          </a:p>
        </p:txBody>
      </p:sp>
      <p:sp>
        <p:nvSpPr>
          <p:cNvPr id="7" name="Rectangle 6"/>
          <p:cNvSpPr/>
          <p:nvPr/>
        </p:nvSpPr>
        <p:spPr>
          <a:xfrm>
            <a:off x="923794" y="3289602"/>
            <a:ext cx="1237501" cy="646331"/>
          </a:xfrm>
          <a:prstGeom prst="rect">
            <a:avLst/>
          </a:prstGeom>
        </p:spPr>
        <p:txBody>
          <a:bodyPr wrap="none">
            <a:spAutoFit/>
          </a:bodyPr>
          <a:lstStyle/>
          <a:p>
            <a:pPr algn="ctr"/>
            <a:r>
              <a:rPr lang="en-US" dirty="0" smtClean="0"/>
              <a:t>domain</a:t>
            </a:r>
          </a:p>
          <a:p>
            <a:r>
              <a:rPr lang="en-US" dirty="0"/>
              <a:t> e.g. </a:t>
            </a:r>
            <a:r>
              <a:rPr lang="en-US" dirty="0" smtClean="0"/>
              <a:t> </a:t>
            </a:r>
            <a:r>
              <a:rPr lang="en-US" dirty="0" smtClean="0">
                <a:solidFill>
                  <a:schemeClr val="accent6">
                    <a:lumMod val="75000"/>
                  </a:schemeClr>
                </a:solidFill>
              </a:rPr>
              <a:t>PFAM</a:t>
            </a:r>
            <a:endParaRPr lang="en-US" dirty="0">
              <a:solidFill>
                <a:schemeClr val="accent6">
                  <a:lumMod val="75000"/>
                </a:schemeClr>
              </a:solidFill>
            </a:endParaRPr>
          </a:p>
        </p:txBody>
      </p:sp>
      <p:sp>
        <p:nvSpPr>
          <p:cNvPr id="8" name="Rectangle 7"/>
          <p:cNvSpPr/>
          <p:nvPr/>
        </p:nvSpPr>
        <p:spPr>
          <a:xfrm>
            <a:off x="125590" y="2579580"/>
            <a:ext cx="2224399" cy="646331"/>
          </a:xfrm>
          <a:prstGeom prst="rect">
            <a:avLst/>
          </a:prstGeom>
        </p:spPr>
        <p:txBody>
          <a:bodyPr wrap="none">
            <a:spAutoFit/>
          </a:bodyPr>
          <a:lstStyle/>
          <a:p>
            <a:r>
              <a:rPr lang="en-US" dirty="0" smtClean="0"/>
              <a:t>Whole sequence</a:t>
            </a:r>
          </a:p>
          <a:p>
            <a:r>
              <a:rPr lang="en-US" dirty="0"/>
              <a:t>e.g. </a:t>
            </a:r>
            <a:r>
              <a:rPr lang="en-US" dirty="0" smtClean="0">
                <a:solidFill>
                  <a:schemeClr val="accent6">
                    <a:lumMod val="75000"/>
                  </a:schemeClr>
                </a:solidFill>
              </a:rPr>
              <a:t>Psi-BLAST*, PIRSF</a:t>
            </a:r>
          </a:p>
        </p:txBody>
      </p:sp>
      <p:sp>
        <p:nvSpPr>
          <p:cNvPr id="10" name="Rectangle 9"/>
          <p:cNvSpPr/>
          <p:nvPr/>
        </p:nvSpPr>
        <p:spPr>
          <a:xfrm>
            <a:off x="2338268" y="3612767"/>
            <a:ext cx="4325223" cy="646331"/>
          </a:xfrm>
          <a:prstGeom prst="rect">
            <a:avLst/>
          </a:prstGeom>
        </p:spPr>
        <p:txBody>
          <a:bodyPr wrap="none">
            <a:spAutoFit/>
          </a:bodyPr>
          <a:lstStyle/>
          <a:p>
            <a:r>
              <a:rPr lang="en-US" dirty="0" smtClean="0"/>
              <a:t>Localization (</a:t>
            </a:r>
            <a:r>
              <a:rPr lang="en-US" dirty="0" err="1" smtClean="0"/>
              <a:t>e.g</a:t>
            </a:r>
            <a:r>
              <a:rPr lang="en-US" dirty="0" smtClean="0"/>
              <a:t> membrane, </a:t>
            </a:r>
            <a:r>
              <a:rPr lang="en-US" dirty="0" err="1" smtClean="0"/>
              <a:t>golgi</a:t>
            </a:r>
            <a:r>
              <a:rPr lang="en-US" dirty="0" smtClean="0"/>
              <a:t>, secreted)</a:t>
            </a:r>
          </a:p>
          <a:p>
            <a:r>
              <a:rPr lang="en-US" dirty="0"/>
              <a:t>	</a:t>
            </a:r>
            <a:r>
              <a:rPr lang="en-US" dirty="0" smtClean="0"/>
              <a:t>e.g. </a:t>
            </a:r>
            <a:r>
              <a:rPr lang="en-US" dirty="0" err="1" smtClean="0">
                <a:solidFill>
                  <a:schemeClr val="accent6">
                    <a:lumMod val="75000"/>
                  </a:schemeClr>
                </a:solidFill>
              </a:rPr>
              <a:t>SignalP</a:t>
            </a:r>
            <a:r>
              <a:rPr lang="en-US" dirty="0" smtClean="0">
                <a:solidFill>
                  <a:schemeClr val="accent6">
                    <a:lumMod val="75000"/>
                  </a:schemeClr>
                </a:solidFill>
              </a:rPr>
              <a:t>, TMHMM</a:t>
            </a:r>
            <a:endParaRPr lang="en-US" dirty="0">
              <a:solidFill>
                <a:schemeClr val="accent6">
                  <a:lumMod val="75000"/>
                </a:schemeClr>
              </a:solidFill>
            </a:endParaRPr>
          </a:p>
        </p:txBody>
      </p:sp>
      <p:sp>
        <p:nvSpPr>
          <p:cNvPr id="11" name="Rectangle 10"/>
          <p:cNvSpPr/>
          <p:nvPr/>
        </p:nvSpPr>
        <p:spPr>
          <a:xfrm>
            <a:off x="7485447" y="2362257"/>
            <a:ext cx="397164" cy="461665"/>
          </a:xfrm>
          <a:prstGeom prst="rect">
            <a:avLst/>
          </a:prstGeom>
        </p:spPr>
        <p:txBody>
          <a:bodyPr wrap="none">
            <a:spAutoFit/>
          </a:bodyPr>
          <a:lstStyle/>
          <a:p>
            <a:r>
              <a:rPr lang="en-US" sz="2400" dirty="0" smtClean="0"/>
              <a:t>…</a:t>
            </a:r>
            <a:endParaRPr lang="en-US" dirty="0" smtClean="0"/>
          </a:p>
        </p:txBody>
      </p:sp>
      <p:cxnSp>
        <p:nvCxnSpPr>
          <p:cNvPr id="13" name="Straight Arrow Connector 12"/>
          <p:cNvCxnSpPr/>
          <p:nvPr/>
        </p:nvCxnSpPr>
        <p:spPr>
          <a:xfrm flipH="1">
            <a:off x="1986212" y="2362257"/>
            <a:ext cx="1966028" cy="461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86212" y="2362257"/>
            <a:ext cx="1996508" cy="1042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52240" y="2362257"/>
            <a:ext cx="30480" cy="1250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952240" y="2362257"/>
            <a:ext cx="2965718" cy="7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952240" y="2362257"/>
            <a:ext cx="3425114" cy="393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dirty="0"/>
              <a:t>Sequence</a:t>
            </a:r>
            <a:r>
              <a:rPr lang="en-US" dirty="0" smtClean="0">
                <a:solidFill>
                  <a:schemeClr val="tx1"/>
                </a:solidFill>
              </a:rPr>
              <a:t>-</a:t>
            </a:r>
            <a:r>
              <a:rPr lang="en-US" dirty="0">
                <a:solidFill>
                  <a:schemeClr val="tx1"/>
                </a:solidFill>
              </a:rPr>
              <a:t>based</a:t>
            </a:r>
            <a:endParaRPr lang="en-US" dirty="0"/>
          </a:p>
        </p:txBody>
      </p:sp>
      <p:pic>
        <p:nvPicPr>
          <p:cNvPr id="50" name="Picture 49"/>
          <p:cNvPicPr>
            <a:picLocks noChangeAspect="1"/>
          </p:cNvPicPr>
          <p:nvPr/>
        </p:nvPicPr>
        <p:blipFill>
          <a:blip r:embed="rId3"/>
          <a:stretch>
            <a:fillRect/>
          </a:stretch>
        </p:blipFill>
        <p:spPr>
          <a:xfrm>
            <a:off x="2832723" y="2328492"/>
            <a:ext cx="3220490" cy="855083"/>
          </a:xfrm>
          <a:prstGeom prst="rect">
            <a:avLst/>
          </a:prstGeom>
        </p:spPr>
      </p:pic>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sz="2000" dirty="0" smtClean="0"/>
              <a:t>Similarity </a:t>
            </a:r>
            <a:r>
              <a:rPr lang="en-US" sz="2000" dirty="0"/>
              <a:t>to known structures. </a:t>
            </a:r>
            <a:endParaRPr lang="en-US" sz="2000" dirty="0" smtClean="0"/>
          </a:p>
          <a:p>
            <a:endParaRPr lang="en-US" dirty="0" smtClean="0"/>
          </a:p>
          <a:p>
            <a:pPr lvl="1"/>
            <a:r>
              <a:rPr lang="en-US" dirty="0"/>
              <a:t>Global structure-comparison </a:t>
            </a:r>
            <a:endParaRPr lang="en-US" dirty="0" smtClean="0"/>
          </a:p>
          <a:p>
            <a:pPr lvl="2"/>
            <a:r>
              <a:rPr lang="en-US" dirty="0" smtClean="0"/>
              <a:t>CATH </a:t>
            </a:r>
            <a:r>
              <a:rPr lang="en-US" dirty="0"/>
              <a:t>and </a:t>
            </a:r>
            <a:r>
              <a:rPr lang="en-US" dirty="0" smtClean="0"/>
              <a:t>SCOP, the </a:t>
            </a:r>
            <a:r>
              <a:rPr lang="en-US" dirty="0"/>
              <a:t>two most comprehensive structure-based family resources</a:t>
            </a:r>
          </a:p>
          <a:p>
            <a:pPr marL="914400" lvl="2" indent="0">
              <a:buNone/>
            </a:pPr>
            <a:endParaRPr lang="en-US" dirty="0" smtClean="0"/>
          </a:p>
          <a:p>
            <a:pPr lvl="1"/>
            <a:r>
              <a:rPr lang="en-US" dirty="0"/>
              <a:t>localized </a:t>
            </a:r>
            <a:r>
              <a:rPr lang="en-US" dirty="0" smtClean="0"/>
              <a:t>regions</a:t>
            </a:r>
          </a:p>
          <a:p>
            <a:pPr lvl="2"/>
            <a:r>
              <a:rPr lang="en-US" dirty="0" smtClean="0"/>
              <a:t>might </a:t>
            </a:r>
            <a:r>
              <a:rPr lang="en-US" dirty="0"/>
              <a:t>be relevant to </a:t>
            </a:r>
            <a:r>
              <a:rPr lang="en-US" dirty="0" smtClean="0"/>
              <a:t>function: clefts</a:t>
            </a:r>
            <a:r>
              <a:rPr lang="en-US" dirty="0"/>
              <a:t>, pockets and </a:t>
            </a:r>
            <a:r>
              <a:rPr lang="en-US" dirty="0" smtClean="0"/>
              <a:t>surfaces</a:t>
            </a:r>
          </a:p>
          <a:p>
            <a:pPr marL="914400" lvl="2" indent="0">
              <a:buNone/>
            </a:pPr>
            <a:endParaRPr lang="en-US" dirty="0" smtClean="0"/>
          </a:p>
          <a:p>
            <a:pPr lvl="1"/>
            <a:r>
              <a:rPr lang="en-US" dirty="0"/>
              <a:t>active-site </a:t>
            </a:r>
            <a:r>
              <a:rPr lang="en-US" dirty="0" smtClean="0"/>
              <a:t>residues (</a:t>
            </a:r>
            <a:r>
              <a:rPr lang="en-US" dirty="0"/>
              <a:t>catalytic clusters and ligand-binding sites</a:t>
            </a:r>
            <a:r>
              <a:rPr lang="en-US" dirty="0" smtClean="0"/>
              <a:t>)</a:t>
            </a:r>
          </a:p>
          <a:p>
            <a:pPr lvl="2"/>
            <a:r>
              <a:rPr lang="en-US" dirty="0"/>
              <a:t>active-site residues is often more conserved than the overall </a:t>
            </a:r>
            <a:r>
              <a:rPr lang="en-US" dirty="0" smtClean="0"/>
              <a:t>fold</a:t>
            </a:r>
          </a:p>
          <a:p>
            <a:pPr marL="914400" lvl="2" indent="0">
              <a:buNone/>
            </a:pPr>
            <a:r>
              <a:rPr lang="en-US" dirty="0" smtClean="0"/>
              <a:t>=&gt; </a:t>
            </a:r>
            <a:r>
              <a:rPr lang="en-US" dirty="0" err="1" smtClean="0"/>
              <a:t>PDBSiteScan</a:t>
            </a:r>
            <a:r>
              <a:rPr lang="en-US" dirty="0" smtClean="0"/>
              <a:t> </a:t>
            </a:r>
            <a:endParaRPr lang="en-US" dirty="0"/>
          </a:p>
          <a:p>
            <a:endParaRPr lang="en-US" dirty="0" smtClean="0"/>
          </a:p>
          <a:p>
            <a:pPr marL="400050" lvl="1" indent="0">
              <a:buNone/>
            </a:pPr>
            <a:endParaRPr lang="en-US" dirty="0" smtClean="0"/>
          </a:p>
          <a:p>
            <a:pPr marL="400050" lvl="1" indent="0" algn="ctr">
              <a:buNone/>
            </a:pPr>
            <a:r>
              <a:rPr lang="en-US" dirty="0" smtClean="0"/>
              <a:t>no </a:t>
            </a:r>
            <a:r>
              <a:rPr lang="en-US" dirty="0"/>
              <a:t>single method is always </a:t>
            </a:r>
            <a:r>
              <a:rPr lang="en-US" dirty="0" smtClean="0"/>
              <a:t>successful</a:t>
            </a:r>
            <a:endParaRPr lang="en-US" dirty="0"/>
          </a:p>
          <a:p>
            <a:pPr marL="0" indent="0">
              <a:buNone/>
            </a:pPr>
            <a:endParaRPr lang="en-US" dirty="0"/>
          </a:p>
          <a:p>
            <a:endParaRPr lang="en-US" dirty="0"/>
          </a:p>
          <a:p>
            <a:endParaRPr lang="en-US" dirty="0"/>
          </a:p>
          <a:p>
            <a:endParaRPr lang="en-US" dirty="0"/>
          </a:p>
          <a:p>
            <a:endParaRPr lang="en-US" dirty="0"/>
          </a:p>
          <a:p>
            <a:endParaRPr lang="en-US" dirty="0"/>
          </a:p>
        </p:txBody>
      </p:sp>
      <p:sp>
        <p:nvSpPr>
          <p:cNvPr id="1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Structure-based</a:t>
            </a:r>
            <a:endParaRPr lang="en-US" dirty="0"/>
          </a:p>
        </p:txBody>
      </p:sp>
    </p:spTree>
    <p:extLst>
      <p:ext uri="{BB962C8B-B14F-4D97-AF65-F5344CB8AC3E}">
        <p14:creationId xmlns:p14="http://schemas.microsoft.com/office/powerpoint/2010/main" val="1093575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3" name="Content Placeholder 2"/>
          <p:cNvSpPr>
            <a:spLocks noGrp="1"/>
          </p:cNvSpPr>
          <p:nvPr>
            <p:ph idx="1"/>
          </p:nvPr>
        </p:nvSpPr>
        <p:spPr>
          <a:xfrm>
            <a:off x="457200" y="1258883"/>
            <a:ext cx="8229600" cy="5198604"/>
          </a:xfrm>
        </p:spPr>
        <p:txBody>
          <a:bodyPr>
            <a:normAutofit lnSpcReduction="10000"/>
          </a:bodyPr>
          <a:lstStyle/>
          <a:p>
            <a:pPr marL="0" indent="0">
              <a:buNone/>
            </a:pPr>
            <a:r>
              <a:rPr lang="en-US" dirty="0"/>
              <a:t>It is actually kind of complex</a:t>
            </a:r>
            <a:r>
              <a:rPr lang="en-US" dirty="0" smtClean="0"/>
              <a:t>…</a:t>
            </a:r>
          </a:p>
          <a:p>
            <a:pPr marL="0" indent="0">
              <a:buNone/>
            </a:pPr>
            <a:endParaRPr lang="en-US" dirty="0" smtClean="0">
              <a:solidFill>
                <a:schemeClr val="tx1"/>
              </a:solidFill>
            </a:endParaRPr>
          </a:p>
          <a:p>
            <a:r>
              <a:rPr lang="en-US" dirty="0">
                <a:solidFill>
                  <a:schemeClr val="tx1"/>
                </a:solidFill>
              </a:rPr>
              <a:t>M</a:t>
            </a:r>
            <a:r>
              <a:rPr lang="en-US" dirty="0" smtClean="0">
                <a:solidFill>
                  <a:schemeClr val="tx1"/>
                </a:solidFill>
              </a:rPr>
              <a:t>ulti</a:t>
            </a:r>
            <a:r>
              <a:rPr lang="en-US" dirty="0">
                <a:solidFill>
                  <a:schemeClr val="tx1"/>
                </a:solidFill>
              </a:rPr>
              <a:t>-</a:t>
            </a:r>
            <a:r>
              <a:rPr lang="en-US" dirty="0" smtClean="0">
                <a:solidFill>
                  <a:schemeClr val="tx1"/>
                </a:solidFill>
              </a:rPr>
              <a:t>dimensional problem : e.g. </a:t>
            </a:r>
            <a:r>
              <a:rPr lang="en-US" dirty="0">
                <a:solidFill>
                  <a:schemeClr val="tx1"/>
                </a:solidFill>
              </a:rPr>
              <a:t>A</a:t>
            </a:r>
            <a:r>
              <a:rPr lang="en-US" dirty="0" smtClean="0">
                <a:solidFill>
                  <a:schemeClr val="tx1"/>
                </a:solidFill>
              </a:rPr>
              <a:t> </a:t>
            </a:r>
            <a:r>
              <a:rPr lang="en-US" dirty="0">
                <a:solidFill>
                  <a:schemeClr val="tx1"/>
                </a:solidFill>
              </a:rPr>
              <a:t>protein can have a molecular function, a cellular role, and be part of a functional complex or </a:t>
            </a:r>
            <a:r>
              <a:rPr lang="en-US" dirty="0" smtClean="0">
                <a:solidFill>
                  <a:schemeClr val="tx1"/>
                </a:solidFill>
              </a:rPr>
              <a:t>pathway</a:t>
            </a:r>
          </a:p>
          <a:p>
            <a:endParaRPr lang="en-US" dirty="0" smtClean="0">
              <a:solidFill>
                <a:schemeClr val="tx1"/>
              </a:solidFill>
            </a:endParaRPr>
          </a:p>
          <a:p>
            <a:r>
              <a:rPr lang="en-US" dirty="0" smtClean="0">
                <a:solidFill>
                  <a:srgbClr val="000000"/>
                </a:solidFill>
              </a:rPr>
              <a:t>Molecular </a:t>
            </a:r>
            <a:r>
              <a:rPr lang="en-US" dirty="0">
                <a:solidFill>
                  <a:srgbClr val="000000"/>
                </a:solidFill>
              </a:rPr>
              <a:t>function can be illustrated by multiple descriptive levels </a:t>
            </a:r>
            <a:r>
              <a:rPr lang="en-US" dirty="0" smtClean="0">
                <a:solidFill>
                  <a:srgbClr val="000000"/>
                </a:solidFill>
              </a:rPr>
              <a:t>(e.g. '</a:t>
            </a:r>
            <a:r>
              <a:rPr lang="en-US" b="1" dirty="0" smtClean="0">
                <a:solidFill>
                  <a:srgbClr val="000000"/>
                </a:solidFill>
              </a:rPr>
              <a:t>enzyme</a:t>
            </a:r>
            <a:r>
              <a:rPr lang="en-US" dirty="0">
                <a:solidFill>
                  <a:srgbClr val="000000"/>
                </a:solidFill>
              </a:rPr>
              <a:t>' category versus a more specific </a:t>
            </a:r>
            <a:r>
              <a:rPr lang="en-US" dirty="0" smtClean="0">
                <a:solidFill>
                  <a:srgbClr val="000000"/>
                </a:solidFill>
              </a:rPr>
              <a:t>'</a:t>
            </a:r>
            <a:r>
              <a:rPr lang="en-US" b="1" dirty="0" smtClean="0">
                <a:solidFill>
                  <a:srgbClr val="000000"/>
                </a:solidFill>
              </a:rPr>
              <a:t>protease</a:t>
            </a:r>
            <a:r>
              <a:rPr lang="en-US" dirty="0">
                <a:solidFill>
                  <a:srgbClr val="000000"/>
                </a:solidFill>
              </a:rPr>
              <a:t>' assignment)</a:t>
            </a:r>
            <a:r>
              <a:rPr lang="en-US" dirty="0" smtClean="0">
                <a:solidFill>
                  <a:srgbClr val="000000"/>
                </a:solidFill>
              </a:rPr>
              <a:t>.</a:t>
            </a:r>
          </a:p>
          <a:p>
            <a:pPr marL="0" indent="0">
              <a:buNone/>
            </a:pPr>
            <a:endParaRPr lang="en-US" dirty="0" smtClean="0">
              <a:solidFill>
                <a:srgbClr val="000000"/>
              </a:solidFill>
            </a:endParaRPr>
          </a:p>
          <a:p>
            <a:r>
              <a:rPr lang="en-US" dirty="0">
                <a:solidFill>
                  <a:srgbClr val="000000"/>
                </a:solidFill>
              </a:rPr>
              <a:t>S</a:t>
            </a:r>
            <a:r>
              <a:rPr lang="en-US" dirty="0" smtClean="0">
                <a:solidFill>
                  <a:srgbClr val="000000"/>
                </a:solidFill>
              </a:rPr>
              <a:t>imilarities </a:t>
            </a:r>
            <a:r>
              <a:rPr lang="en-US" dirty="0">
                <a:solidFill>
                  <a:srgbClr val="000000"/>
                </a:solidFill>
              </a:rPr>
              <a:t>(structural or in sequence) </a:t>
            </a:r>
            <a:r>
              <a:rPr lang="en-US" dirty="0" smtClean="0">
                <a:solidFill>
                  <a:srgbClr val="000000"/>
                </a:solidFill>
              </a:rPr>
              <a:t>			 function.</a:t>
            </a:r>
          </a:p>
          <a:p>
            <a:pPr marL="0" indent="0">
              <a:buNone/>
            </a:pPr>
            <a:endParaRPr lang="en-US" dirty="0" smtClean="0">
              <a:solidFill>
                <a:srgbClr val="000000"/>
              </a:solidFill>
            </a:endParaRPr>
          </a:p>
          <a:p>
            <a:pPr lvl="1"/>
            <a:r>
              <a:rPr lang="en-US" dirty="0" smtClean="0"/>
              <a:t>Similar </a:t>
            </a:r>
            <a:r>
              <a:rPr lang="en-US" dirty="0"/>
              <a:t>sequence but different function (new domain =&gt; new combination =&gt; different function</a:t>
            </a:r>
            <a:r>
              <a:rPr lang="en-US" dirty="0" smtClean="0"/>
              <a:t>)</a:t>
            </a:r>
          </a:p>
          <a:p>
            <a:pPr lvl="1"/>
            <a:r>
              <a:rPr lang="en-US" dirty="0" smtClean="0"/>
              <a:t>Different </a:t>
            </a:r>
            <a:r>
              <a:rPr lang="en-US" dirty="0"/>
              <a:t>sequence may have same function (</a:t>
            </a:r>
            <a:r>
              <a:rPr lang="en-US" dirty="0" smtClean="0"/>
              <a:t>convergence</a:t>
            </a:r>
            <a:r>
              <a:rPr lang="en-US" dirty="0"/>
              <a:t>) : </a:t>
            </a:r>
            <a:r>
              <a:rPr lang="en-US" dirty="0" smtClean="0"/>
              <a:t>Profiles helpful</a:t>
            </a:r>
          </a:p>
          <a:p>
            <a:pPr lvl="1"/>
            <a:r>
              <a:rPr lang="en-US" dirty="0"/>
              <a:t>T</a:t>
            </a:r>
            <a:r>
              <a:rPr lang="en-US" dirty="0" smtClean="0"/>
              <a:t>wo </a:t>
            </a:r>
            <a:r>
              <a:rPr lang="en-US" dirty="0"/>
              <a:t>proteins may have a similar fold </a:t>
            </a:r>
            <a:r>
              <a:rPr lang="en-US" dirty="0" smtClean="0"/>
              <a:t>but different functions</a:t>
            </a:r>
          </a:p>
          <a:p>
            <a:pPr marL="457200" lvl="1" indent="0">
              <a:buNone/>
            </a:pPr>
            <a:endParaRPr lang="en-US" dirty="0" smtClean="0"/>
          </a:p>
          <a:p>
            <a:r>
              <a:rPr lang="en-US" dirty="0" smtClean="0">
                <a:solidFill>
                  <a:srgbClr val="000000"/>
                </a:solidFill>
                <a:latin typeface="Calibri" charset="0"/>
                <a:ea typeface="MS PGothic" charset="0"/>
              </a:rPr>
              <a:t>Looks </a:t>
            </a:r>
            <a:r>
              <a:rPr lang="en-US" dirty="0">
                <a:solidFill>
                  <a:srgbClr val="000000"/>
                </a:solidFill>
                <a:latin typeface="Calibri" charset="0"/>
                <a:ea typeface="MS PGothic" charset="0"/>
              </a:rPr>
              <a:t>for conserved domains more reliable than whole sequence </a:t>
            </a:r>
            <a:r>
              <a:rPr lang="en-US" dirty="0" smtClean="0">
                <a:solidFill>
                  <a:srgbClr val="000000"/>
                </a:solidFill>
                <a:latin typeface="Calibri" charset="0"/>
                <a:ea typeface="MS PGothic" charset="0"/>
              </a:rPr>
              <a:t>?</a:t>
            </a:r>
          </a:p>
          <a:p>
            <a:pPr lvl="1"/>
            <a:r>
              <a:rPr lang="en-US" dirty="0" smtClean="0">
                <a:solidFill>
                  <a:srgbClr val="000000"/>
                </a:solidFill>
                <a:latin typeface="Calibri" charset="0"/>
                <a:ea typeface="MS PGothic" charset="0"/>
              </a:rPr>
              <a:t>How </a:t>
            </a:r>
            <a:r>
              <a:rPr lang="en-US" dirty="0">
                <a:solidFill>
                  <a:srgbClr val="000000"/>
                </a:solidFill>
                <a:latin typeface="Calibri" charset="0"/>
                <a:ea typeface="MS PGothic" charset="0"/>
              </a:rPr>
              <a:t>to go from conserved domains to assigning a function for your protein?</a:t>
            </a:r>
          </a:p>
          <a:p>
            <a:endParaRPr lang="en-US" dirty="0"/>
          </a:p>
        </p:txBody>
      </p:sp>
      <p:pic>
        <p:nvPicPr>
          <p:cNvPr id="4" name="Picture 3"/>
          <p:cNvPicPr>
            <a:picLocks noChangeAspect="1"/>
          </p:cNvPicPr>
          <p:nvPr/>
        </p:nvPicPr>
        <p:blipFill>
          <a:blip r:embed="rId3"/>
          <a:stretch>
            <a:fillRect/>
          </a:stretch>
        </p:blipFill>
        <p:spPr>
          <a:xfrm>
            <a:off x="4781952" y="3558623"/>
            <a:ext cx="458971" cy="392864"/>
          </a:xfrm>
          <a:prstGeom prst="rect">
            <a:avLst/>
          </a:prstGeom>
        </p:spPr>
      </p:pic>
      <p:sp>
        <p:nvSpPr>
          <p:cNvPr id="5" name="TextBox 4"/>
          <p:cNvSpPr txBox="1"/>
          <p:nvPr/>
        </p:nvSpPr>
        <p:spPr>
          <a:xfrm>
            <a:off x="1553315" y="6430078"/>
            <a:ext cx="6012243" cy="369332"/>
          </a:xfrm>
          <a:prstGeom prst="rect">
            <a:avLst/>
          </a:prstGeom>
          <a:noFill/>
        </p:spPr>
        <p:txBody>
          <a:bodyPr wrap="square" rtlCol="0">
            <a:spAutoFit/>
          </a:bodyPr>
          <a:lstStyle/>
          <a:p>
            <a:r>
              <a:rPr lang="en-US" dirty="0" smtClean="0">
                <a:solidFill>
                  <a:srgbClr val="FF0000"/>
                </a:solidFill>
              </a:rPr>
              <a:t>=&gt; Importance to gathering as much information as possible</a:t>
            </a:r>
            <a:endParaRPr lang="en-US" dirty="0">
              <a:solidFill>
                <a:srgbClr val="FF0000"/>
              </a:solidFill>
            </a:endParaRPr>
          </a:p>
        </p:txBody>
      </p:sp>
    </p:spTree>
    <p:extLst>
      <p:ext uri="{BB962C8B-B14F-4D97-AF65-F5344CB8AC3E}">
        <p14:creationId xmlns:p14="http://schemas.microsoft.com/office/powerpoint/2010/main" val="3512824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2654"/>
            <a:ext cx="8229600" cy="5257800"/>
          </a:xfrm>
        </p:spPr>
        <p:txBody>
          <a:bodyPr/>
          <a:lstStyle/>
          <a:p>
            <a:pPr marL="0" indent="0" algn="ctr">
              <a:buNone/>
            </a:pPr>
            <a:r>
              <a:rPr lang="en-US" sz="2400" dirty="0" smtClean="0">
                <a:solidFill>
                  <a:srgbClr val="000000"/>
                </a:solidFill>
              </a:rPr>
              <a:t>Let’s focus on </a:t>
            </a:r>
            <a:r>
              <a:rPr lang="en-US" sz="2400" dirty="0">
                <a:solidFill>
                  <a:srgbClr val="000000"/>
                </a:solidFill>
              </a:rPr>
              <a:t>Sequence-</a:t>
            </a:r>
            <a:r>
              <a:rPr lang="en-US" sz="2400" dirty="0" smtClean="0">
                <a:solidFill>
                  <a:srgbClr val="000000"/>
                </a:solidFill>
              </a:rPr>
              <a:t>based methods</a:t>
            </a:r>
          </a:p>
          <a:p>
            <a:pPr marL="0" indent="0" algn="ctr">
              <a:buNone/>
            </a:pPr>
            <a:endParaRPr lang="en-US" sz="2400" dirty="0" smtClean="0">
              <a:solidFill>
                <a:srgbClr val="000000"/>
              </a:solidFill>
            </a:endParaRPr>
          </a:p>
          <a:p>
            <a:r>
              <a:rPr lang="en-US" dirty="0" smtClean="0">
                <a:solidFill>
                  <a:srgbClr val="000000"/>
                </a:solidFill>
              </a:rPr>
              <a:t>The most </a:t>
            </a:r>
            <a:r>
              <a:rPr lang="en-US" dirty="0">
                <a:solidFill>
                  <a:srgbClr val="000000"/>
                </a:solidFill>
              </a:rPr>
              <a:t>used (popular</a:t>
            </a:r>
            <a:r>
              <a:rPr lang="en-US" dirty="0" smtClean="0">
                <a:solidFill>
                  <a:srgbClr val="000000"/>
                </a:solidFill>
              </a:rPr>
              <a:t>)</a:t>
            </a:r>
          </a:p>
          <a:p>
            <a:endParaRPr lang="en-US" dirty="0" smtClean="0">
              <a:solidFill>
                <a:srgbClr val="000000"/>
              </a:solidFill>
            </a:endParaRPr>
          </a:p>
          <a:p>
            <a:r>
              <a:rPr lang="en-US" dirty="0" smtClean="0">
                <a:solidFill>
                  <a:srgbClr val="000000"/>
                </a:solidFill>
              </a:rPr>
              <a:t>Quick</a:t>
            </a:r>
          </a:p>
          <a:p>
            <a:endParaRPr lang="en-US" dirty="0" smtClean="0">
              <a:solidFill>
                <a:srgbClr val="000000"/>
              </a:solidFill>
            </a:endParaRPr>
          </a:p>
          <a:p>
            <a:r>
              <a:rPr lang="en-US" dirty="0" smtClean="0">
                <a:solidFill>
                  <a:srgbClr val="000000"/>
                </a:solidFill>
              </a:rPr>
              <a:t>Easy to use</a:t>
            </a:r>
          </a:p>
          <a:p>
            <a:pPr marL="0" indent="0">
              <a:buNone/>
            </a:pPr>
            <a:endParaRPr lang="en-US" dirty="0" smtClean="0">
              <a:solidFill>
                <a:srgbClr val="000000"/>
              </a:solidFill>
            </a:endParaRPr>
          </a:p>
          <a:p>
            <a:r>
              <a:rPr lang="en-US" dirty="0" smtClean="0">
                <a:solidFill>
                  <a:srgbClr val="000000"/>
                </a:solidFill>
              </a:rPr>
              <a:t>Accurate (&gt;70%</a:t>
            </a:r>
            <a:r>
              <a:rPr lang="en-US" dirty="0" smtClean="0"/>
              <a:t>) </a:t>
            </a:r>
          </a:p>
          <a:p>
            <a:pPr marL="0" indent="0">
              <a:buNone/>
            </a:pPr>
            <a:endParaRPr lang="en-US" dirty="0" smtClean="0"/>
          </a:p>
          <a:p>
            <a:pPr marL="0" indent="0">
              <a:buNone/>
            </a:pPr>
            <a:endParaRPr lang="en-US" dirty="0"/>
          </a:p>
          <a:p>
            <a:r>
              <a:rPr lang="en-US" dirty="0" smtClean="0">
                <a:solidFill>
                  <a:schemeClr val="tx1"/>
                </a:solidFill>
              </a:rPr>
              <a:t>Many resources: even structural domains information</a:t>
            </a:r>
          </a:p>
          <a:p>
            <a:endParaRPr lang="en-US" dirty="0" smtClean="0">
              <a:solidFill>
                <a:schemeClr val="tx1"/>
              </a:solidFill>
            </a:endParaRPr>
          </a:p>
          <a:p>
            <a:r>
              <a:rPr lang="en-US" dirty="0" smtClean="0">
                <a:solidFill>
                  <a:schemeClr val="tx1"/>
                </a:solidFill>
              </a:rPr>
              <a:t>Less computationally demanding</a:t>
            </a:r>
            <a:endParaRPr lang="en-US" dirty="0">
              <a:solidFill>
                <a:schemeClr val="tx1"/>
              </a:solidFill>
            </a:endParaRPr>
          </a:p>
        </p:txBody>
      </p:sp>
      <p:sp>
        <p:nvSpPr>
          <p:cNvPr id="4" name="Title 1"/>
          <p:cNvSpPr>
            <a:spLocks noGrp="1"/>
          </p:cNvSpPr>
          <p:nvPr>
            <p:ph type="title"/>
          </p:nvPr>
        </p:nvSpPr>
        <p:spPr/>
        <p:txBody>
          <a:bodyPr/>
          <a:lstStyle/>
          <a:p>
            <a:r>
              <a:rPr lang="en-US" dirty="0"/>
              <a:t>Functional annotation – HOW?</a:t>
            </a:r>
          </a:p>
        </p:txBody>
      </p:sp>
      <p:sp>
        <p:nvSpPr>
          <p:cNvPr id="5" name="Rectangle 4"/>
          <p:cNvSpPr/>
          <p:nvPr/>
        </p:nvSpPr>
        <p:spPr>
          <a:xfrm>
            <a:off x="2459606" y="4263994"/>
            <a:ext cx="4572000" cy="738664"/>
          </a:xfrm>
          <a:prstGeom prst="rect">
            <a:avLst/>
          </a:prstGeom>
        </p:spPr>
        <p:txBody>
          <a:bodyPr>
            <a:spAutoFit/>
          </a:bodyPr>
          <a:lstStyle/>
          <a:p>
            <a:r>
              <a:rPr lang="en-US" sz="1050" dirty="0">
                <a:solidFill>
                  <a:schemeClr val="bg1">
                    <a:lumMod val="50000"/>
                  </a:schemeClr>
                </a:solidFill>
              </a:rPr>
              <a:t>Watson JD, Sanderson S, </a:t>
            </a:r>
            <a:r>
              <a:rPr lang="en-US" sz="1050" dirty="0" err="1">
                <a:solidFill>
                  <a:schemeClr val="bg1">
                    <a:lumMod val="50000"/>
                  </a:schemeClr>
                </a:solidFill>
              </a:rPr>
              <a:t>Ezersky</a:t>
            </a:r>
            <a:r>
              <a:rPr lang="en-US" sz="1050" dirty="0">
                <a:solidFill>
                  <a:schemeClr val="bg1">
                    <a:lumMod val="50000"/>
                  </a:schemeClr>
                </a:solidFill>
              </a:rPr>
              <a:t> A, </a:t>
            </a:r>
            <a:r>
              <a:rPr lang="en-US" sz="1050" dirty="0" err="1">
                <a:solidFill>
                  <a:schemeClr val="bg1">
                    <a:lumMod val="50000"/>
                  </a:schemeClr>
                </a:solidFill>
              </a:rPr>
              <a:t>Savchenko</a:t>
            </a:r>
            <a:r>
              <a:rPr lang="en-US" sz="1050" dirty="0">
                <a:solidFill>
                  <a:schemeClr val="bg1">
                    <a:lumMod val="50000"/>
                  </a:schemeClr>
                </a:solidFill>
              </a:rPr>
              <a:t> A, Edwards A, </a:t>
            </a:r>
            <a:r>
              <a:rPr lang="en-US" sz="1050" dirty="0" err="1">
                <a:solidFill>
                  <a:schemeClr val="bg1">
                    <a:lumMod val="50000"/>
                  </a:schemeClr>
                </a:solidFill>
              </a:rPr>
              <a:t>Orengo</a:t>
            </a:r>
            <a:r>
              <a:rPr lang="en-US" sz="1050" dirty="0">
                <a:solidFill>
                  <a:schemeClr val="bg1">
                    <a:lumMod val="50000"/>
                  </a:schemeClr>
                </a:solidFill>
              </a:rPr>
              <a:t> C, </a:t>
            </a:r>
            <a:r>
              <a:rPr lang="en-US" sz="1050" dirty="0" err="1">
                <a:solidFill>
                  <a:schemeClr val="bg1">
                    <a:lumMod val="50000"/>
                  </a:schemeClr>
                </a:solidFill>
              </a:rPr>
              <a:t>Joachimiak</a:t>
            </a:r>
            <a:r>
              <a:rPr lang="en-US" sz="1050" dirty="0">
                <a:solidFill>
                  <a:schemeClr val="bg1">
                    <a:lumMod val="50000"/>
                  </a:schemeClr>
                </a:solidFill>
              </a:rPr>
              <a:t> A, </a:t>
            </a:r>
            <a:r>
              <a:rPr lang="en-US" sz="1050" dirty="0" err="1">
                <a:solidFill>
                  <a:schemeClr val="bg1">
                    <a:lumMod val="50000"/>
                  </a:schemeClr>
                </a:solidFill>
              </a:rPr>
              <a:t>Laskowski</a:t>
            </a:r>
            <a:r>
              <a:rPr lang="en-US" sz="1050" dirty="0">
                <a:solidFill>
                  <a:schemeClr val="bg1">
                    <a:lumMod val="50000"/>
                  </a:schemeClr>
                </a:solidFill>
              </a:rPr>
              <a:t> RA, Thornton JM: Towards fully automated structure-based function prediction in structural genomics: a case study. J </a:t>
            </a:r>
            <a:r>
              <a:rPr lang="en-US" sz="1050" dirty="0" err="1">
                <a:solidFill>
                  <a:schemeClr val="bg1">
                    <a:lumMod val="50000"/>
                  </a:schemeClr>
                </a:solidFill>
              </a:rPr>
              <a:t>Mol</a:t>
            </a:r>
            <a:r>
              <a:rPr lang="en-US" sz="1050" dirty="0">
                <a:solidFill>
                  <a:schemeClr val="bg1">
                    <a:lumMod val="50000"/>
                  </a:schemeClr>
                </a:solidFill>
              </a:rPr>
              <a:t> Biol. 2007, 367: 1511-1522. 10.1016/j.jmb.2007.01.063.</a:t>
            </a:r>
          </a:p>
        </p:txBody>
      </p:sp>
    </p:spTree>
    <p:extLst>
      <p:ext uri="{BB962C8B-B14F-4D97-AF65-F5344CB8AC3E}">
        <p14:creationId xmlns:p14="http://schemas.microsoft.com/office/powerpoint/2010/main" val="34503074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Tree>
    <p:extLst>
      <p:ext uri="{BB962C8B-B14F-4D97-AF65-F5344CB8AC3E}">
        <p14:creationId xmlns:p14="http://schemas.microsoft.com/office/powerpoint/2010/main" val="819751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NBIS_theme5.thmx</Template>
  <TotalTime>23048</TotalTime>
  <Words>3704</Words>
  <Application>Microsoft Macintosh PowerPoint</Application>
  <PresentationFormat>On-screen Show (4:3)</PresentationFormat>
  <Paragraphs>423</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NBIS_theme5</vt:lpstr>
      <vt:lpstr>1_NBIS_theme5</vt:lpstr>
      <vt:lpstr>PowerPoint Presentation</vt:lpstr>
      <vt:lpstr>PowerPoint Presentation</vt:lpstr>
      <vt:lpstr>Functional annotation – Why?</vt:lpstr>
      <vt:lpstr>Functional annotation – HOW?</vt:lpstr>
      <vt:lpstr>PowerPoint Presentation</vt:lpstr>
      <vt:lpstr>PowerPoint Presentation</vt:lpstr>
      <vt:lpstr>Functional annotation – HOW?</vt:lpstr>
      <vt:lpstr>Functional annotation – HOW?</vt:lpstr>
      <vt:lpstr>Functional annotation – HOW?</vt:lpstr>
      <vt:lpstr>Functional annotation – HOW?</vt:lpstr>
      <vt:lpstr>Functional annotation – HOW?</vt:lpstr>
      <vt:lpstr>Blast-based approach </vt:lpstr>
      <vt:lpstr>Blast-based approach </vt:lpstr>
      <vt:lpstr>PowerPoint Presentation</vt:lpstr>
      <vt:lpstr>Blast-based approach : result </vt:lpstr>
      <vt:lpstr>Functional annotation – HOW?</vt:lpstr>
      <vt:lpstr>Databases</vt:lpstr>
      <vt:lpstr>Gene Ontology </vt:lpstr>
      <vt:lpstr>Gene Ontology </vt:lpstr>
      <vt:lpstr>Tools</vt:lpstr>
      <vt:lpstr>Interproscan</vt:lpstr>
      <vt:lpstr>Interproscan</vt:lpstr>
      <vt:lpstr>Interproscan </vt:lpstr>
      <vt:lpstr>Interproscan </vt:lpstr>
      <vt:lpstr>Interproscan </vt:lpstr>
      <vt:lpstr>Interproscan results </vt:lpstr>
      <vt:lpstr>Interproscan results </vt:lpstr>
      <vt:lpstr>Blast2GO</vt:lpstr>
      <vt:lpstr>Blast2GO</vt:lpstr>
      <vt:lpstr>Blast2GO </vt:lpstr>
      <vt:lpstr>Quick view of synteny-based method</vt:lpstr>
      <vt:lpstr>One word about network</vt:lpstr>
      <vt:lpstr>KEGG-mapping </vt:lpstr>
      <vt:lpstr>Conclusion</vt:lpstr>
      <vt:lpstr>PowerPoint Presentation</vt:lpstr>
    </vt:vector>
  </TitlesOfParts>
  <Company>Bils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Jacques Dainat</dc:creator>
  <cp:lastModifiedBy>Lucile Soler</cp:lastModifiedBy>
  <cp:revision>181</cp:revision>
  <cp:lastPrinted>2017-05-08T15:07:48Z</cp:lastPrinted>
  <dcterms:created xsi:type="dcterms:W3CDTF">2016-10-03T13:54:56Z</dcterms:created>
  <dcterms:modified xsi:type="dcterms:W3CDTF">2017-05-12T07:21:45Z</dcterms:modified>
</cp:coreProperties>
</file>