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5" r:id="rId1"/>
    <p:sldMasterId id="2147484009" r:id="rId2"/>
  </p:sldMasterIdLst>
  <p:notesMasterIdLst>
    <p:notesMasterId r:id="rId38"/>
  </p:notesMasterIdLst>
  <p:handoutMasterIdLst>
    <p:handoutMasterId r:id="rId39"/>
  </p:handoutMasterIdLst>
  <p:sldIdLst>
    <p:sldId id="256" r:id="rId3"/>
    <p:sldId id="266" r:id="rId4"/>
    <p:sldId id="269" r:id="rId5"/>
    <p:sldId id="297" r:id="rId6"/>
    <p:sldId id="272" r:id="rId7"/>
    <p:sldId id="298" r:id="rId8"/>
    <p:sldId id="302" r:id="rId9"/>
    <p:sldId id="303" r:id="rId10"/>
    <p:sldId id="305" r:id="rId11"/>
    <p:sldId id="271" r:id="rId12"/>
    <p:sldId id="310" r:id="rId13"/>
    <p:sldId id="307" r:id="rId14"/>
    <p:sldId id="308" r:id="rId15"/>
    <p:sldId id="312" r:id="rId16"/>
    <p:sldId id="309" r:id="rId17"/>
    <p:sldId id="311" r:id="rId18"/>
    <p:sldId id="274" r:id="rId19"/>
    <p:sldId id="275" r:id="rId20"/>
    <p:sldId id="276" r:id="rId21"/>
    <p:sldId id="306" r:id="rId22"/>
    <p:sldId id="313" r:id="rId23"/>
    <p:sldId id="314" r:id="rId24"/>
    <p:sldId id="283" r:id="rId25"/>
    <p:sldId id="284" r:id="rId26"/>
    <p:sldId id="285" r:id="rId27"/>
    <p:sldId id="286" r:id="rId28"/>
    <p:sldId id="287" r:id="rId29"/>
    <p:sldId id="290" r:id="rId30"/>
    <p:sldId id="291" r:id="rId31"/>
    <p:sldId id="292" r:id="rId32"/>
    <p:sldId id="293" r:id="rId33"/>
    <p:sldId id="299" r:id="rId34"/>
    <p:sldId id="295" r:id="rId35"/>
    <p:sldId id="301" r:id="rId36"/>
    <p:sldId id="268"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ED630F"/>
    <a:srgbClr val="84B919"/>
    <a:srgbClr val="9AC6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43" autoAdjust="0"/>
    <p:restoredTop sz="92947" autoAdjust="0"/>
  </p:normalViewPr>
  <p:slideViewPr>
    <p:cSldViewPr snapToGrid="0" snapToObjects="1">
      <p:cViewPr>
        <p:scale>
          <a:sx n="66" d="100"/>
          <a:sy n="66" d="100"/>
        </p:scale>
        <p:origin x="-1152" y="-7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33F24A-D00E-A046-B556-E531FC793A8F}" type="datetimeFigureOut">
              <a:rPr lang="en-US" smtClean="0"/>
              <a:t>18-02-28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E6F158-6366-4446-89D4-05CA02891A9E}" type="slidenum">
              <a:rPr lang="en-US" smtClean="0"/>
              <a:t>‹#›</a:t>
            </a:fld>
            <a:endParaRPr lang="en-US"/>
          </a:p>
        </p:txBody>
      </p:sp>
    </p:spTree>
    <p:extLst>
      <p:ext uri="{BB962C8B-B14F-4D97-AF65-F5344CB8AC3E}">
        <p14:creationId xmlns:p14="http://schemas.microsoft.com/office/powerpoint/2010/main" val="871719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C7248-6056-D54E-B28E-FCA3D2E52C52}" type="datetimeFigureOut">
              <a:rPr lang="en-US" smtClean="0"/>
              <a:t>18-02-28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5CA977-378C-7A4F-82E7-A7FDDEA8FC50}" type="slidenum">
              <a:rPr lang="en-US" smtClean="0"/>
              <a:t>‹#›</a:t>
            </a:fld>
            <a:endParaRPr lang="en-US"/>
          </a:p>
        </p:txBody>
      </p:sp>
    </p:spTree>
    <p:extLst>
      <p:ext uri="{BB962C8B-B14F-4D97-AF65-F5344CB8AC3E}">
        <p14:creationId xmlns:p14="http://schemas.microsoft.com/office/powerpoint/2010/main" val="41202969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1" Type="http://schemas.openxmlformats.org/officeDocument/2006/relationships/hyperlink" Target="http://prodom.prabi.fr/" TargetMode="External"/><Relationship Id="rId12" Type="http://schemas.openxmlformats.org/officeDocument/2006/relationships/hyperlink" Target="http://prosite.expasy.org/" TargetMode="External"/><Relationship Id="rId13" Type="http://schemas.openxmlformats.org/officeDocument/2006/relationships/hyperlink" Target="http://sfld.rbvi.ucsf.edu/django/" TargetMode="External"/><Relationship Id="rId14" Type="http://schemas.openxmlformats.org/officeDocument/2006/relationships/hyperlink" Target="http://smart.embl-heidelberg.de/" TargetMode="External"/><Relationship Id="rId15" Type="http://schemas.openxmlformats.org/officeDocument/2006/relationships/hyperlink" Target="http://supfam.org/SUPERFAMILY/" TargetMode="External"/><Relationship Id="rId16" Type="http://schemas.openxmlformats.org/officeDocument/2006/relationships/hyperlink" Target="http://www.jcvi.org/cgi-bin/tigrfams/index.cgi" TargetMode="External"/><Relationship Id="rId1" Type="http://schemas.openxmlformats.org/officeDocument/2006/relationships/notesMaster" Target="../notesMasters/notesMaster1.xml"/><Relationship Id="rId2" Type="http://schemas.openxmlformats.org/officeDocument/2006/relationships/slide" Target="../slides/slide21.xml"/><Relationship Id="rId3" Type="http://schemas.openxmlformats.org/officeDocument/2006/relationships/hyperlink" Target="http://www.cathdb.info/" TargetMode="External"/><Relationship Id="rId4" Type="http://schemas.openxmlformats.org/officeDocument/2006/relationships/hyperlink" Target="http://www.ncbi.nlm.nih.gov/Structure/cdd/cdd.shtml" TargetMode="External"/><Relationship Id="rId5" Type="http://schemas.openxmlformats.org/officeDocument/2006/relationships/hyperlink" Target="http://mobidb.bio.unipd.it/" TargetMode="External"/><Relationship Id="rId6" Type="http://schemas.openxmlformats.org/officeDocument/2006/relationships/hyperlink" Target="http://hamap.expasy.org/" TargetMode="External"/><Relationship Id="rId7" Type="http://schemas.openxmlformats.org/officeDocument/2006/relationships/hyperlink" Target="http://www.pantherdb.org/" TargetMode="External"/><Relationship Id="rId8" Type="http://schemas.openxmlformats.org/officeDocument/2006/relationships/hyperlink" Target="http://pfam.xfam.org/" TargetMode="External"/><Relationship Id="rId9" Type="http://schemas.openxmlformats.org/officeDocument/2006/relationships/hyperlink" Target="http://pir.georgetown.edu/pirwww/dbinfo/pirsf.shtml" TargetMode="External"/><Relationship Id="rId10" Type="http://schemas.openxmlformats.org/officeDocument/2006/relationships/hyperlink" Target="http://www.bioinf.manchester.ac.uk/dbbrowser/PRINTS/" TargetMode="External"/></Relationships>
</file>

<file path=ppt/notesSlides/_rels/notesSlide22.xml.rels><?xml version="1.0" encoding="UTF-8" standalone="yes"?>
<Relationships xmlns="http://schemas.openxmlformats.org/package/2006/relationships"><Relationship Id="rId11" Type="http://schemas.openxmlformats.org/officeDocument/2006/relationships/hyperlink" Target="http://prodom.prabi.fr/" TargetMode="External"/><Relationship Id="rId12" Type="http://schemas.openxmlformats.org/officeDocument/2006/relationships/hyperlink" Target="http://prosite.expasy.org/" TargetMode="External"/><Relationship Id="rId13" Type="http://schemas.openxmlformats.org/officeDocument/2006/relationships/hyperlink" Target="http://sfld.rbvi.ucsf.edu/django/" TargetMode="External"/><Relationship Id="rId14" Type="http://schemas.openxmlformats.org/officeDocument/2006/relationships/hyperlink" Target="http://smart.embl-heidelberg.de/" TargetMode="External"/><Relationship Id="rId15" Type="http://schemas.openxmlformats.org/officeDocument/2006/relationships/hyperlink" Target="http://supfam.org/SUPERFAMILY/" TargetMode="External"/><Relationship Id="rId16" Type="http://schemas.openxmlformats.org/officeDocument/2006/relationships/hyperlink" Target="http://www.jcvi.org/cgi-bin/tigrfams/index.cgi" TargetMode="External"/><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www.cathdb.info/" TargetMode="External"/><Relationship Id="rId4" Type="http://schemas.openxmlformats.org/officeDocument/2006/relationships/hyperlink" Target="http://www.ncbi.nlm.nih.gov/Structure/cdd/cdd.shtml" TargetMode="External"/><Relationship Id="rId5" Type="http://schemas.openxmlformats.org/officeDocument/2006/relationships/hyperlink" Target="http://mobidb.bio.unipd.it/" TargetMode="External"/><Relationship Id="rId6" Type="http://schemas.openxmlformats.org/officeDocument/2006/relationships/hyperlink" Target="http://hamap.expasy.org/" TargetMode="External"/><Relationship Id="rId7" Type="http://schemas.openxmlformats.org/officeDocument/2006/relationships/hyperlink" Target="http://www.pantherdb.org/" TargetMode="External"/><Relationship Id="rId8" Type="http://schemas.openxmlformats.org/officeDocument/2006/relationships/hyperlink" Target="http://pfam.xfam.org/" TargetMode="External"/><Relationship Id="rId9" Type="http://schemas.openxmlformats.org/officeDocument/2006/relationships/hyperlink" Target="http://pir.georgetown.edu/pirwww/dbinfo/pirsf.shtml" TargetMode="External"/><Relationship Id="rId10" Type="http://schemas.openxmlformats.org/officeDocument/2006/relationships/hyperlink" Target="http://www.bioinf.manchester.ac.uk/dbbrowser/PRINT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 Id="rId3" Type="http://schemas.openxmlformats.org/officeDocument/2006/relationships/hyperlink" Target="http://www.geneontology.org/"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sure it comes after structural prediction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a:t>
            </a:fld>
            <a:endParaRPr lang="en-US"/>
          </a:p>
        </p:txBody>
      </p:sp>
    </p:spTree>
    <p:extLst>
      <p:ext uri="{BB962C8B-B14F-4D97-AF65-F5344CB8AC3E}">
        <p14:creationId xmlns:p14="http://schemas.microsoft.com/office/powerpoint/2010/main" val="3209889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10</a:t>
            </a:fld>
            <a:endParaRPr lang="en-US"/>
          </a:p>
        </p:txBody>
      </p:sp>
    </p:spTree>
    <p:extLst>
      <p:ext uri="{BB962C8B-B14F-4D97-AF65-F5344CB8AC3E}">
        <p14:creationId xmlns:p14="http://schemas.microsoft.com/office/powerpoint/2010/main" val="1483708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11</a:t>
            </a:fld>
            <a:endParaRPr lang="en-US"/>
          </a:p>
        </p:txBody>
      </p:sp>
    </p:spTree>
    <p:extLst>
      <p:ext uri="{BB962C8B-B14F-4D97-AF65-F5344CB8AC3E}">
        <p14:creationId xmlns:p14="http://schemas.microsoft.com/office/powerpoint/2010/main" val="3471481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12</a:t>
            </a:fld>
            <a:endParaRPr lang="en-US"/>
          </a:p>
        </p:txBody>
      </p:sp>
    </p:spTree>
    <p:extLst>
      <p:ext uri="{BB962C8B-B14F-4D97-AF65-F5344CB8AC3E}">
        <p14:creationId xmlns:p14="http://schemas.microsoft.com/office/powerpoint/2010/main" val="2213101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13</a:t>
            </a:fld>
            <a:endParaRPr lang="en-US"/>
          </a:p>
        </p:txBody>
      </p:sp>
    </p:spTree>
    <p:extLst>
      <p:ext uri="{BB962C8B-B14F-4D97-AF65-F5344CB8AC3E}">
        <p14:creationId xmlns:p14="http://schemas.microsoft.com/office/powerpoint/2010/main" val="2795017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 partial: Domain contained tot</a:t>
            </a:r>
            <a:r>
              <a:rPr lang="en-US" baseline="0" dirty="0" smtClean="0"/>
              <a:t> necessary reflect the function</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14</a:t>
            </a:fld>
            <a:endParaRPr lang="en-US"/>
          </a:p>
        </p:txBody>
      </p:sp>
    </p:spTree>
    <p:extLst>
      <p:ext uri="{BB962C8B-B14F-4D97-AF65-F5344CB8AC3E}">
        <p14:creationId xmlns:p14="http://schemas.microsoft.com/office/powerpoint/2010/main" val="1762150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15</a:t>
            </a:fld>
            <a:endParaRPr lang="en-US"/>
          </a:p>
        </p:txBody>
      </p:sp>
    </p:spTree>
    <p:extLst>
      <p:ext uri="{BB962C8B-B14F-4D97-AF65-F5344CB8AC3E}">
        <p14:creationId xmlns:p14="http://schemas.microsoft.com/office/powerpoint/2010/main" val="4008361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 against databases</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16</a:t>
            </a:fld>
            <a:endParaRPr lang="en-US"/>
          </a:p>
        </p:txBody>
      </p:sp>
    </p:spTree>
    <p:extLst>
      <p:ext uri="{BB962C8B-B14F-4D97-AF65-F5344CB8AC3E}">
        <p14:creationId xmlns:p14="http://schemas.microsoft.com/office/powerpoint/2010/main" val="190241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17</a:t>
            </a:fld>
            <a:endParaRPr lang="en-US"/>
          </a:p>
        </p:txBody>
      </p:sp>
    </p:spTree>
    <p:extLst>
      <p:ext uri="{BB962C8B-B14F-4D97-AF65-F5344CB8AC3E}">
        <p14:creationId xmlns:p14="http://schemas.microsoft.com/office/powerpoint/2010/main" val="506560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charset="0"/>
                <a:ea typeface="MS PGothic" charset="0"/>
              </a:rPr>
              <a:t>Gene ontology (GO) is a major bioinformatics initiative to unify thanks to a control vocabulary the representation of gene and gene product attributes across all species. </a:t>
            </a:r>
          </a:p>
          <a:p>
            <a:r>
              <a:rPr lang="en-US" dirty="0" smtClean="0">
                <a:latin typeface="Calibri" charset="0"/>
                <a:ea typeface="MS PGothic" charset="0"/>
              </a:rPr>
              <a:t>GO classifies functions along three aspects :</a:t>
            </a:r>
          </a:p>
          <a:p>
            <a:r>
              <a:rPr lang="en-US" b="1" dirty="0" smtClean="0">
                <a:latin typeface="Calibri" charset="0"/>
                <a:ea typeface="MS PGothic" charset="0"/>
              </a:rPr>
              <a:t>1)biological process</a:t>
            </a:r>
          </a:p>
          <a:p>
            <a:r>
              <a:rPr lang="en-US" dirty="0" smtClean="0">
                <a:latin typeface="Calibri" charset="0"/>
                <a:ea typeface="MS PGothic" charset="0"/>
              </a:rPr>
              <a:t>pathways and larger processes made up of the activities of multiple gene products.</a:t>
            </a:r>
            <a:endParaRPr lang="en-US" b="1" dirty="0" smtClean="0">
              <a:latin typeface="Calibri" charset="0"/>
              <a:ea typeface="MS PGothic" charset="0"/>
            </a:endParaRPr>
          </a:p>
          <a:p>
            <a:r>
              <a:rPr lang="en-US" b="1" dirty="0" smtClean="0">
                <a:latin typeface="Calibri" charset="0"/>
                <a:ea typeface="MS PGothic" charset="0"/>
              </a:rPr>
              <a:t>2)molecular function</a:t>
            </a:r>
          </a:p>
          <a:p>
            <a:r>
              <a:rPr lang="en-US" dirty="0" smtClean="0">
                <a:latin typeface="Calibri" charset="0"/>
                <a:ea typeface="MS PGothic" charset="0"/>
              </a:rPr>
              <a:t>molecular activities of gene products</a:t>
            </a:r>
          </a:p>
          <a:p>
            <a:r>
              <a:rPr lang="en-US" b="1" dirty="0" smtClean="0">
                <a:latin typeface="Calibri" charset="0"/>
                <a:ea typeface="MS PGothic" charset="0"/>
              </a:rPr>
              <a:t>3)cellular component</a:t>
            </a:r>
          </a:p>
          <a:p>
            <a:r>
              <a:rPr lang="en-US" dirty="0" smtClean="0">
                <a:latin typeface="Calibri" charset="0"/>
                <a:ea typeface="MS PGothic" charset="0"/>
              </a:rPr>
              <a:t>where gene products are active</a:t>
            </a: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18</a:t>
            </a:fld>
            <a:endParaRPr lang="en-US"/>
          </a:p>
        </p:txBody>
      </p:sp>
    </p:spTree>
    <p:extLst>
      <p:ext uri="{BB962C8B-B14F-4D97-AF65-F5344CB8AC3E}">
        <p14:creationId xmlns:p14="http://schemas.microsoft.com/office/powerpoint/2010/main" val="3904366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charset="0"/>
                <a:ea typeface="MS PGothic" charset="0"/>
              </a:rPr>
              <a:t>Gene ontology (GO) is a major bioinformatics initiative to unify thanks to a control vocabulary the representation of gene and gene product attributes across all species. </a:t>
            </a:r>
          </a:p>
          <a:p>
            <a:endParaRPr lang="en-US" dirty="0" smtClean="0">
              <a:latin typeface="Calibri" charset="0"/>
              <a:ea typeface="MS PGothic" charset="0"/>
            </a:endParaRPr>
          </a:p>
        </p:txBody>
      </p:sp>
      <p:sp>
        <p:nvSpPr>
          <p:cNvPr id="4" name="Slide Number Placeholder 3"/>
          <p:cNvSpPr>
            <a:spLocks noGrp="1"/>
          </p:cNvSpPr>
          <p:nvPr>
            <p:ph type="sldNum" sz="quarter" idx="10"/>
          </p:nvPr>
        </p:nvSpPr>
        <p:spPr/>
        <p:txBody>
          <a:bodyPr/>
          <a:lstStyle/>
          <a:p>
            <a:fld id="{A65CA977-378C-7A4F-82E7-A7FDDEA8FC50}" type="slidenum">
              <a:rPr lang="en-US" smtClean="0"/>
              <a:t>19</a:t>
            </a:fld>
            <a:endParaRPr lang="en-US"/>
          </a:p>
        </p:txBody>
      </p:sp>
    </p:spTree>
    <p:extLst>
      <p:ext uri="{BB962C8B-B14F-4D97-AF65-F5344CB8AC3E}">
        <p14:creationId xmlns:p14="http://schemas.microsoft.com/office/powerpoint/2010/main" val="4289130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2</a:t>
            </a:fld>
            <a:endParaRPr lang="en-US"/>
          </a:p>
        </p:txBody>
      </p:sp>
    </p:spTree>
    <p:extLst>
      <p:ext uri="{BB962C8B-B14F-4D97-AF65-F5344CB8AC3E}">
        <p14:creationId xmlns:p14="http://schemas.microsoft.com/office/powerpoint/2010/main" val="2921797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alibri" charset="0"/>
                <a:ea typeface="MS PGothic" charset="0"/>
              </a:rPr>
              <a:t>Adapted to </a:t>
            </a:r>
            <a:r>
              <a:rPr lang="en-US" dirty="0" err="1" smtClean="0">
                <a:latin typeface="Calibri" charset="0"/>
                <a:ea typeface="MS PGothic" charset="0"/>
              </a:rPr>
              <a:t>transcriptome</a:t>
            </a:r>
            <a:r>
              <a:rPr lang="en-US" dirty="0" smtClean="0">
                <a:latin typeface="Calibri" charset="0"/>
                <a:ea typeface="MS PGothic" charset="0"/>
              </a:rPr>
              <a:t>: </a:t>
            </a:r>
            <a:r>
              <a:rPr lang="en-US" dirty="0" err="1" smtClean="0">
                <a:latin typeface="Calibri" charset="0"/>
                <a:ea typeface="MS PGothic" charset="0"/>
              </a:rPr>
              <a:t>Trinotate</a:t>
            </a:r>
            <a:r>
              <a:rPr lang="en-US" dirty="0" smtClean="0">
                <a:latin typeface="Calibri" charset="0"/>
                <a:ea typeface="MS PGothic" charset="0"/>
              </a:rPr>
              <a:t>, </a:t>
            </a:r>
            <a:r>
              <a:rPr lang="en-US" dirty="0" err="1" smtClean="0">
                <a:latin typeface="Calibri" charset="0"/>
                <a:ea typeface="MS PGothic" charset="0"/>
              </a:rPr>
              <a:t>Annocript</a:t>
            </a:r>
            <a:endParaRPr lang="en-US" dirty="0" smtClean="0">
              <a:latin typeface="Calibri" charset="0"/>
              <a:ea typeface="MS PGothic" charset="0"/>
            </a:endParaRP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20</a:t>
            </a:fld>
            <a:endParaRPr lang="en-US"/>
          </a:p>
        </p:txBody>
      </p:sp>
    </p:spTree>
    <p:extLst>
      <p:ext uri="{BB962C8B-B14F-4D97-AF65-F5344CB8AC3E}">
        <p14:creationId xmlns:p14="http://schemas.microsoft.com/office/powerpoint/2010/main" val="1853083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CATH-Gene3D</a:t>
            </a:r>
            <a:r>
              <a:rPr lang="en-US" dirty="0" smtClean="0"/>
              <a:t> database describes protein families and domain architectures in complete genomes. Protein families are formed using a Markov clustering algorithm, followed by multi-linkage clustering according to sequence identity. Mapping of predicted structure and sequence domains is undertaken using hidden Markov models libraries representing CATH and </a:t>
            </a:r>
            <a:r>
              <a:rPr lang="en-US" dirty="0" err="1" smtClean="0"/>
              <a:t>Pfam</a:t>
            </a:r>
            <a:r>
              <a:rPr lang="en-US" dirty="0" smtClean="0"/>
              <a:t> domains. CATH-Gene3D is based at University College, London, UK. </a:t>
            </a:r>
            <a:r>
              <a:rPr lang="en-US" dirty="0" smtClean="0">
                <a:hlinkClick r:id="rId4"/>
              </a:rPr>
              <a:t>CDD</a:t>
            </a:r>
            <a:r>
              <a:rPr lang="en-US" dirty="0" smtClean="0"/>
              <a:t> is a protein annotation resource that consists of a collection of annotated multiple sequence alignment models for ancient domains and full-length proteins. These are available as position-specific score matrices (PSSMs) for fast identification of conserved domains in protein sequences via RPS-BLAST. CDD content includes NCBI-curated domain models, which use 3D-structure information to explicitly define domain boundaries and provide insights into sequence/structure/function relationships, as well as domain models imported from a number of external source databases. </a:t>
            </a:r>
            <a:r>
              <a:rPr lang="en-US" dirty="0" smtClean="0">
                <a:hlinkClick r:id="rId5"/>
              </a:rPr>
              <a:t>MobiDB</a:t>
            </a:r>
            <a:r>
              <a:rPr lang="en-US" dirty="0" smtClean="0"/>
              <a:t> offers a centralized resource for annotations of intrinsic protein disorder. The database features three levels of annotation: manually curated, indirect and predicted. The different sources present a clear tradeoff between quality and coverage. By combining them all into a consensus annotation, </a:t>
            </a:r>
            <a:r>
              <a:rPr lang="en-US" dirty="0" err="1" smtClean="0"/>
              <a:t>MobiDB</a:t>
            </a:r>
            <a:r>
              <a:rPr lang="en-US" dirty="0" smtClean="0"/>
              <a:t> aims at giving the best possible picture of the "disorder landscape" of a given protein of interest. </a:t>
            </a:r>
            <a:r>
              <a:rPr lang="en-US" dirty="0" smtClean="0">
                <a:hlinkClick r:id="rId6"/>
              </a:rPr>
              <a:t>HAMAP</a:t>
            </a:r>
            <a:r>
              <a:rPr lang="en-US" dirty="0" smtClean="0"/>
              <a:t> stands for High-quality Automated and Manual Annotation of Proteins. HAMAP profiles are manually created by expert curators. They identify proteins that are part of well-conserved proteins families or subfamilies. HAMAP is based at the SIB Swiss Institute of Bioinformatics, Geneva, Switzerland. </a:t>
            </a:r>
            <a:r>
              <a:rPr lang="en-US" dirty="0" smtClean="0">
                <a:hlinkClick r:id="rId7"/>
              </a:rPr>
              <a:t>PANTHER</a:t>
            </a:r>
            <a:r>
              <a:rPr lang="en-US" dirty="0" smtClean="0"/>
              <a:t> is a large collection of protein families that have been subdivided into functionally related subfamilies, using human expertise. These subfamilies model the divergence of specific functions within protein families, allowing more accurate association with function, as well as inference of amino acids important for functional specificity. Hidden Markov models (HMMs) are built for each family and subfamily for classifying additional protein sequences. PANTHER is based at at University of Southern California, CA, US. </a:t>
            </a:r>
            <a:r>
              <a:rPr lang="en-US" dirty="0" smtClean="0">
                <a:hlinkClick r:id="rId8"/>
              </a:rPr>
              <a:t>Pfam</a:t>
            </a:r>
            <a:r>
              <a:rPr lang="en-US" dirty="0" smtClean="0"/>
              <a:t> is a large collection of multiple sequence alignments and hidden Markov models covering many common protein domains. </a:t>
            </a:r>
            <a:r>
              <a:rPr lang="en-US" dirty="0" err="1" smtClean="0"/>
              <a:t>Pfam</a:t>
            </a:r>
            <a:r>
              <a:rPr lang="en-US" dirty="0" smtClean="0"/>
              <a:t> is based at EMBL-EBI, </a:t>
            </a:r>
            <a:r>
              <a:rPr lang="en-US" dirty="0" err="1" smtClean="0"/>
              <a:t>Hinxton</a:t>
            </a:r>
            <a:r>
              <a:rPr lang="en-US" dirty="0" smtClean="0"/>
              <a:t>, UK. </a:t>
            </a:r>
            <a:r>
              <a:rPr lang="en-US" dirty="0" smtClean="0">
                <a:hlinkClick r:id="rId9"/>
              </a:rPr>
              <a:t>PIRSF</a:t>
            </a:r>
            <a:r>
              <a:rPr lang="en-US" dirty="0" smtClean="0"/>
              <a:t> protein classification system is a network with multiple levels of sequence diversity from </a:t>
            </a:r>
            <a:r>
              <a:rPr lang="en-US" dirty="0" err="1" smtClean="0"/>
              <a:t>superfamilies</a:t>
            </a:r>
            <a:r>
              <a:rPr lang="en-US" dirty="0" smtClean="0"/>
              <a:t> to subfamilies that reflects the evolutionary relationship of full-length proteins and domains. PIRSF is based at the Protein Information Resource, Georgetown University Medical Centre, Washington DC, US. </a:t>
            </a:r>
            <a:r>
              <a:rPr lang="en-US" dirty="0" smtClean="0">
                <a:hlinkClick r:id="rId10"/>
              </a:rPr>
              <a:t>PRINTS</a:t>
            </a:r>
            <a:r>
              <a:rPr lang="en-US" dirty="0" smtClean="0"/>
              <a:t> is a compendium of protein fingerprints. A fingerprint is a group of conserved motifs used to </a:t>
            </a:r>
            <a:r>
              <a:rPr lang="en-US" dirty="0" err="1" smtClean="0"/>
              <a:t>characterise</a:t>
            </a:r>
            <a:r>
              <a:rPr lang="en-US" dirty="0" smtClean="0"/>
              <a:t> a protein family or domain. PRINTS is based at the University of Manchester, UK. </a:t>
            </a:r>
            <a:r>
              <a:rPr lang="en-US" dirty="0" smtClean="0">
                <a:hlinkClick r:id="rId11"/>
              </a:rPr>
              <a:t>ProDom</a:t>
            </a:r>
            <a:r>
              <a:rPr lang="en-US" dirty="0" smtClean="0"/>
              <a:t> protein domain database consists of an automatic compilation of homologous domains. Current versions of </a:t>
            </a:r>
            <a:r>
              <a:rPr lang="en-US" dirty="0" err="1" smtClean="0"/>
              <a:t>ProDom</a:t>
            </a:r>
            <a:r>
              <a:rPr lang="en-US" dirty="0" smtClean="0"/>
              <a:t> are built using a novel procedure based on recursive PSI-BLAST searches. </a:t>
            </a:r>
            <a:r>
              <a:rPr lang="en-US" dirty="0" err="1" smtClean="0"/>
              <a:t>ProDom</a:t>
            </a:r>
            <a:r>
              <a:rPr lang="en-US" dirty="0" smtClean="0"/>
              <a:t> is based at PRABI Villeurbanne, France. </a:t>
            </a:r>
            <a:r>
              <a:rPr lang="en-US" dirty="0" smtClean="0">
                <a:hlinkClick r:id="rId12"/>
              </a:rPr>
              <a:t>PROSITE</a:t>
            </a:r>
            <a:r>
              <a:rPr lang="en-US" dirty="0" smtClean="0"/>
              <a:t> is a database of protein families and domains. It consists of biologically significant sites, patterns and profiles that help to reliably identify to which known protein family a new sequence belongs. PROSITE is base at the Swiss Institute of Bioinformatics (SIB), Geneva, Switzerland. </a:t>
            </a:r>
            <a:r>
              <a:rPr lang="en-US" dirty="0" smtClean="0">
                <a:hlinkClick r:id="rId13"/>
              </a:rPr>
              <a:t>SFLD</a:t>
            </a:r>
            <a:r>
              <a:rPr lang="en-US" dirty="0" smtClean="0"/>
              <a:t> (Structure-Function Linkage Database) is a hierarchical classification of enzymes that relates specific sequence-structure features to specific chemical capabilities. </a:t>
            </a:r>
            <a:r>
              <a:rPr lang="en-US" dirty="0" smtClean="0">
                <a:hlinkClick r:id="rId14"/>
              </a:rPr>
              <a:t>SMART</a:t>
            </a:r>
            <a:r>
              <a:rPr lang="en-US" dirty="0" smtClean="0"/>
              <a:t> (a Simple Modular Architecture Research Tool) allows the identification and annotation of genetically mobile domains and the analysis of domain architectures. SMART is based at at EMBL, Heidelberg, Germany. </a:t>
            </a:r>
            <a:r>
              <a:rPr lang="en-US" dirty="0" smtClean="0">
                <a:hlinkClick r:id="rId15"/>
              </a:rPr>
              <a:t>SUPERFAMILY</a:t>
            </a:r>
            <a:r>
              <a:rPr lang="en-US" dirty="0" smtClean="0"/>
              <a:t> is a library of profile hidden Markov models that represent all proteins of known structure. The library is based on the SCOP classification of proteins: each model corresponds to a SCOP domain and aims to represent the entire SCOP superfamily that the domain belongs to. SUPERFAMILY is based at the University of Bristol, UK. </a:t>
            </a:r>
            <a:r>
              <a:rPr lang="en-US" dirty="0" smtClean="0">
                <a:hlinkClick r:id="rId16"/>
              </a:rPr>
              <a:t>TIGRFAMs</a:t>
            </a:r>
            <a:r>
              <a:rPr lang="en-US" dirty="0" smtClean="0"/>
              <a:t> is a collection of protein families, featuring curated multiple sequence alignments, hidden Markov models (HMMs) and annotation, which provides a tool for identifying functionally related proteins based on sequence homology. TIGRFAMs is based at the J. Craig Venter Institute, Rockville, MD, US.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21</a:t>
            </a:fld>
            <a:endParaRPr lang="en-US"/>
          </a:p>
        </p:txBody>
      </p:sp>
    </p:spTree>
    <p:extLst>
      <p:ext uri="{BB962C8B-B14F-4D97-AF65-F5344CB8AC3E}">
        <p14:creationId xmlns:p14="http://schemas.microsoft.com/office/powerpoint/2010/main" val="3640918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CATH-Gene3D</a:t>
            </a:r>
            <a:r>
              <a:rPr lang="en-US" dirty="0" smtClean="0"/>
              <a:t> database describes protein families and domain architectures in complete genomes. Protein families are formed using a Markov clustering algorithm, followed by multi-linkage clustering according to sequence identity. Mapping of predicted structure and sequence domains is undertaken using hidden Markov models libraries representing CATH and </a:t>
            </a:r>
            <a:r>
              <a:rPr lang="en-US" dirty="0" err="1" smtClean="0"/>
              <a:t>Pfam</a:t>
            </a:r>
            <a:r>
              <a:rPr lang="en-US" dirty="0" smtClean="0"/>
              <a:t> domains. CATH-Gene3D is based at University College, London, UK. </a:t>
            </a:r>
            <a:r>
              <a:rPr lang="en-US" dirty="0" smtClean="0">
                <a:hlinkClick r:id="rId4"/>
              </a:rPr>
              <a:t>CDD</a:t>
            </a:r>
            <a:r>
              <a:rPr lang="en-US" dirty="0" smtClean="0"/>
              <a:t> is a protein annotation resource that consists of a collection of annotated multiple sequence alignment models for ancient domains and full-length proteins. These are available as position-specific score matrices (PSSMs) for fast identification of conserved domains in protein sequences via RPS-BLAST. CDD content includes NCBI-curated domain models, which use 3D-structure information to explicitly define domain boundaries and provide insights into sequence/structure/function relationships, as well as domain models imported from a number of external source databases. </a:t>
            </a:r>
            <a:r>
              <a:rPr lang="en-US" dirty="0" smtClean="0">
                <a:hlinkClick r:id="rId5"/>
              </a:rPr>
              <a:t>MobiDB</a:t>
            </a:r>
            <a:r>
              <a:rPr lang="en-US" dirty="0" smtClean="0"/>
              <a:t> offers a centralized resource for annotations of intrinsic protein disorder. The database features three levels of annotation: manually curated, indirect and predicted. The different sources present a clear tradeoff between quality and coverage. By combining them all into a consensus annotation, </a:t>
            </a:r>
            <a:r>
              <a:rPr lang="en-US" dirty="0" err="1" smtClean="0"/>
              <a:t>MobiDB</a:t>
            </a:r>
            <a:r>
              <a:rPr lang="en-US" dirty="0" smtClean="0"/>
              <a:t> aims at giving the best possible picture of the "disorder landscape" of a given protein of interest. </a:t>
            </a:r>
            <a:r>
              <a:rPr lang="en-US" dirty="0" smtClean="0">
                <a:hlinkClick r:id="rId6"/>
              </a:rPr>
              <a:t>HAMAP</a:t>
            </a:r>
            <a:r>
              <a:rPr lang="en-US" dirty="0" smtClean="0"/>
              <a:t> stands for High-quality Automated and Manual Annotation of Proteins. HAMAP profiles are manually created by expert curators. They identify proteins that are part of well-conserved proteins families or subfamilies. HAMAP is based at the SIB Swiss Institute of Bioinformatics, Geneva, Switzerland. </a:t>
            </a:r>
            <a:r>
              <a:rPr lang="en-US" dirty="0" smtClean="0">
                <a:hlinkClick r:id="rId7"/>
              </a:rPr>
              <a:t>PANTHER</a:t>
            </a:r>
            <a:r>
              <a:rPr lang="en-US" dirty="0" smtClean="0"/>
              <a:t> is a large collection of protein families that have been subdivided into functionally related subfamilies, using human expertise. These subfamilies model the divergence of specific functions within protein families, allowing more accurate association with function, as well as inference of amino acids important for functional specificity. Hidden Markov models (HMMs) are built for each family and subfamily for classifying additional protein sequences. PANTHER is based at at University of Southern California, CA, US. </a:t>
            </a:r>
            <a:r>
              <a:rPr lang="en-US" dirty="0" smtClean="0">
                <a:hlinkClick r:id="rId8"/>
              </a:rPr>
              <a:t>Pfam</a:t>
            </a:r>
            <a:r>
              <a:rPr lang="en-US" dirty="0" smtClean="0"/>
              <a:t> is a large collection of multiple sequence alignments and hidden Markov models covering many common protein domains. </a:t>
            </a:r>
            <a:r>
              <a:rPr lang="en-US" dirty="0" err="1" smtClean="0"/>
              <a:t>Pfam</a:t>
            </a:r>
            <a:r>
              <a:rPr lang="en-US" dirty="0" smtClean="0"/>
              <a:t> is based at EMBL-EBI, </a:t>
            </a:r>
            <a:r>
              <a:rPr lang="en-US" dirty="0" err="1" smtClean="0"/>
              <a:t>Hinxton</a:t>
            </a:r>
            <a:r>
              <a:rPr lang="en-US" dirty="0" smtClean="0"/>
              <a:t>, UK. </a:t>
            </a:r>
            <a:r>
              <a:rPr lang="en-US" dirty="0" smtClean="0">
                <a:hlinkClick r:id="rId9"/>
              </a:rPr>
              <a:t>PIRSF</a:t>
            </a:r>
            <a:r>
              <a:rPr lang="en-US" dirty="0" smtClean="0"/>
              <a:t> protein classification system is a network with multiple levels of sequence diversity from </a:t>
            </a:r>
            <a:r>
              <a:rPr lang="en-US" dirty="0" err="1" smtClean="0"/>
              <a:t>superfamilies</a:t>
            </a:r>
            <a:r>
              <a:rPr lang="en-US" dirty="0" smtClean="0"/>
              <a:t> to subfamilies that reflects the evolutionary relationship of full-length proteins and domains. PIRSF is based at the Protein Information Resource, Georgetown University Medical Centre, Washington DC, US. </a:t>
            </a:r>
            <a:r>
              <a:rPr lang="en-US" dirty="0" smtClean="0">
                <a:hlinkClick r:id="rId10"/>
              </a:rPr>
              <a:t>PRINTS</a:t>
            </a:r>
            <a:r>
              <a:rPr lang="en-US" dirty="0" smtClean="0"/>
              <a:t> is a compendium of protein fingerprints. A fingerprint is a group of conserved motifs used to </a:t>
            </a:r>
            <a:r>
              <a:rPr lang="en-US" dirty="0" err="1" smtClean="0"/>
              <a:t>characterise</a:t>
            </a:r>
            <a:r>
              <a:rPr lang="en-US" dirty="0" smtClean="0"/>
              <a:t> a protein family or domain. PRINTS is based at the University of Manchester, UK. </a:t>
            </a:r>
            <a:r>
              <a:rPr lang="en-US" dirty="0" smtClean="0">
                <a:hlinkClick r:id="rId11"/>
              </a:rPr>
              <a:t>ProDom</a:t>
            </a:r>
            <a:r>
              <a:rPr lang="en-US" dirty="0" smtClean="0"/>
              <a:t> protein domain database consists of an automatic compilation of homologous domains. Current versions of </a:t>
            </a:r>
            <a:r>
              <a:rPr lang="en-US" dirty="0" err="1" smtClean="0"/>
              <a:t>ProDom</a:t>
            </a:r>
            <a:r>
              <a:rPr lang="en-US" dirty="0" smtClean="0"/>
              <a:t> are built using a novel procedure based on recursive PSI-BLAST searches. </a:t>
            </a:r>
            <a:r>
              <a:rPr lang="en-US" dirty="0" err="1" smtClean="0"/>
              <a:t>ProDom</a:t>
            </a:r>
            <a:r>
              <a:rPr lang="en-US" dirty="0" smtClean="0"/>
              <a:t> is based at PRABI Villeurbanne, France. </a:t>
            </a:r>
            <a:r>
              <a:rPr lang="en-US" dirty="0" smtClean="0">
                <a:hlinkClick r:id="rId12"/>
              </a:rPr>
              <a:t>PROSITE</a:t>
            </a:r>
            <a:r>
              <a:rPr lang="en-US" dirty="0" smtClean="0"/>
              <a:t> is a database of protein families and domains. It consists of biologically significant sites, patterns and profiles that help to reliably identify to which known protein family a new sequence belongs. PROSITE is base at the Swiss Institute of Bioinformatics (SIB), Geneva, Switzerland. </a:t>
            </a:r>
            <a:r>
              <a:rPr lang="en-US" dirty="0" smtClean="0">
                <a:hlinkClick r:id="rId13"/>
              </a:rPr>
              <a:t>SFLD</a:t>
            </a:r>
            <a:r>
              <a:rPr lang="en-US" dirty="0" smtClean="0"/>
              <a:t> (Structure-Function Linkage Database) is a hierarchical classification of enzymes that relates specific sequence-structure features to specific chemical capabilities. </a:t>
            </a:r>
            <a:r>
              <a:rPr lang="en-US" dirty="0" smtClean="0">
                <a:hlinkClick r:id="rId14"/>
              </a:rPr>
              <a:t>SMART</a:t>
            </a:r>
            <a:r>
              <a:rPr lang="en-US" dirty="0" smtClean="0"/>
              <a:t> (a Simple Modular Architecture Research Tool) allows the identification and annotation of genetically mobile domains and the analysis of domain architectures. SMART is based at at EMBL, Heidelberg, Germany. </a:t>
            </a:r>
            <a:r>
              <a:rPr lang="en-US" dirty="0" smtClean="0">
                <a:hlinkClick r:id="rId15"/>
              </a:rPr>
              <a:t>SUPERFAMILY</a:t>
            </a:r>
            <a:r>
              <a:rPr lang="en-US" dirty="0" smtClean="0"/>
              <a:t> is a library of profile hidden Markov models that represent all proteins of known structure. The library is based on the SCOP classification of proteins: each model corresponds to a SCOP domain and aims to represent the entire SCOP superfamily that the domain belongs to. SUPERFAMILY is based at the University of Bristol, UK. </a:t>
            </a:r>
            <a:r>
              <a:rPr lang="en-US" dirty="0" smtClean="0">
                <a:hlinkClick r:id="rId16"/>
              </a:rPr>
              <a:t>TIGRFAMs</a:t>
            </a:r>
            <a:r>
              <a:rPr lang="en-US" dirty="0" smtClean="0"/>
              <a:t> is a collection of protein families, featuring curated multiple sequence alignments, hidden Markov models (HMMs) and annotation, which provides a tool for identifying functionally related proteins based on sequence homology. TIGRFAMs is based at the J. Craig Venter Institute, Rockville, MD, US.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22</a:t>
            </a:fld>
            <a:endParaRPr lang="en-US"/>
          </a:p>
        </p:txBody>
      </p:sp>
    </p:spTree>
    <p:extLst>
      <p:ext uri="{BB962C8B-B14F-4D97-AF65-F5344CB8AC3E}">
        <p14:creationId xmlns:p14="http://schemas.microsoft.com/office/powerpoint/2010/main" val="36409189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23</a:t>
            </a:fld>
            <a:endParaRPr lang="en-US"/>
          </a:p>
        </p:txBody>
      </p:sp>
    </p:spTree>
    <p:extLst>
      <p:ext uri="{BB962C8B-B14F-4D97-AF65-F5344CB8AC3E}">
        <p14:creationId xmlns:p14="http://schemas.microsoft.com/office/powerpoint/2010/main" val="993261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24</a:t>
            </a:fld>
            <a:endParaRPr lang="en-US"/>
          </a:p>
        </p:txBody>
      </p:sp>
    </p:spTree>
    <p:extLst>
      <p:ext uri="{BB962C8B-B14F-4D97-AF65-F5344CB8AC3E}">
        <p14:creationId xmlns:p14="http://schemas.microsoft.com/office/powerpoint/2010/main" val="3479186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25</a:t>
            </a:fld>
            <a:endParaRPr lang="en-US"/>
          </a:p>
        </p:txBody>
      </p:sp>
    </p:spTree>
    <p:extLst>
      <p:ext uri="{BB962C8B-B14F-4D97-AF65-F5344CB8AC3E}">
        <p14:creationId xmlns:p14="http://schemas.microsoft.com/office/powerpoint/2010/main" val="1139740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26</a:t>
            </a:fld>
            <a:endParaRPr lang="en-US"/>
          </a:p>
        </p:txBody>
      </p:sp>
    </p:spTree>
    <p:extLst>
      <p:ext uri="{BB962C8B-B14F-4D97-AF65-F5344CB8AC3E}">
        <p14:creationId xmlns:p14="http://schemas.microsoft.com/office/powerpoint/2010/main" val="16882287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charset="0"/>
                <a:ea typeface="MS PGothic" charset="0"/>
              </a:rPr>
              <a:t>Protein Accession (e.g. P51587)</a:t>
            </a:r>
          </a:p>
          <a:p>
            <a:r>
              <a:rPr lang="en-US" dirty="0" smtClean="0">
                <a:latin typeface="Calibri" charset="0"/>
                <a:ea typeface="MS PGothic" charset="0"/>
              </a:rPr>
              <a:t>Sequence MD5 digest (e.g. 14086411a2cdf1c4cba63020e1622579)</a:t>
            </a:r>
          </a:p>
          <a:p>
            <a:r>
              <a:rPr lang="en-US" dirty="0" smtClean="0">
                <a:latin typeface="Calibri" charset="0"/>
                <a:ea typeface="MS PGothic" charset="0"/>
              </a:rPr>
              <a:t>Sequence Length (e.g. 3418)</a:t>
            </a:r>
          </a:p>
          <a:p>
            <a:r>
              <a:rPr lang="en-US" dirty="0" smtClean="0">
                <a:latin typeface="Calibri" charset="0"/>
                <a:ea typeface="MS PGothic" charset="0"/>
              </a:rPr>
              <a:t>Analysis (e.g. </a:t>
            </a:r>
            <a:r>
              <a:rPr lang="en-US" dirty="0" err="1" smtClean="0">
                <a:latin typeface="Calibri" charset="0"/>
                <a:ea typeface="MS PGothic" charset="0"/>
              </a:rPr>
              <a:t>Pfam</a:t>
            </a:r>
            <a:r>
              <a:rPr lang="en-US" dirty="0" smtClean="0">
                <a:latin typeface="Calibri" charset="0"/>
                <a:ea typeface="MS PGothic" charset="0"/>
              </a:rPr>
              <a:t> / PRINTS / Gene3D)</a:t>
            </a:r>
          </a:p>
          <a:p>
            <a:r>
              <a:rPr lang="en-US" dirty="0" smtClean="0">
                <a:latin typeface="Calibri" charset="0"/>
                <a:ea typeface="MS PGothic" charset="0"/>
              </a:rPr>
              <a:t>Signature Accession (e.g. PF09103 / G3DSA:2.40.50.140)</a:t>
            </a:r>
          </a:p>
          <a:p>
            <a:r>
              <a:rPr lang="en-US" dirty="0" smtClean="0">
                <a:latin typeface="Calibri" charset="0"/>
                <a:ea typeface="MS PGothic" charset="0"/>
              </a:rPr>
              <a:t>Signature Description (e.g. BRCA2 repeat profile)</a:t>
            </a:r>
          </a:p>
          <a:p>
            <a:r>
              <a:rPr lang="en-US" dirty="0" smtClean="0">
                <a:latin typeface="Calibri" charset="0"/>
                <a:ea typeface="MS PGothic" charset="0"/>
              </a:rPr>
              <a:t>Start location</a:t>
            </a:r>
          </a:p>
          <a:p>
            <a:r>
              <a:rPr lang="en-US" dirty="0" smtClean="0">
                <a:latin typeface="Calibri" charset="0"/>
                <a:ea typeface="MS PGothic" charset="0"/>
              </a:rPr>
              <a:t>Stop location</a:t>
            </a:r>
          </a:p>
          <a:p>
            <a:r>
              <a:rPr lang="en-US" dirty="0" smtClean="0">
                <a:latin typeface="Calibri" charset="0"/>
                <a:ea typeface="MS PGothic" charset="0"/>
              </a:rPr>
              <a:t>Score - is the e-value of the match reported by member database method (e.g. 3.1E-52)</a:t>
            </a:r>
          </a:p>
          <a:p>
            <a:r>
              <a:rPr lang="en-US" dirty="0" smtClean="0">
                <a:latin typeface="Calibri" charset="0"/>
                <a:ea typeface="MS PGothic" charset="0"/>
              </a:rPr>
              <a:t>Status - is the status of the match (T: true)</a:t>
            </a:r>
          </a:p>
          <a:p>
            <a:r>
              <a:rPr lang="en-US" dirty="0" smtClean="0">
                <a:latin typeface="Calibri" charset="0"/>
                <a:ea typeface="MS PGothic" charset="0"/>
              </a:rPr>
              <a:t>Date - is the date of the run</a:t>
            </a:r>
          </a:p>
          <a:p>
            <a:r>
              <a:rPr lang="en-US" dirty="0" smtClean="0">
                <a:latin typeface="Calibri" charset="0"/>
                <a:ea typeface="MS PGothic" charset="0"/>
              </a:rPr>
              <a:t>(</a:t>
            </a:r>
            <a:r>
              <a:rPr lang="en-US" dirty="0" err="1" smtClean="0">
                <a:latin typeface="Calibri" charset="0"/>
                <a:ea typeface="MS PGothic" charset="0"/>
              </a:rPr>
              <a:t>InterPro</a:t>
            </a:r>
            <a:r>
              <a:rPr lang="en-US" dirty="0" smtClean="0">
                <a:latin typeface="Calibri" charset="0"/>
                <a:ea typeface="MS PGothic" charset="0"/>
              </a:rPr>
              <a:t> annotations - accession (e.g. IPR002093) - optional column; only displayed if -</a:t>
            </a:r>
            <a:r>
              <a:rPr lang="en-US" dirty="0" err="1" smtClean="0">
                <a:latin typeface="Calibri" charset="0"/>
                <a:ea typeface="MS PGothic" charset="0"/>
              </a:rPr>
              <a:t>iprlookup</a:t>
            </a:r>
            <a:r>
              <a:rPr lang="en-US" dirty="0" smtClean="0">
                <a:latin typeface="Calibri" charset="0"/>
                <a:ea typeface="MS PGothic" charset="0"/>
              </a:rPr>
              <a:t> option is switched on)</a:t>
            </a:r>
          </a:p>
          <a:p>
            <a:r>
              <a:rPr lang="en-US" dirty="0" smtClean="0">
                <a:latin typeface="Calibri" charset="0"/>
                <a:ea typeface="MS PGothic" charset="0"/>
              </a:rPr>
              <a:t>(</a:t>
            </a:r>
            <a:r>
              <a:rPr lang="en-US" dirty="0" err="1" smtClean="0">
                <a:latin typeface="Calibri" charset="0"/>
                <a:ea typeface="MS PGothic" charset="0"/>
              </a:rPr>
              <a:t>InterPro</a:t>
            </a:r>
            <a:r>
              <a:rPr lang="en-US" dirty="0" smtClean="0">
                <a:latin typeface="Calibri" charset="0"/>
                <a:ea typeface="MS PGothic" charset="0"/>
              </a:rPr>
              <a:t> annotations - description (e.g. BRCA2 repeat) - optional column; only displayed if -</a:t>
            </a:r>
            <a:r>
              <a:rPr lang="en-US" dirty="0" err="1" smtClean="0">
                <a:latin typeface="Calibri" charset="0"/>
                <a:ea typeface="MS PGothic" charset="0"/>
              </a:rPr>
              <a:t>iprlookup</a:t>
            </a:r>
            <a:r>
              <a:rPr lang="en-US" dirty="0" smtClean="0">
                <a:latin typeface="Calibri" charset="0"/>
                <a:ea typeface="MS PGothic" charset="0"/>
              </a:rPr>
              <a:t> option is switched on)</a:t>
            </a:r>
          </a:p>
          <a:p>
            <a:r>
              <a:rPr lang="en-US" dirty="0" smtClean="0">
                <a:latin typeface="Calibri" charset="0"/>
                <a:ea typeface="MS PGothic" charset="0"/>
              </a:rPr>
              <a:t>(GO annotations (e.g. GO:0005515) - optional column; only displayed if --</a:t>
            </a:r>
            <a:r>
              <a:rPr lang="en-US" dirty="0" err="1" smtClean="0">
                <a:latin typeface="Calibri" charset="0"/>
                <a:ea typeface="MS PGothic" charset="0"/>
              </a:rPr>
              <a:t>goterms</a:t>
            </a:r>
            <a:r>
              <a:rPr lang="en-US" dirty="0" smtClean="0">
                <a:latin typeface="Calibri" charset="0"/>
                <a:ea typeface="MS PGothic" charset="0"/>
              </a:rPr>
              <a:t> option is switched on)</a:t>
            </a:r>
          </a:p>
          <a:p>
            <a:r>
              <a:rPr lang="en-US" dirty="0" smtClean="0">
                <a:latin typeface="Calibri" charset="0"/>
                <a:ea typeface="MS PGothic" charset="0"/>
              </a:rPr>
              <a:t>(Pathways annotations (e.g. REACT_71) - optional column; only displayed if --pathways option is switched on)</a:t>
            </a:r>
          </a:p>
          <a:p>
            <a:endParaRPr lang="en-US" dirty="0" smtClean="0">
              <a:latin typeface="Calibri" charset="0"/>
              <a:ea typeface="MS PGothic" charset="0"/>
            </a:endParaRP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27</a:t>
            </a:fld>
            <a:endParaRPr lang="en-US"/>
          </a:p>
        </p:txBody>
      </p:sp>
    </p:spTree>
    <p:extLst>
      <p:ext uri="{BB962C8B-B14F-4D97-AF65-F5344CB8AC3E}">
        <p14:creationId xmlns:p14="http://schemas.microsoft.com/office/powerpoint/2010/main" val="277546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RNA SEQ EXPRESSION,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28</a:t>
            </a:fld>
            <a:endParaRPr lang="en-US"/>
          </a:p>
        </p:txBody>
      </p:sp>
    </p:spTree>
    <p:extLst>
      <p:ext uri="{BB962C8B-B14F-4D97-AF65-F5344CB8AC3E}">
        <p14:creationId xmlns:p14="http://schemas.microsoft.com/office/powerpoint/2010/main" val="38367098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29</a:t>
            </a:fld>
            <a:endParaRPr lang="en-US"/>
          </a:p>
        </p:txBody>
      </p:sp>
    </p:spTree>
    <p:extLst>
      <p:ext uri="{BB962C8B-B14F-4D97-AF65-F5344CB8AC3E}">
        <p14:creationId xmlns:p14="http://schemas.microsoft.com/office/powerpoint/2010/main" val="3416018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Metabolic reconstruction</a:t>
            </a:r>
            <a:r>
              <a:rPr lang="en-US" sz="1200" kern="1200" dirty="0" smtClean="0">
                <a:solidFill>
                  <a:schemeClr val="tx1"/>
                </a:solidFill>
                <a:effectLst/>
                <a:latin typeface="+mn-lt"/>
                <a:ea typeface="+mn-ea"/>
                <a:cs typeface="+mn-cs"/>
              </a:rPr>
              <a:t>. What can an organism do and how? </a:t>
            </a:r>
            <a:endParaRPr lang="en-US" dirty="0" smtClean="0">
              <a:effectLst/>
            </a:endParaRPr>
          </a:p>
          <a:p>
            <a:r>
              <a:rPr lang="en-US" sz="1200" b="1" kern="1200" dirty="0" err="1" smtClean="0">
                <a:solidFill>
                  <a:schemeClr val="tx1"/>
                </a:solidFill>
                <a:effectLst/>
                <a:latin typeface="+mn-lt"/>
                <a:ea typeface="+mn-ea"/>
                <a:cs typeface="+mn-cs"/>
              </a:rPr>
              <a:t>Evolutionaly</a:t>
            </a:r>
            <a:r>
              <a:rPr lang="en-US" sz="1200" b="1" kern="1200" dirty="0" smtClean="0">
                <a:solidFill>
                  <a:schemeClr val="tx1"/>
                </a:solidFill>
                <a:effectLst/>
                <a:latin typeface="+mn-lt"/>
                <a:ea typeface="+mn-ea"/>
                <a:cs typeface="+mn-cs"/>
              </a:rPr>
              <a:t> analysis</a:t>
            </a:r>
            <a:r>
              <a:rPr lang="en-US" sz="1200" kern="1200" dirty="0" smtClean="0">
                <a:solidFill>
                  <a:schemeClr val="tx1"/>
                </a:solidFill>
                <a:effectLst/>
                <a:latin typeface="+mn-lt"/>
                <a:ea typeface="+mn-ea"/>
                <a:cs typeface="+mn-cs"/>
              </a:rPr>
              <a:t>. How does an organism compare to the rest?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3</a:t>
            </a:fld>
            <a:endParaRPr lang="en-US"/>
          </a:p>
        </p:txBody>
      </p:sp>
    </p:spTree>
    <p:extLst>
      <p:ext uri="{BB962C8B-B14F-4D97-AF65-F5344CB8AC3E}">
        <p14:creationId xmlns:p14="http://schemas.microsoft.com/office/powerpoint/2010/main" val="12412080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alibri" charset="0"/>
                <a:ea typeface="MS PGothic" charset="0"/>
              </a:rPr>
              <a:t>You can choose one of the 3 mains groups and then choose the depth level</a:t>
            </a: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30</a:t>
            </a:fld>
            <a:endParaRPr lang="en-US"/>
          </a:p>
        </p:txBody>
      </p:sp>
    </p:spTree>
    <p:extLst>
      <p:ext uri="{BB962C8B-B14F-4D97-AF65-F5344CB8AC3E}">
        <p14:creationId xmlns:p14="http://schemas.microsoft.com/office/powerpoint/2010/main" val="21615098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31</a:t>
            </a:fld>
            <a:endParaRPr lang="en-US"/>
          </a:p>
        </p:txBody>
      </p:sp>
    </p:spTree>
    <p:extLst>
      <p:ext uri="{BB962C8B-B14F-4D97-AF65-F5344CB8AC3E}">
        <p14:creationId xmlns:p14="http://schemas.microsoft.com/office/powerpoint/2010/main" val="7172044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Categorizations of gene function, such as those used in </a:t>
            </a:r>
            <a:r>
              <a:rPr lang="en-US" dirty="0" err="1" smtClean="0">
                <a:solidFill>
                  <a:srgbClr val="000000"/>
                </a:solidFill>
              </a:rPr>
              <a:t>the</a:t>
            </a:r>
            <a:r>
              <a:rPr lang="en-US" u="sng" dirty="0" err="1" smtClean="0">
                <a:solidFill>
                  <a:srgbClr val="000000"/>
                </a:solidFill>
                <a:hlinkClick r:id="rId3"/>
              </a:rPr>
              <a:t>Gene</a:t>
            </a:r>
            <a:r>
              <a:rPr lang="en-US" u="sng" dirty="0" smtClean="0">
                <a:solidFill>
                  <a:srgbClr val="000000"/>
                </a:solidFill>
                <a:hlinkClick r:id="rId3"/>
              </a:rPr>
              <a:t> Ontology Project slot each gene into one category in a hierarchy of categories. They are helpful, but they ignore the fact that an individual gene has no function in isolation.</a:t>
            </a:r>
            <a:endParaRPr lang="en-US" u="sng" dirty="0" smtClean="0">
              <a:solidFill>
                <a:srgbClr val="000000"/>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Gene function prediction is a stepping stone to the more important problem of inferring regulatory networks that explain how genes interact so as to enable cellular processes.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u="sng" dirty="0" smtClean="0">
              <a:solidFill>
                <a:srgbClr val="000000"/>
              </a:solidFill>
            </a:endParaRPr>
          </a:p>
          <a:p>
            <a:r>
              <a:rPr lang="en-US" dirty="0" smtClean="0"/>
              <a:t>Put</a:t>
            </a:r>
            <a:r>
              <a:rPr lang="en-US" baseline="0" dirty="0" smtClean="0"/>
              <a:t> in perspective of PATWAY is better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32</a:t>
            </a:fld>
            <a:endParaRPr lang="en-US"/>
          </a:p>
        </p:txBody>
      </p:sp>
    </p:spTree>
    <p:extLst>
      <p:ext uri="{BB962C8B-B14F-4D97-AF65-F5344CB8AC3E}">
        <p14:creationId xmlns:p14="http://schemas.microsoft.com/office/powerpoint/2010/main" val="20372146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33</a:t>
            </a:fld>
            <a:endParaRPr lang="en-US"/>
          </a:p>
        </p:txBody>
      </p:sp>
    </p:spTree>
    <p:extLst>
      <p:ext uri="{BB962C8B-B14F-4D97-AF65-F5344CB8AC3E}">
        <p14:creationId xmlns:p14="http://schemas.microsoft.com/office/powerpoint/2010/main" val="29542244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34</a:t>
            </a:fld>
            <a:endParaRPr lang="en-US"/>
          </a:p>
        </p:txBody>
      </p:sp>
    </p:spTree>
    <p:extLst>
      <p:ext uri="{BB962C8B-B14F-4D97-AF65-F5344CB8AC3E}">
        <p14:creationId xmlns:p14="http://schemas.microsoft.com/office/powerpoint/2010/main" val="26910647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sure it comes after structural prediction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35</a:t>
            </a:fld>
            <a:endParaRPr lang="en-US"/>
          </a:p>
        </p:txBody>
      </p:sp>
    </p:spTree>
    <p:extLst>
      <p:ext uri="{BB962C8B-B14F-4D97-AF65-F5344CB8AC3E}">
        <p14:creationId xmlns:p14="http://schemas.microsoft.com/office/powerpoint/2010/main" val="3209889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Gene inactivated by homologous recombination</a:t>
            </a:r>
          </a:p>
        </p:txBody>
      </p:sp>
      <p:sp>
        <p:nvSpPr>
          <p:cNvPr id="4" name="Slide Number Placeholder 3"/>
          <p:cNvSpPr>
            <a:spLocks noGrp="1"/>
          </p:cNvSpPr>
          <p:nvPr>
            <p:ph type="sldNum" sz="quarter" idx="10"/>
          </p:nvPr>
        </p:nvSpPr>
        <p:spPr/>
        <p:txBody>
          <a:bodyPr/>
          <a:lstStyle/>
          <a:p>
            <a:fld id="{A65CA977-378C-7A4F-82E7-A7FDDEA8FC50}" type="slidenum">
              <a:rPr lang="en-US" smtClean="0"/>
              <a:t>4</a:t>
            </a:fld>
            <a:endParaRPr lang="en-US"/>
          </a:p>
        </p:txBody>
      </p:sp>
    </p:spTree>
    <p:extLst>
      <p:ext uri="{BB962C8B-B14F-4D97-AF65-F5344CB8AC3E}">
        <p14:creationId xmlns:p14="http://schemas.microsoft.com/office/powerpoint/2010/main" val="1291323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alibri" charset="0"/>
                <a:ea typeface="MS PGothic" charset="0"/>
              </a:rPr>
              <a:t>Clustering =&gt; How choose the representative in the cluster ? Need to prioritize … by organism model as example.</a:t>
            </a:r>
          </a:p>
          <a:p>
            <a:r>
              <a:rPr lang="en-US" dirty="0" smtClean="0"/>
              <a:t>Motif = basic</a:t>
            </a:r>
            <a:r>
              <a:rPr lang="en-US" baseline="0" dirty="0" smtClean="0"/>
              <a:t> because there is no weight for each position.</a:t>
            </a:r>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5</a:t>
            </a:fld>
            <a:endParaRPr lang="en-US"/>
          </a:p>
        </p:txBody>
      </p:sp>
    </p:spTree>
    <p:extLst>
      <p:ext uri="{BB962C8B-B14F-4D97-AF65-F5344CB8AC3E}">
        <p14:creationId xmlns:p14="http://schemas.microsoft.com/office/powerpoint/2010/main" val="3190066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other global structure-comparison methods (for example, DALI, </a:t>
            </a:r>
            <a:r>
              <a:rPr lang="en-US" dirty="0" err="1" smtClean="0"/>
              <a:t>MSDFold</a:t>
            </a:r>
            <a:r>
              <a:rPr lang="en-US" dirty="0" smtClean="0"/>
              <a:t>, VAST, CE, STRUCTAL and FATCAT]) can identify structural neighbors in the Protein Data Bank (PDB).</a:t>
            </a: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6</a:t>
            </a:fld>
            <a:endParaRPr lang="en-US"/>
          </a:p>
        </p:txBody>
      </p:sp>
    </p:spTree>
    <p:extLst>
      <p:ext uri="{BB962C8B-B14F-4D97-AF65-F5344CB8AC3E}">
        <p14:creationId xmlns:p14="http://schemas.microsoft.com/office/powerpoint/2010/main" val="2420973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A notable challenge is deciphering the connection between the detected similarities (structural or in sequence) and the actual level of functional relatedness.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Calibri" charset="0"/>
                <a:ea typeface="MS PGothic" charset="0"/>
              </a:rPr>
              <a:t>The last question is a general question in functional annotation.</a:t>
            </a:r>
          </a:p>
          <a:p>
            <a:endParaRPr lang="en-US" dirty="0"/>
          </a:p>
        </p:txBody>
      </p:sp>
      <p:sp>
        <p:nvSpPr>
          <p:cNvPr id="4" name="Slide Number Placeholder 3"/>
          <p:cNvSpPr>
            <a:spLocks noGrp="1"/>
          </p:cNvSpPr>
          <p:nvPr>
            <p:ph type="sldNum" sz="quarter" idx="10"/>
          </p:nvPr>
        </p:nvSpPr>
        <p:spPr/>
        <p:txBody>
          <a:bodyPr/>
          <a:lstStyle/>
          <a:p>
            <a:fld id="{A65CA977-378C-7A4F-82E7-A7FDDEA8FC50}" type="slidenum">
              <a:rPr lang="en-US" smtClean="0"/>
              <a:t>7</a:t>
            </a:fld>
            <a:endParaRPr lang="en-US"/>
          </a:p>
        </p:txBody>
      </p:sp>
    </p:spTree>
    <p:extLst>
      <p:ext uri="{BB962C8B-B14F-4D97-AF65-F5344CB8AC3E}">
        <p14:creationId xmlns:p14="http://schemas.microsoft.com/office/powerpoint/2010/main" val="408364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8</a:t>
            </a:fld>
            <a:endParaRPr lang="en-US"/>
          </a:p>
        </p:txBody>
      </p:sp>
    </p:spTree>
    <p:extLst>
      <p:ext uri="{BB962C8B-B14F-4D97-AF65-F5344CB8AC3E}">
        <p14:creationId xmlns:p14="http://schemas.microsoft.com/office/powerpoint/2010/main" val="2469893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5CA977-378C-7A4F-82E7-A7FDDEA8FC50}" type="slidenum">
              <a:rPr lang="en-US" smtClean="0"/>
              <a:t>9</a:t>
            </a:fld>
            <a:endParaRPr lang="en-US"/>
          </a:p>
        </p:txBody>
      </p:sp>
    </p:spTree>
    <p:extLst>
      <p:ext uri="{BB962C8B-B14F-4D97-AF65-F5344CB8AC3E}">
        <p14:creationId xmlns:p14="http://schemas.microsoft.com/office/powerpoint/2010/main" val="2480499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sv-S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18-02-28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D776539-EB4D-1E4C-BE05-3817EEB88C45}" type="slidenum">
              <a:rPr lang="en-US" smtClean="0"/>
              <a:t>‹#›</a:t>
            </a:fld>
            <a:endParaRPr lang="en-US"/>
          </a:p>
        </p:txBody>
      </p:sp>
    </p:spTree>
    <p:extLst>
      <p:ext uri="{BB962C8B-B14F-4D97-AF65-F5344CB8AC3E}">
        <p14:creationId xmlns:p14="http://schemas.microsoft.com/office/powerpoint/2010/main" val="287748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18-02-28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52302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sv-S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18-02-28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952834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F399E3B-73AE-4B4C-82C7-F9AF3F7AF108}" type="datetimeFigureOut">
              <a:rPr lang="en-US" smtClean="0"/>
              <a:t>18-02-28</a:t>
            </a:fld>
            <a:endParaRPr lang="en-US"/>
          </a:p>
        </p:txBody>
      </p:sp>
      <p:sp>
        <p:nvSpPr>
          <p:cNvPr id="5" name="Platshållare för sidfot 4"/>
          <p:cNvSpPr>
            <a:spLocks noGrp="1"/>
          </p:cNvSpPr>
          <p:nvPr>
            <p:ph type="ftr" sz="quarter" idx="11"/>
          </p:nvPr>
        </p:nvSpPr>
        <p:spPr/>
        <p:txBody>
          <a:bodyPr/>
          <a:lstStyle/>
          <a:p>
            <a:endParaRPr lang="en-US"/>
          </a:p>
        </p:txBody>
      </p:sp>
      <p:sp>
        <p:nvSpPr>
          <p:cNvPr id="7" name="Platshållare för rubrik 1"/>
          <p:cNvSpPr>
            <a:spLocks noGrp="1"/>
          </p:cNvSpPr>
          <p:nvPr>
            <p:ph type="title"/>
          </p:nvPr>
        </p:nvSpPr>
        <p:spPr>
          <a:xfrm>
            <a:off x="5359156" y="265016"/>
            <a:ext cx="3492590" cy="793392"/>
          </a:xfrm>
          <a:prstGeom prst="rect">
            <a:avLst/>
          </a:prstGeom>
          <a:ln>
            <a:noFill/>
          </a:ln>
        </p:spPr>
        <p:txBody>
          <a:bodyPr vert="horz" lIns="0" tIns="0" rIns="0" bIns="0" rtlCol="0" anchor="t" anchorCtr="0">
            <a:normAutofit/>
          </a:bodyPr>
          <a:lstStyle>
            <a:lvl1pPr algn="r">
              <a:defRPr sz="1500"/>
            </a:lvl1pPr>
          </a:lstStyle>
          <a:p>
            <a:r>
              <a:rPr lang="sv-SE" smtClean="0"/>
              <a:t>Click to edit Master title style</a:t>
            </a:r>
            <a:endParaRPr lang="sv-SE" dirty="0"/>
          </a:p>
        </p:txBody>
      </p:sp>
      <p:sp>
        <p:nvSpPr>
          <p:cNvPr id="12" name="Platshållare för text 11"/>
          <p:cNvSpPr>
            <a:spLocks noGrp="1"/>
          </p:cNvSpPr>
          <p:nvPr>
            <p:ph type="body" sz="quarter" idx="13"/>
          </p:nvPr>
        </p:nvSpPr>
        <p:spPr>
          <a:xfrm>
            <a:off x="307975" y="1782810"/>
            <a:ext cx="6773424"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smtClean="0"/>
              <a:t>Click to edit Master text styles</a:t>
            </a:r>
          </a:p>
        </p:txBody>
      </p:sp>
      <p:sp>
        <p:nvSpPr>
          <p:cNvPr id="14" name="Platshållare för text 13"/>
          <p:cNvSpPr>
            <a:spLocks noGrp="1"/>
          </p:cNvSpPr>
          <p:nvPr>
            <p:ph type="body" sz="quarter" idx="14"/>
          </p:nvPr>
        </p:nvSpPr>
        <p:spPr>
          <a:xfrm>
            <a:off x="307975" y="3283795"/>
            <a:ext cx="6773863" cy="2376488"/>
          </a:xfrm>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a:p>
        </p:txBody>
      </p:sp>
    </p:spTree>
    <p:extLst>
      <p:ext uri="{BB962C8B-B14F-4D97-AF65-F5344CB8AC3E}">
        <p14:creationId xmlns:p14="http://schemas.microsoft.com/office/powerpoint/2010/main" val="916344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F399E3B-73AE-4B4C-82C7-F9AF3F7AF108}" type="datetimeFigureOut">
              <a:rPr lang="en-US" smtClean="0"/>
              <a:t>18-02-28</a:t>
            </a:fld>
            <a:endParaRPr lang="en-US"/>
          </a:p>
        </p:txBody>
      </p:sp>
      <p:sp>
        <p:nvSpPr>
          <p:cNvPr id="5" name="Platshållare för sidfot 4"/>
          <p:cNvSpPr>
            <a:spLocks noGrp="1"/>
          </p:cNvSpPr>
          <p:nvPr>
            <p:ph type="ftr" sz="quarter" idx="11"/>
          </p:nvPr>
        </p:nvSpPr>
        <p:spPr/>
        <p:txBody>
          <a:bodyPr/>
          <a:lstStyle/>
          <a:p>
            <a:endParaRPr lang="en-US"/>
          </a:p>
        </p:txBody>
      </p:sp>
      <p:sp>
        <p:nvSpPr>
          <p:cNvPr id="14" name="Platshållare för text 13"/>
          <p:cNvSpPr>
            <a:spLocks noGrp="1"/>
          </p:cNvSpPr>
          <p:nvPr>
            <p:ph type="body" sz="quarter" idx="14" hasCustomPrompt="1"/>
          </p:nvPr>
        </p:nvSpPr>
        <p:spPr>
          <a:xfrm>
            <a:off x="307974" y="1879297"/>
            <a:ext cx="4541843" cy="1898294"/>
          </a:xfrm>
        </p:spPr>
        <p:txBody>
          <a:bodyPr wrap="square">
            <a:noAutofit/>
          </a:bodyPr>
          <a:lstStyle>
            <a:lvl1pPr marL="0" indent="0" algn="l" rtl="0">
              <a:spcBef>
                <a:spcPts val="0"/>
              </a:spcBef>
              <a:buNone/>
              <a:defRPr lang="sv-SE" sz="2400" b="0" strike="noStrike" cap="none" baseline="0" smtClean="0">
                <a:solidFill>
                  <a:schemeClr val="tx1"/>
                </a:solidFill>
                <a:latin typeface="+mn-lt"/>
              </a:defRPr>
            </a:lvl1pPr>
          </a:lstStyle>
          <a:p>
            <a:pPr rtl="0"/>
            <a:r>
              <a:rPr lang="sv-SE" sz="2000" baseline="30000" dirty="0" err="1" smtClean="0">
                <a:solidFill>
                  <a:srgbClr val="000000"/>
                </a:solidFill>
                <a:latin typeface="ArialMT"/>
              </a:rPr>
              <a:t>SciLifeLab</a:t>
            </a:r>
            <a:r>
              <a:rPr lang="sv-SE" sz="2000" baseline="30000" dirty="0" smtClean="0">
                <a:solidFill>
                  <a:srgbClr val="000000"/>
                </a:solidFill>
                <a:latin typeface="ArialMT"/>
              </a:rPr>
              <a:t> has </a:t>
            </a:r>
            <a:r>
              <a:rPr lang="sv-SE" sz="2000" baseline="30000" dirty="0" err="1" smtClean="0">
                <a:solidFill>
                  <a:srgbClr val="000000"/>
                </a:solidFill>
                <a:latin typeface="ArialMT"/>
              </a:rPr>
              <a:t>been</a:t>
            </a:r>
            <a:r>
              <a:rPr lang="sv-SE" sz="2000" baseline="30000" dirty="0" smtClean="0">
                <a:solidFill>
                  <a:srgbClr val="000000"/>
                </a:solidFill>
                <a:latin typeface="ArialMT"/>
              </a:rPr>
              <a:t> </a:t>
            </a:r>
            <a:r>
              <a:rPr lang="sv-SE" sz="2000" baseline="30000" dirty="0" err="1" smtClean="0">
                <a:solidFill>
                  <a:srgbClr val="000000"/>
                </a:solidFill>
                <a:latin typeface="ArialMT"/>
              </a:rPr>
              <a:t>created</a:t>
            </a:r>
            <a:r>
              <a:rPr lang="sv-SE" sz="2000" baseline="30000" dirty="0" smtClean="0">
                <a:solidFill>
                  <a:srgbClr val="000000"/>
                </a:solidFill>
                <a:latin typeface="ArialMT"/>
              </a:rPr>
              <a:t> by the </a:t>
            </a:r>
            <a:r>
              <a:rPr lang="sv-SE" sz="2000" baseline="30000" dirty="0" err="1" smtClean="0">
                <a:solidFill>
                  <a:srgbClr val="000000"/>
                </a:solidFill>
                <a:latin typeface="ArialMT"/>
              </a:rPr>
              <a:t>coordinated</a:t>
            </a:r>
            <a:r>
              <a:rPr lang="sv-SE" sz="2000" baseline="30000" dirty="0" smtClean="0">
                <a:solidFill>
                  <a:srgbClr val="000000"/>
                </a:solidFill>
                <a:latin typeface="ArialMT"/>
              </a:rPr>
              <a:t> </a:t>
            </a:r>
            <a:br>
              <a:rPr lang="sv-SE" sz="2000" baseline="30000" dirty="0" smtClean="0">
                <a:solidFill>
                  <a:srgbClr val="000000"/>
                </a:solidFill>
                <a:latin typeface="ArialMT"/>
              </a:rPr>
            </a:br>
            <a:r>
              <a:rPr lang="sv-SE" sz="2000" baseline="30000" dirty="0" err="1" smtClean="0">
                <a:solidFill>
                  <a:srgbClr val="000000"/>
                </a:solidFill>
                <a:latin typeface="ArialMT"/>
              </a:rPr>
              <a:t>effort</a:t>
            </a:r>
            <a:r>
              <a:rPr lang="sv-SE" sz="2000" baseline="30000" dirty="0" smtClean="0">
                <a:solidFill>
                  <a:srgbClr val="000000"/>
                </a:solidFill>
                <a:latin typeface="ArialMT"/>
              </a:rPr>
              <a:t> of </a:t>
            </a:r>
            <a:r>
              <a:rPr lang="sv-SE" sz="2000" baseline="30000" dirty="0" err="1" smtClean="0">
                <a:solidFill>
                  <a:srgbClr val="000000"/>
                </a:solidFill>
                <a:latin typeface="ArialMT"/>
              </a:rPr>
              <a:t>four</a:t>
            </a:r>
            <a:r>
              <a:rPr lang="sv-SE" sz="2000" baseline="30000" dirty="0" smtClean="0">
                <a:solidFill>
                  <a:srgbClr val="000000"/>
                </a:solidFill>
                <a:latin typeface="ArialMT"/>
              </a:rPr>
              <a:t> </a:t>
            </a:r>
            <a:r>
              <a:rPr lang="sv-SE" sz="2000" baseline="30000" dirty="0" err="1" smtClean="0">
                <a:solidFill>
                  <a:srgbClr val="000000"/>
                </a:solidFill>
                <a:latin typeface="ArialMT"/>
              </a:rPr>
              <a:t>universities</a:t>
            </a:r>
            <a:r>
              <a:rPr lang="sv-SE" sz="2000" baseline="30000" dirty="0" smtClean="0">
                <a:solidFill>
                  <a:srgbClr val="000000"/>
                </a:solidFill>
                <a:latin typeface="ArialMT"/>
              </a:rPr>
              <a:t> in Stockholm and Uppsala: Stockholm University, the Karolinska Institutet, KTH Royal </a:t>
            </a:r>
            <a:r>
              <a:rPr lang="sv-SE" sz="2000" baseline="30000" dirty="0" err="1" smtClean="0">
                <a:solidFill>
                  <a:srgbClr val="000000"/>
                </a:solidFill>
                <a:latin typeface="ArialMT"/>
              </a:rPr>
              <a:t>Institute</a:t>
            </a:r>
            <a:r>
              <a:rPr lang="sv-SE" sz="2000" baseline="30000" dirty="0" smtClean="0">
                <a:solidFill>
                  <a:srgbClr val="000000"/>
                </a:solidFill>
                <a:latin typeface="ArialMT"/>
              </a:rPr>
              <a:t> of Technology and Uppsala University.</a:t>
            </a:r>
          </a:p>
        </p:txBody>
      </p:sp>
    </p:spTree>
    <p:extLst>
      <p:ext uri="{BB962C8B-B14F-4D97-AF65-F5344CB8AC3E}">
        <p14:creationId xmlns:p14="http://schemas.microsoft.com/office/powerpoint/2010/main" val="2205661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sv-S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Click to edit Master subtitle style</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18-02-28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D776539-EB4D-1E4C-BE05-3817EEB88C45}" type="slidenum">
              <a:rPr lang="en-US" smtClean="0"/>
              <a:t>‹#›</a:t>
            </a:fld>
            <a:endParaRPr lang="en-US"/>
          </a:p>
        </p:txBody>
      </p:sp>
    </p:spTree>
    <p:extLst>
      <p:ext uri="{BB962C8B-B14F-4D97-AF65-F5344CB8AC3E}">
        <p14:creationId xmlns:p14="http://schemas.microsoft.com/office/powerpoint/2010/main" val="2877483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lvl1pPr algn="l">
              <a:defRPr>
                <a:solidFill>
                  <a:srgbClr val="000000"/>
                </a:solidFill>
              </a:defRPr>
            </a:lvl1pPr>
          </a:lstStyle>
          <a:p>
            <a:r>
              <a:rPr lang="sv-SE" dirty="0" err="1" smtClean="0"/>
              <a:t>Click</a:t>
            </a:r>
            <a:r>
              <a:rPr lang="sv-SE" dirty="0" smtClean="0"/>
              <a:t> </a:t>
            </a:r>
            <a:r>
              <a:rPr lang="sv-SE" dirty="0" err="1" smtClean="0"/>
              <a:t>to</a:t>
            </a:r>
            <a:r>
              <a:rPr lang="sv-SE" dirty="0" smtClean="0"/>
              <a:t> </a:t>
            </a:r>
            <a:r>
              <a:rPr lang="sv-SE" dirty="0" err="1" smtClean="0"/>
              <a:t>edit</a:t>
            </a:r>
            <a:r>
              <a:rPr lang="sv-SE" dirty="0" smtClean="0"/>
              <a:t> Master </a:t>
            </a:r>
            <a:r>
              <a:rPr lang="sv-SE" dirty="0" err="1" smtClean="0"/>
              <a:t>title</a:t>
            </a:r>
            <a:r>
              <a:rPr lang="sv-SE" dirty="0" smtClean="0"/>
              <a:t> style</a:t>
            </a:r>
            <a:endParaRPr lang="en-US" dirty="0"/>
          </a:p>
        </p:txBody>
      </p:sp>
      <p:sp>
        <p:nvSpPr>
          <p:cNvPr id="3" name="Content Placeholder 2"/>
          <p:cNvSpPr>
            <a:spLocks noGrp="1"/>
          </p:cNvSpPr>
          <p:nvPr>
            <p:ph idx="1"/>
          </p:nvPr>
        </p:nvSpPr>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18-02-28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2918936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sv-S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Click to edit Master text styles</a:t>
            </a:r>
          </a:p>
        </p:txBody>
      </p:sp>
      <p:sp>
        <p:nvSpPr>
          <p:cNvPr id="4" name="Date Placeholder 3"/>
          <p:cNvSpPr>
            <a:spLocks noGrp="1"/>
          </p:cNvSpPr>
          <p:nvPr>
            <p:ph type="dt" sz="half" idx="10"/>
          </p:nvPr>
        </p:nvSpPr>
        <p:spPr/>
        <p:txBody>
          <a:bodyPr/>
          <a:lstStyle/>
          <a:p>
            <a:fld id="{3F399E3B-73AE-4B4C-82C7-F9AF3F7AF108}" type="datetimeFigureOut">
              <a:rPr lang="en-US" smtClean="0"/>
              <a:t>18-02-28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4263581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Date Placeholder 4"/>
          <p:cNvSpPr>
            <a:spLocks noGrp="1"/>
          </p:cNvSpPr>
          <p:nvPr>
            <p:ph type="dt" sz="half" idx="10"/>
          </p:nvPr>
        </p:nvSpPr>
        <p:spPr/>
        <p:txBody>
          <a:bodyPr/>
          <a:lstStyle/>
          <a:p>
            <a:fld id="{3F399E3B-73AE-4B4C-82C7-F9AF3F7AF108}" type="datetimeFigureOut">
              <a:rPr lang="en-US" smtClean="0"/>
              <a:t>18-02-28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9708162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lvl1pPr>
              <a:defRPr/>
            </a:lvl1pPr>
          </a:lstStyle>
          <a:p>
            <a:r>
              <a:rPr lang="sv-S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7" name="Date Placeholder 6"/>
          <p:cNvSpPr>
            <a:spLocks noGrp="1"/>
          </p:cNvSpPr>
          <p:nvPr>
            <p:ph type="dt" sz="half" idx="10"/>
          </p:nvPr>
        </p:nvSpPr>
        <p:spPr/>
        <p:txBody>
          <a:bodyPr/>
          <a:lstStyle/>
          <a:p>
            <a:fld id="{3F399E3B-73AE-4B4C-82C7-F9AF3F7AF108}" type="datetimeFigureOut">
              <a:rPr lang="en-US" smtClean="0"/>
              <a:t>18-02-28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90362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Date Placeholder 2"/>
          <p:cNvSpPr>
            <a:spLocks noGrp="1"/>
          </p:cNvSpPr>
          <p:nvPr>
            <p:ph type="dt" sz="half" idx="10"/>
          </p:nvPr>
        </p:nvSpPr>
        <p:spPr/>
        <p:txBody>
          <a:bodyPr/>
          <a:lstStyle/>
          <a:p>
            <a:fld id="{3F399E3B-73AE-4B4C-82C7-F9AF3F7AF108}" type="datetimeFigureOut">
              <a:rPr lang="en-US" smtClean="0"/>
              <a:t>18-02-28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266695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Content Placeholder 2"/>
          <p:cNvSpPr>
            <a:spLocks noGrp="1"/>
          </p:cNvSpPr>
          <p:nvPr>
            <p:ph idx="1"/>
          </p:nvPr>
        </p:nvSpPr>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18-02-28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29189361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99E3B-73AE-4B4C-82C7-F9AF3F7AF108}" type="datetimeFigureOut">
              <a:rPr lang="en-US" smtClean="0"/>
              <a:t>18-02-28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1251600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sv-S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3F399E3B-73AE-4B4C-82C7-F9AF3F7AF108}" type="datetimeFigureOut">
              <a:rPr lang="en-US" smtClean="0"/>
              <a:t>18-02-28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2373893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sv-S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3F399E3B-73AE-4B4C-82C7-F9AF3F7AF108}" type="datetimeFigureOut">
              <a:rPr lang="en-US" smtClean="0"/>
              <a:t>18-02-28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2284146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18-02-28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523021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sv-S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Date Placeholder 3"/>
          <p:cNvSpPr>
            <a:spLocks noGrp="1"/>
          </p:cNvSpPr>
          <p:nvPr>
            <p:ph type="dt" sz="half" idx="10"/>
          </p:nvPr>
        </p:nvSpPr>
        <p:spPr/>
        <p:txBody>
          <a:bodyPr/>
          <a:lstStyle/>
          <a:p>
            <a:fld id="{3F399E3B-73AE-4B4C-82C7-F9AF3F7AF108}" type="datetimeFigureOut">
              <a:rPr lang="en-US" smtClean="0"/>
              <a:t>18-02-28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9528344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F399E3B-73AE-4B4C-82C7-F9AF3F7AF108}" type="datetimeFigureOut">
              <a:rPr lang="en-US" smtClean="0"/>
              <a:t>18-02-28</a:t>
            </a:fld>
            <a:endParaRPr lang="en-US"/>
          </a:p>
        </p:txBody>
      </p:sp>
      <p:sp>
        <p:nvSpPr>
          <p:cNvPr id="5" name="Platshållare för sidfot 4"/>
          <p:cNvSpPr>
            <a:spLocks noGrp="1"/>
          </p:cNvSpPr>
          <p:nvPr>
            <p:ph type="ftr" sz="quarter" idx="11"/>
          </p:nvPr>
        </p:nvSpPr>
        <p:spPr/>
        <p:txBody>
          <a:bodyPr/>
          <a:lstStyle/>
          <a:p>
            <a:endParaRPr lang="en-US"/>
          </a:p>
        </p:txBody>
      </p:sp>
      <p:sp>
        <p:nvSpPr>
          <p:cNvPr id="7" name="Platshållare för rubrik 1"/>
          <p:cNvSpPr>
            <a:spLocks noGrp="1"/>
          </p:cNvSpPr>
          <p:nvPr>
            <p:ph type="title"/>
          </p:nvPr>
        </p:nvSpPr>
        <p:spPr>
          <a:xfrm>
            <a:off x="5359156" y="265016"/>
            <a:ext cx="3492590" cy="793392"/>
          </a:xfrm>
          <a:prstGeom prst="rect">
            <a:avLst/>
          </a:prstGeom>
          <a:ln>
            <a:noFill/>
          </a:ln>
        </p:spPr>
        <p:txBody>
          <a:bodyPr vert="horz" lIns="0" tIns="0" rIns="0" bIns="0" rtlCol="0" anchor="t" anchorCtr="0">
            <a:normAutofit/>
          </a:bodyPr>
          <a:lstStyle>
            <a:lvl1pPr algn="r">
              <a:defRPr sz="1500"/>
            </a:lvl1pPr>
          </a:lstStyle>
          <a:p>
            <a:r>
              <a:rPr lang="sv-SE" smtClean="0"/>
              <a:t>Click to edit Master title style</a:t>
            </a:r>
            <a:endParaRPr lang="sv-SE" dirty="0"/>
          </a:p>
        </p:txBody>
      </p:sp>
      <p:sp>
        <p:nvSpPr>
          <p:cNvPr id="12" name="Platshållare för text 11"/>
          <p:cNvSpPr>
            <a:spLocks noGrp="1"/>
          </p:cNvSpPr>
          <p:nvPr>
            <p:ph type="body" sz="quarter" idx="13"/>
          </p:nvPr>
        </p:nvSpPr>
        <p:spPr>
          <a:xfrm>
            <a:off x="307975" y="1782810"/>
            <a:ext cx="6773424" cy="1223853"/>
          </a:xfrm>
        </p:spPr>
        <p:txBody>
          <a:bodyPr>
            <a:noAutofit/>
          </a:bodyPr>
          <a:lstStyle>
            <a:lvl1pPr marL="0">
              <a:buNone/>
              <a:defRPr sz="3200" b="1"/>
            </a:lvl1pPr>
            <a:lvl2pPr marL="0">
              <a:buNone/>
              <a:defRPr sz="3200" b="1"/>
            </a:lvl2pPr>
            <a:lvl3pPr marL="0">
              <a:buNone/>
              <a:defRPr sz="3200" b="1"/>
            </a:lvl3pPr>
            <a:lvl4pPr marL="0">
              <a:buNone/>
              <a:defRPr sz="3200" b="1"/>
            </a:lvl4pPr>
            <a:lvl5pPr marL="0">
              <a:buNone/>
              <a:defRPr sz="3200" b="1"/>
            </a:lvl5pPr>
          </a:lstStyle>
          <a:p>
            <a:pPr lvl="0"/>
            <a:r>
              <a:rPr lang="sv-SE" smtClean="0"/>
              <a:t>Click to edit Master text styles</a:t>
            </a:r>
          </a:p>
        </p:txBody>
      </p:sp>
      <p:sp>
        <p:nvSpPr>
          <p:cNvPr id="14" name="Platshållare för text 13"/>
          <p:cNvSpPr>
            <a:spLocks noGrp="1"/>
          </p:cNvSpPr>
          <p:nvPr>
            <p:ph type="body" sz="quarter" idx="14"/>
          </p:nvPr>
        </p:nvSpPr>
        <p:spPr>
          <a:xfrm>
            <a:off x="307975" y="3283795"/>
            <a:ext cx="6773863" cy="2376488"/>
          </a:xfrm>
        </p:spPr>
        <p:txBody>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a:p>
        </p:txBody>
      </p:sp>
    </p:spTree>
    <p:extLst>
      <p:ext uri="{BB962C8B-B14F-4D97-AF65-F5344CB8AC3E}">
        <p14:creationId xmlns:p14="http://schemas.microsoft.com/office/powerpoint/2010/main" val="9163447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Rubrikbild">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3F399E3B-73AE-4B4C-82C7-F9AF3F7AF108}" type="datetimeFigureOut">
              <a:rPr lang="en-US" smtClean="0"/>
              <a:t>18-02-28</a:t>
            </a:fld>
            <a:endParaRPr lang="en-US"/>
          </a:p>
        </p:txBody>
      </p:sp>
      <p:sp>
        <p:nvSpPr>
          <p:cNvPr id="5" name="Platshållare för sidfot 4"/>
          <p:cNvSpPr>
            <a:spLocks noGrp="1"/>
          </p:cNvSpPr>
          <p:nvPr>
            <p:ph type="ftr" sz="quarter" idx="11"/>
          </p:nvPr>
        </p:nvSpPr>
        <p:spPr/>
        <p:txBody>
          <a:bodyPr/>
          <a:lstStyle/>
          <a:p>
            <a:endParaRPr lang="en-US"/>
          </a:p>
        </p:txBody>
      </p:sp>
      <p:sp>
        <p:nvSpPr>
          <p:cNvPr id="14" name="Platshållare för text 13"/>
          <p:cNvSpPr>
            <a:spLocks noGrp="1"/>
          </p:cNvSpPr>
          <p:nvPr>
            <p:ph type="body" sz="quarter" idx="14" hasCustomPrompt="1"/>
          </p:nvPr>
        </p:nvSpPr>
        <p:spPr>
          <a:xfrm>
            <a:off x="307974" y="1879297"/>
            <a:ext cx="4541843" cy="1898294"/>
          </a:xfrm>
        </p:spPr>
        <p:txBody>
          <a:bodyPr wrap="square">
            <a:noAutofit/>
          </a:bodyPr>
          <a:lstStyle>
            <a:lvl1pPr marL="0" indent="0" algn="l" rtl="0">
              <a:spcBef>
                <a:spcPts val="0"/>
              </a:spcBef>
              <a:buNone/>
              <a:defRPr lang="sv-SE" sz="2400" b="0" strike="noStrike" cap="none" baseline="0" smtClean="0">
                <a:solidFill>
                  <a:schemeClr val="tx1"/>
                </a:solidFill>
                <a:latin typeface="+mn-lt"/>
              </a:defRPr>
            </a:lvl1pPr>
          </a:lstStyle>
          <a:p>
            <a:pPr rtl="0"/>
            <a:r>
              <a:rPr lang="sv-SE" sz="2000" baseline="30000" dirty="0" err="1" smtClean="0">
                <a:solidFill>
                  <a:srgbClr val="000000"/>
                </a:solidFill>
                <a:latin typeface="ArialMT"/>
              </a:rPr>
              <a:t>SciLifeLab</a:t>
            </a:r>
            <a:r>
              <a:rPr lang="sv-SE" sz="2000" baseline="30000" dirty="0" smtClean="0">
                <a:solidFill>
                  <a:srgbClr val="000000"/>
                </a:solidFill>
                <a:latin typeface="ArialMT"/>
              </a:rPr>
              <a:t> has </a:t>
            </a:r>
            <a:r>
              <a:rPr lang="sv-SE" sz="2000" baseline="30000" dirty="0" err="1" smtClean="0">
                <a:solidFill>
                  <a:srgbClr val="000000"/>
                </a:solidFill>
                <a:latin typeface="ArialMT"/>
              </a:rPr>
              <a:t>been</a:t>
            </a:r>
            <a:r>
              <a:rPr lang="sv-SE" sz="2000" baseline="30000" dirty="0" smtClean="0">
                <a:solidFill>
                  <a:srgbClr val="000000"/>
                </a:solidFill>
                <a:latin typeface="ArialMT"/>
              </a:rPr>
              <a:t> </a:t>
            </a:r>
            <a:r>
              <a:rPr lang="sv-SE" sz="2000" baseline="30000" dirty="0" err="1" smtClean="0">
                <a:solidFill>
                  <a:srgbClr val="000000"/>
                </a:solidFill>
                <a:latin typeface="ArialMT"/>
              </a:rPr>
              <a:t>created</a:t>
            </a:r>
            <a:r>
              <a:rPr lang="sv-SE" sz="2000" baseline="30000" dirty="0" smtClean="0">
                <a:solidFill>
                  <a:srgbClr val="000000"/>
                </a:solidFill>
                <a:latin typeface="ArialMT"/>
              </a:rPr>
              <a:t> by the </a:t>
            </a:r>
            <a:r>
              <a:rPr lang="sv-SE" sz="2000" baseline="30000" dirty="0" err="1" smtClean="0">
                <a:solidFill>
                  <a:srgbClr val="000000"/>
                </a:solidFill>
                <a:latin typeface="ArialMT"/>
              </a:rPr>
              <a:t>coordinated</a:t>
            </a:r>
            <a:r>
              <a:rPr lang="sv-SE" sz="2000" baseline="30000" dirty="0" smtClean="0">
                <a:solidFill>
                  <a:srgbClr val="000000"/>
                </a:solidFill>
                <a:latin typeface="ArialMT"/>
              </a:rPr>
              <a:t> </a:t>
            </a:r>
            <a:br>
              <a:rPr lang="sv-SE" sz="2000" baseline="30000" dirty="0" smtClean="0">
                <a:solidFill>
                  <a:srgbClr val="000000"/>
                </a:solidFill>
                <a:latin typeface="ArialMT"/>
              </a:rPr>
            </a:br>
            <a:r>
              <a:rPr lang="sv-SE" sz="2000" baseline="30000" dirty="0" err="1" smtClean="0">
                <a:solidFill>
                  <a:srgbClr val="000000"/>
                </a:solidFill>
                <a:latin typeface="ArialMT"/>
              </a:rPr>
              <a:t>effort</a:t>
            </a:r>
            <a:r>
              <a:rPr lang="sv-SE" sz="2000" baseline="30000" dirty="0" smtClean="0">
                <a:solidFill>
                  <a:srgbClr val="000000"/>
                </a:solidFill>
                <a:latin typeface="ArialMT"/>
              </a:rPr>
              <a:t> of </a:t>
            </a:r>
            <a:r>
              <a:rPr lang="sv-SE" sz="2000" baseline="30000" dirty="0" err="1" smtClean="0">
                <a:solidFill>
                  <a:srgbClr val="000000"/>
                </a:solidFill>
                <a:latin typeface="ArialMT"/>
              </a:rPr>
              <a:t>four</a:t>
            </a:r>
            <a:r>
              <a:rPr lang="sv-SE" sz="2000" baseline="30000" dirty="0" smtClean="0">
                <a:solidFill>
                  <a:srgbClr val="000000"/>
                </a:solidFill>
                <a:latin typeface="ArialMT"/>
              </a:rPr>
              <a:t> </a:t>
            </a:r>
            <a:r>
              <a:rPr lang="sv-SE" sz="2000" baseline="30000" dirty="0" err="1" smtClean="0">
                <a:solidFill>
                  <a:srgbClr val="000000"/>
                </a:solidFill>
                <a:latin typeface="ArialMT"/>
              </a:rPr>
              <a:t>universities</a:t>
            </a:r>
            <a:r>
              <a:rPr lang="sv-SE" sz="2000" baseline="30000" dirty="0" smtClean="0">
                <a:solidFill>
                  <a:srgbClr val="000000"/>
                </a:solidFill>
                <a:latin typeface="ArialMT"/>
              </a:rPr>
              <a:t> in Stockholm and Uppsala: Stockholm University, the Karolinska Institutet, KTH Royal </a:t>
            </a:r>
            <a:r>
              <a:rPr lang="sv-SE" sz="2000" baseline="30000" dirty="0" err="1" smtClean="0">
                <a:solidFill>
                  <a:srgbClr val="000000"/>
                </a:solidFill>
                <a:latin typeface="ArialMT"/>
              </a:rPr>
              <a:t>Institute</a:t>
            </a:r>
            <a:r>
              <a:rPr lang="sv-SE" sz="2000" baseline="30000" dirty="0" smtClean="0">
                <a:solidFill>
                  <a:srgbClr val="000000"/>
                </a:solidFill>
                <a:latin typeface="ArialMT"/>
              </a:rPr>
              <a:t> of Technology and Uppsala University.</a:t>
            </a:r>
          </a:p>
        </p:txBody>
      </p:sp>
    </p:spTree>
    <p:extLst>
      <p:ext uri="{BB962C8B-B14F-4D97-AF65-F5344CB8AC3E}">
        <p14:creationId xmlns:p14="http://schemas.microsoft.com/office/powerpoint/2010/main" val="220566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sv-S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Click to edit Master text styles</a:t>
            </a:r>
          </a:p>
        </p:txBody>
      </p:sp>
      <p:sp>
        <p:nvSpPr>
          <p:cNvPr id="4" name="Date Placeholder 3"/>
          <p:cNvSpPr>
            <a:spLocks noGrp="1"/>
          </p:cNvSpPr>
          <p:nvPr>
            <p:ph type="dt" sz="half" idx="10"/>
          </p:nvPr>
        </p:nvSpPr>
        <p:spPr/>
        <p:txBody>
          <a:bodyPr/>
          <a:lstStyle/>
          <a:p>
            <a:fld id="{3F399E3B-73AE-4B4C-82C7-F9AF3F7AF108}" type="datetimeFigureOut">
              <a:rPr lang="en-US" smtClean="0"/>
              <a:t>18-02-28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4263581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Date Placeholder 4"/>
          <p:cNvSpPr>
            <a:spLocks noGrp="1"/>
          </p:cNvSpPr>
          <p:nvPr>
            <p:ph type="dt" sz="half" idx="10"/>
          </p:nvPr>
        </p:nvSpPr>
        <p:spPr/>
        <p:txBody>
          <a:bodyPr/>
          <a:lstStyle/>
          <a:p>
            <a:fld id="{3F399E3B-73AE-4B4C-82C7-F9AF3F7AF108}" type="datetimeFigureOut">
              <a:rPr lang="en-US" smtClean="0"/>
              <a:t>18-02-28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97081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lvl1pPr>
              <a:defRPr/>
            </a:lvl1pPr>
          </a:lstStyle>
          <a:p>
            <a:r>
              <a:rPr lang="sv-S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7" name="Date Placeholder 6"/>
          <p:cNvSpPr>
            <a:spLocks noGrp="1"/>
          </p:cNvSpPr>
          <p:nvPr>
            <p:ph type="dt" sz="half" idx="10"/>
          </p:nvPr>
        </p:nvSpPr>
        <p:spPr/>
        <p:txBody>
          <a:bodyPr/>
          <a:lstStyle/>
          <a:p>
            <a:fld id="{3F399E3B-73AE-4B4C-82C7-F9AF3F7AF108}" type="datetimeFigureOut">
              <a:rPr lang="en-US" smtClean="0"/>
              <a:t>18-02-28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90362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3427141" cy="437801"/>
          </a:xfrm>
          <a:prstGeom prst="rect">
            <a:avLst/>
          </a:prstGeom>
        </p:spPr>
        <p:txBody>
          <a:bodyPr/>
          <a:lstStyle/>
          <a:p>
            <a:r>
              <a:rPr lang="sv-SE" smtClean="0"/>
              <a:t>Click to edit Master title style</a:t>
            </a:r>
            <a:endParaRPr lang="en-US"/>
          </a:p>
        </p:txBody>
      </p:sp>
      <p:sp>
        <p:nvSpPr>
          <p:cNvPr id="3" name="Date Placeholder 2"/>
          <p:cNvSpPr>
            <a:spLocks noGrp="1"/>
          </p:cNvSpPr>
          <p:nvPr>
            <p:ph type="dt" sz="half" idx="10"/>
          </p:nvPr>
        </p:nvSpPr>
        <p:spPr/>
        <p:txBody>
          <a:bodyPr/>
          <a:lstStyle/>
          <a:p>
            <a:fld id="{3F399E3B-73AE-4B4C-82C7-F9AF3F7AF108}" type="datetimeFigureOut">
              <a:rPr lang="en-US" smtClean="0"/>
              <a:t>18-02-28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266695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99E3B-73AE-4B4C-82C7-F9AF3F7AF108}" type="datetimeFigureOut">
              <a:rPr lang="en-US" smtClean="0"/>
              <a:t>18-02-28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1251600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sv-S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3F399E3B-73AE-4B4C-82C7-F9AF3F7AF108}" type="datetimeFigureOut">
              <a:rPr lang="en-US" smtClean="0"/>
              <a:t>18-02-28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237389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sv-S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Click to edit Master text styles</a:t>
            </a:r>
          </a:p>
        </p:txBody>
      </p:sp>
      <p:sp>
        <p:nvSpPr>
          <p:cNvPr id="5" name="Date Placeholder 4"/>
          <p:cNvSpPr>
            <a:spLocks noGrp="1"/>
          </p:cNvSpPr>
          <p:nvPr>
            <p:ph type="dt" sz="half" idx="10"/>
          </p:nvPr>
        </p:nvSpPr>
        <p:spPr/>
        <p:txBody>
          <a:bodyPr/>
          <a:lstStyle/>
          <a:p>
            <a:fld id="{3F399E3B-73AE-4B4C-82C7-F9AF3F7AF108}" type="datetimeFigureOut">
              <a:rPr lang="en-US" smtClean="0"/>
              <a:t>18-02-28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33B0580-DF84-9446-904E-939BF4084F75}" type="slidenum">
              <a:rPr lang="en-US" smtClean="0"/>
              <a:t>‹#›</a:t>
            </a:fld>
            <a:endParaRPr lang="en-US"/>
          </a:p>
        </p:txBody>
      </p:sp>
    </p:spTree>
    <p:extLst>
      <p:ext uri="{BB962C8B-B14F-4D97-AF65-F5344CB8AC3E}">
        <p14:creationId xmlns:p14="http://schemas.microsoft.com/office/powerpoint/2010/main" val="32284146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 Id="rId16" Type="http://schemas.openxmlformats.org/officeDocument/2006/relationships/image" Target="../media/image2.png"/><Relationship Id="rId17" Type="http://schemas.openxmlformats.org/officeDocument/2006/relationships/image" Target="../media/image3.png"/><Relationship Id="rId18" Type="http://schemas.openxmlformats.org/officeDocument/2006/relationships/image" Target="../media/image4.png"/><Relationship Id="rId19"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slideLayout" Target="../slideLayouts/slideLayout25.xml"/><Relationship Id="rId13" Type="http://schemas.openxmlformats.org/officeDocument/2006/relationships/slideLayout" Target="../slideLayouts/slideLayout26.xml"/><Relationship Id="rId14" Type="http://schemas.openxmlformats.org/officeDocument/2006/relationships/theme" Target="../theme/theme2.xml"/><Relationship Id="rId15" Type="http://schemas.openxmlformats.org/officeDocument/2006/relationships/image" Target="../media/image1.emf"/><Relationship Id="rId16" Type="http://schemas.openxmlformats.org/officeDocument/2006/relationships/image" Target="../media/image4.png"/><Relationship Id="rId17" Type="http://schemas.openxmlformats.org/officeDocument/2006/relationships/image" Target="../media/image2.png"/><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99E3B-73AE-4B4C-82C7-F9AF3F7AF108}" type="datetimeFigureOut">
              <a:rPr lang="en-US" smtClean="0"/>
              <a:t>18-02-28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cxnSp>
        <p:nvCxnSpPr>
          <p:cNvPr id="9" name="Straight Connector 8"/>
          <p:cNvCxnSpPr/>
          <p:nvPr/>
        </p:nvCxnSpPr>
        <p:spPr>
          <a:xfrm>
            <a:off x="80536" y="885906"/>
            <a:ext cx="8982927" cy="37171"/>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538976" y="762637"/>
            <a:ext cx="87970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FF00"/>
                </a:solidFill>
              </a:ln>
            </a:endParaRPr>
          </a:p>
        </p:txBody>
      </p:sp>
      <p:sp>
        <p:nvSpPr>
          <p:cNvPr id="11" name="Rounded Rectangle 10"/>
          <p:cNvSpPr/>
          <p:nvPr/>
        </p:nvSpPr>
        <p:spPr>
          <a:xfrm>
            <a:off x="1571083" y="762637"/>
            <a:ext cx="163551"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userDrawn="1"/>
        </p:nvSpPr>
        <p:spPr>
          <a:xfrm>
            <a:off x="1989873" y="762637"/>
            <a:ext cx="103334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74B333"/>
              </a:solidFill>
            </a:endParaRPr>
          </a:p>
        </p:txBody>
      </p:sp>
      <p:sp>
        <p:nvSpPr>
          <p:cNvPr id="13" name="Rounded Rectangle 12"/>
          <p:cNvSpPr/>
          <p:nvPr/>
        </p:nvSpPr>
        <p:spPr>
          <a:xfrm>
            <a:off x="3411035" y="762637"/>
            <a:ext cx="1033347" cy="246537"/>
          </a:xfrm>
          <a:prstGeom prst="roundRect">
            <a:avLst/>
          </a:prstGeom>
          <a:solidFill>
            <a:schemeClr val="accent3">
              <a:lumMod val="60000"/>
              <a:lumOff val="40000"/>
            </a:schemeClr>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4444382" y="849999"/>
            <a:ext cx="241610"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397107" y="849999"/>
            <a:ext cx="142488"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logga blå text.eps"/>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731615" y="141325"/>
            <a:ext cx="1221885" cy="708674"/>
          </a:xfrm>
          <a:prstGeom prst="rect">
            <a:avLst/>
          </a:prstGeom>
        </p:spPr>
      </p:pic>
      <p:pic>
        <p:nvPicPr>
          <p:cNvPr id="21" name="Bildobjekt 8" descr="SciLifeLab_logotyp_green.png"/>
          <p:cNvPicPr>
            <a:picLocks noChangeAspect="1"/>
          </p:cNvPicPr>
          <p:nvPr userDrawn="1"/>
        </p:nvPicPr>
        <p:blipFill>
          <a:blip r:embed="rId16"/>
          <a:stretch>
            <a:fillRect/>
          </a:stretch>
        </p:blipFill>
        <p:spPr>
          <a:xfrm>
            <a:off x="215900" y="141325"/>
            <a:ext cx="1773973" cy="573264"/>
          </a:xfrm>
          <a:prstGeom prst="rect">
            <a:avLst/>
          </a:prstGeom>
        </p:spPr>
      </p:pic>
      <p:pic>
        <p:nvPicPr>
          <p:cNvPr id="22" name="Bildobjekt 9" descr="pattern_start.png"/>
          <p:cNvPicPr>
            <a:picLocks noChangeAspect="1"/>
          </p:cNvPicPr>
          <p:nvPr userDrawn="1"/>
        </p:nvPicPr>
        <p:blipFill>
          <a:blip r:embed="rId17"/>
          <a:stretch>
            <a:fillRect/>
          </a:stretch>
        </p:blipFill>
        <p:spPr>
          <a:xfrm>
            <a:off x="0" y="2835062"/>
            <a:ext cx="9144000" cy="4022938"/>
          </a:xfrm>
          <a:prstGeom prst="rect">
            <a:avLst/>
          </a:prstGeom>
        </p:spPr>
      </p:pic>
      <p:pic>
        <p:nvPicPr>
          <p:cNvPr id="26" name="Picture 25" descr="Elixir-logo.png"/>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15900" y="4805681"/>
            <a:ext cx="1106742" cy="833119"/>
          </a:xfrm>
          <a:prstGeom prst="rect">
            <a:avLst/>
          </a:prstGeom>
        </p:spPr>
      </p:pic>
      <p:pic>
        <p:nvPicPr>
          <p:cNvPr id="27" name="Picture 26" descr="Excelerate-Logo.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rot="18583846">
            <a:off x="5700567" y="4106058"/>
            <a:ext cx="2314381" cy="697515"/>
          </a:xfrm>
          <a:prstGeom prst="rect">
            <a:avLst/>
          </a:prstGeom>
        </p:spPr>
      </p:pic>
    </p:spTree>
    <p:extLst>
      <p:ext uri="{BB962C8B-B14F-4D97-AF65-F5344CB8AC3E}">
        <p14:creationId xmlns:p14="http://schemas.microsoft.com/office/powerpoint/2010/main" val="2694607930"/>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Lst>
  <p:txStyles>
    <p:titleStyle>
      <a:lvl1pPr algn="ctr" defTabSz="457200" rtl="0" eaLnBrk="1" latinLnBrk="0" hangingPunct="1">
        <a:spcBef>
          <a:spcPct val="0"/>
        </a:spcBef>
        <a:buNone/>
        <a:defRPr sz="2000" kern="1200">
          <a:solidFill>
            <a:srgbClr val="136520"/>
          </a:solidFill>
          <a:latin typeface="+mj-lt"/>
          <a:ea typeface="+mj-ea"/>
          <a:cs typeface="+mj-cs"/>
        </a:defRPr>
      </a:lvl1pPr>
    </p:titleStyle>
    <p:bodyStyle>
      <a:lvl1pPr marL="342900" indent="-342900" algn="l" defTabSz="457200" rtl="0" eaLnBrk="1" latinLnBrk="0" hangingPunct="1">
        <a:spcBef>
          <a:spcPct val="20000"/>
        </a:spcBef>
        <a:buFont typeface="Arial"/>
        <a:buChar char="•"/>
        <a:defRPr sz="1800" kern="1200">
          <a:solidFill>
            <a:srgbClr val="74B333"/>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99E3B-73AE-4B4C-82C7-F9AF3F7AF108}" type="datetimeFigureOut">
              <a:rPr lang="en-US" smtClean="0"/>
              <a:t>18-02-28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cxnSp>
        <p:nvCxnSpPr>
          <p:cNvPr id="9" name="Straight Connector 8"/>
          <p:cNvCxnSpPr/>
          <p:nvPr/>
        </p:nvCxnSpPr>
        <p:spPr>
          <a:xfrm>
            <a:off x="80536" y="885906"/>
            <a:ext cx="8982927" cy="37171"/>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538976" y="762637"/>
            <a:ext cx="87970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FFF00"/>
                </a:solidFill>
              </a:ln>
            </a:endParaRPr>
          </a:p>
        </p:txBody>
      </p:sp>
      <p:sp>
        <p:nvSpPr>
          <p:cNvPr id="11" name="Rounded Rectangle 10"/>
          <p:cNvSpPr/>
          <p:nvPr/>
        </p:nvSpPr>
        <p:spPr>
          <a:xfrm>
            <a:off x="1571083" y="762637"/>
            <a:ext cx="163551"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1989873" y="762637"/>
            <a:ext cx="1033347" cy="246537"/>
          </a:xfrm>
          <a:prstGeom prst="roundRect">
            <a:avLst/>
          </a:prstGeom>
          <a:solidFill>
            <a:srgbClr val="C3D69B"/>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74B333"/>
              </a:solidFill>
            </a:endParaRPr>
          </a:p>
        </p:txBody>
      </p:sp>
      <p:sp>
        <p:nvSpPr>
          <p:cNvPr id="13" name="Rounded Rectangle 12"/>
          <p:cNvSpPr/>
          <p:nvPr/>
        </p:nvSpPr>
        <p:spPr>
          <a:xfrm>
            <a:off x="3411035" y="762637"/>
            <a:ext cx="1033347" cy="246537"/>
          </a:xfrm>
          <a:prstGeom prst="roundRect">
            <a:avLst/>
          </a:prstGeom>
          <a:solidFill>
            <a:schemeClr val="accent3">
              <a:lumMod val="60000"/>
              <a:lumOff val="40000"/>
            </a:schemeClr>
          </a:solidFill>
          <a:ln w="28575"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4444382" y="849999"/>
            <a:ext cx="241610"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397107" y="849999"/>
            <a:ext cx="142488" cy="104053"/>
          </a:xfrm>
          <a:prstGeom prst="roundRect">
            <a:avLst/>
          </a:prstGeom>
          <a:solidFill>
            <a:srgbClr val="C3D69B"/>
          </a:solidFill>
          <a:ln w="19050" cmpd="sng">
            <a:solidFill>
              <a:srgbClr val="84B919"/>
            </a:solidFill>
          </a:ln>
          <a:effectLst>
            <a:outerShdw blurRad="40000" dist="23000" dir="5400000" rotWithShape="0">
              <a:srgbClr val="000000">
                <a:alpha val="35000"/>
              </a:srgb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descr="logga blå text.eps"/>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386031" y="339822"/>
            <a:ext cx="601538" cy="348881"/>
          </a:xfrm>
          <a:prstGeom prst="rect">
            <a:avLst/>
          </a:prstGeom>
        </p:spPr>
      </p:pic>
      <p:pic>
        <p:nvPicPr>
          <p:cNvPr id="24" name="Picture 23" descr="Elixir-logo.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170930" y="183292"/>
            <a:ext cx="769620" cy="579345"/>
          </a:xfrm>
          <a:prstGeom prst="rect">
            <a:avLst/>
          </a:prstGeom>
        </p:spPr>
      </p:pic>
      <p:pic>
        <p:nvPicPr>
          <p:cNvPr id="25" name="Bildobjekt 8" descr="SciLifeLab_logotyp_green.png"/>
          <p:cNvPicPr>
            <a:picLocks noChangeAspect="1"/>
          </p:cNvPicPr>
          <p:nvPr/>
        </p:nvPicPr>
        <p:blipFill>
          <a:blip r:embed="rId17"/>
          <a:stretch>
            <a:fillRect/>
          </a:stretch>
        </p:blipFill>
        <p:spPr>
          <a:xfrm>
            <a:off x="7035800" y="347653"/>
            <a:ext cx="1055385" cy="341050"/>
          </a:xfrm>
          <a:prstGeom prst="rect">
            <a:avLst/>
          </a:prstGeom>
        </p:spPr>
      </p:pic>
      <p:sp>
        <p:nvSpPr>
          <p:cNvPr id="41" name="Arc 40"/>
          <p:cNvSpPr/>
          <p:nvPr/>
        </p:nvSpPr>
        <p:spPr>
          <a:xfrm rot="13102897">
            <a:off x="6327322" y="-747464"/>
            <a:ext cx="495300" cy="1797050"/>
          </a:xfrm>
          <a:prstGeom prst="arc">
            <a:avLst/>
          </a:prstGeom>
          <a:ln>
            <a:solidFill>
              <a:schemeClr val="accent3">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Arc 41"/>
          <p:cNvSpPr/>
          <p:nvPr/>
        </p:nvSpPr>
        <p:spPr>
          <a:xfrm rot="13102897">
            <a:off x="7167713" y="-747465"/>
            <a:ext cx="495300" cy="1797050"/>
          </a:xfrm>
          <a:prstGeom prst="arc">
            <a:avLst/>
          </a:prstGeom>
          <a:ln>
            <a:solidFill>
              <a:srgbClr val="9AC63C"/>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Arc 43"/>
          <p:cNvSpPr/>
          <p:nvPr/>
        </p:nvSpPr>
        <p:spPr>
          <a:xfrm rot="13102897">
            <a:off x="8439150" y="-747462"/>
            <a:ext cx="495300" cy="1797050"/>
          </a:xfrm>
          <a:prstGeom prst="arc">
            <a:avLst/>
          </a:prstGeom>
          <a:ln>
            <a:solidFill>
              <a:srgbClr val="84B919"/>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94607930"/>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 id="2147484021" r:id="rId12"/>
    <p:sldLayoutId id="2147484022" r:id="rId13"/>
  </p:sldLayoutIdLst>
  <p:txStyles>
    <p:titleStyle>
      <a:lvl1pPr algn="ctr" defTabSz="457200" rtl="0" eaLnBrk="1" latinLnBrk="0" hangingPunct="1">
        <a:spcBef>
          <a:spcPct val="0"/>
        </a:spcBef>
        <a:buNone/>
        <a:defRPr sz="2000" kern="1200">
          <a:solidFill>
            <a:srgbClr val="136520"/>
          </a:solidFill>
          <a:latin typeface="+mj-lt"/>
          <a:ea typeface="+mj-ea"/>
          <a:cs typeface="+mj-cs"/>
        </a:defRPr>
      </a:lvl1pPr>
    </p:titleStyle>
    <p:bodyStyle>
      <a:lvl1pPr marL="342900" indent="-342900" algn="l" defTabSz="457200" rtl="0" eaLnBrk="1" latinLnBrk="0" hangingPunct="1">
        <a:spcBef>
          <a:spcPct val="20000"/>
        </a:spcBef>
        <a:buFont typeface="Arial"/>
        <a:buChar char="•"/>
        <a:defRPr sz="1800" kern="1200">
          <a:solidFill>
            <a:srgbClr val="74B333"/>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4.png"/><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jpe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latshållare för text 7"/>
          <p:cNvSpPr txBox="1">
            <a:spLocks/>
          </p:cNvSpPr>
          <p:nvPr/>
        </p:nvSpPr>
        <p:spPr>
          <a:xfrm>
            <a:off x="0" y="1535879"/>
            <a:ext cx="9144000" cy="531412"/>
          </a:xfrm>
          <a:prstGeom prst="rect">
            <a:avLst/>
          </a:prstGeom>
        </p:spPr>
        <p:txBody>
          <a:bodyPr/>
          <a:lstStyle>
            <a:lvl1pPr marL="342900" indent="-342900" algn="l" defTabSz="457200" rtl="0" eaLnBrk="1" latinLnBrk="0" hangingPunct="1">
              <a:spcBef>
                <a:spcPct val="20000"/>
              </a:spcBef>
              <a:buFont typeface="Arial"/>
              <a:buChar char="•"/>
              <a:defRPr sz="20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4000" dirty="0">
                <a:latin typeface="Calibri" charset="0"/>
                <a:ea typeface="MS PGothic" charset="0"/>
                <a:cs typeface="MS PGothic" charset="0"/>
              </a:rPr>
              <a:t>Functional annotation</a:t>
            </a:r>
            <a:endParaRPr lang="sv-SE" sz="4000" b="1" dirty="0"/>
          </a:p>
        </p:txBody>
      </p:sp>
      <p:sp>
        <p:nvSpPr>
          <p:cNvPr id="2" name="TextBox 1"/>
          <p:cNvSpPr txBox="1"/>
          <p:nvPr/>
        </p:nvSpPr>
        <p:spPr>
          <a:xfrm>
            <a:off x="7680960" y="2032000"/>
            <a:ext cx="184666" cy="369332"/>
          </a:xfrm>
          <a:prstGeom prst="rect">
            <a:avLst/>
          </a:prstGeom>
          <a:noFill/>
        </p:spPr>
        <p:txBody>
          <a:bodyPr wrap="none" rtlCol="0">
            <a:spAutoFit/>
          </a:bodyPr>
          <a:lstStyle/>
          <a:p>
            <a:endParaRPr lang="en-US" dirty="0"/>
          </a:p>
        </p:txBody>
      </p:sp>
      <p:sp>
        <p:nvSpPr>
          <p:cNvPr id="10" name="Rubrik 6"/>
          <p:cNvSpPr txBox="1">
            <a:spLocks/>
          </p:cNvSpPr>
          <p:nvPr/>
        </p:nvSpPr>
        <p:spPr>
          <a:xfrm>
            <a:off x="7178351" y="960381"/>
            <a:ext cx="1985511" cy="304788"/>
          </a:xfrm>
          <a:prstGeom prst="rect">
            <a:avLst/>
          </a:prstGeom>
          <a:ln>
            <a:noFill/>
          </a:ln>
        </p:spPr>
        <p:txBody>
          <a:bodyPr vert="horz" lIns="0" tIns="0" rIns="0" bIns="0" rtlCol="0" anchor="t" anchorCtr="0">
            <a:noAutofit/>
          </a:bodyPr>
          <a:lstStyle>
            <a:lvl1pPr algn="l" defTabSz="457200" rtl="0" eaLnBrk="1" latinLnBrk="0" hangingPunct="1">
              <a:spcBef>
                <a:spcPct val="0"/>
              </a:spcBef>
              <a:buNone/>
              <a:defRPr sz="3200" b="1" i="0" kern="1200">
                <a:solidFill>
                  <a:schemeClr val="tx1"/>
                </a:solidFill>
                <a:latin typeface="Arial"/>
                <a:ea typeface="+mj-ea"/>
                <a:cs typeface="Arial"/>
              </a:defRPr>
            </a:lvl1pPr>
          </a:lstStyle>
          <a:p>
            <a:r>
              <a:rPr lang="sv-SE" sz="1600" b="0" dirty="0" smtClean="0"/>
              <a:t>Jacques Dainat PhD</a:t>
            </a:r>
            <a:endParaRPr lang="sv-SE" sz="1600" b="0" dirty="0"/>
          </a:p>
        </p:txBody>
      </p:sp>
    </p:spTree>
    <p:extLst>
      <p:ext uri="{BB962C8B-B14F-4D97-AF65-F5344CB8AC3E}">
        <p14:creationId xmlns:p14="http://schemas.microsoft.com/office/powerpoint/2010/main" val="14990060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latin typeface="Calibri" charset="0"/>
                <a:ea typeface="MS PGothic" charset="0"/>
                <a:cs typeface="MS PGothic" charset="0"/>
              </a:rPr>
              <a:t>First you need the sequences</a:t>
            </a:r>
          </a:p>
          <a:p>
            <a:endParaRPr lang="en-US" sz="2400" dirty="0" smtClean="0">
              <a:latin typeface="Calibri" charset="0"/>
              <a:ea typeface="MS PGothic" charset="0"/>
              <a:cs typeface="MS PGothic" charset="0"/>
            </a:endParaRPr>
          </a:p>
          <a:p>
            <a:pPr lvl="1"/>
            <a:r>
              <a:rPr lang="en-US" sz="2000" dirty="0" smtClean="0"/>
              <a:t>Extract sequences from the browser (</a:t>
            </a:r>
            <a:r>
              <a:rPr lang="en-US" sz="2000" dirty="0" err="1" smtClean="0"/>
              <a:t>Webapollo</a:t>
            </a:r>
            <a:r>
              <a:rPr lang="en-US" sz="2000" dirty="0" smtClean="0"/>
              <a:t>)</a:t>
            </a:r>
          </a:p>
          <a:p>
            <a:pPr lvl="1"/>
            <a:endParaRPr lang="en-US" sz="2000" dirty="0" smtClean="0"/>
          </a:p>
          <a:p>
            <a:pPr lvl="1"/>
            <a:r>
              <a:rPr lang="en-US" sz="2000" dirty="0" smtClean="0"/>
              <a:t>GFF3 =&gt; </a:t>
            </a:r>
            <a:r>
              <a:rPr lang="en-US" sz="2000" dirty="0" err="1" smtClean="0"/>
              <a:t>fasta</a:t>
            </a:r>
            <a:r>
              <a:rPr lang="en-US" sz="2000" dirty="0" smtClean="0"/>
              <a:t> : Use </a:t>
            </a:r>
            <a:r>
              <a:rPr lang="en-US" sz="2000" dirty="0" err="1" smtClean="0"/>
              <a:t>gffread</a:t>
            </a:r>
            <a:r>
              <a:rPr lang="en-US" sz="2000" dirty="0" smtClean="0"/>
              <a:t> (in Cufflinks package)</a:t>
            </a:r>
          </a:p>
          <a:p>
            <a:pPr lvl="1"/>
            <a:endParaRPr lang="en-US" sz="2000" dirty="0" smtClean="0"/>
          </a:p>
          <a:p>
            <a:pPr lvl="1"/>
            <a:r>
              <a:rPr lang="en-US" sz="2000" dirty="0" err="1" smtClean="0"/>
              <a:t>Fasta</a:t>
            </a:r>
            <a:r>
              <a:rPr lang="en-US" sz="2000" dirty="0" smtClean="0"/>
              <a:t>  available (</a:t>
            </a:r>
            <a:r>
              <a:rPr lang="en-US" sz="2000" dirty="0" err="1" smtClean="0"/>
              <a:t>Biomart</a:t>
            </a:r>
            <a:r>
              <a:rPr lang="en-US" sz="2000" dirty="0" smtClean="0"/>
              <a:t>, FTP, output of annotation tools)</a:t>
            </a:r>
          </a:p>
          <a:p>
            <a:pPr lvl="1"/>
            <a:endParaRPr lang="en-US" sz="2000" dirty="0" smtClean="0"/>
          </a:p>
          <a:p>
            <a:pPr lvl="1"/>
            <a:r>
              <a:rPr lang="en-US" sz="2000" dirty="0" smtClean="0"/>
              <a:t>If CDS=&gt; translate in AA : Use </a:t>
            </a:r>
            <a:r>
              <a:rPr lang="en-US" sz="2000" dirty="0" err="1" smtClean="0"/>
              <a:t>gffread</a:t>
            </a:r>
            <a:r>
              <a:rPr lang="en-US" sz="2000" dirty="0" smtClean="0"/>
              <a:t> (in Cufflinks package)</a:t>
            </a:r>
          </a:p>
        </p:txBody>
      </p:sp>
      <p:sp>
        <p:nvSpPr>
          <p:cNvPr id="12" name="Title 1"/>
          <p:cNvSpPr>
            <a:spLocks noGrp="1"/>
          </p:cNvSpPr>
          <p:nvPr>
            <p:ph type="title"/>
          </p:nvPr>
        </p:nvSpPr>
        <p:spPr/>
        <p:txBody>
          <a:bodyPr/>
          <a:lstStyle/>
          <a:p>
            <a:r>
              <a:rPr lang="en-US" dirty="0"/>
              <a:t>Functional annotation – </a:t>
            </a:r>
            <a:r>
              <a:rPr lang="en-US" dirty="0" smtClean="0"/>
              <a:t>HOW?</a:t>
            </a:r>
            <a:endParaRPr lang="en-US" dirty="0"/>
          </a:p>
        </p:txBody>
      </p:sp>
    </p:spTree>
    <p:extLst>
      <p:ext uri="{BB962C8B-B14F-4D97-AF65-F5344CB8AC3E}">
        <p14:creationId xmlns:p14="http://schemas.microsoft.com/office/powerpoint/2010/main" val="12665697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annotation – HOW?</a:t>
            </a:r>
          </a:p>
        </p:txBody>
      </p:sp>
      <p:sp>
        <p:nvSpPr>
          <p:cNvPr id="5" name="Rounded Rectangle 4"/>
          <p:cNvSpPr/>
          <p:nvPr/>
        </p:nvSpPr>
        <p:spPr>
          <a:xfrm>
            <a:off x="3202685" y="1676400"/>
            <a:ext cx="2723358" cy="1229410"/>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Get sequences</a:t>
            </a:r>
            <a:endParaRPr lang="en-US" sz="2800" dirty="0"/>
          </a:p>
        </p:txBody>
      </p:sp>
      <p:sp>
        <p:nvSpPr>
          <p:cNvPr id="11" name="Rounded Rectangle 10"/>
          <p:cNvSpPr/>
          <p:nvPr/>
        </p:nvSpPr>
        <p:spPr>
          <a:xfrm>
            <a:off x="211645" y="4003613"/>
            <a:ext cx="1930133" cy="1752358"/>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Search similar function</a:t>
            </a:r>
            <a:endParaRPr lang="en-US" sz="2800" dirty="0"/>
          </a:p>
        </p:txBody>
      </p:sp>
      <p:cxnSp>
        <p:nvCxnSpPr>
          <p:cNvPr id="21" name="Straight Arrow Connector 20"/>
          <p:cNvCxnSpPr>
            <a:stCxn id="5" idx="2"/>
            <a:endCxn id="11" idx="0"/>
          </p:cNvCxnSpPr>
          <p:nvPr/>
        </p:nvCxnSpPr>
        <p:spPr>
          <a:xfrm flipH="1">
            <a:off x="1176712" y="2905810"/>
            <a:ext cx="3387652" cy="109780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752511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Blast-based approach</a:t>
            </a:r>
            <a:br>
              <a:rPr lang="en-US" dirty="0"/>
            </a:br>
            <a:endParaRPr lang="en-US" dirty="0"/>
          </a:p>
        </p:txBody>
      </p:sp>
      <p:sp>
        <p:nvSpPr>
          <p:cNvPr id="4" name="Title 1"/>
          <p:cNvSpPr txBox="1">
            <a:spLocks/>
          </p:cNvSpPr>
          <p:nvPr/>
        </p:nvSpPr>
        <p:spPr bwMode="auto">
          <a:xfrm>
            <a:off x="0" y="1268413"/>
            <a:ext cx="6156325" cy="438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en-US" sz="2400" dirty="0" smtClean="0">
                <a:latin typeface="Calibri" charset="0"/>
                <a:ea typeface="MS PGothic" charset="0"/>
                <a:cs typeface="MS PGothic" charset="0"/>
              </a:rPr>
              <a:t>Annotate the sequences functionally using Blast </a:t>
            </a:r>
            <a:endParaRPr lang="en-US" sz="2400" dirty="0">
              <a:latin typeface="Calibri" charset="0"/>
              <a:ea typeface="MS PGothic" charset="0"/>
              <a:cs typeface="MS PGothic" charset="0"/>
            </a:endParaRPr>
          </a:p>
        </p:txBody>
      </p:sp>
      <p:sp>
        <p:nvSpPr>
          <p:cNvPr id="5" name="Rectangle 4"/>
          <p:cNvSpPr/>
          <p:nvPr/>
        </p:nvSpPr>
        <p:spPr>
          <a:xfrm>
            <a:off x="395288" y="2038930"/>
            <a:ext cx="8497887" cy="3693319"/>
          </a:xfrm>
          <a:prstGeom prst="rect">
            <a:avLst/>
          </a:prstGeom>
        </p:spPr>
        <p:txBody>
          <a:bodyPr>
            <a:spAutoFit/>
          </a:bodyPr>
          <a:lstStyle/>
          <a:p>
            <a:pPr marL="342900" indent="-342900">
              <a:buFont typeface="Arial"/>
              <a:buChar char="•"/>
              <a:defRPr/>
            </a:pPr>
            <a:r>
              <a:rPr lang="sv-SE" dirty="0" smtClean="0">
                <a:solidFill>
                  <a:srgbClr val="000000"/>
                </a:solidFill>
              </a:rPr>
              <a:t>Choice </a:t>
            </a:r>
            <a:r>
              <a:rPr lang="sv-SE" dirty="0" err="1" smtClean="0">
                <a:solidFill>
                  <a:srgbClr val="000000"/>
                </a:solidFill>
              </a:rPr>
              <a:t>of</a:t>
            </a:r>
            <a:r>
              <a:rPr lang="sv-SE" dirty="0" smtClean="0">
                <a:solidFill>
                  <a:srgbClr val="000000"/>
                </a:solidFill>
              </a:rPr>
              <a:t> the DB	</a:t>
            </a:r>
            <a:r>
              <a:rPr lang="sv-SE" dirty="0" err="1" smtClean="0">
                <a:solidFill>
                  <a:srgbClr val="000000"/>
                </a:solidFill>
              </a:rPr>
              <a:t>e.g</a:t>
            </a:r>
            <a:r>
              <a:rPr lang="sv-SE" dirty="0" smtClean="0">
                <a:solidFill>
                  <a:srgbClr val="000000"/>
                </a:solidFill>
              </a:rPr>
              <a:t>:</a:t>
            </a:r>
          </a:p>
          <a:p>
            <a:pPr>
              <a:defRPr/>
            </a:pPr>
            <a:endParaRPr lang="sv-SE" dirty="0" smtClean="0">
              <a:solidFill>
                <a:srgbClr val="000000"/>
              </a:solidFill>
            </a:endParaRPr>
          </a:p>
          <a:p>
            <a:pPr>
              <a:defRPr/>
            </a:pPr>
            <a:endParaRPr lang="sv-SE" dirty="0" smtClean="0">
              <a:solidFill>
                <a:srgbClr val="000000"/>
              </a:solidFill>
            </a:endParaRPr>
          </a:p>
          <a:p>
            <a:pPr>
              <a:defRPr/>
            </a:pPr>
            <a:endParaRPr lang="sv-SE" dirty="0" smtClean="0">
              <a:solidFill>
                <a:srgbClr val="000000"/>
              </a:solidFill>
            </a:endParaRPr>
          </a:p>
          <a:p>
            <a:pPr marL="342900" indent="-342900">
              <a:buFont typeface="Arial"/>
              <a:buChar char="•"/>
              <a:defRPr/>
            </a:pPr>
            <a:r>
              <a:rPr lang="sv-SE" dirty="0" smtClean="0">
                <a:solidFill>
                  <a:srgbClr val="000000"/>
                </a:solidFill>
              </a:rPr>
              <a:t>Blast the </a:t>
            </a:r>
            <a:r>
              <a:rPr lang="sv-SE" dirty="0">
                <a:solidFill>
                  <a:srgbClr val="000000"/>
                </a:solidFill>
              </a:rPr>
              <a:t>protein-</a:t>
            </a:r>
            <a:r>
              <a:rPr lang="sv-SE" dirty="0" err="1">
                <a:solidFill>
                  <a:srgbClr val="000000"/>
                </a:solidFill>
              </a:rPr>
              <a:t>sequences</a:t>
            </a:r>
            <a:r>
              <a:rPr lang="sv-SE" dirty="0">
                <a:solidFill>
                  <a:srgbClr val="000000"/>
                </a:solidFill>
              </a:rPr>
              <a:t> </a:t>
            </a:r>
            <a:r>
              <a:rPr lang="sv-SE" dirty="0" err="1" smtClean="0">
                <a:solidFill>
                  <a:srgbClr val="000000"/>
                </a:solidFill>
              </a:rPr>
              <a:t>using</a:t>
            </a:r>
            <a:r>
              <a:rPr lang="sv-SE" dirty="0" smtClean="0">
                <a:solidFill>
                  <a:srgbClr val="000000"/>
                </a:solidFill>
              </a:rPr>
              <a:t> </a:t>
            </a:r>
            <a:r>
              <a:rPr lang="sv-SE" dirty="0" err="1">
                <a:solidFill>
                  <a:srgbClr val="000000"/>
                </a:solidFill>
              </a:rPr>
              <a:t>blastp</a:t>
            </a:r>
            <a:r>
              <a:rPr lang="sv-SE" dirty="0">
                <a:solidFill>
                  <a:srgbClr val="000000"/>
                </a:solidFill>
              </a:rPr>
              <a:t> from the Blast+ </a:t>
            </a:r>
            <a:r>
              <a:rPr lang="sv-SE" dirty="0" err="1" smtClean="0">
                <a:solidFill>
                  <a:srgbClr val="000000"/>
                </a:solidFill>
              </a:rPr>
              <a:t>package</a:t>
            </a:r>
            <a:endParaRPr lang="sv-SE" dirty="0" smtClean="0">
              <a:solidFill>
                <a:srgbClr val="000000"/>
              </a:solidFill>
            </a:endParaRPr>
          </a:p>
          <a:p>
            <a:pPr marL="342900" indent="-342900">
              <a:buFont typeface="Arial"/>
              <a:buChar char="•"/>
              <a:defRPr/>
            </a:pPr>
            <a:endParaRPr lang="sv-SE" dirty="0">
              <a:solidFill>
                <a:srgbClr val="000000"/>
              </a:solidFill>
            </a:endParaRPr>
          </a:p>
          <a:p>
            <a:pPr marL="342900" indent="-342900">
              <a:buFont typeface="Arial"/>
              <a:buChar char="•"/>
              <a:defRPr/>
            </a:pPr>
            <a:endParaRPr lang="sv-SE" dirty="0" smtClean="0">
              <a:solidFill>
                <a:srgbClr val="000000"/>
              </a:solidFill>
            </a:endParaRPr>
          </a:p>
          <a:p>
            <a:pPr>
              <a:defRPr/>
            </a:pPr>
            <a:endParaRPr lang="sv-SE" dirty="0">
              <a:solidFill>
                <a:srgbClr val="000000"/>
              </a:solidFill>
            </a:endParaRPr>
          </a:p>
          <a:p>
            <a:pPr>
              <a:defRPr/>
            </a:pPr>
            <a:endParaRPr lang="sv-SE" dirty="0">
              <a:solidFill>
                <a:srgbClr val="000000"/>
              </a:solidFill>
            </a:endParaRPr>
          </a:p>
          <a:p>
            <a:pPr marL="342900" indent="-342900">
              <a:buFont typeface="Arial"/>
              <a:buChar char="•"/>
              <a:defRPr/>
            </a:pPr>
            <a:r>
              <a:rPr lang="sv-SE" dirty="0" err="1">
                <a:solidFill>
                  <a:srgbClr val="000000"/>
                </a:solidFill>
              </a:rPr>
              <a:t>Use</a:t>
            </a:r>
            <a:r>
              <a:rPr lang="sv-SE" dirty="0">
                <a:solidFill>
                  <a:srgbClr val="000000"/>
                </a:solidFill>
              </a:rPr>
              <a:t> </a:t>
            </a:r>
            <a:r>
              <a:rPr lang="sv-SE" i="1" dirty="0">
                <a:solidFill>
                  <a:srgbClr val="000000"/>
                </a:solidFill>
              </a:rPr>
              <a:t>Annie</a:t>
            </a:r>
            <a:r>
              <a:rPr lang="sv-SE" dirty="0">
                <a:solidFill>
                  <a:srgbClr val="000000"/>
                </a:solidFill>
              </a:rPr>
              <a:t> </a:t>
            </a:r>
            <a:r>
              <a:rPr lang="sv-SE" dirty="0" err="1">
                <a:solidFill>
                  <a:srgbClr val="000000"/>
                </a:solidFill>
              </a:rPr>
              <a:t>to</a:t>
            </a:r>
            <a:r>
              <a:rPr lang="sv-SE" dirty="0">
                <a:solidFill>
                  <a:srgbClr val="000000"/>
                </a:solidFill>
              </a:rPr>
              <a:t> </a:t>
            </a:r>
            <a:r>
              <a:rPr lang="sv-SE" dirty="0" err="1">
                <a:solidFill>
                  <a:srgbClr val="000000"/>
                </a:solidFill>
              </a:rPr>
              <a:t>extract</a:t>
            </a:r>
            <a:r>
              <a:rPr lang="sv-SE" dirty="0">
                <a:solidFill>
                  <a:srgbClr val="000000"/>
                </a:solidFill>
              </a:rPr>
              <a:t> best hits from blast-hit list and the </a:t>
            </a:r>
            <a:r>
              <a:rPr lang="sv-SE" dirty="0" err="1">
                <a:solidFill>
                  <a:srgbClr val="000000"/>
                </a:solidFill>
              </a:rPr>
              <a:t>corresponding</a:t>
            </a:r>
            <a:r>
              <a:rPr lang="sv-SE" dirty="0">
                <a:solidFill>
                  <a:srgbClr val="000000"/>
                </a:solidFill>
              </a:rPr>
              <a:t> </a:t>
            </a:r>
            <a:r>
              <a:rPr lang="sv-SE" dirty="0" err="1">
                <a:solidFill>
                  <a:srgbClr val="000000"/>
                </a:solidFill>
              </a:rPr>
              <a:t>description</a:t>
            </a:r>
            <a:r>
              <a:rPr lang="sv-SE" dirty="0">
                <a:solidFill>
                  <a:srgbClr val="000000"/>
                </a:solidFill>
              </a:rPr>
              <a:t> from </a:t>
            </a:r>
            <a:r>
              <a:rPr lang="sv-SE" dirty="0" err="1">
                <a:solidFill>
                  <a:srgbClr val="000000"/>
                </a:solidFill>
              </a:rPr>
              <a:t>uniprot-headers</a:t>
            </a:r>
            <a:endParaRPr lang="sv-SE" dirty="0">
              <a:solidFill>
                <a:srgbClr val="000000"/>
              </a:solidFill>
            </a:endParaRPr>
          </a:p>
          <a:p>
            <a:pPr marL="342900" indent="-342900">
              <a:buFont typeface="Arial"/>
              <a:buChar char="•"/>
              <a:defRPr/>
            </a:pPr>
            <a:endParaRPr lang="sv-SE" dirty="0">
              <a:solidFill>
                <a:srgbClr val="000000"/>
              </a:solidFill>
            </a:endParaRPr>
          </a:p>
          <a:p>
            <a:pPr marL="342900" indent="-342900">
              <a:buFont typeface="Arial"/>
              <a:buChar char="•"/>
              <a:defRPr/>
            </a:pPr>
            <a:r>
              <a:rPr lang="sv-SE" dirty="0" err="1">
                <a:solidFill>
                  <a:srgbClr val="000000"/>
                </a:solidFill>
              </a:rPr>
              <a:t>Add</a:t>
            </a:r>
            <a:r>
              <a:rPr lang="sv-SE" dirty="0">
                <a:solidFill>
                  <a:srgbClr val="000000"/>
                </a:solidFill>
              </a:rPr>
              <a:t> </a:t>
            </a:r>
            <a:r>
              <a:rPr lang="sv-SE" dirty="0" smtClean="0">
                <a:solidFill>
                  <a:srgbClr val="000000"/>
                </a:solidFill>
              </a:rPr>
              <a:t>the </a:t>
            </a:r>
            <a:r>
              <a:rPr lang="sv-SE" dirty="0">
                <a:solidFill>
                  <a:srgbClr val="000000"/>
                </a:solidFill>
              </a:rPr>
              <a:t>information </a:t>
            </a:r>
            <a:r>
              <a:rPr lang="sv-SE" dirty="0" err="1">
                <a:solidFill>
                  <a:srgbClr val="000000"/>
                </a:solidFill>
              </a:rPr>
              <a:t>to</a:t>
            </a:r>
            <a:r>
              <a:rPr lang="sv-SE" dirty="0">
                <a:solidFill>
                  <a:srgbClr val="000000"/>
                </a:solidFill>
              </a:rPr>
              <a:t> the </a:t>
            </a:r>
            <a:r>
              <a:rPr lang="sv-SE" dirty="0" err="1">
                <a:solidFill>
                  <a:srgbClr val="000000"/>
                </a:solidFill>
              </a:rPr>
              <a:t>annotation.gff</a:t>
            </a:r>
            <a:r>
              <a:rPr lang="sv-SE" dirty="0">
                <a:solidFill>
                  <a:srgbClr val="000000"/>
                </a:solidFill>
              </a:rPr>
              <a:t> </a:t>
            </a:r>
            <a:r>
              <a:rPr lang="sv-SE" dirty="0" err="1">
                <a:solidFill>
                  <a:srgbClr val="000000"/>
                </a:solidFill>
              </a:rPr>
              <a:t>using</a:t>
            </a:r>
            <a:r>
              <a:rPr lang="sv-SE" dirty="0">
                <a:solidFill>
                  <a:srgbClr val="000000"/>
                </a:solidFill>
              </a:rPr>
              <a:t> </a:t>
            </a:r>
            <a:r>
              <a:rPr lang="sv-SE" dirty="0" err="1">
                <a:solidFill>
                  <a:srgbClr val="000000"/>
                </a:solidFill>
              </a:rPr>
              <a:t>custom</a:t>
            </a:r>
            <a:r>
              <a:rPr lang="sv-SE" dirty="0">
                <a:solidFill>
                  <a:srgbClr val="000000"/>
                </a:solidFill>
              </a:rPr>
              <a:t>-script</a:t>
            </a:r>
          </a:p>
        </p:txBody>
      </p:sp>
      <p:graphicFrame>
        <p:nvGraphicFramePr>
          <p:cNvPr id="6" name="Table 5"/>
          <p:cNvGraphicFramePr>
            <a:graphicFrameLocks noGrp="1"/>
          </p:cNvGraphicFramePr>
          <p:nvPr>
            <p:extLst>
              <p:ext uri="{D42A27DB-BD31-4B8C-83A1-F6EECF244321}">
                <p14:modId xmlns:p14="http://schemas.microsoft.com/office/powerpoint/2010/main" val="4125208369"/>
              </p:ext>
            </p:extLst>
          </p:nvPr>
        </p:nvGraphicFramePr>
        <p:xfrm>
          <a:off x="3252824" y="2134045"/>
          <a:ext cx="3069702" cy="741680"/>
        </p:xfrm>
        <a:graphic>
          <a:graphicData uri="http://schemas.openxmlformats.org/drawingml/2006/table">
            <a:tbl>
              <a:tblPr firstRow="1" bandRow="1">
                <a:tableStyleId>{5C22544A-7EE6-4342-B048-85BDC9FD1C3A}</a:tableStyleId>
              </a:tblPr>
              <a:tblGrid>
                <a:gridCol w="1534851"/>
                <a:gridCol w="1534851"/>
              </a:tblGrid>
              <a:tr h="370840">
                <a:tc>
                  <a:txBody>
                    <a:bodyPr/>
                    <a:lstStyle/>
                    <a:p>
                      <a:pPr algn="ctr"/>
                      <a:r>
                        <a:rPr lang="en-US" dirty="0" err="1" smtClean="0"/>
                        <a:t>Uniprot</a:t>
                      </a:r>
                      <a:endParaRPr lang="en-US" dirty="0"/>
                    </a:p>
                  </a:txBody>
                  <a:tcPr/>
                </a:tc>
                <a:tc>
                  <a:txBody>
                    <a:bodyPr/>
                    <a:lstStyle/>
                    <a:p>
                      <a:pPr algn="ctr"/>
                      <a:r>
                        <a:rPr lang="en-US" dirty="0" err="1" smtClean="0"/>
                        <a:t>Swissprot</a:t>
                      </a:r>
                      <a:endParaRPr lang="en-US" dirty="0"/>
                    </a:p>
                  </a:txBody>
                  <a:tcPr/>
                </a:tc>
              </a:tr>
              <a:tr h="370840">
                <a:tc>
                  <a:txBody>
                    <a:bodyPr/>
                    <a:lstStyle/>
                    <a:p>
                      <a:pPr algn="ctr"/>
                      <a:r>
                        <a:rPr lang="sv-SE" dirty="0" err="1" smtClean="0">
                          <a:solidFill>
                            <a:srgbClr val="000000"/>
                          </a:solidFill>
                        </a:rPr>
                        <a:t>exhaustive</a:t>
                      </a:r>
                      <a:r>
                        <a:rPr lang="sv-SE" dirty="0" smtClean="0">
                          <a:solidFill>
                            <a:srgbClr val="000000"/>
                          </a:solidFill>
                        </a:rPr>
                        <a:t> </a:t>
                      </a:r>
                      <a:endParaRPr lang="en-US" dirty="0"/>
                    </a:p>
                  </a:txBody>
                  <a:tcPr/>
                </a:tc>
                <a:tc>
                  <a:txBody>
                    <a:bodyPr/>
                    <a:lstStyle/>
                    <a:p>
                      <a:pPr algn="ctr"/>
                      <a:r>
                        <a:rPr lang="sv-SE" dirty="0" err="1" smtClean="0">
                          <a:solidFill>
                            <a:srgbClr val="000000"/>
                          </a:solidFill>
                        </a:rPr>
                        <a:t>reliable</a:t>
                      </a:r>
                      <a:endParaRPr lang="en-US" dirty="0"/>
                    </a:p>
                  </a:txBody>
                  <a:tcPr/>
                </a:tc>
              </a:tr>
            </a:tbl>
          </a:graphicData>
        </a:graphic>
      </p:graphicFrame>
      <p:sp>
        <p:nvSpPr>
          <p:cNvPr id="7" name="Rectangle 6"/>
          <p:cNvSpPr/>
          <p:nvPr/>
        </p:nvSpPr>
        <p:spPr>
          <a:xfrm>
            <a:off x="3342105" y="3355497"/>
            <a:ext cx="4250864" cy="923330"/>
          </a:xfrm>
          <a:prstGeom prst="rect">
            <a:avLst/>
          </a:prstGeom>
          <a:noFill/>
        </p:spPr>
        <p:txBody>
          <a:bodyPr wrap="square" lIns="91440" tIns="45720" rIns="91440" bIns="45720">
            <a:spAutoFit/>
          </a:bodyPr>
          <a:lstStyle/>
          <a:p>
            <a:pPr algn="ctr"/>
            <a:r>
              <a:rPr lang="sv-SE"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Minimum</a:t>
            </a:r>
            <a:r>
              <a:rPr lang="sv-SE"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sv-SE" sz="32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Threshold</a:t>
            </a:r>
            <a:endParaRPr lang="sv-SE" sz="32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8" name="Picture 7"/>
          <p:cNvPicPr>
            <a:picLocks noChangeAspect="1"/>
          </p:cNvPicPr>
          <p:nvPr/>
        </p:nvPicPr>
        <p:blipFill>
          <a:blip r:embed="rId3"/>
          <a:stretch>
            <a:fillRect/>
          </a:stretch>
        </p:blipFill>
        <p:spPr>
          <a:xfrm>
            <a:off x="3006809" y="3559540"/>
            <a:ext cx="670592" cy="592029"/>
          </a:xfrm>
          <a:prstGeom prst="rect">
            <a:avLst/>
          </a:prstGeom>
        </p:spPr>
      </p:pic>
    </p:spTree>
    <p:extLst>
      <p:ext uri="{BB962C8B-B14F-4D97-AF65-F5344CB8AC3E}">
        <p14:creationId xmlns:p14="http://schemas.microsoft.com/office/powerpoint/2010/main" val="14854825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Blast-based approach</a:t>
            </a:r>
            <a:br>
              <a:rPr lang="en-US" dirty="0"/>
            </a:br>
            <a:endParaRPr lang="en-US" dirty="0"/>
          </a:p>
        </p:txBody>
      </p:sp>
      <p:sp>
        <p:nvSpPr>
          <p:cNvPr id="5" name="Platshållare för innehåll 2"/>
          <p:cNvSpPr>
            <a:spLocks noGrp="1"/>
          </p:cNvSpPr>
          <p:nvPr>
            <p:ph idx="1"/>
          </p:nvPr>
        </p:nvSpPr>
        <p:spPr>
          <a:extLst/>
        </p:spPr>
        <p:txBody>
          <a:bodyPr rtlCol="0">
            <a:normAutofit fontScale="77500" lnSpcReduction="20000"/>
          </a:bodyPr>
          <a:lstStyle/>
          <a:p>
            <a:pPr marL="0" indent="0" fontAlgn="auto">
              <a:spcAft>
                <a:spcPts val="0"/>
              </a:spcAft>
              <a:buFont typeface="Arial"/>
              <a:buNone/>
              <a:defRPr/>
            </a:pPr>
            <a:r>
              <a:rPr lang="en-US" sz="2800" b="1" dirty="0" smtClean="0">
                <a:ea typeface="+mn-ea"/>
                <a:cs typeface="+mn-cs"/>
              </a:rPr>
              <a:t>Strengths </a:t>
            </a:r>
            <a:endParaRPr lang="en-US" sz="2800" dirty="0" smtClean="0">
              <a:solidFill>
                <a:srgbClr val="000000"/>
              </a:solidFill>
              <a:latin typeface="Calibri" charset="0"/>
              <a:ea typeface="MS PGothic" charset="0"/>
              <a:cs typeface="+mn-cs"/>
            </a:endParaRPr>
          </a:p>
          <a:p>
            <a:pPr fontAlgn="auto">
              <a:spcAft>
                <a:spcPts val="0"/>
              </a:spcAft>
              <a:buFont typeface="Arial"/>
              <a:buChar char="•"/>
              <a:defRPr/>
            </a:pPr>
            <a:r>
              <a:rPr lang="en-US" sz="2800" dirty="0" smtClean="0">
                <a:solidFill>
                  <a:srgbClr val="000000"/>
                </a:solidFill>
                <a:latin typeface="Calibri" charset="0"/>
                <a:ea typeface="MS PGothic" charset="0"/>
                <a:cs typeface="+mn-cs"/>
              </a:rPr>
              <a:t>Fairly fast and easy</a:t>
            </a:r>
          </a:p>
          <a:p>
            <a:pPr fontAlgn="auto">
              <a:spcAft>
                <a:spcPts val="0"/>
              </a:spcAft>
              <a:buFont typeface="Arial"/>
              <a:buChar char="•"/>
              <a:defRPr/>
            </a:pPr>
            <a:endParaRPr lang="en-US" sz="2800" dirty="0" smtClean="0">
              <a:solidFill>
                <a:srgbClr val="000000"/>
              </a:solidFill>
              <a:latin typeface="Calibri" charset="0"/>
              <a:ea typeface="MS PGothic" charset="0"/>
              <a:cs typeface="+mn-cs"/>
            </a:endParaRPr>
          </a:p>
          <a:p>
            <a:pPr fontAlgn="auto">
              <a:spcAft>
                <a:spcPts val="0"/>
              </a:spcAft>
              <a:buFont typeface="Arial"/>
              <a:buChar char="•"/>
              <a:defRPr/>
            </a:pPr>
            <a:r>
              <a:rPr lang="en-US" sz="2800" dirty="0" smtClean="0">
                <a:solidFill>
                  <a:srgbClr val="000000"/>
                </a:solidFill>
                <a:latin typeface="Calibri" charset="0"/>
                <a:ea typeface="MS PGothic" charset="0"/>
                <a:cs typeface="+mn-cs"/>
              </a:rPr>
              <a:t>Allow gene naming</a:t>
            </a:r>
          </a:p>
          <a:p>
            <a:pPr marL="0" indent="0" fontAlgn="auto">
              <a:spcAft>
                <a:spcPts val="0"/>
              </a:spcAft>
              <a:buFont typeface="Arial"/>
              <a:buNone/>
              <a:defRPr/>
            </a:pPr>
            <a:endParaRPr lang="en-US" sz="2800" b="1" dirty="0" smtClean="0">
              <a:ea typeface="+mn-ea"/>
              <a:cs typeface="+mn-cs"/>
            </a:endParaRPr>
          </a:p>
          <a:p>
            <a:pPr marL="0" indent="0" fontAlgn="auto">
              <a:spcAft>
                <a:spcPts val="0"/>
              </a:spcAft>
              <a:buFont typeface="Arial"/>
              <a:buNone/>
              <a:defRPr/>
            </a:pPr>
            <a:r>
              <a:rPr lang="en-US" sz="2800" b="1" dirty="0" smtClean="0">
                <a:ea typeface="+mn-ea"/>
                <a:cs typeface="+mn-cs"/>
              </a:rPr>
              <a:t>Limits</a:t>
            </a:r>
          </a:p>
          <a:p>
            <a:pPr fontAlgn="auto">
              <a:spcAft>
                <a:spcPts val="0"/>
              </a:spcAft>
              <a:buFont typeface="Arial"/>
              <a:buChar char="•"/>
              <a:defRPr/>
            </a:pPr>
            <a:r>
              <a:rPr lang="en-US" sz="2800" dirty="0" err="1" smtClean="0">
                <a:solidFill>
                  <a:srgbClr val="000000"/>
                </a:solidFill>
                <a:latin typeface="Calibri" charset="0"/>
                <a:ea typeface="MS PGothic" charset="0"/>
                <a:cs typeface="+mn-cs"/>
              </a:rPr>
              <a:t>Orthology</a:t>
            </a:r>
            <a:r>
              <a:rPr lang="en-US" sz="2800" dirty="0" smtClean="0">
                <a:solidFill>
                  <a:srgbClr val="000000"/>
                </a:solidFill>
                <a:latin typeface="Calibri" charset="0"/>
                <a:ea typeface="MS PGothic" charset="0"/>
                <a:cs typeface="+mn-cs"/>
              </a:rPr>
              <a:t> not certain - best blast-hit does not equal orthologous!</a:t>
            </a:r>
          </a:p>
          <a:p>
            <a:pPr fontAlgn="auto">
              <a:spcAft>
                <a:spcPts val="0"/>
              </a:spcAft>
              <a:buFont typeface="Arial"/>
              <a:buChar char="•"/>
              <a:defRPr/>
            </a:pPr>
            <a:endParaRPr lang="en-US" sz="2800" dirty="0" smtClean="0">
              <a:solidFill>
                <a:srgbClr val="000000"/>
              </a:solidFill>
              <a:latin typeface="Calibri" charset="0"/>
              <a:ea typeface="MS PGothic" charset="0"/>
              <a:cs typeface="+mn-cs"/>
            </a:endParaRPr>
          </a:p>
          <a:p>
            <a:pPr fontAlgn="auto">
              <a:spcAft>
                <a:spcPts val="0"/>
              </a:spcAft>
              <a:buFont typeface="Arial"/>
              <a:buChar char="•"/>
              <a:defRPr/>
            </a:pPr>
            <a:r>
              <a:rPr lang="en-US" sz="2800" dirty="0" smtClean="0">
                <a:solidFill>
                  <a:srgbClr val="000000"/>
                </a:solidFill>
                <a:latin typeface="Calibri" charset="0"/>
                <a:ea typeface="MS PGothic" charset="0"/>
                <a:cs typeface="+mn-cs"/>
              </a:rPr>
              <a:t>Bias due to well conserved domains</a:t>
            </a:r>
          </a:p>
          <a:p>
            <a:pPr fontAlgn="auto">
              <a:spcAft>
                <a:spcPts val="0"/>
              </a:spcAft>
              <a:buFont typeface="Arial"/>
              <a:buChar char="•"/>
              <a:defRPr/>
            </a:pPr>
            <a:endParaRPr lang="en-US" sz="2800" dirty="0" smtClean="0">
              <a:solidFill>
                <a:srgbClr val="000000"/>
              </a:solidFill>
              <a:latin typeface="Calibri" charset="0"/>
              <a:ea typeface="MS PGothic" charset="0"/>
              <a:cs typeface="+mn-cs"/>
            </a:endParaRPr>
          </a:p>
          <a:p>
            <a:pPr fontAlgn="auto">
              <a:spcAft>
                <a:spcPts val="0"/>
              </a:spcAft>
              <a:buFont typeface="Arial"/>
              <a:buChar char="•"/>
              <a:defRPr/>
            </a:pPr>
            <a:r>
              <a:rPr lang="en-US" sz="2800" dirty="0" smtClean="0">
                <a:solidFill>
                  <a:srgbClr val="000000"/>
                </a:solidFill>
                <a:latin typeface="Calibri" charset="0"/>
                <a:ea typeface="MS PGothic" charset="0"/>
                <a:cs typeface="+mn-cs"/>
              </a:rPr>
              <a:t>Best Hit ( use as template) is not necessary the best annotated sequence to use =&gt; Could apply a prioritization rule (Human first, then mouse, </a:t>
            </a:r>
            <a:r>
              <a:rPr lang="en-US" sz="2800" dirty="0" err="1" smtClean="0">
                <a:solidFill>
                  <a:srgbClr val="000000"/>
                </a:solidFill>
                <a:latin typeface="Calibri" charset="0"/>
                <a:ea typeface="MS PGothic" charset="0"/>
                <a:cs typeface="+mn-cs"/>
              </a:rPr>
              <a:t>etc</a:t>
            </a:r>
            <a:r>
              <a:rPr lang="en-US" sz="2800" dirty="0" smtClean="0">
                <a:solidFill>
                  <a:srgbClr val="000000"/>
                </a:solidFill>
                <a:latin typeface="Calibri" charset="0"/>
                <a:ea typeface="MS PGothic" charset="0"/>
                <a:cs typeface="+mn-cs"/>
              </a:rPr>
              <a:t>).</a:t>
            </a:r>
          </a:p>
          <a:p>
            <a:pPr fontAlgn="auto">
              <a:spcAft>
                <a:spcPts val="0"/>
              </a:spcAft>
              <a:buFont typeface="Arial"/>
              <a:buChar char="•"/>
              <a:defRPr/>
            </a:pPr>
            <a:endParaRPr lang="en-US" sz="2800" dirty="0" smtClean="0">
              <a:solidFill>
                <a:srgbClr val="000000"/>
              </a:solidFill>
              <a:latin typeface="Calibri" charset="0"/>
              <a:ea typeface="MS PGothic" charset="0"/>
              <a:cs typeface="+mn-cs"/>
            </a:endParaRPr>
          </a:p>
          <a:p>
            <a:pPr marL="0" indent="0" fontAlgn="auto">
              <a:spcAft>
                <a:spcPts val="0"/>
              </a:spcAft>
              <a:buFont typeface="Arial"/>
              <a:buNone/>
              <a:defRPr/>
            </a:pPr>
            <a:endParaRPr lang="en-US" sz="2800" dirty="0" smtClean="0">
              <a:solidFill>
                <a:srgbClr val="000000"/>
              </a:solidFill>
              <a:latin typeface="Calibri" charset="0"/>
              <a:ea typeface="MS PGothic" charset="0"/>
              <a:cs typeface="+mn-cs"/>
            </a:endParaRPr>
          </a:p>
          <a:p>
            <a:pPr fontAlgn="auto">
              <a:spcAft>
                <a:spcPts val="0"/>
              </a:spcAft>
              <a:buFont typeface="Arial"/>
              <a:buChar char="•"/>
              <a:defRPr/>
            </a:pPr>
            <a:endParaRPr lang="en-US" sz="2800" dirty="0">
              <a:solidFill>
                <a:srgbClr val="000000"/>
              </a:solidFill>
              <a:latin typeface="Calibri" charset="0"/>
              <a:ea typeface="MS PGothic" charset="0"/>
              <a:cs typeface="+mn-cs"/>
            </a:endParaRPr>
          </a:p>
        </p:txBody>
      </p:sp>
    </p:spTree>
    <p:extLst>
      <p:ext uri="{BB962C8B-B14F-4D97-AF65-F5344CB8AC3E}">
        <p14:creationId xmlns:p14="http://schemas.microsoft.com/office/powerpoint/2010/main" val="21554257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2"/>
          <p:cNvSpPr>
            <a:spLocks noGrp="1"/>
          </p:cNvSpPr>
          <p:nvPr>
            <p:ph idx="1"/>
          </p:nvPr>
        </p:nvSpPr>
        <p:spPr>
          <a:xfrm>
            <a:off x="292731" y="1600200"/>
            <a:ext cx="8533753" cy="4525963"/>
          </a:xfrm>
        </p:spPr>
        <p:txBody>
          <a:bodyPr>
            <a:normAutofit/>
          </a:bodyPr>
          <a:lstStyle/>
          <a:p>
            <a:r>
              <a:rPr lang="en-US" sz="2000" dirty="0" smtClean="0"/>
              <a:t>Blast-based annotation are tightly dependent to the quality of the structural annotation</a:t>
            </a:r>
          </a:p>
          <a:p>
            <a:endParaRPr lang="en-US" dirty="0" smtClean="0"/>
          </a:p>
          <a:p>
            <a:pPr lvl="1">
              <a:buFontTx/>
              <a:buChar char="-"/>
            </a:pPr>
            <a:r>
              <a:rPr lang="en-US" sz="2000" dirty="0">
                <a:solidFill>
                  <a:srgbClr val="000000"/>
                </a:solidFill>
              </a:rPr>
              <a:t>Gene Fusion</a:t>
            </a:r>
          </a:p>
          <a:p>
            <a:pPr lvl="1">
              <a:buFontTx/>
              <a:buChar char="-"/>
            </a:pPr>
            <a:endParaRPr lang="en-US" sz="2000" dirty="0">
              <a:solidFill>
                <a:srgbClr val="000000"/>
              </a:solidFill>
            </a:endParaRPr>
          </a:p>
          <a:p>
            <a:pPr lvl="1">
              <a:buFontTx/>
              <a:buChar char="-"/>
            </a:pPr>
            <a:r>
              <a:rPr lang="en-US" sz="2000" dirty="0">
                <a:solidFill>
                  <a:srgbClr val="000000"/>
                </a:solidFill>
              </a:rPr>
              <a:t>Gene split</a:t>
            </a:r>
          </a:p>
          <a:p>
            <a:pPr lvl="1">
              <a:buFontTx/>
              <a:buChar char="-"/>
            </a:pPr>
            <a:endParaRPr lang="en-US" sz="2000" dirty="0">
              <a:solidFill>
                <a:srgbClr val="000000"/>
              </a:solidFill>
            </a:endParaRPr>
          </a:p>
          <a:p>
            <a:pPr lvl="1">
              <a:buFontTx/>
              <a:buChar char="-"/>
            </a:pPr>
            <a:r>
              <a:rPr lang="en-US" sz="2000" dirty="0">
                <a:solidFill>
                  <a:srgbClr val="000000"/>
                </a:solidFill>
              </a:rPr>
              <a:t>Gene Partial (Well conserved domain</a:t>
            </a:r>
            <a:r>
              <a:rPr lang="en-US" sz="2000" dirty="0" smtClean="0">
                <a:solidFill>
                  <a:srgbClr val="000000"/>
                </a:solidFill>
              </a:rPr>
              <a:t>)</a:t>
            </a:r>
          </a:p>
          <a:p>
            <a:pPr lvl="1">
              <a:buFontTx/>
              <a:buChar char="-"/>
            </a:pPr>
            <a:endParaRPr lang="en-US" sz="2000" dirty="0" smtClean="0">
              <a:solidFill>
                <a:srgbClr val="000000"/>
              </a:solidFill>
            </a:endParaRPr>
          </a:p>
          <a:p>
            <a:pPr lvl="1">
              <a:buFontTx/>
              <a:buChar char="-"/>
            </a:pPr>
            <a:r>
              <a:rPr lang="en-US" sz="2000" dirty="0" smtClean="0">
                <a:solidFill>
                  <a:srgbClr val="000000"/>
                </a:solidFill>
              </a:rPr>
              <a:t>Over prediction</a:t>
            </a:r>
          </a:p>
          <a:p>
            <a:pPr lvl="1">
              <a:buFontTx/>
              <a:buChar char="-"/>
            </a:pPr>
            <a:endParaRPr lang="en-US" sz="2000" dirty="0" smtClean="0">
              <a:solidFill>
                <a:srgbClr val="000000"/>
              </a:solidFill>
            </a:endParaRPr>
          </a:p>
          <a:p>
            <a:pPr lvl="1">
              <a:buFontTx/>
              <a:buChar char="-"/>
            </a:pPr>
            <a:r>
              <a:rPr lang="en-US" sz="2000" dirty="0" smtClean="0">
                <a:solidFill>
                  <a:srgbClr val="000000"/>
                </a:solidFill>
              </a:rPr>
              <a:t>Wrong ORF</a:t>
            </a:r>
            <a:endParaRPr lang="en-US" sz="2000" dirty="0">
              <a:solidFill>
                <a:srgbClr val="000000"/>
              </a:solidFill>
            </a:endParaRPr>
          </a:p>
          <a:p>
            <a:pPr lvl="1"/>
            <a:endParaRPr lang="en-US" dirty="0"/>
          </a:p>
          <a:p>
            <a:endParaRPr lang="en-US" dirty="0"/>
          </a:p>
          <a:p>
            <a:endParaRPr lang="en-US" dirty="0"/>
          </a:p>
          <a:p>
            <a:endParaRPr lang="en-US" dirty="0"/>
          </a:p>
          <a:p>
            <a:endParaRPr lang="en-US" dirty="0"/>
          </a:p>
        </p:txBody>
      </p:sp>
      <p:sp>
        <p:nvSpPr>
          <p:cNvPr id="5" name="Title 1"/>
          <p:cNvSpPr txBox="1">
            <a:spLocks/>
          </p:cNvSpPr>
          <p:nvPr/>
        </p:nvSpPr>
        <p:spPr>
          <a:xfrm>
            <a:off x="457200" y="218883"/>
            <a:ext cx="3427141" cy="437801"/>
          </a:xfrm>
          <a:prstGeom prst="rect">
            <a:avLst/>
          </a:prstGeom>
        </p:spPr>
        <p:txBody>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en-US" smtClean="0"/>
              <a:t>Blast-based approach</a:t>
            </a:r>
            <a:br>
              <a:rPr lang="en-US" smtClean="0"/>
            </a:br>
            <a:endParaRPr lang="en-US" dirty="0"/>
          </a:p>
        </p:txBody>
      </p:sp>
    </p:spTree>
    <p:extLst>
      <p:ext uri="{BB962C8B-B14F-4D97-AF65-F5344CB8AC3E}">
        <p14:creationId xmlns:p14="http://schemas.microsoft.com/office/powerpoint/2010/main" val="20715594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Screen Shot 2016-04-25 at 12.35.3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695054"/>
            <a:ext cx="9144000"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p:nvPr>
        </p:nvSpPr>
        <p:spPr>
          <a:xfrm>
            <a:off x="457200" y="218883"/>
            <a:ext cx="3427141" cy="437801"/>
          </a:xfrm>
        </p:spPr>
        <p:txBody>
          <a:bodyPr/>
          <a:lstStyle/>
          <a:p>
            <a:r>
              <a:rPr lang="en-US" dirty="0"/>
              <a:t>Blast-based </a:t>
            </a:r>
            <a:r>
              <a:rPr lang="en-US" dirty="0" smtClean="0"/>
              <a:t>approach : result</a:t>
            </a:r>
            <a:r>
              <a:rPr lang="en-US" dirty="0"/>
              <a:t/>
            </a:r>
            <a:br>
              <a:rPr lang="en-US" dirty="0"/>
            </a:br>
            <a:endParaRPr lang="en-US" dirty="0"/>
          </a:p>
        </p:txBody>
      </p:sp>
    </p:spTree>
    <p:extLst>
      <p:ext uri="{BB962C8B-B14F-4D97-AF65-F5344CB8AC3E}">
        <p14:creationId xmlns:p14="http://schemas.microsoft.com/office/powerpoint/2010/main" val="399815455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annotation – HOW?</a:t>
            </a:r>
          </a:p>
        </p:txBody>
      </p:sp>
      <p:sp>
        <p:nvSpPr>
          <p:cNvPr id="5" name="Rounded Rectangle 4"/>
          <p:cNvSpPr/>
          <p:nvPr/>
        </p:nvSpPr>
        <p:spPr>
          <a:xfrm>
            <a:off x="3202685" y="1676400"/>
            <a:ext cx="2723358" cy="1229410"/>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Get sequences</a:t>
            </a:r>
            <a:endParaRPr lang="en-US" sz="2800" dirty="0"/>
          </a:p>
        </p:txBody>
      </p:sp>
      <p:sp>
        <p:nvSpPr>
          <p:cNvPr id="6" name="Rounded Rectangle 5"/>
          <p:cNvSpPr/>
          <p:nvPr/>
        </p:nvSpPr>
        <p:spPr>
          <a:xfrm>
            <a:off x="2229539" y="4058619"/>
            <a:ext cx="2219385" cy="1752358"/>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Compare domains</a:t>
            </a:r>
          </a:p>
          <a:p>
            <a:pPr algn="ctr"/>
            <a:r>
              <a:rPr lang="en-US" sz="2800" dirty="0" smtClean="0"/>
              <a:t>(</a:t>
            </a:r>
            <a:r>
              <a:rPr lang="en-US" sz="2800" dirty="0" err="1" smtClean="0"/>
              <a:t>Pfam</a:t>
            </a:r>
            <a:r>
              <a:rPr lang="en-US" sz="2800" dirty="0" smtClean="0"/>
              <a:t>, </a:t>
            </a:r>
            <a:r>
              <a:rPr lang="en-US" sz="2800" dirty="0" err="1" smtClean="0"/>
              <a:t>interpro</a:t>
            </a:r>
            <a:r>
              <a:rPr lang="en-US" sz="2800" dirty="0" smtClean="0"/>
              <a:t>)</a:t>
            </a:r>
            <a:endParaRPr lang="en-US" sz="2800" dirty="0"/>
          </a:p>
        </p:txBody>
      </p:sp>
      <p:sp>
        <p:nvSpPr>
          <p:cNvPr id="7" name="Rounded Rectangle 6"/>
          <p:cNvSpPr/>
          <p:nvPr/>
        </p:nvSpPr>
        <p:spPr>
          <a:xfrm>
            <a:off x="4555245" y="4003613"/>
            <a:ext cx="2282353" cy="1789029"/>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Pathways</a:t>
            </a:r>
          </a:p>
          <a:p>
            <a:pPr algn="ctr"/>
            <a:r>
              <a:rPr lang="en-US" sz="2800" dirty="0" smtClean="0"/>
              <a:t>(KEGG, </a:t>
            </a:r>
            <a:r>
              <a:rPr lang="en-US" sz="2800" dirty="0" err="1" smtClean="0"/>
              <a:t>MetaCyc</a:t>
            </a:r>
            <a:r>
              <a:rPr lang="en-US" sz="2800" dirty="0" smtClean="0"/>
              <a:t>, </a:t>
            </a:r>
            <a:r>
              <a:rPr lang="en-US" sz="2800" dirty="0" err="1" smtClean="0"/>
              <a:t>Reactome</a:t>
            </a:r>
            <a:r>
              <a:rPr lang="en-US" sz="2800" dirty="0" smtClean="0"/>
              <a:t> …)</a:t>
            </a:r>
            <a:endParaRPr lang="en-US" sz="2800" dirty="0"/>
          </a:p>
        </p:txBody>
      </p:sp>
      <p:sp>
        <p:nvSpPr>
          <p:cNvPr id="8" name="Rounded Rectangle 7"/>
          <p:cNvSpPr/>
          <p:nvPr/>
        </p:nvSpPr>
        <p:spPr>
          <a:xfrm>
            <a:off x="6914559" y="4003613"/>
            <a:ext cx="1993747" cy="1789029"/>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Controlled vocabulary</a:t>
            </a:r>
          </a:p>
          <a:p>
            <a:pPr algn="ctr"/>
            <a:r>
              <a:rPr lang="en-US" sz="2800" dirty="0" smtClean="0"/>
              <a:t>(GO)</a:t>
            </a:r>
            <a:endParaRPr lang="en-US" sz="2800" dirty="0"/>
          </a:p>
        </p:txBody>
      </p:sp>
      <p:cxnSp>
        <p:nvCxnSpPr>
          <p:cNvPr id="10" name="Straight Arrow Connector 9"/>
          <p:cNvCxnSpPr>
            <a:stCxn id="5" idx="2"/>
            <a:endCxn id="6" idx="0"/>
          </p:cNvCxnSpPr>
          <p:nvPr/>
        </p:nvCxnSpPr>
        <p:spPr>
          <a:xfrm flipH="1">
            <a:off x="3339232" y="2905810"/>
            <a:ext cx="1225132" cy="1152809"/>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2"/>
            <a:endCxn id="7" idx="0"/>
          </p:cNvCxnSpPr>
          <p:nvPr/>
        </p:nvCxnSpPr>
        <p:spPr>
          <a:xfrm>
            <a:off x="4564364" y="2905810"/>
            <a:ext cx="1132058" cy="109780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5" idx="2"/>
            <a:endCxn id="8" idx="0"/>
          </p:cNvCxnSpPr>
          <p:nvPr/>
        </p:nvCxnSpPr>
        <p:spPr>
          <a:xfrm>
            <a:off x="4564364" y="2905810"/>
            <a:ext cx="3347069" cy="109780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211645" y="4003613"/>
            <a:ext cx="1930133" cy="1752358"/>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Search similar function</a:t>
            </a:r>
            <a:endParaRPr lang="en-US" sz="2800" dirty="0"/>
          </a:p>
        </p:txBody>
      </p:sp>
      <p:cxnSp>
        <p:nvCxnSpPr>
          <p:cNvPr id="21" name="Straight Arrow Connector 20"/>
          <p:cNvCxnSpPr>
            <a:stCxn id="5" idx="2"/>
            <a:endCxn id="11" idx="0"/>
          </p:cNvCxnSpPr>
          <p:nvPr/>
        </p:nvCxnSpPr>
        <p:spPr>
          <a:xfrm flipH="1">
            <a:off x="1176712" y="2905810"/>
            <a:ext cx="3387652" cy="109780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752511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Databases</a:t>
            </a:r>
            <a:endParaRPr lang="en-US" dirty="0"/>
          </a:p>
        </p:txBody>
      </p:sp>
      <p:graphicFrame>
        <p:nvGraphicFramePr>
          <p:cNvPr id="4" name="Table 3"/>
          <p:cNvGraphicFramePr>
            <a:graphicFrameLocks noGrp="1"/>
          </p:cNvGraphicFramePr>
          <p:nvPr/>
        </p:nvGraphicFramePr>
        <p:xfrm>
          <a:off x="323528" y="1700808"/>
          <a:ext cx="8712968" cy="3902824"/>
        </p:xfrm>
        <a:graphic>
          <a:graphicData uri="http://schemas.openxmlformats.org/drawingml/2006/table">
            <a:tbl>
              <a:tblPr firstRow="1" bandRow="1">
                <a:tableStyleId>{08FB837D-C827-4EFA-A057-4D05807E0F7C}</a:tableStyleId>
              </a:tblPr>
              <a:tblGrid>
                <a:gridCol w="1214102"/>
                <a:gridCol w="2458306"/>
                <a:gridCol w="5040560"/>
              </a:tblGrid>
              <a:tr h="351212">
                <a:tc>
                  <a:txBody>
                    <a:bodyPr/>
                    <a:lstStyle/>
                    <a:p>
                      <a:pPr algn="ctr"/>
                      <a:r>
                        <a:rPr lang="en-US" sz="1400" dirty="0" smtClean="0"/>
                        <a:t>Database</a:t>
                      </a:r>
                      <a:endParaRPr lang="en-US" sz="1400" dirty="0"/>
                    </a:p>
                  </a:txBody>
                  <a:tcPr/>
                </a:tc>
                <a:tc>
                  <a:txBody>
                    <a:bodyPr/>
                    <a:lstStyle/>
                    <a:p>
                      <a:pPr algn="ctr"/>
                      <a:r>
                        <a:rPr lang="en-US" sz="1400" dirty="0" smtClean="0"/>
                        <a:t>Information</a:t>
                      </a:r>
                      <a:endParaRPr lang="en-US" sz="1400" dirty="0"/>
                    </a:p>
                  </a:txBody>
                  <a:tcPr/>
                </a:tc>
                <a:tc>
                  <a:txBody>
                    <a:bodyPr/>
                    <a:lstStyle/>
                    <a:p>
                      <a:pPr algn="ctr"/>
                      <a:r>
                        <a:rPr lang="en-US" sz="1400" dirty="0" smtClean="0"/>
                        <a:t>Comment</a:t>
                      </a:r>
                      <a:endParaRPr lang="en-US" sz="1400" dirty="0"/>
                    </a:p>
                  </a:txBody>
                  <a:tcPr/>
                </a:tc>
              </a:tr>
              <a:tr h="304800">
                <a:tc>
                  <a:txBody>
                    <a:bodyPr/>
                    <a:lstStyle/>
                    <a:p>
                      <a:r>
                        <a:rPr lang="en-US" sz="1400" dirty="0" smtClean="0"/>
                        <a:t>KEGG</a:t>
                      </a:r>
                      <a:endParaRPr lang="en-US" sz="14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Pathway</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Kyoto Encyclopedia of Genes and Genomes</a:t>
                      </a:r>
                    </a:p>
                  </a:txBody>
                  <a:tcPr/>
                </a:tc>
              </a:tr>
              <a:tr h="518160">
                <a:tc>
                  <a:txBody>
                    <a:bodyPr/>
                    <a:lstStyle/>
                    <a:p>
                      <a:r>
                        <a:rPr lang="en-US" sz="1400" dirty="0" err="1" smtClean="0"/>
                        <a:t>MetaCyc</a:t>
                      </a:r>
                      <a:endParaRPr lang="en-US" sz="1400" dirty="0"/>
                    </a:p>
                  </a:txBody>
                  <a:tcPr/>
                </a:tc>
                <a:tc>
                  <a:txBody>
                    <a:bodyPr/>
                    <a:lstStyle/>
                    <a:p>
                      <a:pPr algn="ctr"/>
                      <a:r>
                        <a:rPr lang="en-US" sz="1400" b="0" i="0" u="none" strike="noStrike" kern="1200" baseline="0" dirty="0" smtClean="0">
                          <a:solidFill>
                            <a:schemeClr val="dk1"/>
                          </a:solidFill>
                          <a:latin typeface="+mn-lt"/>
                          <a:ea typeface="+mn-ea"/>
                          <a:cs typeface="+mn-cs"/>
                        </a:rPr>
                        <a:t>Pathway</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Curated database of experimentally elucidated metabolic pathways from all domains of life </a:t>
                      </a:r>
                      <a:r>
                        <a:rPr lang="en-US" sz="1400" dirty="0" smtClean="0"/>
                        <a:t>(NIH)</a:t>
                      </a:r>
                      <a:endParaRPr lang="en-US" sz="1400" b="0" i="0" u="none" strike="noStrike" kern="1200" baseline="0" dirty="0" smtClean="0">
                        <a:solidFill>
                          <a:schemeClr val="dk1"/>
                        </a:solidFill>
                        <a:latin typeface="+mn-lt"/>
                        <a:ea typeface="+mn-ea"/>
                        <a:cs typeface="+mn-cs"/>
                      </a:endParaRPr>
                    </a:p>
                  </a:txBody>
                  <a:tcPr/>
                </a:tc>
              </a:tr>
              <a:tr h="304800">
                <a:tc>
                  <a:txBody>
                    <a:bodyPr/>
                    <a:lstStyle/>
                    <a:p>
                      <a:r>
                        <a:rPr lang="en-US" sz="1400" dirty="0" err="1" smtClean="0"/>
                        <a:t>Reactome</a:t>
                      </a:r>
                      <a:endParaRPr lang="en-US" sz="1400" dirty="0"/>
                    </a:p>
                  </a:txBody>
                  <a:tcPr/>
                </a:tc>
                <a:tc>
                  <a:txBody>
                    <a:bodyPr/>
                    <a:lstStyle/>
                    <a:p>
                      <a:pPr algn="ctr"/>
                      <a:r>
                        <a:rPr lang="en-US" sz="1400" b="0" i="0" u="none" strike="noStrike" kern="1200" baseline="0" dirty="0" smtClean="0">
                          <a:solidFill>
                            <a:schemeClr val="dk1"/>
                          </a:solidFill>
                          <a:latin typeface="+mn-lt"/>
                          <a:ea typeface="+mn-ea"/>
                          <a:cs typeface="+mn-cs"/>
                        </a:rPr>
                        <a:t>Pathway</a:t>
                      </a:r>
                      <a:endParaRPr lang="en-US" sz="1400" b="1" u="sng"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Curated and peer reviewed pathway database</a:t>
                      </a:r>
                    </a:p>
                  </a:txBody>
                  <a:tcPr/>
                </a:tc>
              </a:tr>
              <a:tr h="518160">
                <a:tc>
                  <a:txBody>
                    <a:bodyPr/>
                    <a:lstStyle/>
                    <a:p>
                      <a:r>
                        <a:rPr lang="en-US" sz="1400" dirty="0" err="1" smtClean="0"/>
                        <a:t>UniPathway</a:t>
                      </a:r>
                      <a:endParaRPr lang="en-US" sz="1400" dirty="0"/>
                    </a:p>
                  </a:txBody>
                  <a:tcPr/>
                </a:tc>
                <a:tc>
                  <a:txBody>
                    <a:bodyPr/>
                    <a:lstStyle/>
                    <a:p>
                      <a:pPr algn="ctr"/>
                      <a:r>
                        <a:rPr lang="en-US" sz="1400" b="0" i="0" u="none" strike="noStrike" kern="1200" baseline="0" dirty="0" smtClean="0">
                          <a:solidFill>
                            <a:schemeClr val="dk1"/>
                          </a:solidFill>
                          <a:latin typeface="+mn-lt"/>
                          <a:ea typeface="+mn-ea"/>
                          <a:cs typeface="+mn-cs"/>
                        </a:rPr>
                        <a:t>Pathway</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Manually curated resource of enzyme-catalyzed and spontaneous chemical reactions.</a:t>
                      </a:r>
                      <a:endParaRPr lang="en-US" sz="1400" dirty="0"/>
                    </a:p>
                  </a:txBody>
                  <a:tcPr/>
                </a:tc>
              </a:tr>
              <a:tr h="518160">
                <a:tc>
                  <a:txBody>
                    <a:bodyPr/>
                    <a:lstStyle/>
                    <a:p>
                      <a:r>
                        <a:rPr lang="en-US" sz="1400" dirty="0" smtClean="0"/>
                        <a:t>GO</a:t>
                      </a:r>
                      <a:endParaRPr lang="en-US" sz="1400" dirty="0"/>
                    </a:p>
                  </a:txBody>
                  <a:tcPr/>
                </a:tc>
                <a:tc>
                  <a:txBody>
                    <a:bodyPr/>
                    <a:lstStyle/>
                    <a:p>
                      <a:r>
                        <a:rPr lang="en-US" sz="1400" dirty="0" smtClean="0"/>
                        <a:t>Gene Ontology</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Three structured, controlled vocabularies (ontologies) : biological processes, cellular components and molecular functions </a:t>
                      </a:r>
                      <a:endParaRPr lang="en-US" sz="1400" dirty="0"/>
                    </a:p>
                  </a:txBody>
                  <a:tcPr/>
                </a:tc>
              </a:tr>
              <a:tr h="351212">
                <a:tc>
                  <a:txBody>
                    <a:bodyPr/>
                    <a:lstStyle/>
                    <a:p>
                      <a:r>
                        <a:rPr lang="en-US" sz="1400" dirty="0" err="1" smtClean="0"/>
                        <a:t>Pfam</a:t>
                      </a:r>
                      <a:endParaRPr lang="en-US" sz="1400" dirty="0"/>
                    </a:p>
                  </a:txBody>
                  <a:tcPr/>
                </a:tc>
                <a:tc>
                  <a:txBody>
                    <a:bodyPr/>
                    <a:lstStyle/>
                    <a:p>
                      <a:r>
                        <a:rPr lang="en-US" sz="1400" dirty="0" smtClean="0"/>
                        <a:t>Protein families</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Multiple sequence alignments and hidden Markov models </a:t>
                      </a:r>
                      <a:endParaRPr lang="en-US" sz="1400" dirty="0"/>
                    </a:p>
                  </a:txBody>
                  <a:tcPr/>
                </a:tc>
              </a:tr>
              <a:tr h="518160">
                <a:tc>
                  <a:txBody>
                    <a:bodyPr/>
                    <a:lstStyle/>
                    <a:p>
                      <a:r>
                        <a:rPr lang="en-US" sz="1400" dirty="0" err="1" smtClean="0"/>
                        <a:t>Interpro</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dirty="0" smtClean="0">
                          <a:effectLst/>
                          <a:latin typeface="Cambria"/>
                          <a:ea typeface="ＭＳ 明朝"/>
                          <a:cs typeface="Times New Roman"/>
                        </a:rPr>
                        <a:t>Protein families, domains and functional sites</a:t>
                      </a:r>
                      <a:endParaRPr lang="en-US"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Run</a:t>
                      </a:r>
                      <a:r>
                        <a:rPr lang="en-US" sz="1400" kern="1200" baseline="0" dirty="0" smtClean="0">
                          <a:solidFill>
                            <a:schemeClr val="dk1"/>
                          </a:solidFill>
                          <a:effectLst/>
                          <a:latin typeface="+mn-lt"/>
                          <a:ea typeface="+mn-ea"/>
                          <a:cs typeface="+mn-cs"/>
                        </a:rPr>
                        <a:t> </a:t>
                      </a:r>
                      <a:r>
                        <a:rPr lang="en-US" sz="1400" kern="1200" dirty="0" smtClean="0">
                          <a:solidFill>
                            <a:schemeClr val="dk1"/>
                          </a:solidFill>
                          <a:effectLst/>
                          <a:latin typeface="+mn-lt"/>
                          <a:ea typeface="+mn-ea"/>
                          <a:cs typeface="+mn-cs"/>
                        </a:rPr>
                        <a:t>separate search applications,</a:t>
                      </a:r>
                      <a:r>
                        <a:rPr lang="en-US" sz="1400" kern="1200" baseline="0" dirty="0" smtClean="0">
                          <a:solidFill>
                            <a:schemeClr val="dk1"/>
                          </a:solidFill>
                          <a:effectLst/>
                          <a:latin typeface="+mn-lt"/>
                          <a:ea typeface="+mn-ea"/>
                          <a:cs typeface="+mn-cs"/>
                        </a:rPr>
                        <a:t> and create a signature to search against </a:t>
                      </a:r>
                      <a:r>
                        <a:rPr lang="en-US" sz="1400" kern="1200" baseline="0" dirty="0" err="1" smtClean="0">
                          <a:solidFill>
                            <a:schemeClr val="dk1"/>
                          </a:solidFill>
                          <a:effectLst/>
                          <a:latin typeface="+mn-lt"/>
                          <a:ea typeface="+mn-ea"/>
                          <a:cs typeface="+mn-cs"/>
                        </a:rPr>
                        <a:t>Interpro</a:t>
                      </a:r>
                      <a:r>
                        <a:rPr lang="en-US" sz="1400" kern="1200" baseline="0" dirty="0" smtClean="0">
                          <a:solidFill>
                            <a:schemeClr val="dk1"/>
                          </a:solidFill>
                          <a:effectLst/>
                          <a:latin typeface="+mn-lt"/>
                          <a:ea typeface="+mn-ea"/>
                          <a:cs typeface="+mn-cs"/>
                        </a:rPr>
                        <a:t>.</a:t>
                      </a:r>
                      <a:endParaRPr lang="en-US" sz="1400" kern="1200" dirty="0" smtClean="0">
                        <a:solidFill>
                          <a:schemeClr val="dk1"/>
                        </a:solidFill>
                        <a:effectLst/>
                        <a:latin typeface="+mn-lt"/>
                        <a:ea typeface="+mn-ea"/>
                        <a:cs typeface="+mn-cs"/>
                      </a:endParaRPr>
                    </a:p>
                  </a:txBody>
                  <a:tcPr/>
                </a:tc>
              </a:tr>
              <a:tr h="518160">
                <a:tc gridSpan="3">
                  <a:txBody>
                    <a:bodyPr/>
                    <a:lstStyle/>
                    <a:p>
                      <a:r>
                        <a:rPr lang="en-US" sz="1400" dirty="0" smtClean="0"/>
                        <a:t>Have</a:t>
                      </a:r>
                      <a:r>
                        <a:rPr lang="en-US" sz="1400" baseline="0" dirty="0" smtClean="0"/>
                        <a:t> a look on the </a:t>
                      </a:r>
                      <a:r>
                        <a:rPr lang="en-US" sz="1400" baseline="0" dirty="0" err="1" smtClean="0"/>
                        <a:t>Interpro</a:t>
                      </a:r>
                      <a:r>
                        <a:rPr lang="en-US" sz="1400" baseline="0" dirty="0" smtClean="0"/>
                        <a:t> web page: All the database they search into are listed. It gives a nice overview of different types of databases available.</a:t>
                      </a:r>
                      <a:endParaRPr lang="en-US" sz="1400" dirty="0"/>
                    </a:p>
                  </a:txBody>
                  <a:tcPr/>
                </a:tc>
                <a:tc hMerge="1">
                  <a:txBody>
                    <a:bodyPr/>
                    <a:lstStyle/>
                    <a:p>
                      <a:endParaRPr lang="en-US" sz="1400" dirty="0"/>
                    </a:p>
                  </a:txBody>
                  <a:tcPr/>
                </a:tc>
                <a:tc hMerge="1">
                  <a:txBody>
                    <a:bodyPr/>
                    <a:lstStyle/>
                    <a:p>
                      <a:endParaRPr lang="en-US" sz="1400" dirty="0"/>
                    </a:p>
                  </a:txBody>
                  <a:tcPr/>
                </a:tc>
              </a:tr>
            </a:tbl>
          </a:graphicData>
        </a:graphic>
      </p:graphicFrame>
    </p:spTree>
    <p:extLst>
      <p:ext uri="{BB962C8B-B14F-4D97-AF65-F5344CB8AC3E}">
        <p14:creationId xmlns:p14="http://schemas.microsoft.com/office/powerpoint/2010/main" val="126656971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4-04-01 at 8.51.57 AM.png"/>
          <p:cNvPicPr>
            <a:picLocks noChangeAspect="1"/>
          </p:cNvPicPr>
          <p:nvPr/>
        </p:nvPicPr>
        <p:blipFill>
          <a:blip r:embed="rId3">
            <a:extLst>
              <a:ext uri="{28A0092B-C50C-407E-A947-70E740481C1C}">
                <a14:useLocalDpi xmlns:a14="http://schemas.microsoft.com/office/drawing/2010/main" val="0"/>
              </a:ext>
            </a:extLst>
          </a:blip>
          <a:srcRect t="-9956" b="-9956"/>
          <a:stretch>
            <a:fillRect/>
          </a:stretch>
        </p:blipFill>
        <p:spPr>
          <a:xfrm>
            <a:off x="601727" y="1853024"/>
            <a:ext cx="6980238" cy="4927600"/>
          </a:xfrm>
          <a:prstGeom prst="rect">
            <a:avLst/>
          </a:prstGeom>
          <a:noFill/>
        </p:spPr>
      </p:pic>
      <p:sp>
        <p:nvSpPr>
          <p:cNvPr id="2" name="Title 1"/>
          <p:cNvSpPr>
            <a:spLocks noGrp="1"/>
          </p:cNvSpPr>
          <p:nvPr>
            <p:ph type="title"/>
          </p:nvPr>
        </p:nvSpPr>
        <p:spPr/>
        <p:txBody>
          <a:bodyPr/>
          <a:lstStyle/>
          <a:p>
            <a:r>
              <a:rPr lang="en-US" dirty="0"/>
              <a:t>Gene Ontology</a:t>
            </a:r>
            <a:br>
              <a:rPr lang="en-US" dirty="0"/>
            </a:br>
            <a:endParaRPr lang="en-US" dirty="0"/>
          </a:p>
        </p:txBody>
      </p:sp>
      <p:sp>
        <p:nvSpPr>
          <p:cNvPr id="6" name="TextBox 9"/>
          <p:cNvSpPr txBox="1">
            <a:spLocks noChangeArrowheads="1"/>
          </p:cNvSpPr>
          <p:nvPr/>
        </p:nvSpPr>
        <p:spPr bwMode="auto">
          <a:xfrm>
            <a:off x="5633529" y="1965325"/>
            <a:ext cx="3024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2000" dirty="0"/>
              <a:t>More than 60 000 terms</a:t>
            </a:r>
          </a:p>
        </p:txBody>
      </p:sp>
      <p:sp>
        <p:nvSpPr>
          <p:cNvPr id="3" name="TextBox 2"/>
          <p:cNvSpPr txBox="1"/>
          <p:nvPr/>
        </p:nvSpPr>
        <p:spPr>
          <a:xfrm rot="10800000" flipV="1">
            <a:off x="457200" y="1295138"/>
            <a:ext cx="8200516" cy="923330"/>
          </a:xfrm>
          <a:prstGeom prst="rect">
            <a:avLst/>
          </a:prstGeom>
          <a:noFill/>
        </p:spPr>
        <p:txBody>
          <a:bodyPr wrap="square" rtlCol="0">
            <a:spAutoFit/>
          </a:bodyPr>
          <a:lstStyle/>
          <a:p>
            <a:r>
              <a:rPr lang="en-US" dirty="0"/>
              <a:t>Gene Ontology: the framework for the model of biology. The GO defines concepts/classes used to describe gene function, and relationships between these concepts. It classifies functions along three aspects: </a:t>
            </a:r>
          </a:p>
        </p:txBody>
      </p:sp>
      <p:sp>
        <p:nvSpPr>
          <p:cNvPr id="7" name="Right Brace 6"/>
          <p:cNvSpPr/>
          <p:nvPr/>
        </p:nvSpPr>
        <p:spPr>
          <a:xfrm>
            <a:off x="5073352" y="2501691"/>
            <a:ext cx="543326" cy="123160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ight Brace 7"/>
          <p:cNvSpPr/>
          <p:nvPr/>
        </p:nvSpPr>
        <p:spPr>
          <a:xfrm>
            <a:off x="5073352" y="4195143"/>
            <a:ext cx="560177" cy="105685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ight Brace 8"/>
          <p:cNvSpPr/>
          <p:nvPr/>
        </p:nvSpPr>
        <p:spPr>
          <a:xfrm>
            <a:off x="5073352" y="5542207"/>
            <a:ext cx="430926" cy="70736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5810601" y="2578851"/>
            <a:ext cx="3070071" cy="923330"/>
          </a:xfrm>
          <a:prstGeom prst="rect">
            <a:avLst/>
          </a:prstGeom>
          <a:noFill/>
        </p:spPr>
        <p:txBody>
          <a:bodyPr wrap="none" rtlCol="0">
            <a:spAutoFit/>
          </a:bodyPr>
          <a:lstStyle/>
          <a:p>
            <a:r>
              <a:rPr lang="en-US" dirty="0"/>
              <a:t>pathways and larger processes </a:t>
            </a:r>
            <a:endParaRPr lang="en-US" dirty="0" smtClean="0"/>
          </a:p>
          <a:p>
            <a:r>
              <a:rPr lang="en-US" dirty="0" smtClean="0"/>
              <a:t>made </a:t>
            </a:r>
            <a:r>
              <a:rPr lang="en-US" dirty="0"/>
              <a:t>up of the activities </a:t>
            </a:r>
            <a:endParaRPr lang="en-US" dirty="0" smtClean="0"/>
          </a:p>
          <a:p>
            <a:r>
              <a:rPr lang="en-US" dirty="0" smtClean="0"/>
              <a:t>of </a:t>
            </a:r>
            <a:r>
              <a:rPr lang="en-US" dirty="0"/>
              <a:t>multiple gene products.</a:t>
            </a:r>
          </a:p>
        </p:txBody>
      </p:sp>
      <p:sp>
        <p:nvSpPr>
          <p:cNvPr id="11" name="TextBox 10"/>
          <p:cNvSpPr txBox="1"/>
          <p:nvPr/>
        </p:nvSpPr>
        <p:spPr>
          <a:xfrm>
            <a:off x="5810601" y="4191443"/>
            <a:ext cx="2005677" cy="646331"/>
          </a:xfrm>
          <a:prstGeom prst="rect">
            <a:avLst/>
          </a:prstGeom>
          <a:noFill/>
        </p:spPr>
        <p:txBody>
          <a:bodyPr wrap="none" rtlCol="0">
            <a:spAutoFit/>
          </a:bodyPr>
          <a:lstStyle/>
          <a:p>
            <a:r>
              <a:rPr lang="en-US" dirty="0"/>
              <a:t>molecular activities </a:t>
            </a:r>
            <a:endParaRPr lang="en-US" dirty="0" smtClean="0"/>
          </a:p>
          <a:p>
            <a:r>
              <a:rPr lang="en-US" dirty="0" smtClean="0"/>
              <a:t>of </a:t>
            </a:r>
            <a:r>
              <a:rPr lang="en-US" dirty="0"/>
              <a:t>gene products</a:t>
            </a:r>
          </a:p>
        </p:txBody>
      </p:sp>
      <p:sp>
        <p:nvSpPr>
          <p:cNvPr id="12" name="TextBox 11"/>
          <p:cNvSpPr txBox="1"/>
          <p:nvPr/>
        </p:nvSpPr>
        <p:spPr>
          <a:xfrm>
            <a:off x="5738128" y="5653969"/>
            <a:ext cx="3142544" cy="369332"/>
          </a:xfrm>
          <a:prstGeom prst="rect">
            <a:avLst/>
          </a:prstGeom>
          <a:noFill/>
        </p:spPr>
        <p:txBody>
          <a:bodyPr wrap="none" rtlCol="0">
            <a:spAutoFit/>
          </a:bodyPr>
          <a:lstStyle/>
          <a:p>
            <a:r>
              <a:rPr lang="en-US" dirty="0"/>
              <a:t>where gene products are active</a:t>
            </a:r>
          </a:p>
        </p:txBody>
      </p:sp>
    </p:spTree>
    <p:extLst>
      <p:ext uri="{BB962C8B-B14F-4D97-AF65-F5344CB8AC3E}">
        <p14:creationId xmlns:p14="http://schemas.microsoft.com/office/powerpoint/2010/main" val="126656971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 Ontology</a:t>
            </a:r>
            <a:br>
              <a:rPr lang="en-US" dirty="0"/>
            </a:br>
            <a:endParaRPr lang="en-US" dirty="0"/>
          </a:p>
        </p:txBody>
      </p:sp>
      <p:pic>
        <p:nvPicPr>
          <p:cNvPr id="4" name="Picture 4" descr="Screen Shot 2016-04-25 at 14.13.36.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773238"/>
            <a:ext cx="7367587"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a:xfrm>
            <a:off x="1042988" y="5373688"/>
            <a:ext cx="1657350" cy="576262"/>
          </a:xfrm>
          <a:prstGeom prst="ellipse">
            <a:avLst/>
          </a:prstGeom>
          <a:solidFill>
            <a:schemeClr val="accent6">
              <a:lumMod val="75000"/>
              <a:alpha val="0"/>
            </a:schemeClr>
          </a:solidFill>
          <a:ln w="38100" cmpd="sng">
            <a:solidFill>
              <a:srgbClr val="F7964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 name="TextBox 2"/>
          <p:cNvSpPr txBox="1"/>
          <p:nvPr/>
        </p:nvSpPr>
        <p:spPr>
          <a:xfrm>
            <a:off x="2700338" y="1243442"/>
            <a:ext cx="3121367" cy="369332"/>
          </a:xfrm>
          <a:prstGeom prst="rect">
            <a:avLst/>
          </a:prstGeom>
          <a:noFill/>
        </p:spPr>
        <p:txBody>
          <a:bodyPr wrap="none" rtlCol="0">
            <a:spAutoFit/>
          </a:bodyPr>
          <a:lstStyle/>
          <a:p>
            <a:r>
              <a:rPr lang="en-US" dirty="0"/>
              <a:t>http://</a:t>
            </a:r>
            <a:r>
              <a:rPr lang="en-US" dirty="0" err="1"/>
              <a:t>www.geneontology.org</a:t>
            </a:r>
            <a:r>
              <a:rPr lang="en-US" dirty="0"/>
              <a:t>/</a:t>
            </a:r>
          </a:p>
        </p:txBody>
      </p:sp>
    </p:spTree>
    <p:extLst>
      <p:ext uri="{BB962C8B-B14F-4D97-AF65-F5344CB8AC3E}">
        <p14:creationId xmlns:p14="http://schemas.microsoft.com/office/powerpoint/2010/main" val="12665697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FirstSlid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29404"/>
            <a:ext cx="8048625" cy="5925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3631563" y="5934670"/>
            <a:ext cx="505555"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sv-SE" sz="5400" b="1" dirty="0" smtClean="0">
                <a:ln w="11430"/>
                <a:solidFill>
                  <a:srgbClr val="FF0000"/>
                </a:solidFill>
                <a:effectLst>
                  <a:outerShdw blurRad="50800" dist="39000" dir="5460000" algn="tl">
                    <a:srgbClr val="000000">
                      <a:alpha val="38000"/>
                    </a:srgbClr>
                  </a:outerShdw>
                </a:effectLst>
              </a:rPr>
              <a:t>?</a:t>
            </a:r>
            <a:endParaRPr lang="sv-SE" sz="5400" b="1" dirty="0">
              <a:ln w="11430"/>
              <a:solidFill>
                <a:srgbClr val="FF0000"/>
              </a:solidFill>
              <a:effectLst>
                <a:outerShdw blurRad="50800" dist="39000" dir="5460000" algn="tl">
                  <a:srgbClr val="000000">
                    <a:alpha val="38000"/>
                  </a:srgbClr>
                </a:outerShdw>
              </a:effectLst>
            </a:endParaRPr>
          </a:p>
        </p:txBody>
      </p:sp>
      <p:sp>
        <p:nvSpPr>
          <p:cNvPr id="11" name="Title 1"/>
          <p:cNvSpPr txBox="1">
            <a:spLocks/>
          </p:cNvSpPr>
          <p:nvPr/>
        </p:nvSpPr>
        <p:spPr>
          <a:xfrm>
            <a:off x="457200" y="218883"/>
            <a:ext cx="3427141" cy="437801"/>
          </a:xfrm>
          <a:prstGeom prst="rect">
            <a:avLst/>
          </a:prstGeom>
        </p:spPr>
        <p:txBody>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en-US" dirty="0">
                <a:solidFill>
                  <a:schemeClr val="tx1"/>
                </a:solidFill>
              </a:rPr>
              <a:t>Overview</a:t>
            </a:r>
            <a:endParaRPr lang="en-US" dirty="0"/>
          </a:p>
        </p:txBody>
      </p:sp>
    </p:spTree>
    <p:extLst>
      <p:ext uri="{BB962C8B-B14F-4D97-AF65-F5344CB8AC3E}">
        <p14:creationId xmlns:p14="http://schemas.microsoft.com/office/powerpoint/2010/main" val="34333556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rPr>
              <a:t>Tools</a:t>
            </a:r>
            <a:endParaRPr lang="en-US" dirty="0"/>
          </a:p>
        </p:txBody>
      </p:sp>
      <p:graphicFrame>
        <p:nvGraphicFramePr>
          <p:cNvPr id="5" name="Table 4"/>
          <p:cNvGraphicFramePr>
            <a:graphicFrameLocks noGrp="1"/>
          </p:cNvGraphicFramePr>
          <p:nvPr/>
        </p:nvGraphicFramePr>
        <p:xfrm>
          <a:off x="251520" y="1196752"/>
          <a:ext cx="8712968" cy="5137956"/>
        </p:xfrm>
        <a:graphic>
          <a:graphicData uri="http://schemas.openxmlformats.org/drawingml/2006/table">
            <a:tbl>
              <a:tblPr firstRow="1" bandRow="1">
                <a:tableStyleId>{08FB837D-C827-4EFA-A057-4D05807E0F7C}</a:tableStyleId>
              </a:tblPr>
              <a:tblGrid>
                <a:gridCol w="1214102"/>
                <a:gridCol w="4642155"/>
                <a:gridCol w="2856711"/>
              </a:tblGrid>
              <a:tr h="351212">
                <a:tc>
                  <a:txBody>
                    <a:bodyPr/>
                    <a:lstStyle/>
                    <a:p>
                      <a:pPr algn="ctr"/>
                      <a:r>
                        <a:rPr lang="en-US" sz="1400" dirty="0" smtClean="0"/>
                        <a:t>Tool</a:t>
                      </a:r>
                      <a:endParaRPr lang="en-US" sz="1400" dirty="0"/>
                    </a:p>
                  </a:txBody>
                  <a:tcPr/>
                </a:tc>
                <a:tc>
                  <a:txBody>
                    <a:bodyPr/>
                    <a:lstStyle/>
                    <a:p>
                      <a:r>
                        <a:rPr lang="en-US" sz="1400" dirty="0" smtClean="0"/>
                        <a:t>Approach</a:t>
                      </a:r>
                      <a:endParaRPr lang="en-US" sz="1400" dirty="0"/>
                    </a:p>
                  </a:txBody>
                  <a:tcPr/>
                </a:tc>
                <a:tc>
                  <a:txBody>
                    <a:bodyPr/>
                    <a:lstStyle/>
                    <a:p>
                      <a:r>
                        <a:rPr lang="en-US" sz="1400" dirty="0" smtClean="0"/>
                        <a:t>Comment</a:t>
                      </a:r>
                      <a:endParaRPr lang="en-US" sz="1400" dirty="0"/>
                    </a:p>
                  </a:txBody>
                  <a:tcPr/>
                </a:tc>
              </a:tr>
              <a:tr h="944880">
                <a:tc>
                  <a:txBody>
                    <a:bodyPr/>
                    <a:lstStyle/>
                    <a:p>
                      <a:r>
                        <a:rPr lang="en-US" sz="1400" dirty="0" err="1" smtClean="0"/>
                        <a:t>Trinotate</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0" i="0" u="none" strike="noStrike" kern="1200" baseline="0" dirty="0" smtClean="0">
                          <a:solidFill>
                            <a:schemeClr val="dk1"/>
                          </a:solidFill>
                          <a:latin typeface="+mn-lt"/>
                          <a:ea typeface="+mn-ea"/>
                          <a:cs typeface="+mn-cs"/>
                        </a:rPr>
                        <a:t>Best b</a:t>
                      </a:r>
                      <a:r>
                        <a:rPr lang="en-US" sz="1400" dirty="0" smtClean="0"/>
                        <a:t>last </a:t>
                      </a:r>
                      <a:r>
                        <a:rPr lang="en-US" sz="1400" b="0" i="0" u="none" strike="noStrike" kern="1200" baseline="0" dirty="0" smtClean="0">
                          <a:solidFill>
                            <a:schemeClr val="dk1"/>
                          </a:solidFill>
                          <a:latin typeface="+mn-lt"/>
                          <a:ea typeface="+mn-ea"/>
                          <a:cs typeface="+mn-cs"/>
                        </a:rPr>
                        <a:t>hit </a:t>
                      </a:r>
                      <a:r>
                        <a:rPr lang="en-US" sz="1400" kern="1200" dirty="0" smtClean="0">
                          <a:solidFill>
                            <a:schemeClr val="dk1"/>
                          </a:solidFill>
                          <a:latin typeface="+mn-lt"/>
                          <a:ea typeface="+mn-ea"/>
                          <a:cs typeface="+mn-cs"/>
                        </a:rPr>
                        <a:t>+ protein domain identification (HMMER/PFAM)</a:t>
                      </a:r>
                      <a:r>
                        <a:rPr lang="en-US" sz="1400" kern="1200" baseline="0" dirty="0" smtClean="0">
                          <a:solidFill>
                            <a:schemeClr val="dk1"/>
                          </a:solidFill>
                          <a:latin typeface="+mn-lt"/>
                          <a:ea typeface="+mn-ea"/>
                          <a:cs typeface="+mn-cs"/>
                        </a:rPr>
                        <a:t> +</a:t>
                      </a:r>
                      <a:r>
                        <a:rPr lang="en-US" sz="1400" kern="1200" dirty="0" smtClean="0">
                          <a:solidFill>
                            <a:schemeClr val="dk1"/>
                          </a:solidFill>
                          <a:latin typeface="+mn-lt"/>
                          <a:ea typeface="+mn-ea"/>
                          <a:cs typeface="+mn-cs"/>
                        </a:rPr>
                        <a:t> protein signal peptide and </a:t>
                      </a:r>
                      <a:r>
                        <a:rPr lang="en-US" sz="1400" kern="1200" dirty="0" err="1" smtClean="0">
                          <a:solidFill>
                            <a:schemeClr val="dk1"/>
                          </a:solidFill>
                          <a:latin typeface="+mn-lt"/>
                          <a:ea typeface="+mn-ea"/>
                          <a:cs typeface="+mn-cs"/>
                        </a:rPr>
                        <a:t>transmembrane</a:t>
                      </a:r>
                      <a:r>
                        <a:rPr lang="en-US" sz="1400" kern="1200" dirty="0" smtClean="0">
                          <a:solidFill>
                            <a:schemeClr val="dk1"/>
                          </a:solidFill>
                          <a:latin typeface="+mn-lt"/>
                          <a:ea typeface="+mn-ea"/>
                          <a:cs typeface="+mn-cs"/>
                        </a:rPr>
                        <a:t> domain prediction (</a:t>
                      </a:r>
                      <a:r>
                        <a:rPr lang="en-US" sz="1400" kern="1200" dirty="0" err="1" smtClean="0">
                          <a:solidFill>
                            <a:schemeClr val="dk1"/>
                          </a:solidFill>
                          <a:latin typeface="+mn-lt"/>
                          <a:ea typeface="+mn-ea"/>
                          <a:cs typeface="+mn-cs"/>
                        </a:rPr>
                        <a:t>signalP</a:t>
                      </a:r>
                      <a:r>
                        <a:rPr lang="en-US" sz="1400" kern="1200" dirty="0" smtClean="0">
                          <a:solidFill>
                            <a:schemeClr val="dk1"/>
                          </a:solidFill>
                          <a:latin typeface="+mn-lt"/>
                          <a:ea typeface="+mn-ea"/>
                          <a:cs typeface="+mn-cs"/>
                        </a:rPr>
                        <a:t>/</a:t>
                      </a:r>
                      <a:r>
                        <a:rPr lang="en-US" sz="1400" kern="1200" dirty="0" err="1" smtClean="0">
                          <a:solidFill>
                            <a:schemeClr val="dk1"/>
                          </a:solidFill>
                          <a:latin typeface="+mn-lt"/>
                          <a:ea typeface="+mn-ea"/>
                          <a:cs typeface="+mn-cs"/>
                        </a:rPr>
                        <a:t>tmHMM</a:t>
                      </a:r>
                      <a:r>
                        <a:rPr lang="en-US" sz="1400" kern="1200" dirty="0" smtClean="0">
                          <a:solidFill>
                            <a:schemeClr val="dk1"/>
                          </a:solidFill>
                          <a:latin typeface="+mn-lt"/>
                          <a:ea typeface="+mn-ea"/>
                          <a:cs typeface="+mn-cs"/>
                        </a:rPr>
                        <a:t>), and leveraging various annotation databases (</a:t>
                      </a:r>
                      <a:r>
                        <a:rPr lang="en-US" sz="1400" kern="1200" dirty="0" err="1" smtClean="0">
                          <a:solidFill>
                            <a:schemeClr val="dk1"/>
                          </a:solidFill>
                          <a:latin typeface="+mn-lt"/>
                          <a:ea typeface="+mn-ea"/>
                          <a:cs typeface="+mn-cs"/>
                        </a:rPr>
                        <a:t>eggNOG</a:t>
                      </a:r>
                      <a:r>
                        <a:rPr lang="en-US" sz="1400" kern="1200" dirty="0" smtClean="0">
                          <a:solidFill>
                            <a:schemeClr val="dk1"/>
                          </a:solidFill>
                          <a:latin typeface="+mn-lt"/>
                          <a:ea typeface="+mn-ea"/>
                          <a:cs typeface="+mn-cs"/>
                        </a:rPr>
                        <a:t>/GO/</a:t>
                      </a:r>
                      <a:r>
                        <a:rPr lang="en-US" sz="1400" kern="1200" dirty="0" err="1" smtClean="0">
                          <a:solidFill>
                            <a:schemeClr val="dk1"/>
                          </a:solidFill>
                          <a:latin typeface="+mn-lt"/>
                          <a:ea typeface="+mn-ea"/>
                          <a:cs typeface="+mn-cs"/>
                        </a:rPr>
                        <a:t>Kegg</a:t>
                      </a:r>
                      <a:r>
                        <a:rPr lang="en-US" sz="1400" kern="1200" dirty="0" smtClean="0">
                          <a:solidFill>
                            <a:schemeClr val="dk1"/>
                          </a:solidFill>
                          <a:latin typeface="+mn-lt"/>
                          <a:ea typeface="+mn-ea"/>
                          <a:cs typeface="+mn-cs"/>
                        </a:rPr>
                        <a:t> databases).</a:t>
                      </a:r>
                      <a:endParaRPr lang="en-US" sz="1400" dirty="0"/>
                    </a:p>
                  </a:txBody>
                  <a:tcPr/>
                </a:tc>
                <a:tc>
                  <a:txBody>
                    <a:bodyPr/>
                    <a:lstStyle/>
                    <a:p>
                      <a:r>
                        <a:rPr lang="en-US" sz="1400" dirty="0" smtClean="0"/>
                        <a:t>Not automated</a:t>
                      </a:r>
                    </a:p>
                  </a:txBody>
                  <a:tcPr/>
                </a:tc>
              </a:tr>
              <a:tr h="944880">
                <a:tc>
                  <a:txBody>
                    <a:bodyPr/>
                    <a:lstStyle/>
                    <a:p>
                      <a:r>
                        <a:rPr lang="en-US" sz="1400" dirty="0" err="1" smtClean="0"/>
                        <a:t>Annocript</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Best b</a:t>
                      </a:r>
                      <a:r>
                        <a:rPr lang="en-US" sz="1400" dirty="0" smtClean="0"/>
                        <a:t>last </a:t>
                      </a:r>
                      <a:r>
                        <a:rPr lang="en-US" sz="1400" b="0" i="0" u="none" strike="noStrike" kern="1200" baseline="0" dirty="0" smtClean="0">
                          <a:solidFill>
                            <a:schemeClr val="dk1"/>
                          </a:solidFill>
                          <a:latin typeface="+mn-lt"/>
                          <a:ea typeface="+mn-ea"/>
                          <a:cs typeface="+mn-cs"/>
                        </a:rPr>
                        <a:t>hit</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Collects the best-hit and related annotations (proteins,</a:t>
                      </a:r>
                    </a:p>
                    <a:p>
                      <a:r>
                        <a:rPr lang="en-US" sz="1400" b="0" i="0" u="none" strike="noStrike" kern="1200" baseline="0" dirty="0" smtClean="0">
                          <a:solidFill>
                            <a:schemeClr val="dk1"/>
                          </a:solidFill>
                          <a:latin typeface="+mn-lt"/>
                          <a:ea typeface="+mn-ea"/>
                          <a:cs typeface="+mn-cs"/>
                        </a:rPr>
                        <a:t>domains, GO terms, Enzymes, pathways, short)</a:t>
                      </a:r>
                      <a:endParaRPr lang="en-US" sz="1400" dirty="0"/>
                    </a:p>
                  </a:txBody>
                  <a:tcPr/>
                </a:tc>
              </a:tr>
              <a:tr h="1158240">
                <a:tc>
                  <a:txBody>
                    <a:bodyPr/>
                    <a:lstStyle/>
                    <a:p>
                      <a:r>
                        <a:rPr lang="en-US" sz="1400" dirty="0" smtClean="0"/>
                        <a:t>Annot8r</a:t>
                      </a:r>
                      <a:endParaRPr lang="en-US" sz="1400" dirty="0"/>
                    </a:p>
                  </a:txBody>
                  <a:tcPr/>
                </a:tc>
                <a:tc>
                  <a:txBody>
                    <a:bodyPr/>
                    <a:lstStyle/>
                    <a:p>
                      <a:r>
                        <a:rPr lang="en-US" sz="1400" b="0" i="0" u="none" strike="noStrike" kern="1200" baseline="0" dirty="0" smtClean="0">
                          <a:solidFill>
                            <a:schemeClr val="dk1"/>
                          </a:solidFill>
                          <a:latin typeface="+mn-lt"/>
                          <a:ea typeface="+mn-ea"/>
                          <a:cs typeface="+mn-cs"/>
                        </a:rPr>
                        <a:t>Best b</a:t>
                      </a:r>
                      <a:r>
                        <a:rPr lang="en-US" sz="1400" dirty="0" smtClean="0"/>
                        <a:t>last </a:t>
                      </a:r>
                      <a:r>
                        <a:rPr lang="en-US" sz="1400" b="0" i="0" u="none" strike="noStrike" kern="1200" baseline="0" dirty="0" smtClean="0">
                          <a:solidFill>
                            <a:schemeClr val="dk1"/>
                          </a:solidFill>
                          <a:latin typeface="+mn-lt"/>
                          <a:ea typeface="+mn-ea"/>
                          <a:cs typeface="+mn-cs"/>
                        </a:rPr>
                        <a:t>hit</a:t>
                      </a:r>
                      <a:r>
                        <a:rPr lang="en-US" sz="1400" b="1" i="0" u="sng" strike="noStrike" kern="1200" baseline="0" dirty="0" smtClean="0">
                          <a:solidFill>
                            <a:schemeClr val="dk1"/>
                          </a:solidFill>
                          <a:latin typeface="+mn-lt"/>
                          <a:ea typeface="+mn-ea"/>
                          <a:cs typeface="+mn-cs"/>
                        </a:rPr>
                        <a:t>s</a:t>
                      </a:r>
                      <a:endParaRPr lang="en-US" sz="1400" b="1" u="sng"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A tool for Gene Ontology, KEGG biochemical pathways and Enzyme Commission EC number annotation of nucleotide and peptide sequences.</a:t>
                      </a:r>
                      <a:endParaRPr lang="en-US" sz="1400" dirty="0" smtClean="0"/>
                    </a:p>
                  </a:txBody>
                  <a:tcPr/>
                </a:tc>
              </a:tr>
              <a:tr h="351212">
                <a:tc>
                  <a:txBody>
                    <a:bodyPr/>
                    <a:lstStyle/>
                    <a:p>
                      <a:r>
                        <a:rPr lang="en-US" sz="1400" dirty="0" smtClean="0"/>
                        <a:t>Sma3s</a:t>
                      </a:r>
                      <a:endParaRPr lang="en-US" sz="1400" dirty="0"/>
                    </a:p>
                  </a:txBody>
                  <a:tcPr/>
                </a:tc>
                <a:tc>
                  <a:txBody>
                    <a:bodyPr/>
                    <a:lstStyle/>
                    <a:p>
                      <a:r>
                        <a:rPr lang="en-US" sz="1400" dirty="0" smtClean="0"/>
                        <a:t>Best blast hit +</a:t>
                      </a:r>
                      <a:r>
                        <a:rPr lang="en-US" sz="1400" baseline="0" dirty="0" smtClean="0"/>
                        <a:t> </a:t>
                      </a:r>
                      <a:r>
                        <a:rPr lang="en-US" sz="1400" dirty="0" smtClean="0"/>
                        <a:t>Best reciprocal blast hit + </a:t>
                      </a:r>
                      <a:r>
                        <a:rPr lang="en-US" sz="1400" dirty="0" err="1" smtClean="0"/>
                        <a:t>clusterisation</a:t>
                      </a:r>
                      <a:endParaRPr lang="en-US" sz="1400" dirty="0"/>
                    </a:p>
                  </a:txBody>
                  <a:tcPr/>
                </a:tc>
                <a:tc>
                  <a:txBody>
                    <a:bodyPr/>
                    <a:lstStyle/>
                    <a:p>
                      <a:r>
                        <a:rPr lang="en-US" sz="1400" dirty="0" smtClean="0"/>
                        <a:t>3 annotation levels</a:t>
                      </a:r>
                      <a:endParaRPr lang="en-US" sz="1400" dirty="0"/>
                    </a:p>
                  </a:txBody>
                  <a:tcPr/>
                </a:tc>
              </a:tr>
              <a:tr h="351212">
                <a:tc>
                  <a:txBody>
                    <a:bodyPr/>
                    <a:lstStyle/>
                    <a:p>
                      <a:r>
                        <a:rPr lang="en-US" sz="1400" dirty="0" err="1" smtClean="0"/>
                        <a:t>afterParty</a:t>
                      </a:r>
                      <a:endParaRPr lang="en-US" sz="14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BLAST, </a:t>
                      </a:r>
                      <a:r>
                        <a:rPr lang="en-US" sz="1400" kern="1200" dirty="0" err="1" smtClean="0">
                          <a:solidFill>
                            <a:schemeClr val="dk1"/>
                          </a:solidFill>
                          <a:effectLst/>
                          <a:latin typeface="+mn-lt"/>
                          <a:ea typeface="+mn-ea"/>
                          <a:cs typeface="+mn-cs"/>
                        </a:rPr>
                        <a:t>InterProScan</a:t>
                      </a:r>
                      <a:r>
                        <a:rPr lang="en-US" sz="1400" kern="1200" dirty="0" smtClean="0">
                          <a:solidFill>
                            <a:schemeClr val="dk1"/>
                          </a:solidFill>
                          <a:effectLst/>
                          <a:latin typeface="+mn-lt"/>
                          <a:ea typeface="+mn-ea"/>
                          <a:cs typeface="+mn-cs"/>
                        </a:rPr>
                        <a:t> </a:t>
                      </a:r>
                      <a:endParaRPr lang="en-US" sz="1400" dirty="0" smtClean="0"/>
                    </a:p>
                  </a:txBody>
                  <a:tcPr/>
                </a:tc>
                <a:tc>
                  <a:txBody>
                    <a:bodyPr/>
                    <a:lstStyle/>
                    <a:p>
                      <a:r>
                        <a:rPr lang="en-US" sz="1400" kern="1200" dirty="0" smtClean="0">
                          <a:solidFill>
                            <a:schemeClr val="dk1"/>
                          </a:solidFill>
                          <a:effectLst/>
                          <a:latin typeface="+mn-lt"/>
                          <a:ea typeface="+mn-ea"/>
                          <a:cs typeface="+mn-cs"/>
                        </a:rPr>
                        <a:t>web application </a:t>
                      </a:r>
                      <a:endParaRPr lang="en-US" sz="1400" dirty="0" smtClean="0"/>
                    </a:p>
                  </a:txBody>
                  <a:tcPr/>
                </a:tc>
              </a:tr>
              <a:tr h="518160">
                <a:tc>
                  <a:txBody>
                    <a:bodyPr/>
                    <a:lstStyle/>
                    <a:p>
                      <a:r>
                        <a:rPr lang="en-US" sz="1400" b="1" dirty="0" err="1" smtClean="0"/>
                        <a:t>Interproscan</a:t>
                      </a:r>
                      <a:endParaRPr lang="en-US" sz="14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Run</a:t>
                      </a:r>
                      <a:r>
                        <a:rPr lang="en-US" sz="1400" kern="1200" baseline="0" dirty="0" smtClean="0">
                          <a:solidFill>
                            <a:schemeClr val="dk1"/>
                          </a:solidFill>
                          <a:effectLst/>
                          <a:latin typeface="+mn-lt"/>
                          <a:ea typeface="+mn-ea"/>
                          <a:cs typeface="+mn-cs"/>
                        </a:rPr>
                        <a:t> </a:t>
                      </a:r>
                      <a:r>
                        <a:rPr lang="en-US" sz="1400" kern="1200" dirty="0" smtClean="0">
                          <a:solidFill>
                            <a:schemeClr val="dk1"/>
                          </a:solidFill>
                          <a:effectLst/>
                          <a:latin typeface="+mn-lt"/>
                          <a:ea typeface="+mn-ea"/>
                          <a:cs typeface="+mn-cs"/>
                        </a:rPr>
                        <a:t>separate search applications </a:t>
                      </a:r>
                    </a:p>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HMMs, fingerprints, patterns =&gt;</a:t>
                      </a:r>
                      <a:r>
                        <a:rPr lang="en-US" sz="1400" kern="1200" baseline="0" dirty="0" smtClean="0">
                          <a:solidFill>
                            <a:schemeClr val="dk1"/>
                          </a:solidFill>
                          <a:effectLst/>
                          <a:latin typeface="+mn-lt"/>
                          <a:ea typeface="+mn-ea"/>
                          <a:cs typeface="+mn-cs"/>
                        </a:rPr>
                        <a:t> </a:t>
                      </a:r>
                      <a:r>
                        <a:rPr lang="en-US" sz="1400" kern="1200" dirty="0" err="1" smtClean="0">
                          <a:solidFill>
                            <a:schemeClr val="dk1"/>
                          </a:solidFill>
                          <a:effectLst/>
                          <a:latin typeface="+mn-lt"/>
                          <a:ea typeface="+mn-ea"/>
                          <a:cs typeface="+mn-cs"/>
                        </a:rPr>
                        <a:t>InterPro</a:t>
                      </a:r>
                      <a:r>
                        <a:rPr lang="en-US" sz="1400" kern="1200" dirty="0" smtClean="0">
                          <a:solidFill>
                            <a:schemeClr val="dk1"/>
                          </a:solidFill>
                          <a:effectLst/>
                          <a:latin typeface="+mn-lt"/>
                          <a:ea typeface="+mn-ea"/>
                          <a:cs typeface="+mn-cs"/>
                        </a:rPr>
                        <a:t> </a:t>
                      </a:r>
                      <a:endParaRPr lang="en-US" sz="1400" dirty="0" smtClean="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mn-lt"/>
                          <a:ea typeface="+mn-ea"/>
                          <a:cs typeface="+mn-cs"/>
                        </a:rPr>
                        <a:t>Created to unite secondary databases </a:t>
                      </a:r>
                      <a:endParaRPr lang="en-US" sz="1400" dirty="0" smtClean="0"/>
                    </a:p>
                  </a:txBody>
                  <a:tcPr/>
                </a:tc>
              </a:tr>
              <a:tr h="518160">
                <a:tc>
                  <a:txBody>
                    <a:bodyPr/>
                    <a:lstStyle/>
                    <a:p>
                      <a:r>
                        <a:rPr lang="en-US" sz="1400" b="1" dirty="0" smtClean="0"/>
                        <a:t>Blast2Go</a:t>
                      </a:r>
                      <a:endParaRPr lang="en-US" sz="1400" b="1"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t>B</a:t>
                      </a:r>
                      <a:r>
                        <a:rPr lang="en-US" sz="1400" b="0" i="0" u="none" strike="noStrike" kern="1200" baseline="0" dirty="0" smtClean="0">
                          <a:solidFill>
                            <a:schemeClr val="dk1"/>
                          </a:solidFill>
                          <a:latin typeface="+mn-lt"/>
                          <a:ea typeface="+mn-ea"/>
                          <a:cs typeface="+mn-cs"/>
                        </a:rPr>
                        <a:t>est* b</a:t>
                      </a:r>
                      <a:r>
                        <a:rPr lang="en-US" sz="1400" dirty="0" smtClean="0"/>
                        <a:t>last </a:t>
                      </a:r>
                      <a:r>
                        <a:rPr lang="en-US" sz="1400" b="0" i="0" u="none" strike="noStrike" kern="1200" baseline="0" dirty="0" smtClean="0">
                          <a:solidFill>
                            <a:schemeClr val="dk1"/>
                          </a:solidFill>
                          <a:latin typeface="+mn-lt"/>
                          <a:ea typeface="+mn-ea"/>
                          <a:cs typeface="+mn-cs"/>
                        </a:rPr>
                        <a:t>hit</a:t>
                      </a:r>
                      <a:r>
                        <a:rPr lang="en-US" sz="1400" b="1" i="0" u="sng" strike="noStrike" kern="1200" baseline="0" dirty="0" smtClean="0">
                          <a:solidFill>
                            <a:schemeClr val="dk1"/>
                          </a:solidFill>
                          <a:latin typeface="+mn-lt"/>
                          <a:ea typeface="+mn-ea"/>
                          <a:cs typeface="+mn-cs"/>
                        </a:rPr>
                        <a:t>s</a:t>
                      </a:r>
                      <a:endParaRPr lang="en-US" sz="1400" b="1" u="sng" dirty="0" smtClean="0"/>
                    </a:p>
                  </a:txBody>
                  <a:tcPr/>
                </a:tc>
                <a:tc>
                  <a:txBody>
                    <a:bodyPr/>
                    <a:lstStyle/>
                    <a:p>
                      <a:r>
                        <a:rPr lang="en-US" sz="1400" dirty="0" smtClean="0"/>
                        <a:t>Retrieve</a:t>
                      </a:r>
                      <a:r>
                        <a:rPr lang="en-US" sz="1400" baseline="0" dirty="0" smtClean="0"/>
                        <a:t> only GO</a:t>
                      </a:r>
                    </a:p>
                    <a:p>
                      <a:r>
                        <a:rPr lang="en-US" sz="1400" dirty="0" smtClean="0">
                          <a:solidFill>
                            <a:srgbClr val="000000"/>
                          </a:solidFill>
                          <a:latin typeface="Calibri" charset="0"/>
                          <a:ea typeface="MS PGothic" charset="0"/>
                        </a:rPr>
                        <a:t>Commercial !</a:t>
                      </a:r>
                      <a:endParaRPr lang="en-US" sz="1400" dirty="0"/>
                    </a:p>
                  </a:txBody>
                  <a:tcPr/>
                </a:tc>
              </a:tr>
            </a:tbl>
          </a:graphicData>
        </a:graphic>
      </p:graphicFrame>
    </p:spTree>
    <p:extLst>
      <p:ext uri="{BB962C8B-B14F-4D97-AF65-F5344CB8AC3E}">
        <p14:creationId xmlns:p14="http://schemas.microsoft.com/office/powerpoint/2010/main" val="269098315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Interproscan</a:t>
            </a:r>
            <a:endParaRPr lang="en-US" dirty="0"/>
          </a:p>
        </p:txBody>
      </p:sp>
      <p:sp>
        <p:nvSpPr>
          <p:cNvPr id="4" name="TextBox 3"/>
          <p:cNvSpPr txBox="1"/>
          <p:nvPr/>
        </p:nvSpPr>
        <p:spPr>
          <a:xfrm>
            <a:off x="253864" y="2016153"/>
            <a:ext cx="8538999" cy="3046988"/>
          </a:xfrm>
          <a:prstGeom prst="rect">
            <a:avLst/>
          </a:prstGeom>
          <a:noFill/>
        </p:spPr>
        <p:txBody>
          <a:bodyPr wrap="square" rtlCol="0">
            <a:spAutoFit/>
          </a:bodyPr>
          <a:lstStyle/>
          <a:p>
            <a:r>
              <a:rPr lang="en-US" sz="2400" dirty="0" smtClean="0"/>
              <a:t>“</a:t>
            </a:r>
            <a:r>
              <a:rPr lang="en-US" sz="2400" dirty="0" err="1" smtClean="0"/>
              <a:t>InterPro</a:t>
            </a:r>
            <a:r>
              <a:rPr lang="en-US" sz="2400" dirty="0" smtClean="0"/>
              <a:t> </a:t>
            </a:r>
            <a:r>
              <a:rPr lang="en-US" sz="2400" dirty="0"/>
              <a:t>is a resource that provides functional analysis of protein </a:t>
            </a:r>
            <a:r>
              <a:rPr lang="en-US" sz="2400" dirty="0" smtClean="0"/>
              <a:t>sequences by </a:t>
            </a:r>
            <a:r>
              <a:rPr lang="en-US" sz="2400" dirty="0"/>
              <a:t>classifying them into families and predicting the presence of domains and important sites. </a:t>
            </a:r>
            <a:endParaRPr lang="en-US" sz="2400" dirty="0" smtClean="0"/>
          </a:p>
          <a:p>
            <a:endParaRPr lang="en-US" sz="2400" dirty="0" smtClean="0"/>
          </a:p>
          <a:p>
            <a:r>
              <a:rPr lang="en-US" sz="2400" dirty="0" smtClean="0"/>
              <a:t>To </a:t>
            </a:r>
            <a:r>
              <a:rPr lang="en-US" sz="2400" dirty="0"/>
              <a:t>classify proteins in this way, </a:t>
            </a:r>
            <a:r>
              <a:rPr lang="en-US" sz="2400" dirty="0" err="1"/>
              <a:t>InterPro</a:t>
            </a:r>
            <a:r>
              <a:rPr lang="en-US" sz="2400" dirty="0"/>
              <a:t> uses predictive models, known as signatures, </a:t>
            </a:r>
            <a:endParaRPr lang="en-US" sz="2400" dirty="0" smtClean="0"/>
          </a:p>
          <a:p>
            <a:r>
              <a:rPr lang="en-US" sz="2400" dirty="0" smtClean="0"/>
              <a:t>provided </a:t>
            </a:r>
            <a:r>
              <a:rPr lang="en-US" sz="2400" dirty="0"/>
              <a:t>by several different databases (referred to as member databases) </a:t>
            </a:r>
            <a:r>
              <a:rPr lang="en-US" sz="2400" dirty="0" smtClean="0"/>
              <a:t>that </a:t>
            </a:r>
            <a:r>
              <a:rPr lang="en-US" sz="2400" dirty="0"/>
              <a:t>make up the </a:t>
            </a:r>
            <a:r>
              <a:rPr lang="en-US" sz="2400" dirty="0" err="1"/>
              <a:t>InterPro</a:t>
            </a:r>
            <a:r>
              <a:rPr lang="en-US" sz="2400" dirty="0"/>
              <a:t> consortium</a:t>
            </a:r>
            <a:r>
              <a:rPr lang="en-US" sz="2400" dirty="0" smtClean="0"/>
              <a:t>.”</a:t>
            </a:r>
            <a:endParaRPr lang="en-US" sz="2400" dirty="0"/>
          </a:p>
        </p:txBody>
      </p:sp>
      <p:sp>
        <p:nvSpPr>
          <p:cNvPr id="59" name="TextBox 58"/>
          <p:cNvSpPr txBox="1"/>
          <p:nvPr/>
        </p:nvSpPr>
        <p:spPr>
          <a:xfrm>
            <a:off x="2116443" y="6023301"/>
            <a:ext cx="4292424" cy="369332"/>
          </a:xfrm>
          <a:prstGeom prst="rect">
            <a:avLst/>
          </a:prstGeom>
          <a:noFill/>
        </p:spPr>
        <p:txBody>
          <a:bodyPr wrap="none" rtlCol="0">
            <a:spAutoFit/>
          </a:bodyPr>
          <a:lstStyle/>
          <a:p>
            <a:r>
              <a:rPr lang="en-US" dirty="0"/>
              <a:t>https://</a:t>
            </a:r>
            <a:r>
              <a:rPr lang="en-US" dirty="0" err="1"/>
              <a:t>www.ebi.ac.uk</a:t>
            </a:r>
            <a:r>
              <a:rPr lang="en-US" dirty="0"/>
              <a:t>/</a:t>
            </a:r>
            <a:r>
              <a:rPr lang="en-US" dirty="0" err="1"/>
              <a:t>interpro</a:t>
            </a:r>
            <a:r>
              <a:rPr lang="en-US" dirty="0"/>
              <a:t>/</a:t>
            </a:r>
            <a:r>
              <a:rPr lang="en-US" dirty="0" err="1"/>
              <a:t>about.html</a:t>
            </a:r>
            <a:endParaRPr lang="en-US" dirty="0"/>
          </a:p>
        </p:txBody>
      </p:sp>
    </p:spTree>
    <p:extLst>
      <p:ext uri="{BB962C8B-B14F-4D97-AF65-F5344CB8AC3E}">
        <p14:creationId xmlns:p14="http://schemas.microsoft.com/office/powerpoint/2010/main" val="209152471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Interproscan</a:t>
            </a:r>
            <a:endParaRPr lang="en-US" dirty="0"/>
          </a:p>
        </p:txBody>
      </p:sp>
      <p:sp>
        <p:nvSpPr>
          <p:cNvPr id="5" name="Rounded Rectangle 4"/>
          <p:cNvSpPr/>
          <p:nvPr/>
        </p:nvSpPr>
        <p:spPr>
          <a:xfrm>
            <a:off x="3280350" y="1477330"/>
            <a:ext cx="2374020" cy="677975"/>
          </a:xfrm>
          <a:prstGeom prst="roundRect">
            <a:avLst/>
          </a:prstGeom>
          <a:solidFill>
            <a:schemeClr val="accent3">
              <a:lumMod val="75000"/>
            </a:schemeClr>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err="1" smtClean="0"/>
              <a:t>Interproscan</a:t>
            </a:r>
            <a:endParaRPr lang="en-US" sz="2800" dirty="0"/>
          </a:p>
        </p:txBody>
      </p:sp>
      <p:sp>
        <p:nvSpPr>
          <p:cNvPr id="6" name="Rounded Rectangle 5"/>
          <p:cNvSpPr/>
          <p:nvPr/>
        </p:nvSpPr>
        <p:spPr>
          <a:xfrm>
            <a:off x="203478" y="2155305"/>
            <a:ext cx="1420050"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PROSITE</a:t>
            </a:r>
            <a:endParaRPr lang="en-US" sz="2400" dirty="0"/>
          </a:p>
        </p:txBody>
      </p:sp>
      <p:sp>
        <p:nvSpPr>
          <p:cNvPr id="7" name="Rounded Rectangle 6"/>
          <p:cNvSpPr/>
          <p:nvPr/>
        </p:nvSpPr>
        <p:spPr>
          <a:xfrm>
            <a:off x="222721" y="4436225"/>
            <a:ext cx="1216715"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PRINT</a:t>
            </a:r>
            <a:endParaRPr lang="en-US" sz="2400" dirty="0"/>
          </a:p>
        </p:txBody>
      </p:sp>
      <p:sp>
        <p:nvSpPr>
          <p:cNvPr id="8" name="Rounded Rectangle 7"/>
          <p:cNvSpPr/>
          <p:nvPr/>
        </p:nvSpPr>
        <p:spPr>
          <a:xfrm>
            <a:off x="667464" y="5868368"/>
            <a:ext cx="1204810"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PFAM</a:t>
            </a:r>
            <a:endParaRPr lang="en-US" sz="2400" dirty="0"/>
          </a:p>
        </p:txBody>
      </p:sp>
      <p:sp>
        <p:nvSpPr>
          <p:cNvPr id="9" name="Rounded Rectangle 8"/>
          <p:cNvSpPr/>
          <p:nvPr/>
        </p:nvSpPr>
        <p:spPr>
          <a:xfrm>
            <a:off x="2344994" y="5983831"/>
            <a:ext cx="1539347"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PRODOM</a:t>
            </a:r>
            <a:endParaRPr lang="en-US" sz="2400" dirty="0"/>
          </a:p>
        </p:txBody>
      </p:sp>
      <p:sp>
        <p:nvSpPr>
          <p:cNvPr id="10" name="Rounded Rectangle 9"/>
          <p:cNvSpPr/>
          <p:nvPr/>
        </p:nvSpPr>
        <p:spPr>
          <a:xfrm>
            <a:off x="5296913" y="5841016"/>
            <a:ext cx="1272914"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SMART</a:t>
            </a:r>
            <a:endParaRPr lang="en-US" sz="2400" dirty="0"/>
          </a:p>
        </p:txBody>
      </p:sp>
      <p:sp>
        <p:nvSpPr>
          <p:cNvPr id="11" name="Rounded Rectangle 10"/>
          <p:cNvSpPr/>
          <p:nvPr/>
        </p:nvSpPr>
        <p:spPr>
          <a:xfrm>
            <a:off x="6719187" y="5305856"/>
            <a:ext cx="1708107"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TIGRFAMS</a:t>
            </a:r>
            <a:endParaRPr lang="en-US" sz="2400" dirty="0"/>
          </a:p>
        </p:txBody>
      </p:sp>
      <p:sp>
        <p:nvSpPr>
          <p:cNvPr id="12" name="Rounded Rectangle 11"/>
          <p:cNvSpPr/>
          <p:nvPr/>
        </p:nvSpPr>
        <p:spPr>
          <a:xfrm>
            <a:off x="1394881" y="3333189"/>
            <a:ext cx="834673"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PIR</a:t>
            </a:r>
            <a:endParaRPr lang="en-US" sz="2400" dirty="0"/>
          </a:p>
        </p:txBody>
      </p:sp>
      <p:sp>
        <p:nvSpPr>
          <p:cNvPr id="13" name="Rounded Rectangle 12"/>
          <p:cNvSpPr/>
          <p:nvPr/>
        </p:nvSpPr>
        <p:spPr>
          <a:xfrm>
            <a:off x="6719187" y="3672176"/>
            <a:ext cx="2126824"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SUPERFAMILY</a:t>
            </a:r>
            <a:endParaRPr lang="en-US" sz="2400" dirty="0"/>
          </a:p>
        </p:txBody>
      </p:sp>
      <p:sp>
        <p:nvSpPr>
          <p:cNvPr id="14" name="Rounded Rectangle 13"/>
          <p:cNvSpPr/>
          <p:nvPr/>
        </p:nvSpPr>
        <p:spPr>
          <a:xfrm>
            <a:off x="7296391" y="2079663"/>
            <a:ext cx="1381020"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GENE3D</a:t>
            </a:r>
            <a:endParaRPr lang="en-US" sz="2400" dirty="0"/>
          </a:p>
        </p:txBody>
      </p:sp>
      <p:sp>
        <p:nvSpPr>
          <p:cNvPr id="15" name="Rounded Rectangle 14"/>
          <p:cNvSpPr/>
          <p:nvPr/>
        </p:nvSpPr>
        <p:spPr>
          <a:xfrm>
            <a:off x="3637806" y="4966868"/>
            <a:ext cx="1659107"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PANTHER</a:t>
            </a:r>
            <a:endParaRPr lang="en-US" sz="2400" dirty="0"/>
          </a:p>
        </p:txBody>
      </p:sp>
      <p:sp>
        <p:nvSpPr>
          <p:cNvPr id="16" name="Rounded Rectangle 15"/>
          <p:cNvSpPr/>
          <p:nvPr/>
        </p:nvSpPr>
        <p:spPr>
          <a:xfrm>
            <a:off x="2229555" y="5143591"/>
            <a:ext cx="692714" cy="677975"/>
          </a:xfrm>
          <a:prstGeom prst="roundRect">
            <a:avLst/>
          </a:prstGeom>
          <a:solidFill>
            <a:srgbClr val="9BBB59"/>
          </a:solidFill>
          <a:ln>
            <a:solidFill>
              <a:srgbClr val="9BBB5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a:t>
            </a:r>
            <a:endParaRPr lang="en-US" sz="2400" dirty="0"/>
          </a:p>
        </p:txBody>
      </p:sp>
      <p:cxnSp>
        <p:nvCxnSpPr>
          <p:cNvPr id="17" name="Straight Arrow Connector 16"/>
          <p:cNvCxnSpPr>
            <a:stCxn id="5" idx="1"/>
            <a:endCxn id="6" idx="3"/>
          </p:cNvCxnSpPr>
          <p:nvPr/>
        </p:nvCxnSpPr>
        <p:spPr>
          <a:xfrm flipH="1">
            <a:off x="1623528" y="1816318"/>
            <a:ext cx="1656822" cy="677975"/>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5" idx="1"/>
            <a:endCxn id="12" idx="0"/>
          </p:cNvCxnSpPr>
          <p:nvPr/>
        </p:nvCxnSpPr>
        <p:spPr>
          <a:xfrm flipH="1">
            <a:off x="1812218" y="1816318"/>
            <a:ext cx="1468132" cy="1516871"/>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5" idx="2"/>
            <a:endCxn id="7" idx="3"/>
          </p:cNvCxnSpPr>
          <p:nvPr/>
        </p:nvCxnSpPr>
        <p:spPr>
          <a:xfrm flipH="1">
            <a:off x="1439436" y="2155305"/>
            <a:ext cx="3027924" cy="2619908"/>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5" idx="2"/>
            <a:endCxn id="8" idx="0"/>
          </p:cNvCxnSpPr>
          <p:nvPr/>
        </p:nvCxnSpPr>
        <p:spPr>
          <a:xfrm flipH="1">
            <a:off x="1269869" y="2155305"/>
            <a:ext cx="3197491" cy="371306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5" idx="2"/>
            <a:endCxn id="9" idx="0"/>
          </p:cNvCxnSpPr>
          <p:nvPr/>
        </p:nvCxnSpPr>
        <p:spPr>
          <a:xfrm flipH="1">
            <a:off x="3114668" y="2155305"/>
            <a:ext cx="1352692" cy="3828526"/>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5" idx="2"/>
            <a:endCxn id="16" idx="0"/>
          </p:cNvCxnSpPr>
          <p:nvPr/>
        </p:nvCxnSpPr>
        <p:spPr>
          <a:xfrm flipH="1">
            <a:off x="2575912" y="2155305"/>
            <a:ext cx="1891448" cy="2988286"/>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5" idx="2"/>
            <a:endCxn id="15" idx="0"/>
          </p:cNvCxnSpPr>
          <p:nvPr/>
        </p:nvCxnSpPr>
        <p:spPr>
          <a:xfrm>
            <a:off x="4467360" y="2155305"/>
            <a:ext cx="0" cy="281156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5" idx="2"/>
            <a:endCxn id="10" idx="0"/>
          </p:cNvCxnSpPr>
          <p:nvPr/>
        </p:nvCxnSpPr>
        <p:spPr>
          <a:xfrm>
            <a:off x="4467360" y="2155305"/>
            <a:ext cx="1466010" cy="3685711"/>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5" idx="2"/>
            <a:endCxn id="11" idx="0"/>
          </p:cNvCxnSpPr>
          <p:nvPr/>
        </p:nvCxnSpPr>
        <p:spPr>
          <a:xfrm>
            <a:off x="4467360" y="2155305"/>
            <a:ext cx="3105881" cy="3150551"/>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5" idx="2"/>
            <a:endCxn id="13" idx="0"/>
          </p:cNvCxnSpPr>
          <p:nvPr/>
        </p:nvCxnSpPr>
        <p:spPr>
          <a:xfrm>
            <a:off x="4467360" y="2155305"/>
            <a:ext cx="3315239" cy="1516871"/>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5" idx="3"/>
            <a:endCxn id="14" idx="1"/>
          </p:cNvCxnSpPr>
          <p:nvPr/>
        </p:nvCxnSpPr>
        <p:spPr>
          <a:xfrm>
            <a:off x="5654370" y="1816318"/>
            <a:ext cx="1642021" cy="602333"/>
          </a:xfrm>
          <a:prstGeom prst="straightConnector1">
            <a:avLst/>
          </a:prstGeom>
          <a:ln>
            <a:solidFill>
              <a:srgbClr val="9BBB59"/>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324671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Interproscan</a:t>
            </a:r>
            <a:r>
              <a:rPr lang="en-US" dirty="0"/>
              <a:t/>
            </a:r>
            <a:br>
              <a:rPr lang="en-US" dirty="0"/>
            </a:br>
            <a:endParaRPr lang="en-US" dirty="0"/>
          </a:p>
        </p:txBody>
      </p:sp>
      <p:pic>
        <p:nvPicPr>
          <p:cNvPr id="5" name="Content Placeholder 2" descr="Screen Shot 2014-04-01 at 8.40.27 AM.png"/>
          <p:cNvPicPr>
            <a:picLocks noGrp="1" noChangeAspect="1"/>
          </p:cNvPicPr>
          <p:nvPr>
            <p:ph/>
          </p:nvPr>
        </p:nvPicPr>
        <p:blipFill>
          <a:blip r:embed="rId3">
            <a:extLst>
              <a:ext uri="{28A0092B-C50C-407E-A947-70E740481C1C}">
                <a14:useLocalDpi xmlns:a14="http://schemas.microsoft.com/office/drawing/2010/main" val="0"/>
              </a:ext>
            </a:extLst>
          </a:blip>
          <a:srcRect l="5817" t="5147" r="6340" b="8755"/>
          <a:stretch>
            <a:fillRect/>
          </a:stretch>
        </p:blipFill>
        <p:spPr>
          <a:xfrm>
            <a:off x="250825" y="1628775"/>
            <a:ext cx="6665913" cy="4968875"/>
          </a:xfrm>
          <a:noFill/>
        </p:spPr>
      </p:pic>
      <p:sp>
        <p:nvSpPr>
          <p:cNvPr id="6" name="Rectangle 5"/>
          <p:cNvSpPr/>
          <p:nvPr/>
        </p:nvSpPr>
        <p:spPr>
          <a:xfrm>
            <a:off x="5219700" y="4581525"/>
            <a:ext cx="3924300" cy="576263"/>
          </a:xfrm>
          <a:prstGeom prst="rect">
            <a:avLst/>
          </a:prstGeom>
        </p:spPr>
        <p:txBody>
          <a:bodyPr>
            <a:spAutoFit/>
          </a:bodyPr>
          <a:lstStyle/>
          <a:p>
            <a:pPr>
              <a:defRPr/>
            </a:pPr>
            <a:r>
              <a:rPr lang="en-US" sz="1050" dirty="0" err="1">
                <a:solidFill>
                  <a:schemeClr val="bg1">
                    <a:lumMod val="50000"/>
                  </a:schemeClr>
                </a:solidFill>
              </a:rPr>
              <a:t>Quevillon</a:t>
            </a:r>
            <a:r>
              <a:rPr lang="en-US" sz="1050" dirty="0">
                <a:solidFill>
                  <a:schemeClr val="bg1">
                    <a:lumMod val="50000"/>
                  </a:schemeClr>
                </a:solidFill>
              </a:rPr>
              <a:t> E., </a:t>
            </a:r>
            <a:r>
              <a:rPr lang="en-US" sz="1050" dirty="0" err="1">
                <a:solidFill>
                  <a:schemeClr val="bg1">
                    <a:lumMod val="50000"/>
                  </a:schemeClr>
                </a:solidFill>
              </a:rPr>
              <a:t>Silventoinen</a:t>
            </a:r>
            <a:r>
              <a:rPr lang="en-US" sz="1050" dirty="0">
                <a:solidFill>
                  <a:schemeClr val="bg1">
                    <a:lumMod val="50000"/>
                  </a:schemeClr>
                </a:solidFill>
              </a:rPr>
              <a:t> V., </a:t>
            </a:r>
            <a:r>
              <a:rPr lang="en-US" sz="1050" dirty="0" err="1">
                <a:solidFill>
                  <a:schemeClr val="bg1">
                    <a:lumMod val="50000"/>
                  </a:schemeClr>
                </a:solidFill>
              </a:rPr>
              <a:t>Pillai</a:t>
            </a:r>
            <a:r>
              <a:rPr lang="en-US" sz="1050" dirty="0">
                <a:solidFill>
                  <a:schemeClr val="bg1">
                    <a:lumMod val="50000"/>
                  </a:schemeClr>
                </a:solidFill>
              </a:rPr>
              <a:t> S., Harte N., Mulder N., </a:t>
            </a:r>
            <a:r>
              <a:rPr lang="en-US" sz="1050" dirty="0" err="1">
                <a:solidFill>
                  <a:schemeClr val="bg1">
                    <a:lumMod val="50000"/>
                  </a:schemeClr>
                </a:solidFill>
              </a:rPr>
              <a:t>Apweiler</a:t>
            </a:r>
            <a:r>
              <a:rPr lang="en-US" sz="1050" dirty="0">
                <a:solidFill>
                  <a:schemeClr val="bg1">
                    <a:lumMod val="50000"/>
                  </a:schemeClr>
                </a:solidFill>
              </a:rPr>
              <a:t> R., et al. . (2005). </a:t>
            </a:r>
            <a:r>
              <a:rPr lang="en-US" sz="1050" dirty="0" err="1">
                <a:solidFill>
                  <a:schemeClr val="bg1">
                    <a:lumMod val="50000"/>
                  </a:schemeClr>
                </a:solidFill>
              </a:rPr>
              <a:t>InterProScan</a:t>
            </a:r>
            <a:r>
              <a:rPr lang="en-US" sz="1050" dirty="0">
                <a:solidFill>
                  <a:schemeClr val="bg1">
                    <a:lumMod val="50000"/>
                  </a:schemeClr>
                </a:solidFill>
              </a:rPr>
              <a:t>: </a:t>
            </a:r>
            <a:r>
              <a:rPr lang="en-US" sz="1050" dirty="0" smtClean="0">
                <a:solidFill>
                  <a:schemeClr val="bg1">
                    <a:lumMod val="50000"/>
                  </a:schemeClr>
                </a:solidFill>
              </a:rPr>
              <a:t>protein </a:t>
            </a:r>
            <a:r>
              <a:rPr lang="en-US" sz="1050" dirty="0">
                <a:solidFill>
                  <a:schemeClr val="bg1">
                    <a:lumMod val="50000"/>
                  </a:schemeClr>
                </a:solidFill>
              </a:rPr>
              <a:t>domains identifier. Nucleic Acids Res. 33, W116–W120. 10.1093/</a:t>
            </a:r>
            <a:r>
              <a:rPr lang="en-US" sz="1050" dirty="0" err="1">
                <a:solidFill>
                  <a:schemeClr val="bg1">
                    <a:lumMod val="50000"/>
                  </a:schemeClr>
                </a:solidFill>
              </a:rPr>
              <a:t>nar</a:t>
            </a:r>
            <a:r>
              <a:rPr lang="en-US" sz="1050" dirty="0">
                <a:solidFill>
                  <a:schemeClr val="bg1">
                    <a:lumMod val="50000"/>
                  </a:schemeClr>
                </a:solidFill>
              </a:rPr>
              <a:t>/gki442</a:t>
            </a:r>
          </a:p>
        </p:txBody>
      </p:sp>
      <p:sp>
        <p:nvSpPr>
          <p:cNvPr id="7" name="Rectangle 6"/>
          <p:cNvSpPr/>
          <p:nvPr/>
        </p:nvSpPr>
        <p:spPr>
          <a:xfrm>
            <a:off x="6875463" y="3789363"/>
            <a:ext cx="2268537" cy="576262"/>
          </a:xfrm>
          <a:prstGeom prst="rect">
            <a:avLst/>
          </a:prstGeom>
        </p:spPr>
        <p:txBody>
          <a:bodyPr>
            <a:spAutoFit/>
          </a:bodyPr>
          <a:lstStyle/>
          <a:p>
            <a:pPr>
              <a:defRPr/>
            </a:pPr>
            <a:r>
              <a:rPr lang="en-US" sz="1050" dirty="0">
                <a:solidFill>
                  <a:schemeClr val="bg1">
                    <a:lumMod val="50000"/>
                  </a:schemeClr>
                </a:solidFill>
              </a:rPr>
              <a:t>Jones,</a:t>
            </a:r>
            <a:r>
              <a:rPr lang="en-US" sz="1050" dirty="0" smtClean="0">
                <a:solidFill>
                  <a:schemeClr val="bg1">
                    <a:lumMod val="50000"/>
                  </a:schemeClr>
                </a:solidFill>
              </a:rPr>
              <a:t>P.etal.InterProScan5</a:t>
            </a:r>
            <a:r>
              <a:rPr lang="en-US" sz="1050" dirty="0">
                <a:solidFill>
                  <a:schemeClr val="bg1">
                    <a:lumMod val="50000"/>
                  </a:schemeClr>
                </a:solidFill>
              </a:rPr>
              <a:t>:genome-scale protein function classification. Bioinformatics 30, 1236–1240 (2014). </a:t>
            </a:r>
          </a:p>
        </p:txBody>
      </p:sp>
      <p:sp>
        <p:nvSpPr>
          <p:cNvPr id="8" name="Title 1"/>
          <p:cNvSpPr txBox="1">
            <a:spLocks/>
          </p:cNvSpPr>
          <p:nvPr/>
        </p:nvSpPr>
        <p:spPr bwMode="auto">
          <a:xfrm>
            <a:off x="0" y="1268413"/>
            <a:ext cx="5184775" cy="438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10000"/>
          </a:bodyPr>
          <a:lstStyle>
            <a:lvl1pPr marL="342900" indent="-342900" algn="l" defTabSz="457200" rtl="0" eaLnBrk="1" latinLnBrk="0" hangingPunct="1">
              <a:spcBef>
                <a:spcPct val="20000"/>
              </a:spcBef>
              <a:buFont typeface="Arial"/>
              <a:buChar char="•"/>
              <a:defRPr sz="1800" kern="1200">
                <a:solidFill>
                  <a:srgbClr val="74B333"/>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dirty="0" smtClean="0">
                <a:latin typeface="Calibri" charset="0"/>
                <a:ea typeface="MS PGothic" charset="0"/>
              </a:rPr>
              <a:t>Annotate the sequences functionally using </a:t>
            </a:r>
            <a:r>
              <a:rPr lang="en-US" dirty="0" err="1" smtClean="0">
                <a:latin typeface="Calibri" charset="0"/>
                <a:ea typeface="MS PGothic" charset="0"/>
              </a:rPr>
              <a:t>Interproscan</a:t>
            </a:r>
            <a:endParaRPr lang="en-US" dirty="0">
              <a:latin typeface="Calibri" charset="0"/>
              <a:ea typeface="MS PGothic" charset="0"/>
            </a:endParaRPr>
          </a:p>
        </p:txBody>
      </p:sp>
    </p:spTree>
    <p:extLst>
      <p:ext uri="{BB962C8B-B14F-4D97-AF65-F5344CB8AC3E}">
        <p14:creationId xmlns:p14="http://schemas.microsoft.com/office/powerpoint/2010/main" val="144254197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Shot 2017-05-08 at 16.05.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4" y="1305239"/>
            <a:ext cx="8652344" cy="3419161"/>
          </a:xfrm>
          <a:prstGeom prst="rect">
            <a:avLst/>
          </a:prstGeom>
        </p:spPr>
      </p:pic>
      <p:sp>
        <p:nvSpPr>
          <p:cNvPr id="2" name="Title 1"/>
          <p:cNvSpPr>
            <a:spLocks noGrp="1"/>
          </p:cNvSpPr>
          <p:nvPr>
            <p:ph type="title"/>
          </p:nvPr>
        </p:nvSpPr>
        <p:spPr/>
        <p:txBody>
          <a:bodyPr/>
          <a:lstStyle/>
          <a:p>
            <a:r>
              <a:rPr lang="en-US" dirty="0" err="1"/>
              <a:t>Interproscan</a:t>
            </a:r>
            <a:r>
              <a:rPr lang="en-US" dirty="0"/>
              <a:t/>
            </a:r>
            <a:br>
              <a:rPr lang="en-US" dirty="0"/>
            </a:br>
            <a:endParaRPr lang="en-US" dirty="0"/>
          </a:p>
        </p:txBody>
      </p:sp>
      <p:cxnSp>
        <p:nvCxnSpPr>
          <p:cNvPr id="10" name="Straight Arrow Connector 9"/>
          <p:cNvCxnSpPr/>
          <p:nvPr/>
        </p:nvCxnSpPr>
        <p:spPr>
          <a:xfrm flipV="1">
            <a:off x="2632404" y="2820196"/>
            <a:ext cx="210155"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2589872" y="5598859"/>
            <a:ext cx="210155"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165154" y="5057186"/>
            <a:ext cx="210155"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57200" y="4918687"/>
            <a:ext cx="1461944" cy="276999"/>
          </a:xfrm>
          <a:prstGeom prst="rect">
            <a:avLst/>
          </a:prstGeom>
          <a:noFill/>
        </p:spPr>
        <p:txBody>
          <a:bodyPr wrap="square" rtlCol="0">
            <a:spAutoFit/>
          </a:bodyPr>
          <a:lstStyle/>
          <a:p>
            <a:r>
              <a:rPr lang="en-US" sz="1200" dirty="0" smtClean="0"/>
              <a:t>Structural domains</a:t>
            </a:r>
            <a:endParaRPr lang="en-US" sz="1200" dirty="0"/>
          </a:p>
        </p:txBody>
      </p:sp>
      <p:pic>
        <p:nvPicPr>
          <p:cNvPr id="18" name="Picture 17" descr="Screen Shot 2016-10-11 at 17.42.1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80" y="6317264"/>
            <a:ext cx="2528058" cy="483004"/>
          </a:xfrm>
          <a:prstGeom prst="rect">
            <a:avLst/>
          </a:prstGeom>
        </p:spPr>
      </p:pic>
      <p:pic>
        <p:nvPicPr>
          <p:cNvPr id="5" name="Picture 4" descr="Screen Shot 2017-05-08 at 16.00.4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1549" y="2134868"/>
            <a:ext cx="6224243" cy="4240128"/>
          </a:xfrm>
          <a:prstGeom prst="rect">
            <a:avLst/>
          </a:prstGeom>
        </p:spPr>
      </p:pic>
    </p:spTree>
    <p:extLst>
      <p:ext uri="{BB962C8B-B14F-4D97-AF65-F5344CB8AC3E}">
        <p14:creationId xmlns:p14="http://schemas.microsoft.com/office/powerpoint/2010/main" val="140171044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05-08 at 16.08.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45308"/>
            <a:ext cx="9144000" cy="2364663"/>
          </a:xfrm>
          <a:prstGeom prst="rect">
            <a:avLst/>
          </a:prstGeom>
        </p:spPr>
      </p:pic>
      <p:sp>
        <p:nvSpPr>
          <p:cNvPr id="6" name="Title 1"/>
          <p:cNvSpPr>
            <a:spLocks noGrp="1"/>
          </p:cNvSpPr>
          <p:nvPr>
            <p:ph type="title"/>
          </p:nvPr>
        </p:nvSpPr>
        <p:spPr/>
        <p:txBody>
          <a:bodyPr/>
          <a:lstStyle/>
          <a:p>
            <a:r>
              <a:rPr lang="en-US" dirty="0" err="1"/>
              <a:t>Interproscan</a:t>
            </a:r>
            <a:r>
              <a:rPr lang="en-US" dirty="0"/>
              <a:t/>
            </a:r>
            <a:br>
              <a:rPr lang="en-US" dirty="0"/>
            </a:br>
            <a:endParaRPr lang="en-US" dirty="0"/>
          </a:p>
        </p:txBody>
      </p:sp>
      <p:sp>
        <p:nvSpPr>
          <p:cNvPr id="11" name="Rectangle 10"/>
          <p:cNvSpPr/>
          <p:nvPr/>
        </p:nvSpPr>
        <p:spPr>
          <a:xfrm>
            <a:off x="5386965" y="3510055"/>
            <a:ext cx="3213992" cy="738664"/>
          </a:xfrm>
          <a:prstGeom prst="rect">
            <a:avLst/>
          </a:prstGeom>
        </p:spPr>
        <p:txBody>
          <a:bodyPr wrap="square">
            <a:spAutoFit/>
          </a:bodyPr>
          <a:lstStyle/>
          <a:p>
            <a:r>
              <a:rPr lang="en-US" sz="1400" dirty="0" smtClean="0"/>
              <a:t>Not integrated signatures = signature </a:t>
            </a:r>
            <a:r>
              <a:rPr lang="en-US" sz="1400" dirty="0"/>
              <a:t>not yet </a:t>
            </a:r>
            <a:r>
              <a:rPr lang="en-US" sz="1400" dirty="0" smtClean="0"/>
              <a:t>curated </a:t>
            </a:r>
            <a:r>
              <a:rPr lang="en-US" sz="1400" dirty="0"/>
              <a:t>or </a:t>
            </a:r>
            <a:r>
              <a:rPr lang="en-US" sz="1400" dirty="0" smtClean="0"/>
              <a:t>do not </a:t>
            </a:r>
            <a:r>
              <a:rPr lang="en-US" sz="1400" dirty="0"/>
              <a:t>reach </a:t>
            </a:r>
            <a:r>
              <a:rPr lang="en-US" sz="1400" dirty="0" err="1"/>
              <a:t>InterPro's</a:t>
            </a:r>
            <a:r>
              <a:rPr lang="en-US" sz="1400" dirty="0"/>
              <a:t> standards for integration</a:t>
            </a:r>
          </a:p>
        </p:txBody>
      </p:sp>
      <p:sp>
        <p:nvSpPr>
          <p:cNvPr id="12" name="Rectangle 11"/>
          <p:cNvSpPr/>
          <p:nvPr/>
        </p:nvSpPr>
        <p:spPr>
          <a:xfrm>
            <a:off x="1029528" y="4553096"/>
            <a:ext cx="5050439" cy="1938992"/>
          </a:xfrm>
          <a:prstGeom prst="rect">
            <a:avLst/>
          </a:prstGeom>
        </p:spPr>
        <p:txBody>
          <a:bodyPr wrap="square">
            <a:spAutoFit/>
          </a:bodyPr>
          <a:lstStyle/>
          <a:p>
            <a:r>
              <a:rPr lang="en-US" sz="2400" dirty="0"/>
              <a:t>pathway </a:t>
            </a:r>
            <a:r>
              <a:rPr lang="en-US" sz="2400" dirty="0" smtClean="0"/>
              <a:t>information available as well:</a:t>
            </a:r>
          </a:p>
          <a:p>
            <a:r>
              <a:rPr lang="en-US" sz="2400" dirty="0" smtClean="0"/>
              <a:t>	- KEGG</a:t>
            </a:r>
            <a:endParaRPr lang="en-US" sz="2400" dirty="0"/>
          </a:p>
          <a:p>
            <a:r>
              <a:rPr lang="en-US" sz="2400" dirty="0" smtClean="0"/>
              <a:t>	- </a:t>
            </a:r>
            <a:r>
              <a:rPr lang="en-US" sz="2400" dirty="0" err="1" smtClean="0"/>
              <a:t>MetaCyc</a:t>
            </a:r>
            <a:endParaRPr lang="en-US" sz="2400" dirty="0"/>
          </a:p>
          <a:p>
            <a:r>
              <a:rPr lang="en-US" sz="2400" dirty="0" smtClean="0"/>
              <a:t>	- </a:t>
            </a:r>
            <a:r>
              <a:rPr lang="en-US" sz="2400" dirty="0" err="1" smtClean="0"/>
              <a:t>Reactome</a:t>
            </a:r>
            <a:endParaRPr lang="en-US" sz="2400" dirty="0"/>
          </a:p>
          <a:p>
            <a:r>
              <a:rPr lang="en-US" sz="2400" dirty="0" smtClean="0"/>
              <a:t>	 - </a:t>
            </a:r>
            <a:r>
              <a:rPr lang="en-US" sz="2400" dirty="0" err="1" smtClean="0"/>
              <a:t>UniPathway</a:t>
            </a:r>
            <a:endParaRPr lang="en-US" sz="2400" dirty="0"/>
          </a:p>
        </p:txBody>
      </p:sp>
    </p:spTree>
    <p:extLst>
      <p:ext uri="{BB962C8B-B14F-4D97-AF65-F5344CB8AC3E}">
        <p14:creationId xmlns:p14="http://schemas.microsoft.com/office/powerpoint/2010/main" val="93812863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Interproscan</a:t>
            </a:r>
            <a:r>
              <a:rPr lang="en-US" dirty="0"/>
              <a:t> results</a:t>
            </a:r>
            <a:br>
              <a:rPr lang="en-US" dirty="0"/>
            </a:br>
            <a:endParaRPr lang="en-US" dirty="0"/>
          </a:p>
        </p:txBody>
      </p:sp>
      <p:pic>
        <p:nvPicPr>
          <p:cNvPr id="4" name="Content Placeholder 2" descr="Screen Shot 2014-04-01 at 8.50.35 AM.png"/>
          <p:cNvPicPr>
            <a:picLocks noChangeAspect="1"/>
          </p:cNvPicPr>
          <p:nvPr/>
        </p:nvPicPr>
        <p:blipFill>
          <a:blip r:embed="rId3">
            <a:extLst>
              <a:ext uri="{28A0092B-C50C-407E-A947-70E740481C1C}">
                <a14:useLocalDpi xmlns:a14="http://schemas.microsoft.com/office/drawing/2010/main" val="0"/>
              </a:ext>
            </a:extLst>
          </a:blip>
          <a:srcRect l="-2161" r="-2161"/>
          <a:stretch>
            <a:fillRect/>
          </a:stretch>
        </p:blipFill>
        <p:spPr>
          <a:xfrm>
            <a:off x="755650" y="1268413"/>
            <a:ext cx="7518400" cy="5308600"/>
          </a:xfrm>
          <a:prstGeom prst="rect">
            <a:avLst/>
          </a:prstGeom>
          <a:noFill/>
        </p:spPr>
      </p:pic>
    </p:spTree>
    <p:extLst>
      <p:ext uri="{BB962C8B-B14F-4D97-AF65-F5344CB8AC3E}">
        <p14:creationId xmlns:p14="http://schemas.microsoft.com/office/powerpoint/2010/main" val="371606668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err="1"/>
              <a:t>Interproscan</a:t>
            </a:r>
            <a:r>
              <a:rPr lang="en-US" dirty="0"/>
              <a:t> results</a:t>
            </a:r>
            <a:br>
              <a:rPr lang="en-US" dirty="0"/>
            </a:br>
            <a:endParaRPr lang="en-US" dirty="0"/>
          </a:p>
        </p:txBody>
      </p:sp>
      <p:sp>
        <p:nvSpPr>
          <p:cNvPr id="7" name="Rectangle 2"/>
          <p:cNvSpPr>
            <a:spLocks noChangeArrowheads="1"/>
          </p:cNvSpPr>
          <p:nvPr/>
        </p:nvSpPr>
        <p:spPr bwMode="auto">
          <a:xfrm>
            <a:off x="107950" y="2420938"/>
            <a:ext cx="8820150"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400" dirty="0"/>
              <a:t>gene-2.44-mRNA-1  a9deba5837e2614a850c7849c85c8e9c        447     </a:t>
            </a:r>
            <a:r>
              <a:rPr lang="en-US" sz="1400" dirty="0" err="1"/>
              <a:t>Pfam</a:t>
            </a:r>
            <a:r>
              <a:rPr lang="en-US" sz="1400" dirty="0"/>
              <a:t>    PF02458 </a:t>
            </a:r>
            <a:r>
              <a:rPr lang="en-US" sz="1400" dirty="0" err="1"/>
              <a:t>Transferase</a:t>
            </a:r>
            <a:r>
              <a:rPr lang="en-US" sz="1400" dirty="0"/>
              <a:t> family      98      425     1.4E-15 T       31-10-2015      IPR003480       </a:t>
            </a:r>
            <a:r>
              <a:rPr lang="en-US" sz="1400" dirty="0" err="1"/>
              <a:t>Transferase</a:t>
            </a:r>
            <a:r>
              <a:rPr lang="en-US" sz="1400" dirty="0"/>
              <a:t>     GO:0016747</a:t>
            </a:r>
          </a:p>
          <a:p>
            <a:endParaRPr lang="it-IT" sz="1400" dirty="0"/>
          </a:p>
          <a:p>
            <a:r>
              <a:rPr lang="it-IT" sz="1400" dirty="0"/>
              <a:t>gene-0.13-mRNA-1  61882f1a46b15c8497ed9584a0eb1a35        459     Pfam    PF01490 Transmembrane amino acid transporter protein    49      439     2.0E-39 T       31-10-2015      IPR013057       Amino acid transporter, transmembrane   </a:t>
            </a:r>
          </a:p>
          <a:p>
            <a:endParaRPr lang="it-IT" sz="1400" dirty="0"/>
          </a:p>
          <a:p>
            <a:r>
              <a:rPr lang="en-US" sz="1400" dirty="0"/>
              <a:t>gene-1.4-mRNA-1   b867bbb377084bba6ea84dcda9f27f4e        511     SUPERFAMILY     SSF103473               42      481     4.19E-50        T       31-10-2015      IPR016196       Major facilitator superfamily domain, general substrate transporter</a:t>
            </a:r>
          </a:p>
          <a:p>
            <a:endParaRPr lang="en-US" sz="1400" dirty="0"/>
          </a:p>
          <a:p>
            <a:r>
              <a:rPr lang="en-US" sz="1400" dirty="0"/>
              <a:t>gene-1.4-mRNA-1   b867bbb377084bba6ea84dcda9f27f4e        511     </a:t>
            </a:r>
            <a:r>
              <a:rPr lang="en-US" sz="1400" dirty="0" err="1"/>
              <a:t>Pfam</a:t>
            </a:r>
            <a:r>
              <a:rPr lang="en-US" sz="1400" dirty="0"/>
              <a:t>    PF07690 Major Facilitator Superfamily   67      447     3.5E-30 T       31-10-2015      IPR011701       Major facilitator superfamily   GO:0016021|GO:0055085 </a:t>
            </a:r>
          </a:p>
        </p:txBody>
      </p:sp>
      <p:sp>
        <p:nvSpPr>
          <p:cNvPr id="8" name="TextBox 4"/>
          <p:cNvSpPr txBox="1">
            <a:spLocks noChangeArrowheads="1"/>
          </p:cNvSpPr>
          <p:nvPr/>
        </p:nvSpPr>
        <p:spPr bwMode="auto">
          <a:xfrm>
            <a:off x="1476375" y="1628775"/>
            <a:ext cx="4319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dirty="0" err="1"/>
              <a:t>Ouput</a:t>
            </a:r>
            <a:r>
              <a:rPr lang="en-US" dirty="0"/>
              <a:t>: TSV, XML, SVG, </a:t>
            </a:r>
            <a:r>
              <a:rPr lang="en-US" dirty="0" err="1"/>
              <a:t>etc</a:t>
            </a:r>
            <a:endParaRPr lang="en-US" dirty="0"/>
          </a:p>
        </p:txBody>
      </p:sp>
      <p:sp>
        <p:nvSpPr>
          <p:cNvPr id="9" name="Rectangle 8"/>
          <p:cNvSpPr/>
          <p:nvPr/>
        </p:nvSpPr>
        <p:spPr>
          <a:xfrm>
            <a:off x="495680" y="5345533"/>
            <a:ext cx="8124018" cy="830997"/>
          </a:xfrm>
          <a:prstGeom prst="rect">
            <a:avLst/>
          </a:prstGeom>
        </p:spPr>
        <p:txBody>
          <a:bodyPr wrap="square">
            <a:spAutoFit/>
          </a:bodyPr>
          <a:lstStyle/>
          <a:p>
            <a:pPr fontAlgn="auto">
              <a:spcAft>
                <a:spcPts val="0"/>
              </a:spcAft>
              <a:defRPr/>
            </a:pPr>
            <a:r>
              <a:rPr lang="en-US" sz="2400" dirty="0" smtClean="0">
                <a:solidFill>
                  <a:srgbClr val="000000"/>
                </a:solidFill>
                <a:latin typeface="Calibri" charset="0"/>
                <a:ea typeface="MS PGothic" charset="0"/>
              </a:rPr>
              <a:t>MAKER supplies </a:t>
            </a:r>
            <a:r>
              <a:rPr lang="en-US" sz="2400" dirty="0">
                <a:solidFill>
                  <a:srgbClr val="000000"/>
                </a:solidFill>
                <a:latin typeface="Calibri" charset="0"/>
                <a:ea typeface="MS PGothic" charset="0"/>
              </a:rPr>
              <a:t>scripts to merge the </a:t>
            </a:r>
            <a:r>
              <a:rPr lang="en-US" sz="2400" dirty="0" err="1">
                <a:solidFill>
                  <a:srgbClr val="000000"/>
                </a:solidFill>
                <a:latin typeface="Calibri" charset="0"/>
                <a:ea typeface="MS PGothic" charset="0"/>
              </a:rPr>
              <a:t>interproscan</a:t>
            </a:r>
            <a:r>
              <a:rPr lang="en-US" sz="2400" dirty="0">
                <a:solidFill>
                  <a:srgbClr val="000000"/>
                </a:solidFill>
                <a:latin typeface="Calibri" charset="0"/>
                <a:ea typeface="MS PGothic" charset="0"/>
              </a:rPr>
              <a:t>-results to the Maker </a:t>
            </a:r>
            <a:r>
              <a:rPr lang="en-US" sz="2400" dirty="0" err="1">
                <a:solidFill>
                  <a:srgbClr val="000000"/>
                </a:solidFill>
                <a:latin typeface="Calibri" charset="0"/>
                <a:ea typeface="MS PGothic" charset="0"/>
              </a:rPr>
              <a:t>annotations.gff</a:t>
            </a:r>
            <a:r>
              <a:rPr lang="en-US" sz="2400" dirty="0">
                <a:solidFill>
                  <a:srgbClr val="000000"/>
                </a:solidFill>
                <a:latin typeface="Calibri" charset="0"/>
                <a:ea typeface="MS PGothic" charset="0"/>
              </a:rPr>
              <a:t> file</a:t>
            </a:r>
          </a:p>
        </p:txBody>
      </p:sp>
    </p:spTree>
    <p:extLst>
      <p:ext uri="{BB962C8B-B14F-4D97-AF65-F5344CB8AC3E}">
        <p14:creationId xmlns:p14="http://schemas.microsoft.com/office/powerpoint/2010/main" val="396554250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Blast2GO</a:t>
            </a:r>
          </a:p>
        </p:txBody>
      </p:sp>
      <p:sp>
        <p:nvSpPr>
          <p:cNvPr id="4" name="Platshållare för innehåll 2"/>
          <p:cNvSpPr>
            <a:spLocks noGrp="1"/>
          </p:cNvSpPr>
          <p:nvPr>
            <p:ph idx="1"/>
          </p:nvPr>
        </p:nvSpPr>
        <p:spPr>
          <a:xfrm>
            <a:off x="827088" y="1412875"/>
            <a:ext cx="7499350" cy="4895850"/>
          </a:xfrm>
          <a:extLst/>
        </p:spPr>
        <p:txBody>
          <a:bodyPr rtlCol="0">
            <a:normAutofit/>
          </a:bodyPr>
          <a:lstStyle/>
          <a:p>
            <a:pPr marL="0" indent="0" fontAlgn="auto">
              <a:spcAft>
                <a:spcPts val="0"/>
              </a:spcAft>
              <a:buFont typeface="Arial"/>
              <a:buNone/>
              <a:defRPr/>
            </a:pPr>
            <a:r>
              <a:rPr lang="en-US" dirty="0" smtClean="0">
                <a:solidFill>
                  <a:srgbClr val="000000"/>
                </a:solidFill>
                <a:latin typeface="Calibri" charset="0"/>
                <a:ea typeface="MS PGothic" charset="0"/>
                <a:cs typeface="+mn-cs"/>
              </a:rPr>
              <a:t>Another way : use </a:t>
            </a:r>
            <a:r>
              <a:rPr lang="en-US" dirty="0">
                <a:solidFill>
                  <a:srgbClr val="000000"/>
                </a:solidFill>
                <a:latin typeface="Calibri" charset="0"/>
                <a:ea typeface="MS PGothic" charset="0"/>
                <a:cs typeface="+mn-cs"/>
              </a:rPr>
              <a:t>the (mostly) commercial alternative</a:t>
            </a:r>
          </a:p>
          <a:p>
            <a:pPr fontAlgn="auto">
              <a:spcAft>
                <a:spcPts val="0"/>
              </a:spcAft>
              <a:buFont typeface="Arial"/>
              <a:buChar char="•"/>
              <a:defRPr/>
            </a:pPr>
            <a:endParaRPr lang="sv-SE" dirty="0" smtClean="0">
              <a:solidFill>
                <a:srgbClr val="000000"/>
              </a:solidFill>
              <a:latin typeface="Calibri" charset="0"/>
              <a:ea typeface="MS PGothic" charset="0"/>
              <a:cs typeface="+mn-cs"/>
            </a:endParaRPr>
          </a:p>
          <a:p>
            <a:pPr fontAlgn="auto">
              <a:spcAft>
                <a:spcPts val="0"/>
              </a:spcAft>
              <a:buFont typeface="Arial"/>
              <a:buChar char="•"/>
              <a:defRPr/>
            </a:pPr>
            <a:endParaRPr lang="sv-SE" dirty="0" smtClean="0">
              <a:solidFill>
                <a:srgbClr val="000000"/>
              </a:solidFill>
              <a:latin typeface="Calibri" charset="0"/>
              <a:ea typeface="MS PGothic" charset="0"/>
              <a:cs typeface="+mn-cs"/>
            </a:endParaRPr>
          </a:p>
          <a:p>
            <a:pPr fontAlgn="auto">
              <a:spcAft>
                <a:spcPts val="0"/>
              </a:spcAft>
              <a:buFont typeface="Arial"/>
              <a:buChar char="•"/>
              <a:defRPr/>
            </a:pPr>
            <a:endParaRPr lang="sv-SE" dirty="0">
              <a:solidFill>
                <a:srgbClr val="000000"/>
              </a:solidFill>
              <a:latin typeface="Calibri" charset="0"/>
              <a:ea typeface="MS PGothic" charset="0"/>
              <a:cs typeface="+mn-cs"/>
            </a:endParaRPr>
          </a:p>
          <a:p>
            <a:pPr fontAlgn="auto">
              <a:spcAft>
                <a:spcPts val="0"/>
              </a:spcAft>
              <a:buFont typeface="Arial"/>
              <a:buChar char="•"/>
              <a:defRPr/>
            </a:pPr>
            <a:endParaRPr lang="sv-SE" dirty="0" smtClean="0">
              <a:solidFill>
                <a:srgbClr val="000000"/>
              </a:solidFill>
              <a:latin typeface="Calibri" charset="0"/>
              <a:ea typeface="MS PGothic" charset="0"/>
              <a:cs typeface="+mn-cs"/>
            </a:endParaRPr>
          </a:p>
          <a:p>
            <a:pPr marL="0" indent="0" fontAlgn="auto">
              <a:spcAft>
                <a:spcPts val="0"/>
              </a:spcAft>
              <a:buFont typeface="Arial"/>
              <a:buNone/>
              <a:defRPr/>
            </a:pPr>
            <a:endParaRPr lang="sv-SE" dirty="0" smtClean="0">
              <a:solidFill>
                <a:srgbClr val="000000"/>
              </a:solidFill>
              <a:latin typeface="Calibri" charset="0"/>
              <a:ea typeface="MS PGothic" charset="0"/>
              <a:cs typeface="+mn-cs"/>
            </a:endParaRPr>
          </a:p>
          <a:p>
            <a:pPr fontAlgn="auto">
              <a:spcAft>
                <a:spcPts val="0"/>
              </a:spcAft>
              <a:buFont typeface="Arial"/>
              <a:buChar char="•"/>
              <a:defRPr/>
            </a:pPr>
            <a:r>
              <a:rPr lang="sv-SE" dirty="0" err="1" smtClean="0">
                <a:solidFill>
                  <a:srgbClr val="000000"/>
                </a:solidFill>
                <a:latin typeface="Calibri" charset="0"/>
                <a:ea typeface="MS PGothic" charset="0"/>
                <a:cs typeface="+mn-cs"/>
              </a:rPr>
              <a:t>Combines</a:t>
            </a:r>
            <a:r>
              <a:rPr lang="sv-SE" dirty="0" smtClean="0">
                <a:solidFill>
                  <a:srgbClr val="000000"/>
                </a:solidFill>
                <a:latin typeface="Calibri" charset="0"/>
                <a:ea typeface="MS PGothic" charset="0"/>
                <a:cs typeface="+mn-cs"/>
              </a:rPr>
              <a:t> </a:t>
            </a:r>
            <a:r>
              <a:rPr lang="sv-SE" dirty="0">
                <a:solidFill>
                  <a:srgbClr val="000000"/>
                </a:solidFill>
                <a:latin typeface="Calibri" charset="0"/>
                <a:ea typeface="MS PGothic" charset="0"/>
                <a:cs typeface="+mn-cs"/>
              </a:rPr>
              <a:t>a blast-</a:t>
            </a:r>
            <a:r>
              <a:rPr lang="sv-SE" dirty="0" err="1">
                <a:solidFill>
                  <a:srgbClr val="000000"/>
                </a:solidFill>
                <a:latin typeface="Calibri" charset="0"/>
                <a:ea typeface="MS PGothic" charset="0"/>
                <a:cs typeface="+mn-cs"/>
              </a:rPr>
              <a:t>based</a:t>
            </a:r>
            <a:r>
              <a:rPr lang="sv-SE" dirty="0">
                <a:solidFill>
                  <a:srgbClr val="000000"/>
                </a:solidFill>
                <a:latin typeface="Calibri" charset="0"/>
                <a:ea typeface="MS PGothic" charset="0"/>
                <a:cs typeface="+mn-cs"/>
              </a:rPr>
              <a:t> </a:t>
            </a:r>
            <a:r>
              <a:rPr lang="sv-SE" dirty="0" err="1">
                <a:solidFill>
                  <a:srgbClr val="000000"/>
                </a:solidFill>
                <a:latin typeface="Calibri" charset="0"/>
                <a:ea typeface="MS PGothic" charset="0"/>
                <a:cs typeface="+mn-cs"/>
              </a:rPr>
              <a:t>search</a:t>
            </a:r>
            <a:r>
              <a:rPr lang="sv-SE" dirty="0">
                <a:solidFill>
                  <a:srgbClr val="000000"/>
                </a:solidFill>
                <a:latin typeface="Calibri" charset="0"/>
                <a:ea typeface="MS PGothic" charset="0"/>
                <a:cs typeface="+mn-cs"/>
              </a:rPr>
              <a:t> </a:t>
            </a:r>
            <a:r>
              <a:rPr lang="sv-SE" dirty="0" err="1">
                <a:solidFill>
                  <a:srgbClr val="000000"/>
                </a:solidFill>
                <a:latin typeface="Calibri" charset="0"/>
                <a:ea typeface="MS PGothic" charset="0"/>
                <a:cs typeface="+mn-cs"/>
              </a:rPr>
              <a:t>with</a:t>
            </a:r>
            <a:r>
              <a:rPr lang="sv-SE" dirty="0">
                <a:solidFill>
                  <a:srgbClr val="000000"/>
                </a:solidFill>
                <a:latin typeface="Calibri" charset="0"/>
                <a:ea typeface="MS PGothic" charset="0"/>
                <a:cs typeface="+mn-cs"/>
              </a:rPr>
              <a:t> a </a:t>
            </a:r>
            <a:r>
              <a:rPr lang="sv-SE" dirty="0" err="1">
                <a:solidFill>
                  <a:srgbClr val="000000"/>
                </a:solidFill>
                <a:latin typeface="Calibri" charset="0"/>
                <a:ea typeface="MS PGothic" charset="0"/>
                <a:cs typeface="+mn-cs"/>
              </a:rPr>
              <a:t>search</a:t>
            </a:r>
            <a:r>
              <a:rPr lang="sv-SE" dirty="0">
                <a:solidFill>
                  <a:srgbClr val="000000"/>
                </a:solidFill>
                <a:latin typeface="Calibri" charset="0"/>
                <a:ea typeface="MS PGothic" charset="0"/>
                <a:cs typeface="+mn-cs"/>
              </a:rPr>
              <a:t> for </a:t>
            </a:r>
            <a:r>
              <a:rPr lang="sv-SE" dirty="0" err="1">
                <a:solidFill>
                  <a:srgbClr val="000000"/>
                </a:solidFill>
                <a:latin typeface="Calibri" charset="0"/>
                <a:ea typeface="MS PGothic" charset="0"/>
                <a:cs typeface="+mn-cs"/>
              </a:rPr>
              <a:t>functional</a:t>
            </a:r>
            <a:r>
              <a:rPr lang="sv-SE" dirty="0">
                <a:solidFill>
                  <a:srgbClr val="000000"/>
                </a:solidFill>
                <a:latin typeface="Calibri" charset="0"/>
                <a:ea typeface="MS PGothic" charset="0"/>
                <a:cs typeface="+mn-cs"/>
              </a:rPr>
              <a:t> </a:t>
            </a:r>
            <a:r>
              <a:rPr lang="sv-SE" dirty="0" err="1">
                <a:solidFill>
                  <a:srgbClr val="000000"/>
                </a:solidFill>
                <a:latin typeface="Calibri" charset="0"/>
                <a:ea typeface="MS PGothic" charset="0"/>
                <a:cs typeface="+mn-cs"/>
              </a:rPr>
              <a:t>domains</a:t>
            </a:r>
            <a:endParaRPr lang="sv-SE" dirty="0">
              <a:solidFill>
                <a:srgbClr val="000000"/>
              </a:solidFill>
              <a:latin typeface="Calibri" charset="0"/>
              <a:ea typeface="MS PGothic" charset="0"/>
              <a:cs typeface="+mn-cs"/>
            </a:endParaRPr>
          </a:p>
          <a:p>
            <a:pPr fontAlgn="auto">
              <a:spcAft>
                <a:spcPts val="0"/>
              </a:spcAft>
              <a:buFont typeface="Arial"/>
              <a:buChar char="•"/>
              <a:defRPr/>
            </a:pPr>
            <a:r>
              <a:rPr lang="sv-SE" dirty="0">
                <a:solidFill>
                  <a:srgbClr val="000000"/>
                </a:solidFill>
                <a:latin typeface="Calibri" charset="0"/>
                <a:ea typeface="MS PGothic" charset="0"/>
                <a:cs typeface="+mn-cs"/>
              </a:rPr>
              <a:t>Blast at NCBI -&gt; picks </a:t>
            </a:r>
            <a:r>
              <a:rPr lang="sv-SE" dirty="0" err="1">
                <a:solidFill>
                  <a:srgbClr val="000000"/>
                </a:solidFill>
                <a:latin typeface="Calibri" charset="0"/>
                <a:ea typeface="MS PGothic" charset="0"/>
                <a:cs typeface="+mn-cs"/>
              </a:rPr>
              <a:t>out</a:t>
            </a:r>
            <a:r>
              <a:rPr lang="sv-SE" dirty="0">
                <a:solidFill>
                  <a:srgbClr val="000000"/>
                </a:solidFill>
                <a:latin typeface="Calibri" charset="0"/>
                <a:ea typeface="MS PGothic" charset="0"/>
                <a:cs typeface="+mn-cs"/>
              </a:rPr>
              <a:t> GO terms </a:t>
            </a:r>
            <a:r>
              <a:rPr lang="sv-SE" dirty="0" err="1">
                <a:solidFill>
                  <a:srgbClr val="000000"/>
                </a:solidFill>
                <a:latin typeface="Calibri" charset="0"/>
                <a:ea typeface="MS PGothic" charset="0"/>
                <a:cs typeface="+mn-cs"/>
              </a:rPr>
              <a:t>based</a:t>
            </a:r>
            <a:r>
              <a:rPr lang="sv-SE" dirty="0">
                <a:solidFill>
                  <a:srgbClr val="000000"/>
                </a:solidFill>
                <a:latin typeface="Calibri" charset="0"/>
                <a:ea typeface="MS PGothic" charset="0"/>
                <a:cs typeface="+mn-cs"/>
              </a:rPr>
              <a:t> on blast hits and </a:t>
            </a:r>
            <a:r>
              <a:rPr lang="sv-SE" dirty="0" err="1">
                <a:solidFill>
                  <a:srgbClr val="000000"/>
                </a:solidFill>
                <a:latin typeface="Calibri" charset="0"/>
                <a:ea typeface="MS PGothic" charset="0"/>
                <a:cs typeface="+mn-cs"/>
              </a:rPr>
              <a:t>uniprot</a:t>
            </a:r>
            <a:r>
              <a:rPr lang="sv-SE" dirty="0">
                <a:solidFill>
                  <a:srgbClr val="000000"/>
                </a:solidFill>
                <a:latin typeface="Calibri" charset="0"/>
                <a:ea typeface="MS PGothic" charset="0"/>
                <a:cs typeface="+mn-cs"/>
              </a:rPr>
              <a:t> -&gt; </a:t>
            </a:r>
            <a:r>
              <a:rPr lang="sv-SE" dirty="0" err="1">
                <a:solidFill>
                  <a:srgbClr val="000000"/>
                </a:solidFill>
                <a:latin typeface="Calibri" charset="0"/>
                <a:ea typeface="MS PGothic" charset="0"/>
                <a:cs typeface="+mn-cs"/>
              </a:rPr>
              <a:t>statistical</a:t>
            </a:r>
            <a:r>
              <a:rPr lang="sv-SE" dirty="0">
                <a:solidFill>
                  <a:srgbClr val="000000"/>
                </a:solidFill>
                <a:latin typeface="Calibri" charset="0"/>
                <a:ea typeface="MS PGothic" charset="0"/>
                <a:cs typeface="+mn-cs"/>
              </a:rPr>
              <a:t> </a:t>
            </a:r>
            <a:r>
              <a:rPr lang="sv-SE" dirty="0" err="1">
                <a:solidFill>
                  <a:srgbClr val="000000"/>
                </a:solidFill>
                <a:latin typeface="Calibri" charset="0"/>
                <a:ea typeface="MS PGothic" charset="0"/>
                <a:cs typeface="+mn-cs"/>
              </a:rPr>
              <a:t>significance</a:t>
            </a:r>
            <a:r>
              <a:rPr lang="sv-SE" dirty="0">
                <a:solidFill>
                  <a:srgbClr val="000000"/>
                </a:solidFill>
                <a:latin typeface="Calibri" charset="0"/>
                <a:ea typeface="MS PGothic" charset="0"/>
                <a:cs typeface="+mn-cs"/>
              </a:rPr>
              <a:t> test -&gt; </a:t>
            </a:r>
            <a:r>
              <a:rPr lang="sv-SE" dirty="0" err="1">
                <a:solidFill>
                  <a:srgbClr val="000000"/>
                </a:solidFill>
                <a:latin typeface="Calibri" charset="0"/>
                <a:ea typeface="MS PGothic" charset="0"/>
                <a:cs typeface="+mn-cs"/>
              </a:rPr>
              <a:t>done</a:t>
            </a:r>
            <a:r>
              <a:rPr lang="sv-SE" dirty="0" smtClean="0">
                <a:solidFill>
                  <a:srgbClr val="000000"/>
                </a:solidFill>
                <a:latin typeface="Calibri" charset="0"/>
                <a:ea typeface="MS PGothic" charset="0"/>
                <a:cs typeface="+mn-cs"/>
              </a:rPr>
              <a:t>!</a:t>
            </a:r>
          </a:p>
          <a:p>
            <a:pPr fontAlgn="auto">
              <a:spcAft>
                <a:spcPts val="0"/>
              </a:spcAft>
              <a:buFont typeface="Arial"/>
              <a:buChar char="•"/>
              <a:defRPr/>
            </a:pPr>
            <a:r>
              <a:rPr lang="en-US" dirty="0" smtClean="0">
                <a:solidFill>
                  <a:srgbClr val="000000"/>
                </a:solidFill>
                <a:ea typeface="+mn-ea"/>
                <a:cs typeface="+mn-cs"/>
              </a:rPr>
              <a:t>Blast2Go relies entirely on sequence similarity … but </a:t>
            </a:r>
            <a:r>
              <a:rPr lang="en-US" dirty="0" err="1" smtClean="0">
                <a:solidFill>
                  <a:srgbClr val="000000"/>
                </a:solidFill>
                <a:ea typeface="+mn-ea"/>
                <a:cs typeface="+mn-cs"/>
              </a:rPr>
              <a:t>InterProScan</a:t>
            </a:r>
            <a:r>
              <a:rPr lang="en-US" dirty="0" smtClean="0">
                <a:solidFill>
                  <a:srgbClr val="000000"/>
                </a:solidFill>
                <a:ea typeface="+mn-ea"/>
                <a:cs typeface="+mn-cs"/>
              </a:rPr>
              <a:t> searches can also be launched within blast2go</a:t>
            </a:r>
          </a:p>
          <a:p>
            <a:pPr fontAlgn="auto">
              <a:spcAft>
                <a:spcPts val="0"/>
              </a:spcAft>
              <a:buFont typeface="Arial"/>
              <a:buChar char="•"/>
              <a:defRPr/>
            </a:pPr>
            <a:r>
              <a:rPr lang="en-US" dirty="0" smtClean="0">
                <a:solidFill>
                  <a:srgbClr val="000000"/>
                </a:solidFill>
                <a:ea typeface="+mn-ea"/>
                <a:cs typeface="+mn-cs"/>
              </a:rPr>
              <a:t>Command line tool or Plugin for </a:t>
            </a:r>
            <a:r>
              <a:rPr lang="en-US" dirty="0" err="1" smtClean="0">
                <a:solidFill>
                  <a:srgbClr val="000000"/>
                </a:solidFill>
                <a:ea typeface="+mn-ea"/>
                <a:cs typeface="+mn-cs"/>
              </a:rPr>
              <a:t>Geneious</a:t>
            </a:r>
            <a:r>
              <a:rPr lang="en-US" dirty="0" smtClean="0">
                <a:solidFill>
                  <a:srgbClr val="000000"/>
                </a:solidFill>
                <a:ea typeface="+mn-ea"/>
                <a:cs typeface="+mn-cs"/>
              </a:rPr>
              <a:t> or CLC bio Workbench (commercial tools for downstream analyses)</a:t>
            </a:r>
          </a:p>
          <a:p>
            <a:pPr marL="914400" lvl="2" indent="0" fontAlgn="auto">
              <a:spcAft>
                <a:spcPts val="0"/>
              </a:spcAft>
              <a:buFont typeface="Arial"/>
              <a:buNone/>
              <a:defRPr/>
            </a:pPr>
            <a:endParaRPr lang="en-US" dirty="0">
              <a:solidFill>
                <a:srgbClr val="000000"/>
              </a:solidFill>
              <a:latin typeface="Calibri" charset="0"/>
              <a:ea typeface="MS PGothic" charset="0"/>
            </a:endParaRPr>
          </a:p>
          <a:p>
            <a:pPr marL="914400" lvl="2" indent="0" fontAlgn="auto">
              <a:spcAft>
                <a:spcPts val="0"/>
              </a:spcAft>
              <a:buFont typeface="Arial"/>
              <a:buNone/>
              <a:defRPr/>
            </a:pPr>
            <a:r>
              <a:rPr lang="en-US" dirty="0">
                <a:solidFill>
                  <a:srgbClr val="000000"/>
                </a:solidFill>
                <a:latin typeface="Calibri" charset="0"/>
                <a:ea typeface="MS PGothic" charset="0"/>
              </a:rPr>
              <a:t>	=&gt; Contain nice downstream analysis/visualization components</a:t>
            </a:r>
          </a:p>
          <a:p>
            <a:pPr fontAlgn="auto">
              <a:spcAft>
                <a:spcPts val="0"/>
              </a:spcAft>
              <a:buFont typeface="Arial"/>
              <a:buChar char="•"/>
              <a:defRPr/>
            </a:pPr>
            <a:endParaRPr lang="sv-SE" dirty="0">
              <a:solidFill>
                <a:srgbClr val="000000"/>
              </a:solidFill>
              <a:latin typeface="Calibri" charset="0"/>
              <a:ea typeface="MS PGothic" charset="0"/>
              <a:cs typeface="+mn-cs"/>
            </a:endParaRPr>
          </a:p>
        </p:txBody>
      </p:sp>
      <p:pic>
        <p:nvPicPr>
          <p:cNvPr id="5" name="Picture 1" descr="logo_B2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060575"/>
            <a:ext cx="244792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58133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Blast2GO</a:t>
            </a:r>
          </a:p>
        </p:txBody>
      </p:sp>
      <p:pic>
        <p:nvPicPr>
          <p:cNvPr id="4" name="Picture 5" descr="Pic12-Blast2GO"/>
          <p:cNvPicPr>
            <a:picLocks noGrp="1" noChangeAspect="1" noChangeArrowheads="1"/>
          </p:cNvPicPr>
          <p:nvPr>
            <p:ph/>
          </p:nvPr>
        </p:nvPicPr>
        <p:blipFill>
          <a:blip r:embed="rId3">
            <a:extLst>
              <a:ext uri="{28A0092B-C50C-407E-A947-70E740481C1C}">
                <a14:useLocalDpi xmlns:a14="http://schemas.microsoft.com/office/drawing/2010/main" val="0"/>
              </a:ext>
            </a:extLst>
          </a:blip>
          <a:srcRect l="2875" r="-136" b="4353"/>
          <a:stretch>
            <a:fillRect/>
          </a:stretch>
        </p:blipFill>
        <p:spPr>
          <a:xfrm>
            <a:off x="323850" y="1341438"/>
            <a:ext cx="6583363" cy="5127625"/>
          </a:xfrm>
          <a:noFill/>
        </p:spPr>
      </p:pic>
      <p:pic>
        <p:nvPicPr>
          <p:cNvPr id="5" name="Picture 3" descr="logo_B2G.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4388" y="908050"/>
            <a:ext cx="18129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454805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Content Placeholder 2" descr="Screen Shot 2014-03-28 at 2.37.52 PM.png"/>
          <p:cNvPicPr>
            <a:picLocks noGrp="1" noChangeAspect="1"/>
          </p:cNvPicPr>
          <p:nvPr>
            <p:ph idx="1"/>
          </p:nvPr>
        </p:nvPicPr>
        <p:blipFill>
          <a:blip r:embed="rId3">
            <a:extLst>
              <a:ext uri="{28A0092B-C50C-407E-A947-70E740481C1C}">
                <a14:useLocalDpi xmlns:a14="http://schemas.microsoft.com/office/drawing/2010/main" val="0"/>
              </a:ext>
            </a:extLst>
          </a:blip>
          <a:srcRect t="-3265" b="6853"/>
          <a:stretch>
            <a:fillRect/>
          </a:stretch>
        </p:blipFill>
        <p:spPr>
          <a:xfrm>
            <a:off x="580073" y="4245293"/>
            <a:ext cx="8215312" cy="854075"/>
          </a:xfrm>
          <a:noFill/>
        </p:spPr>
      </p:pic>
      <p:sp>
        <p:nvSpPr>
          <p:cNvPr id="27" name="TextBox 26"/>
          <p:cNvSpPr txBox="1">
            <a:spLocks noChangeArrowheads="1"/>
          </p:cNvSpPr>
          <p:nvPr/>
        </p:nvSpPr>
        <p:spPr bwMode="auto">
          <a:xfrm>
            <a:off x="795973" y="4892993"/>
            <a:ext cx="44608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4400"/>
              <a:t>?</a:t>
            </a:r>
          </a:p>
        </p:txBody>
      </p:sp>
      <p:sp>
        <p:nvSpPr>
          <p:cNvPr id="28" name="TextBox 27"/>
          <p:cNvSpPr txBox="1">
            <a:spLocks noChangeArrowheads="1"/>
          </p:cNvSpPr>
          <p:nvPr/>
        </p:nvSpPr>
        <p:spPr bwMode="auto">
          <a:xfrm>
            <a:off x="4178935" y="4750118"/>
            <a:ext cx="4476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4400"/>
              <a:t>?</a:t>
            </a:r>
          </a:p>
        </p:txBody>
      </p:sp>
      <p:sp>
        <p:nvSpPr>
          <p:cNvPr id="29" name="TextBox 28"/>
          <p:cNvSpPr txBox="1">
            <a:spLocks noChangeArrowheads="1"/>
          </p:cNvSpPr>
          <p:nvPr/>
        </p:nvSpPr>
        <p:spPr bwMode="auto">
          <a:xfrm>
            <a:off x="6796881" y="4980940"/>
            <a:ext cx="44608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4400"/>
              <a:t>?</a:t>
            </a:r>
          </a:p>
        </p:txBody>
      </p:sp>
      <p:sp>
        <p:nvSpPr>
          <p:cNvPr id="30" name="TextBox 29"/>
          <p:cNvSpPr txBox="1">
            <a:spLocks noChangeArrowheads="1"/>
          </p:cNvSpPr>
          <p:nvPr/>
        </p:nvSpPr>
        <p:spPr bwMode="auto">
          <a:xfrm>
            <a:off x="1391351" y="5293598"/>
            <a:ext cx="12974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1800" dirty="0" smtClean="0"/>
              <a:t>Antibodies?</a:t>
            </a:r>
            <a:endParaRPr lang="en-US" sz="1800" dirty="0"/>
          </a:p>
        </p:txBody>
      </p:sp>
      <p:sp>
        <p:nvSpPr>
          <p:cNvPr id="31" name="TextBox 30"/>
          <p:cNvSpPr txBox="1">
            <a:spLocks noChangeArrowheads="1"/>
          </p:cNvSpPr>
          <p:nvPr/>
        </p:nvSpPr>
        <p:spPr bwMode="auto">
          <a:xfrm>
            <a:off x="7317105" y="6168708"/>
            <a:ext cx="11799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1800" dirty="0"/>
              <a:t>Hormone</a:t>
            </a:r>
            <a:r>
              <a:rPr lang="en-US" sz="1800" dirty="0" smtClean="0"/>
              <a:t>?</a:t>
            </a:r>
            <a:endParaRPr lang="en-US" sz="1800" dirty="0"/>
          </a:p>
        </p:txBody>
      </p:sp>
      <p:sp>
        <p:nvSpPr>
          <p:cNvPr id="32" name="TextBox 31"/>
          <p:cNvSpPr txBox="1">
            <a:spLocks noChangeArrowheads="1"/>
          </p:cNvSpPr>
          <p:nvPr/>
        </p:nvSpPr>
        <p:spPr bwMode="auto">
          <a:xfrm>
            <a:off x="4178935" y="6353374"/>
            <a:ext cx="20092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r>
              <a:rPr lang="en-US" sz="1800" dirty="0"/>
              <a:t>Structural </a:t>
            </a:r>
            <a:r>
              <a:rPr lang="en-US" sz="1800" dirty="0" smtClean="0"/>
              <a:t>Protein?</a:t>
            </a:r>
            <a:endParaRPr lang="en-US" sz="1800" dirty="0"/>
          </a:p>
        </p:txBody>
      </p:sp>
      <p:sp>
        <p:nvSpPr>
          <p:cNvPr id="33" name="TextBox 32"/>
          <p:cNvSpPr txBox="1">
            <a:spLocks noChangeArrowheads="1"/>
          </p:cNvSpPr>
          <p:nvPr/>
        </p:nvSpPr>
        <p:spPr bwMode="auto">
          <a:xfrm>
            <a:off x="2530991" y="5894308"/>
            <a:ext cx="21180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1800" dirty="0"/>
              <a:t>Contractile </a:t>
            </a:r>
            <a:r>
              <a:rPr lang="en-US" sz="1800" dirty="0" smtClean="0"/>
              <a:t>protein?</a:t>
            </a:r>
            <a:endParaRPr lang="en-US" sz="1800" dirty="0"/>
          </a:p>
        </p:txBody>
      </p:sp>
      <p:sp>
        <p:nvSpPr>
          <p:cNvPr id="34" name="TextBox 33"/>
          <p:cNvSpPr txBox="1">
            <a:spLocks noChangeArrowheads="1"/>
          </p:cNvSpPr>
          <p:nvPr/>
        </p:nvSpPr>
        <p:spPr bwMode="auto">
          <a:xfrm>
            <a:off x="7625484" y="5311271"/>
            <a:ext cx="10205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1800" smtClean="0"/>
              <a:t>Enzyme?</a:t>
            </a:r>
            <a:endParaRPr lang="en-US" sz="1800" dirty="0"/>
          </a:p>
        </p:txBody>
      </p:sp>
      <p:sp>
        <p:nvSpPr>
          <p:cNvPr id="35" name="TextBox 34"/>
          <p:cNvSpPr txBox="1">
            <a:spLocks noChangeArrowheads="1"/>
          </p:cNvSpPr>
          <p:nvPr/>
        </p:nvSpPr>
        <p:spPr bwMode="auto">
          <a:xfrm>
            <a:off x="395288" y="6280150"/>
            <a:ext cx="18615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1800" dirty="0"/>
              <a:t> </a:t>
            </a:r>
            <a:r>
              <a:rPr lang="en-US" sz="1800" dirty="0" smtClean="0"/>
              <a:t>Storage Protein?</a:t>
            </a:r>
            <a:endParaRPr lang="en-US" sz="1800" dirty="0"/>
          </a:p>
        </p:txBody>
      </p:sp>
      <p:sp>
        <p:nvSpPr>
          <p:cNvPr id="36" name="Title 1"/>
          <p:cNvSpPr txBox="1">
            <a:spLocks/>
          </p:cNvSpPr>
          <p:nvPr/>
        </p:nvSpPr>
        <p:spPr bwMode="auto">
          <a:xfrm>
            <a:off x="395288" y="1512252"/>
            <a:ext cx="8515032"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sz="2400">
                <a:solidFill>
                  <a:schemeClr val="tx1"/>
                </a:solidFill>
                <a:latin typeface="Calibri" charset="0"/>
                <a:ea typeface="MS PGothic" charset="0"/>
                <a:cs typeface="MS PGothic" charset="0"/>
              </a:defRPr>
            </a:lvl1pPr>
            <a:lvl2pPr marL="742950" indent="-285750" defTabSz="457200" eaLnBrk="0" hangingPunct="0">
              <a:defRPr sz="2400">
                <a:solidFill>
                  <a:schemeClr val="tx1"/>
                </a:solidFill>
                <a:latin typeface="Calibri" charset="0"/>
                <a:ea typeface="MS PGothic" charset="0"/>
                <a:cs typeface="MS PGothic" charset="0"/>
              </a:defRPr>
            </a:lvl2pPr>
            <a:lvl3pPr marL="1143000" indent="-228600" defTabSz="457200" eaLnBrk="0" hangingPunct="0">
              <a:defRPr sz="2400">
                <a:solidFill>
                  <a:schemeClr val="tx1"/>
                </a:solidFill>
                <a:latin typeface="Calibri" charset="0"/>
                <a:ea typeface="MS PGothic" charset="0"/>
                <a:cs typeface="MS PGothic" charset="0"/>
              </a:defRPr>
            </a:lvl3pPr>
            <a:lvl4pPr marL="1600200" indent="-228600" defTabSz="457200" eaLnBrk="0" hangingPunct="0">
              <a:defRPr sz="2400">
                <a:solidFill>
                  <a:schemeClr val="tx1"/>
                </a:solidFill>
                <a:latin typeface="Calibri" charset="0"/>
                <a:ea typeface="MS PGothic" charset="0"/>
                <a:cs typeface="MS PGothic" charset="0"/>
              </a:defRPr>
            </a:lvl4pPr>
            <a:lvl5pPr marL="2057400" indent="-228600" defTabSz="4572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dirty="0" smtClean="0">
                <a:solidFill>
                  <a:srgbClr val="000000"/>
                </a:solidFill>
              </a:rPr>
              <a:t>Understanding the function of gene product </a:t>
            </a:r>
            <a:r>
              <a:rPr lang="en-US" dirty="0">
                <a:solidFill>
                  <a:srgbClr val="000000"/>
                </a:solidFill>
              </a:rPr>
              <a:t>is key to </a:t>
            </a:r>
            <a:r>
              <a:rPr lang="en-US" dirty="0" smtClean="0">
                <a:solidFill>
                  <a:srgbClr val="000000"/>
                </a:solidFill>
              </a:rPr>
              <a:t>understanding </a:t>
            </a:r>
            <a:r>
              <a:rPr lang="en-US" dirty="0">
                <a:solidFill>
                  <a:srgbClr val="000000"/>
                </a:solidFill>
              </a:rPr>
              <a:t>how a limited number of interacting gene products can generate life, from simple unicellular organisms to the incredibly complex multi-cellular Homo sapiens.</a:t>
            </a:r>
          </a:p>
        </p:txBody>
      </p:sp>
      <p:sp>
        <p:nvSpPr>
          <p:cNvPr id="37" name="Rectangle 36"/>
          <p:cNvSpPr/>
          <p:nvPr/>
        </p:nvSpPr>
        <p:spPr>
          <a:xfrm>
            <a:off x="4223385" y="3155018"/>
            <a:ext cx="4572000" cy="415498"/>
          </a:xfrm>
          <a:prstGeom prst="rect">
            <a:avLst/>
          </a:prstGeom>
        </p:spPr>
        <p:txBody>
          <a:bodyPr>
            <a:spAutoFit/>
          </a:bodyPr>
          <a:lstStyle/>
          <a:p>
            <a:r>
              <a:rPr lang="en-US" sz="1050" dirty="0" err="1">
                <a:solidFill>
                  <a:schemeClr val="bg1">
                    <a:lumMod val="50000"/>
                  </a:schemeClr>
                </a:solidFill>
              </a:rPr>
              <a:t>Rison,S.C</a:t>
            </a:r>
            <a:r>
              <a:rPr lang="en-US" sz="1050" dirty="0">
                <a:solidFill>
                  <a:schemeClr val="bg1">
                    <a:lumMod val="50000"/>
                  </a:schemeClr>
                </a:solidFill>
              </a:rPr>
              <a:t>., </a:t>
            </a:r>
            <a:r>
              <a:rPr lang="en-US" sz="1050" dirty="0" err="1">
                <a:solidFill>
                  <a:schemeClr val="bg1">
                    <a:lumMod val="50000"/>
                  </a:schemeClr>
                </a:solidFill>
              </a:rPr>
              <a:t>Hodgman,T.C</a:t>
            </a:r>
            <a:r>
              <a:rPr lang="en-US" sz="1050" dirty="0">
                <a:solidFill>
                  <a:schemeClr val="bg1">
                    <a:lumMod val="50000"/>
                  </a:schemeClr>
                </a:solidFill>
              </a:rPr>
              <a:t>. and </a:t>
            </a:r>
            <a:r>
              <a:rPr lang="en-US" sz="1050" dirty="0" err="1">
                <a:solidFill>
                  <a:schemeClr val="bg1">
                    <a:lumMod val="50000"/>
                  </a:schemeClr>
                </a:solidFill>
              </a:rPr>
              <a:t>Thornton,J.M</a:t>
            </a:r>
            <a:r>
              <a:rPr lang="en-US" sz="1050" dirty="0">
                <a:solidFill>
                  <a:schemeClr val="bg1">
                    <a:lumMod val="50000"/>
                  </a:schemeClr>
                </a:solidFill>
              </a:rPr>
              <a:t>. (2000) Comparison of functional annotation schemes for genomes. </a:t>
            </a:r>
            <a:r>
              <a:rPr lang="en-US" sz="1050" dirty="0" err="1">
                <a:solidFill>
                  <a:schemeClr val="bg1">
                    <a:lumMod val="50000"/>
                  </a:schemeClr>
                </a:solidFill>
              </a:rPr>
              <a:t>Funct</a:t>
            </a:r>
            <a:r>
              <a:rPr lang="en-US" sz="1050" dirty="0">
                <a:solidFill>
                  <a:schemeClr val="bg1">
                    <a:lumMod val="50000"/>
                  </a:schemeClr>
                </a:solidFill>
              </a:rPr>
              <a:t>. </a:t>
            </a:r>
            <a:r>
              <a:rPr lang="en-US" sz="1050" dirty="0" err="1">
                <a:solidFill>
                  <a:schemeClr val="bg1">
                    <a:lumMod val="50000"/>
                  </a:schemeClr>
                </a:solidFill>
              </a:rPr>
              <a:t>Integr</a:t>
            </a:r>
            <a:r>
              <a:rPr lang="en-US" sz="1050" dirty="0">
                <a:solidFill>
                  <a:schemeClr val="bg1">
                    <a:lumMod val="50000"/>
                  </a:schemeClr>
                </a:solidFill>
              </a:rPr>
              <a:t>. Genomics, 1, 56–69.</a:t>
            </a:r>
          </a:p>
        </p:txBody>
      </p:sp>
      <p:sp>
        <p:nvSpPr>
          <p:cNvPr id="38" name="Rectangle 37"/>
          <p:cNvSpPr/>
          <p:nvPr/>
        </p:nvSpPr>
        <p:spPr>
          <a:xfrm>
            <a:off x="5677903" y="5869960"/>
            <a:ext cx="1947581" cy="369332"/>
          </a:xfrm>
          <a:prstGeom prst="rect">
            <a:avLst/>
          </a:prstGeom>
        </p:spPr>
        <p:txBody>
          <a:bodyPr wrap="none">
            <a:spAutoFit/>
          </a:bodyPr>
          <a:lstStyle/>
          <a:p>
            <a:r>
              <a:rPr lang="en-US" dirty="0" smtClean="0"/>
              <a:t>Transport Protein?</a:t>
            </a:r>
            <a:endParaRPr lang="en-US" dirty="0"/>
          </a:p>
        </p:txBody>
      </p:sp>
      <p:sp>
        <p:nvSpPr>
          <p:cNvPr id="39" name="Rectangle 38"/>
          <p:cNvSpPr/>
          <p:nvPr/>
        </p:nvSpPr>
        <p:spPr>
          <a:xfrm>
            <a:off x="4923622" y="5478264"/>
            <a:ext cx="934082" cy="369332"/>
          </a:xfrm>
          <a:prstGeom prst="rect">
            <a:avLst/>
          </a:prstGeom>
        </p:spPr>
        <p:txBody>
          <a:bodyPr wrap="none">
            <a:spAutoFit/>
          </a:bodyPr>
          <a:lstStyle/>
          <a:p>
            <a:r>
              <a:rPr lang="en-US" dirty="0" smtClean="0"/>
              <a:t>Energy?</a:t>
            </a:r>
            <a:endParaRPr lang="en-US" dirty="0"/>
          </a:p>
        </p:txBody>
      </p:sp>
      <p:sp>
        <p:nvSpPr>
          <p:cNvPr id="40" name="Rectangle 39"/>
          <p:cNvSpPr/>
          <p:nvPr/>
        </p:nvSpPr>
        <p:spPr>
          <a:xfrm>
            <a:off x="2175459" y="3907442"/>
            <a:ext cx="4391046" cy="369332"/>
          </a:xfrm>
          <a:prstGeom prst="rect">
            <a:avLst/>
          </a:prstGeom>
        </p:spPr>
        <p:txBody>
          <a:bodyPr wrap="none">
            <a:spAutoFit/>
          </a:bodyPr>
          <a:lstStyle/>
          <a:p>
            <a:r>
              <a:rPr lang="en-US" dirty="0"/>
              <a:t>Proteins vary in structure as well as </a:t>
            </a:r>
            <a:r>
              <a:rPr lang="en-US" dirty="0" smtClean="0"/>
              <a:t>function</a:t>
            </a:r>
            <a:endParaRPr lang="en-US" dirty="0"/>
          </a:p>
        </p:txBody>
      </p:sp>
      <p:sp>
        <p:nvSpPr>
          <p:cNvPr id="43" name="Title 1"/>
          <p:cNvSpPr>
            <a:spLocks noGrp="1"/>
          </p:cNvSpPr>
          <p:nvPr>
            <p:ph type="title"/>
          </p:nvPr>
        </p:nvSpPr>
        <p:spPr>
          <a:xfrm>
            <a:off x="457200" y="218883"/>
            <a:ext cx="3427141" cy="437801"/>
          </a:xfrm>
        </p:spPr>
        <p:txBody>
          <a:bodyPr/>
          <a:lstStyle/>
          <a:p>
            <a:r>
              <a:rPr lang="en-US" dirty="0"/>
              <a:t>Functional annotation – </a:t>
            </a:r>
            <a:r>
              <a:rPr lang="en-US" dirty="0" smtClean="0"/>
              <a:t>Why?</a:t>
            </a:r>
            <a:endParaRPr lang="en-US" dirty="0"/>
          </a:p>
        </p:txBody>
      </p:sp>
    </p:spTree>
    <p:extLst>
      <p:ext uri="{BB962C8B-B14F-4D97-AF65-F5344CB8AC3E}">
        <p14:creationId xmlns:p14="http://schemas.microsoft.com/office/powerpoint/2010/main" val="19382308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P spid="33" grpId="0"/>
      <p:bldP spid="34" grpId="0"/>
      <p:bldP spid="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Blast2GO</a:t>
            </a:r>
            <a:br>
              <a:rPr lang="en-US" dirty="0"/>
            </a:br>
            <a:endParaRPr lang="en-US" dirty="0"/>
          </a:p>
        </p:txBody>
      </p:sp>
      <p:pic>
        <p:nvPicPr>
          <p:cNvPr id="4" name="Picture 5" descr="Molecular_function_lvl2"/>
          <p:cNvPicPr>
            <a:picLocks noChangeAspect="1" noChangeArrowheads="1"/>
          </p:cNvPicPr>
          <p:nvPr/>
        </p:nvPicPr>
        <p:blipFill>
          <a:blip r:embed="rId3">
            <a:extLst>
              <a:ext uri="{28A0092B-C50C-407E-A947-70E740481C1C}">
                <a14:useLocalDpi xmlns:a14="http://schemas.microsoft.com/office/drawing/2010/main" val="0"/>
              </a:ext>
            </a:extLst>
          </a:blip>
          <a:srcRect l="10799" r="10799"/>
          <a:stretch>
            <a:fillRect/>
          </a:stretch>
        </p:blipFill>
        <p:spPr>
          <a:xfrm>
            <a:off x="827088" y="1125538"/>
            <a:ext cx="7345362" cy="5048250"/>
          </a:xfrm>
          <a:prstGeom prst="rect">
            <a:avLst/>
          </a:prstGeom>
          <a:noFill/>
        </p:spPr>
      </p:pic>
    </p:spTree>
    <p:extLst>
      <p:ext uri="{BB962C8B-B14F-4D97-AF65-F5344CB8AC3E}">
        <p14:creationId xmlns:p14="http://schemas.microsoft.com/office/powerpoint/2010/main" val="233236795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8883"/>
            <a:ext cx="4157059" cy="437801"/>
          </a:xfrm>
        </p:spPr>
        <p:txBody>
          <a:bodyPr/>
          <a:lstStyle/>
          <a:p>
            <a:r>
              <a:rPr lang="en-US" dirty="0" smtClean="0"/>
              <a:t>Quick view of </a:t>
            </a:r>
            <a:r>
              <a:rPr lang="en-US" dirty="0" err="1" smtClean="0"/>
              <a:t>synteny</a:t>
            </a:r>
            <a:r>
              <a:rPr lang="en-US" dirty="0" smtClean="0"/>
              <a:t>-based method</a:t>
            </a:r>
            <a:endParaRPr lang="en-US" dirty="0"/>
          </a:p>
        </p:txBody>
      </p:sp>
      <p:sp>
        <p:nvSpPr>
          <p:cNvPr id="4" name="Rubrik 1"/>
          <p:cNvSpPr txBox="1">
            <a:spLocks/>
          </p:cNvSpPr>
          <p:nvPr/>
        </p:nvSpPr>
        <p:spPr bwMode="auto">
          <a:xfrm>
            <a:off x="323850" y="1365848"/>
            <a:ext cx="5616575" cy="4365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sv-SE" dirty="0" err="1" smtClean="0">
                <a:latin typeface="Calibri" charset="0"/>
                <a:ea typeface="MS PGothic" charset="0"/>
                <a:cs typeface="MS PGothic" charset="0"/>
              </a:rPr>
              <a:t>Liftovers</a:t>
            </a:r>
            <a:r>
              <a:rPr lang="sv-SE" dirty="0" smtClean="0">
                <a:latin typeface="Calibri" charset="0"/>
                <a:ea typeface="MS PGothic" charset="0"/>
                <a:cs typeface="MS PGothic" charset="0"/>
              </a:rPr>
              <a:t> </a:t>
            </a:r>
            <a:r>
              <a:rPr lang="sv-SE" dirty="0" err="1" smtClean="0">
                <a:latin typeface="Calibri" charset="0"/>
                <a:ea typeface="MS PGothic" charset="0"/>
                <a:cs typeface="MS PGothic" charset="0"/>
              </a:rPr>
              <a:t>are</a:t>
            </a:r>
            <a:r>
              <a:rPr lang="sv-SE" dirty="0" smtClean="0">
                <a:latin typeface="Calibri" charset="0"/>
                <a:ea typeface="MS PGothic" charset="0"/>
                <a:cs typeface="MS PGothic" charset="0"/>
              </a:rPr>
              <a:t> </a:t>
            </a:r>
            <a:r>
              <a:rPr lang="sv-SE" dirty="0" err="1" smtClean="0">
                <a:latin typeface="Calibri" charset="0"/>
                <a:ea typeface="MS PGothic" charset="0"/>
                <a:cs typeface="MS PGothic" charset="0"/>
              </a:rPr>
              <a:t>very</a:t>
            </a:r>
            <a:r>
              <a:rPr lang="sv-SE" dirty="0" smtClean="0">
                <a:latin typeface="Calibri" charset="0"/>
                <a:ea typeface="MS PGothic" charset="0"/>
                <a:cs typeface="MS PGothic" charset="0"/>
              </a:rPr>
              <a:t> </a:t>
            </a:r>
            <a:r>
              <a:rPr lang="sv-SE" dirty="0" err="1" smtClean="0">
                <a:latin typeface="Calibri" charset="0"/>
                <a:ea typeface="MS PGothic" charset="0"/>
                <a:cs typeface="MS PGothic" charset="0"/>
              </a:rPr>
              <a:t>useful</a:t>
            </a:r>
            <a:r>
              <a:rPr lang="sv-SE" dirty="0" smtClean="0">
                <a:latin typeface="Calibri" charset="0"/>
                <a:ea typeface="MS PGothic" charset="0"/>
                <a:cs typeface="MS PGothic" charset="0"/>
              </a:rPr>
              <a:t> for </a:t>
            </a:r>
            <a:r>
              <a:rPr lang="sv-SE" dirty="0" err="1" smtClean="0">
                <a:latin typeface="Calibri" charset="0"/>
                <a:ea typeface="MS PGothic" charset="0"/>
                <a:cs typeface="MS PGothic" charset="0"/>
              </a:rPr>
              <a:t>orthology</a:t>
            </a:r>
            <a:r>
              <a:rPr lang="sv-SE" dirty="0" smtClean="0">
                <a:latin typeface="Calibri" charset="0"/>
                <a:ea typeface="MS PGothic" charset="0"/>
                <a:cs typeface="MS PGothic" charset="0"/>
              </a:rPr>
              <a:t> determination</a:t>
            </a:r>
            <a:endParaRPr lang="sv-SE" dirty="0">
              <a:latin typeface="Calibri" charset="0"/>
              <a:ea typeface="MS PGothic" charset="0"/>
              <a:cs typeface="MS PGothic" charset="0"/>
            </a:endParaRPr>
          </a:p>
        </p:txBody>
      </p:sp>
      <p:sp>
        <p:nvSpPr>
          <p:cNvPr id="5" name="Platshållare för innehåll 2"/>
          <p:cNvSpPr>
            <a:spLocks noGrp="1"/>
          </p:cNvSpPr>
          <p:nvPr>
            <p:ph idx="1"/>
          </p:nvPr>
        </p:nvSpPr>
        <p:spPr>
          <a:xfrm>
            <a:off x="457200" y="2092232"/>
            <a:ext cx="8229600" cy="4033931"/>
          </a:xfrm>
        </p:spPr>
        <p:txBody>
          <a:bodyPr/>
          <a:lstStyle/>
          <a:p>
            <a:r>
              <a:rPr lang="sv-SE" dirty="0" err="1" smtClean="0">
                <a:solidFill>
                  <a:srgbClr val="000000"/>
                </a:solidFill>
                <a:latin typeface="Calibri" charset="0"/>
                <a:ea typeface="MS PGothic" charset="0"/>
                <a:cs typeface="MS PGothic" charset="0"/>
              </a:rPr>
              <a:t>Align</a:t>
            </a:r>
            <a:r>
              <a:rPr lang="sv-SE" dirty="0" smtClean="0">
                <a:solidFill>
                  <a:srgbClr val="000000"/>
                </a:solidFill>
                <a:latin typeface="Calibri" charset="0"/>
                <a:ea typeface="MS PGothic" charset="0"/>
                <a:cs typeface="MS PGothic" charset="0"/>
              </a:rPr>
              <a:t> </a:t>
            </a:r>
            <a:r>
              <a:rPr lang="sv-SE" dirty="0" err="1">
                <a:solidFill>
                  <a:srgbClr val="000000"/>
                </a:solidFill>
                <a:latin typeface="Calibri" charset="0"/>
                <a:ea typeface="MS PGothic" charset="0"/>
                <a:cs typeface="MS PGothic" charset="0"/>
              </a:rPr>
              <a:t>two</a:t>
            </a:r>
            <a:r>
              <a:rPr lang="sv-SE" dirty="0">
                <a:solidFill>
                  <a:srgbClr val="000000"/>
                </a:solidFill>
                <a:latin typeface="Calibri" charset="0"/>
                <a:ea typeface="MS PGothic" charset="0"/>
                <a:cs typeface="MS PGothic" charset="0"/>
              </a:rPr>
              <a:t> </a:t>
            </a:r>
            <a:r>
              <a:rPr lang="sv-SE" dirty="0" err="1">
                <a:solidFill>
                  <a:srgbClr val="000000"/>
                </a:solidFill>
                <a:latin typeface="Calibri" charset="0"/>
                <a:ea typeface="MS PGothic" charset="0"/>
                <a:cs typeface="MS PGothic" charset="0"/>
              </a:rPr>
              <a:t>genomes</a:t>
            </a:r>
            <a:r>
              <a:rPr lang="sv-SE" dirty="0">
                <a:solidFill>
                  <a:srgbClr val="000000"/>
                </a:solidFill>
                <a:latin typeface="Calibri" charset="0"/>
                <a:ea typeface="MS PGothic" charset="0"/>
                <a:cs typeface="MS PGothic" charset="0"/>
              </a:rPr>
              <a:t> (Satsuma)</a:t>
            </a:r>
          </a:p>
          <a:p>
            <a:r>
              <a:rPr lang="sv-SE" dirty="0">
                <a:solidFill>
                  <a:srgbClr val="000000"/>
                </a:solidFill>
                <a:latin typeface="Calibri" charset="0"/>
                <a:ea typeface="MS PGothic" charset="0"/>
                <a:cs typeface="MS PGothic" charset="0"/>
              </a:rPr>
              <a:t>Transfer annotations </a:t>
            </a:r>
            <a:r>
              <a:rPr lang="sv-SE" dirty="0" err="1">
                <a:solidFill>
                  <a:srgbClr val="000000"/>
                </a:solidFill>
                <a:latin typeface="Calibri" charset="0"/>
                <a:ea typeface="MS PGothic" charset="0"/>
                <a:cs typeface="MS PGothic" charset="0"/>
              </a:rPr>
              <a:t>between</a:t>
            </a:r>
            <a:r>
              <a:rPr lang="sv-SE" dirty="0">
                <a:solidFill>
                  <a:srgbClr val="000000"/>
                </a:solidFill>
                <a:latin typeface="Calibri" charset="0"/>
                <a:ea typeface="MS PGothic" charset="0"/>
                <a:cs typeface="MS PGothic" charset="0"/>
              </a:rPr>
              <a:t> </a:t>
            </a:r>
            <a:r>
              <a:rPr lang="sv-SE" dirty="0" err="1">
                <a:solidFill>
                  <a:srgbClr val="000000"/>
                </a:solidFill>
                <a:latin typeface="Calibri" charset="0"/>
                <a:ea typeface="MS PGothic" charset="0"/>
                <a:cs typeface="MS PGothic" charset="0"/>
              </a:rPr>
              <a:t>aligned</a:t>
            </a:r>
            <a:r>
              <a:rPr lang="sv-SE" dirty="0">
                <a:solidFill>
                  <a:srgbClr val="000000"/>
                </a:solidFill>
                <a:latin typeface="Calibri" charset="0"/>
                <a:ea typeface="MS PGothic" charset="0"/>
                <a:cs typeface="MS PGothic" charset="0"/>
              </a:rPr>
              <a:t> regions (Kraken</a:t>
            </a:r>
            <a:r>
              <a:rPr lang="sv-SE" dirty="0" smtClean="0">
                <a:solidFill>
                  <a:srgbClr val="000000"/>
                </a:solidFill>
                <a:latin typeface="Calibri" charset="0"/>
                <a:ea typeface="MS PGothic" charset="0"/>
                <a:cs typeface="MS PGothic" charset="0"/>
              </a:rPr>
              <a:t>)</a:t>
            </a:r>
          </a:p>
          <a:p>
            <a:r>
              <a:rPr lang="sv-SE" dirty="0">
                <a:solidFill>
                  <a:srgbClr val="000000"/>
                </a:solidFill>
                <a:latin typeface="Calibri" charset="0"/>
                <a:ea typeface="MS PGothic" charset="0"/>
                <a:cs typeface="MS PGothic" charset="0"/>
              </a:rPr>
              <a:t>Transfer </a:t>
            </a:r>
            <a:r>
              <a:rPr lang="sv-SE" dirty="0" err="1" smtClean="0">
                <a:solidFill>
                  <a:srgbClr val="000000"/>
                </a:solidFill>
                <a:latin typeface="Calibri" charset="0"/>
                <a:ea typeface="MS PGothic" charset="0"/>
                <a:cs typeface="MS PGothic" charset="0"/>
              </a:rPr>
              <a:t>functional</a:t>
            </a:r>
            <a:r>
              <a:rPr lang="sv-SE" dirty="0" smtClean="0">
                <a:solidFill>
                  <a:srgbClr val="000000"/>
                </a:solidFill>
                <a:latin typeface="Calibri" charset="0"/>
                <a:ea typeface="MS PGothic" charset="0"/>
                <a:cs typeface="MS PGothic" charset="0"/>
              </a:rPr>
              <a:t> annotations </a:t>
            </a:r>
            <a:r>
              <a:rPr lang="sv-SE" dirty="0" err="1">
                <a:solidFill>
                  <a:srgbClr val="000000"/>
                </a:solidFill>
                <a:latin typeface="Calibri" charset="0"/>
                <a:ea typeface="MS PGothic" charset="0"/>
                <a:cs typeface="MS PGothic" charset="0"/>
              </a:rPr>
              <a:t>between</a:t>
            </a:r>
            <a:r>
              <a:rPr lang="sv-SE" dirty="0">
                <a:solidFill>
                  <a:srgbClr val="000000"/>
                </a:solidFill>
                <a:latin typeface="Calibri" charset="0"/>
                <a:ea typeface="MS PGothic" charset="0"/>
                <a:cs typeface="MS PGothic" charset="0"/>
              </a:rPr>
              <a:t> </a:t>
            </a:r>
            <a:r>
              <a:rPr lang="sv-SE" dirty="0" err="1" smtClean="0">
                <a:solidFill>
                  <a:srgbClr val="000000"/>
                </a:solidFill>
                <a:latin typeface="Calibri" charset="0"/>
                <a:ea typeface="MS PGothic" charset="0"/>
                <a:cs typeface="MS PGothic" charset="0"/>
              </a:rPr>
              <a:t>lifted</a:t>
            </a:r>
            <a:r>
              <a:rPr lang="sv-SE" dirty="0" smtClean="0">
                <a:solidFill>
                  <a:srgbClr val="000000"/>
                </a:solidFill>
                <a:latin typeface="Calibri" charset="0"/>
                <a:ea typeface="MS PGothic" charset="0"/>
                <a:cs typeface="MS PGothic" charset="0"/>
              </a:rPr>
              <a:t> genes </a:t>
            </a:r>
            <a:r>
              <a:rPr lang="sv-SE" dirty="0" err="1" smtClean="0">
                <a:solidFill>
                  <a:srgbClr val="000000"/>
                </a:solidFill>
                <a:latin typeface="Calibri" charset="0"/>
                <a:ea typeface="MS PGothic" charset="0"/>
                <a:cs typeface="MS PGothic" charset="0"/>
              </a:rPr>
              <a:t>that</a:t>
            </a:r>
            <a:r>
              <a:rPr lang="sv-SE" dirty="0" smtClean="0">
                <a:solidFill>
                  <a:srgbClr val="000000"/>
                </a:solidFill>
                <a:latin typeface="Calibri" charset="0"/>
                <a:ea typeface="MS PGothic" charset="0"/>
                <a:cs typeface="MS PGothic" charset="0"/>
              </a:rPr>
              <a:t> </a:t>
            </a:r>
            <a:r>
              <a:rPr lang="sv-SE" dirty="0" err="1" smtClean="0">
                <a:solidFill>
                  <a:srgbClr val="000000"/>
                </a:solidFill>
                <a:latin typeface="Calibri" charset="0"/>
                <a:ea typeface="MS PGothic" charset="0"/>
                <a:cs typeface="MS PGothic" charset="0"/>
              </a:rPr>
              <a:t>overlap</a:t>
            </a:r>
            <a:r>
              <a:rPr lang="sv-SE" dirty="0" smtClean="0">
                <a:solidFill>
                  <a:srgbClr val="000000"/>
                </a:solidFill>
                <a:latin typeface="Calibri" charset="0"/>
                <a:ea typeface="MS PGothic" charset="0"/>
                <a:cs typeface="MS PGothic" charset="0"/>
              </a:rPr>
              <a:t> </a:t>
            </a:r>
            <a:r>
              <a:rPr lang="sv-SE" dirty="0" err="1" smtClean="0">
                <a:solidFill>
                  <a:srgbClr val="000000"/>
                </a:solidFill>
                <a:latin typeface="Calibri" charset="0"/>
                <a:ea typeface="MS PGothic" charset="0"/>
                <a:cs typeface="MS PGothic" charset="0"/>
              </a:rPr>
              <a:t>annotated</a:t>
            </a:r>
            <a:r>
              <a:rPr lang="sv-SE" dirty="0" smtClean="0">
                <a:solidFill>
                  <a:srgbClr val="000000"/>
                </a:solidFill>
                <a:latin typeface="Calibri" charset="0"/>
                <a:ea typeface="MS PGothic" charset="0"/>
                <a:cs typeface="MS PGothic" charset="0"/>
              </a:rPr>
              <a:t> genes</a:t>
            </a:r>
            <a:endParaRPr lang="sv-SE" dirty="0">
              <a:solidFill>
                <a:srgbClr val="000000"/>
              </a:solidFill>
              <a:latin typeface="Calibri" charset="0"/>
              <a:ea typeface="MS PGothic" charset="0"/>
              <a:cs typeface="MS PGothic" charset="0"/>
            </a:endParaRPr>
          </a:p>
          <a:p>
            <a:endParaRPr lang="sv-SE" dirty="0">
              <a:solidFill>
                <a:srgbClr val="000000"/>
              </a:solidFill>
              <a:latin typeface="Calibri" charset="0"/>
              <a:ea typeface="MS PGothic" charset="0"/>
              <a:cs typeface="MS PGothic" charset="0"/>
            </a:endParaRPr>
          </a:p>
        </p:txBody>
      </p:sp>
      <p:pic>
        <p:nvPicPr>
          <p:cNvPr id="8" name="Picture 7" descr="Screen Shot 2016-10-11 at 17.49.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056" y="3459819"/>
            <a:ext cx="8762525" cy="2088839"/>
          </a:xfrm>
          <a:prstGeom prst="rect">
            <a:avLst/>
          </a:prstGeom>
        </p:spPr>
      </p:pic>
      <p:sp>
        <p:nvSpPr>
          <p:cNvPr id="9" name="Rectangle 8"/>
          <p:cNvSpPr/>
          <p:nvPr/>
        </p:nvSpPr>
        <p:spPr>
          <a:xfrm>
            <a:off x="0" y="4632148"/>
            <a:ext cx="9144000" cy="126082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 y="3691100"/>
            <a:ext cx="9009227" cy="347183"/>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0" y="4257556"/>
            <a:ext cx="9144000" cy="374591"/>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5163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par>
                                <p:cTn id="23" presetID="3" presetClass="exit" presetSubtype="10" fill="hold" grpId="1" nodeType="withEffect">
                                  <p:stCondLst>
                                    <p:cond delay="0"/>
                                  </p:stCondLst>
                                  <p:childTnLst>
                                    <p:animEffect transition="out" filter="blinds(horizontal)">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P spid="12" grpId="0" animBg="1"/>
      <p:bldP spid="12"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word about network</a:t>
            </a:r>
            <a:endParaRPr lang="en-US" dirty="0"/>
          </a:p>
        </p:txBody>
      </p:sp>
      <p:sp>
        <p:nvSpPr>
          <p:cNvPr id="3" name="Content Placeholder 2"/>
          <p:cNvSpPr>
            <a:spLocks noGrp="1"/>
          </p:cNvSpPr>
          <p:nvPr>
            <p:ph idx="1"/>
          </p:nvPr>
        </p:nvSpPr>
        <p:spPr/>
        <p:txBody>
          <a:bodyPr/>
          <a:lstStyle/>
          <a:p>
            <a:pPr marL="0" indent="0" algn="ctr">
              <a:buNone/>
            </a:pPr>
            <a:r>
              <a:rPr lang="en-US" dirty="0" smtClean="0">
                <a:solidFill>
                  <a:srgbClr val="000000"/>
                </a:solidFill>
              </a:rPr>
              <a:t>Categorizations of gene function (</a:t>
            </a:r>
            <a:r>
              <a:rPr lang="en-US" dirty="0" err="1" smtClean="0">
                <a:solidFill>
                  <a:srgbClr val="000000"/>
                </a:solidFill>
              </a:rPr>
              <a:t>e.g</a:t>
            </a:r>
            <a:r>
              <a:rPr lang="en-US" dirty="0" smtClean="0">
                <a:solidFill>
                  <a:srgbClr val="000000"/>
                </a:solidFill>
              </a:rPr>
              <a:t> GO) in a hierarchy of categories is helpful</a:t>
            </a:r>
          </a:p>
          <a:p>
            <a:pPr marL="0" indent="0" algn="ctr">
              <a:buNone/>
            </a:pPr>
            <a:endParaRPr lang="en-US" dirty="0" smtClean="0">
              <a:solidFill>
                <a:srgbClr val="000000"/>
              </a:solidFill>
            </a:endParaRPr>
          </a:p>
          <a:p>
            <a:pPr marL="0" indent="0" algn="ctr">
              <a:buNone/>
            </a:pPr>
            <a:r>
              <a:rPr lang="en-US" dirty="0" smtClean="0">
                <a:solidFill>
                  <a:srgbClr val="000000"/>
                </a:solidFill>
              </a:rPr>
              <a:t>BUT</a:t>
            </a:r>
          </a:p>
          <a:p>
            <a:pPr marL="0" indent="0" algn="ctr">
              <a:buNone/>
            </a:pPr>
            <a:endParaRPr lang="en-US" dirty="0" smtClean="0">
              <a:solidFill>
                <a:srgbClr val="000000"/>
              </a:solidFill>
            </a:endParaRPr>
          </a:p>
          <a:p>
            <a:pPr marL="0" indent="0" algn="ctr">
              <a:buNone/>
            </a:pPr>
            <a:r>
              <a:rPr lang="en-US" dirty="0" smtClean="0">
                <a:solidFill>
                  <a:srgbClr val="000000"/>
                </a:solidFill>
              </a:rPr>
              <a:t>gene has no function alone</a:t>
            </a:r>
          </a:p>
          <a:p>
            <a:pPr marL="0" indent="0" algn="ctr">
              <a:buNone/>
            </a:pPr>
            <a:endParaRPr lang="en-US" dirty="0" smtClean="0">
              <a:solidFill>
                <a:srgbClr val="000000"/>
              </a:solidFill>
            </a:endParaRPr>
          </a:p>
          <a:p>
            <a:pPr marL="0" indent="0">
              <a:buNone/>
            </a:pPr>
            <a:r>
              <a:rPr lang="en-US" dirty="0" smtClean="0">
                <a:solidFill>
                  <a:srgbClr val="000000"/>
                </a:solidFill>
              </a:rPr>
              <a:t>=&gt; Pathways / regulatory </a:t>
            </a:r>
            <a:r>
              <a:rPr lang="en-US" dirty="0">
                <a:solidFill>
                  <a:srgbClr val="000000"/>
                </a:solidFill>
              </a:rPr>
              <a:t>networks </a:t>
            </a:r>
            <a:r>
              <a:rPr lang="en-US" dirty="0" smtClean="0">
                <a:solidFill>
                  <a:srgbClr val="000000"/>
                </a:solidFill>
              </a:rPr>
              <a:t>explain how </a:t>
            </a:r>
            <a:r>
              <a:rPr lang="en-US" dirty="0">
                <a:solidFill>
                  <a:srgbClr val="000000"/>
                </a:solidFill>
              </a:rPr>
              <a:t>genes interact so as to enable cellular processes.</a:t>
            </a:r>
          </a:p>
          <a:p>
            <a:pPr lvl="2"/>
            <a:r>
              <a:rPr lang="en-US" dirty="0" smtClean="0"/>
              <a:t>KEGG</a:t>
            </a:r>
          </a:p>
          <a:p>
            <a:pPr lvl="2"/>
            <a:r>
              <a:rPr lang="en-US" dirty="0" err="1" smtClean="0"/>
              <a:t>MetaCyc</a:t>
            </a:r>
            <a:endParaRPr lang="en-US" dirty="0"/>
          </a:p>
          <a:p>
            <a:pPr lvl="2"/>
            <a:r>
              <a:rPr lang="en-US" dirty="0" err="1"/>
              <a:t>Reactome</a:t>
            </a:r>
            <a:endParaRPr lang="en-US" dirty="0"/>
          </a:p>
          <a:p>
            <a:pPr lvl="2"/>
            <a:r>
              <a:rPr lang="en-US" dirty="0" err="1"/>
              <a:t>UniPathway</a:t>
            </a:r>
            <a:endParaRPr lang="en-US" dirty="0"/>
          </a:p>
          <a:p>
            <a:pPr marL="0" indent="0" algn="ctr">
              <a:buNone/>
            </a:pPr>
            <a:endParaRPr lang="en-US" dirty="0">
              <a:solidFill>
                <a:srgbClr val="000000"/>
              </a:solidFill>
            </a:endParaRPr>
          </a:p>
        </p:txBody>
      </p:sp>
      <p:pic>
        <p:nvPicPr>
          <p:cNvPr id="6" name="Picture 5"/>
          <p:cNvPicPr>
            <a:picLocks noChangeAspect="1"/>
          </p:cNvPicPr>
          <p:nvPr/>
        </p:nvPicPr>
        <p:blipFill>
          <a:blip r:embed="rId3"/>
          <a:stretch>
            <a:fillRect/>
          </a:stretch>
        </p:blipFill>
        <p:spPr>
          <a:xfrm>
            <a:off x="4387768" y="4077253"/>
            <a:ext cx="3337510" cy="2672667"/>
          </a:xfrm>
          <a:prstGeom prst="rect">
            <a:avLst/>
          </a:prstGeom>
        </p:spPr>
      </p:pic>
    </p:spTree>
    <p:extLst>
      <p:ext uri="{BB962C8B-B14F-4D97-AF65-F5344CB8AC3E}">
        <p14:creationId xmlns:p14="http://schemas.microsoft.com/office/powerpoint/2010/main" val="3639682940"/>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KEGG-mapping</a:t>
            </a:r>
            <a:br>
              <a:rPr lang="en-US" dirty="0"/>
            </a:br>
            <a:endParaRPr lang="en-US" dirty="0"/>
          </a:p>
        </p:txBody>
      </p:sp>
      <p:pic>
        <p:nvPicPr>
          <p:cNvPr id="4" name="Content Placeholder 3" descr="Pic12-Kegg"/>
          <p:cNvPicPr>
            <a:picLocks noGrp="1" noChangeAspect="1" noChangeArrowheads="1"/>
          </p:cNvPicPr>
          <p:nvPr>
            <p:ph/>
          </p:nvPr>
        </p:nvPicPr>
        <p:blipFill>
          <a:blip r:embed="rId3">
            <a:extLst>
              <a:ext uri="{28A0092B-C50C-407E-A947-70E740481C1C}">
                <a14:useLocalDpi xmlns:a14="http://schemas.microsoft.com/office/drawing/2010/main" val="0"/>
              </a:ext>
            </a:extLst>
          </a:blip>
          <a:srcRect t="5447" b="5447"/>
          <a:stretch>
            <a:fillRect/>
          </a:stretch>
        </p:blipFill>
        <p:spPr>
          <a:xfrm>
            <a:off x="611188" y="1268413"/>
            <a:ext cx="7772400" cy="5486400"/>
          </a:xfrm>
          <a:noFill/>
        </p:spPr>
      </p:pic>
    </p:spTree>
    <p:extLst>
      <p:ext uri="{BB962C8B-B14F-4D97-AF65-F5344CB8AC3E}">
        <p14:creationId xmlns:p14="http://schemas.microsoft.com/office/powerpoint/2010/main" val="225299158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Content Placeholder 2"/>
          <p:cNvSpPr>
            <a:spLocks noGrp="1"/>
          </p:cNvSpPr>
          <p:nvPr>
            <p:ph idx="1"/>
          </p:nvPr>
        </p:nvSpPr>
        <p:spPr/>
        <p:txBody>
          <a:bodyPr>
            <a:normAutofit/>
          </a:bodyPr>
          <a:lstStyle/>
          <a:p>
            <a:r>
              <a:rPr lang="en-US" dirty="0" smtClean="0"/>
              <a:t>Functional annotation found</a:t>
            </a:r>
          </a:p>
          <a:p>
            <a:pPr marL="457200" lvl="1" indent="0">
              <a:buNone/>
            </a:pPr>
            <a:r>
              <a:rPr lang="en-US" dirty="0" smtClean="0"/>
              <a:t>/!\ </a:t>
            </a:r>
            <a:r>
              <a:rPr lang="en-US" dirty="0"/>
              <a:t>Transmission </a:t>
            </a:r>
            <a:r>
              <a:rPr lang="en-US" dirty="0" smtClean="0"/>
              <a:t>of error </a:t>
            </a:r>
            <a:r>
              <a:rPr lang="en-US" dirty="0"/>
              <a:t>from databases </a:t>
            </a:r>
            <a:r>
              <a:rPr lang="en-US" dirty="0" smtClean="0"/>
              <a:t>!</a:t>
            </a:r>
          </a:p>
          <a:p>
            <a:pPr marL="457200" lvl="1" indent="0">
              <a:buNone/>
            </a:pPr>
            <a:r>
              <a:rPr lang="en-US" dirty="0"/>
              <a:t>Experimental </a:t>
            </a:r>
            <a:r>
              <a:rPr lang="en-US" dirty="0" smtClean="0"/>
              <a:t>check is good !</a:t>
            </a:r>
            <a:endParaRPr lang="en-US" dirty="0"/>
          </a:p>
          <a:p>
            <a:pPr marL="0" indent="0">
              <a:buNone/>
            </a:pPr>
            <a:endParaRPr lang="en-US" dirty="0" smtClean="0"/>
          </a:p>
          <a:p>
            <a:pPr marL="0" indent="0">
              <a:buNone/>
            </a:pPr>
            <a:endParaRPr lang="en-US" dirty="0"/>
          </a:p>
          <a:p>
            <a:r>
              <a:rPr lang="en-US" dirty="0" smtClean="0"/>
              <a:t>Hypothetical protein / Uncharacterized protein</a:t>
            </a:r>
          </a:p>
          <a:p>
            <a:pPr marL="0" indent="0">
              <a:buNone/>
            </a:pPr>
            <a:r>
              <a:rPr lang="en-US" dirty="0" smtClean="0">
                <a:solidFill>
                  <a:srgbClr val="000000"/>
                </a:solidFill>
              </a:rPr>
              <a:t>	=&gt; depends </a:t>
            </a:r>
            <a:r>
              <a:rPr lang="en-US" dirty="0">
                <a:solidFill>
                  <a:srgbClr val="000000"/>
                </a:solidFill>
              </a:rPr>
              <a:t>largely on </a:t>
            </a:r>
            <a:r>
              <a:rPr lang="en-US" dirty="0" smtClean="0">
                <a:solidFill>
                  <a:srgbClr val="000000"/>
                </a:solidFill>
              </a:rPr>
              <a:t>conventional experiments.</a:t>
            </a:r>
          </a:p>
          <a:p>
            <a:pPr marL="0" indent="0">
              <a:buNone/>
            </a:pPr>
            <a:endParaRPr lang="en-US" dirty="0">
              <a:solidFill>
                <a:srgbClr val="000000"/>
              </a:solidFill>
            </a:endParaRPr>
          </a:p>
          <a:p>
            <a:endParaRPr lang="en-US" dirty="0"/>
          </a:p>
          <a:p>
            <a:pPr marL="0" indent="0">
              <a:buNone/>
            </a:pPr>
            <a:r>
              <a:rPr lang="en-US" dirty="0"/>
              <a:t>Knowing the function </a:t>
            </a:r>
            <a:r>
              <a:rPr lang="en-US" dirty="0" smtClean="0"/>
              <a:t>is not enough: Chimp and human =&gt; 98% similarity</a:t>
            </a:r>
            <a:endParaRPr lang="en-US" dirty="0"/>
          </a:p>
          <a:p>
            <a:pPr marL="457200" lvl="1" indent="0">
              <a:buNone/>
            </a:pPr>
            <a:r>
              <a:rPr lang="en-US" dirty="0" smtClean="0"/>
              <a:t>=&gt; Knowledge </a:t>
            </a:r>
            <a:r>
              <a:rPr lang="en-US" dirty="0"/>
              <a:t>of other </a:t>
            </a:r>
            <a:r>
              <a:rPr lang="en-US" dirty="0" smtClean="0"/>
              <a:t>parameters useful (pathway, positional and temporal </a:t>
            </a:r>
            <a:r>
              <a:rPr lang="en-US" dirty="0"/>
              <a:t>regulation of </a:t>
            </a:r>
            <a:r>
              <a:rPr lang="en-US" dirty="0" smtClean="0"/>
              <a:t>genes)</a:t>
            </a:r>
            <a:endParaRPr lang="en-US" dirty="0"/>
          </a:p>
        </p:txBody>
      </p:sp>
    </p:spTree>
    <p:extLst>
      <p:ext uri="{BB962C8B-B14F-4D97-AF65-F5344CB8AC3E}">
        <p14:creationId xmlns:p14="http://schemas.microsoft.com/office/powerpoint/2010/main" val="304220591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latshållare för text 7"/>
          <p:cNvSpPr txBox="1">
            <a:spLocks/>
          </p:cNvSpPr>
          <p:nvPr/>
        </p:nvSpPr>
        <p:spPr>
          <a:xfrm>
            <a:off x="0" y="1766294"/>
            <a:ext cx="9144000" cy="531412"/>
          </a:xfrm>
          <a:prstGeom prst="rect">
            <a:avLst/>
          </a:prstGeom>
        </p:spPr>
        <p:txBody>
          <a:bodyPr/>
          <a:lstStyle>
            <a:lvl1pPr marL="342900" indent="-342900" algn="l" defTabSz="457200" rtl="0" eaLnBrk="1" latinLnBrk="0" hangingPunct="1">
              <a:spcBef>
                <a:spcPct val="20000"/>
              </a:spcBef>
              <a:buFont typeface="Arial"/>
              <a:buChar char="•"/>
              <a:defRPr sz="20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3600" i="1" dirty="0" smtClean="0">
                <a:latin typeface="Calibri"/>
                <a:cs typeface="Calibri"/>
              </a:rPr>
              <a:t>THE END</a:t>
            </a:r>
            <a:endParaRPr lang="en-US" sz="3600" i="1" dirty="0">
              <a:latin typeface="Calibri"/>
              <a:cs typeface="Calibri"/>
            </a:endParaRPr>
          </a:p>
        </p:txBody>
      </p:sp>
      <p:sp>
        <p:nvSpPr>
          <p:cNvPr id="2" name="TextBox 1"/>
          <p:cNvSpPr txBox="1"/>
          <p:nvPr/>
        </p:nvSpPr>
        <p:spPr>
          <a:xfrm>
            <a:off x="7680960" y="2032000"/>
            <a:ext cx="184666" cy="369332"/>
          </a:xfrm>
          <a:prstGeom prst="rect">
            <a:avLst/>
          </a:prstGeom>
          <a:noFill/>
        </p:spPr>
        <p:txBody>
          <a:bodyPr wrap="none" rtlCol="0">
            <a:spAutoFit/>
          </a:bodyPr>
          <a:lstStyle/>
          <a:p>
            <a:endParaRPr lang="en-US" dirty="0"/>
          </a:p>
        </p:txBody>
      </p:sp>
      <p:sp>
        <p:nvSpPr>
          <p:cNvPr id="7" name="Rubrik 6"/>
          <p:cNvSpPr txBox="1">
            <a:spLocks/>
          </p:cNvSpPr>
          <p:nvPr/>
        </p:nvSpPr>
        <p:spPr>
          <a:xfrm>
            <a:off x="7178351" y="960381"/>
            <a:ext cx="1985511" cy="304788"/>
          </a:xfrm>
          <a:prstGeom prst="rect">
            <a:avLst/>
          </a:prstGeom>
          <a:ln>
            <a:noFill/>
          </a:ln>
        </p:spPr>
        <p:txBody>
          <a:bodyPr vert="horz" lIns="0" tIns="0" rIns="0" bIns="0" rtlCol="0" anchor="t" anchorCtr="0">
            <a:noAutofit/>
          </a:bodyPr>
          <a:lstStyle>
            <a:lvl1pPr algn="l" defTabSz="457200" rtl="0" eaLnBrk="1" latinLnBrk="0" hangingPunct="1">
              <a:spcBef>
                <a:spcPct val="0"/>
              </a:spcBef>
              <a:buNone/>
              <a:defRPr sz="3200" b="1" i="0" kern="1200">
                <a:solidFill>
                  <a:schemeClr val="tx1"/>
                </a:solidFill>
                <a:latin typeface="Arial"/>
                <a:ea typeface="+mj-ea"/>
                <a:cs typeface="Arial"/>
              </a:defRPr>
            </a:lvl1pPr>
          </a:lstStyle>
          <a:p>
            <a:r>
              <a:rPr lang="sv-SE" sz="1600" b="0" dirty="0" smtClean="0"/>
              <a:t>Jacques Dainat PhD</a:t>
            </a:r>
            <a:endParaRPr lang="sv-SE" sz="1600" b="0" dirty="0"/>
          </a:p>
        </p:txBody>
      </p:sp>
      <p:sp>
        <p:nvSpPr>
          <p:cNvPr id="3" name="TextBox 2"/>
          <p:cNvSpPr txBox="1"/>
          <p:nvPr/>
        </p:nvSpPr>
        <p:spPr>
          <a:xfrm>
            <a:off x="0" y="6457890"/>
            <a:ext cx="4147289" cy="400110"/>
          </a:xfrm>
          <a:prstGeom prst="rect">
            <a:avLst/>
          </a:prstGeom>
          <a:noFill/>
        </p:spPr>
        <p:txBody>
          <a:bodyPr wrap="none" rtlCol="0">
            <a:spAutoFit/>
          </a:bodyPr>
          <a:lstStyle/>
          <a:p>
            <a:r>
              <a:rPr lang="en-US" sz="2000" dirty="0"/>
              <a:t>https://</a:t>
            </a:r>
            <a:r>
              <a:rPr lang="en-US" sz="2000" dirty="0" err="1"/>
              <a:t>github.com</a:t>
            </a:r>
            <a:r>
              <a:rPr lang="en-US" sz="2000" dirty="0"/>
              <a:t>/</a:t>
            </a:r>
            <a:r>
              <a:rPr lang="en-US" sz="2000" dirty="0" err="1"/>
              <a:t>NBISweden</a:t>
            </a:r>
            <a:r>
              <a:rPr lang="en-US" sz="2000" dirty="0"/>
              <a:t>/GAAS</a:t>
            </a:r>
          </a:p>
        </p:txBody>
      </p:sp>
    </p:spTree>
    <p:extLst>
      <p:ext uri="{BB962C8B-B14F-4D97-AF65-F5344CB8AC3E}">
        <p14:creationId xmlns:p14="http://schemas.microsoft.com/office/powerpoint/2010/main" val="21338717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Functional annotation – </a:t>
            </a:r>
            <a:r>
              <a:rPr lang="en-US" dirty="0" smtClean="0"/>
              <a:t>HOW?</a:t>
            </a:r>
            <a:endParaRPr lang="en-US" dirty="0"/>
          </a:p>
        </p:txBody>
      </p:sp>
      <p:pic>
        <p:nvPicPr>
          <p:cNvPr id="6" name="Picture 5"/>
          <p:cNvPicPr>
            <a:picLocks noChangeAspect="1"/>
          </p:cNvPicPr>
          <p:nvPr/>
        </p:nvPicPr>
        <p:blipFill>
          <a:blip r:embed="rId3"/>
          <a:stretch>
            <a:fillRect/>
          </a:stretch>
        </p:blipFill>
        <p:spPr>
          <a:xfrm>
            <a:off x="4541520" y="1600200"/>
            <a:ext cx="1854057" cy="820420"/>
          </a:xfrm>
          <a:prstGeom prst="rect">
            <a:avLst/>
          </a:prstGeom>
        </p:spPr>
      </p:pic>
      <p:sp>
        <p:nvSpPr>
          <p:cNvPr id="7" name="Rectangle 6"/>
          <p:cNvSpPr/>
          <p:nvPr/>
        </p:nvSpPr>
        <p:spPr>
          <a:xfrm>
            <a:off x="6395577" y="1994964"/>
            <a:ext cx="2184400" cy="415498"/>
          </a:xfrm>
          <a:prstGeom prst="rect">
            <a:avLst/>
          </a:prstGeom>
        </p:spPr>
        <p:txBody>
          <a:bodyPr>
            <a:spAutoFit/>
          </a:bodyPr>
          <a:lstStyle/>
          <a:p>
            <a:r>
              <a:rPr lang="en-US" sz="1050" dirty="0">
                <a:solidFill>
                  <a:schemeClr val="bg1">
                    <a:lumMod val="50000"/>
                  </a:schemeClr>
                </a:solidFill>
              </a:rPr>
              <a:t>Mice homozygous for the diabetes 3J spontaneous mutation</a:t>
            </a:r>
          </a:p>
        </p:txBody>
      </p:sp>
      <p:sp>
        <p:nvSpPr>
          <p:cNvPr id="12" name="Content Placeholder 2"/>
          <p:cNvSpPr txBox="1">
            <a:spLocks/>
          </p:cNvSpPr>
          <p:nvPr/>
        </p:nvSpPr>
        <p:spPr>
          <a:xfrm>
            <a:off x="609600" y="1427480"/>
            <a:ext cx="8229600" cy="5308882"/>
          </a:xfrm>
          <a:prstGeom prst="rect">
            <a:avLst/>
          </a:prstGeom>
          <a:ln>
            <a:noFill/>
          </a:ln>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1800" kern="1200">
                <a:solidFill>
                  <a:srgbClr val="74B333"/>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solidFill>
                  <a:srgbClr val="000000"/>
                </a:solidFill>
              </a:rPr>
              <a:t>Experimentally</a:t>
            </a:r>
          </a:p>
          <a:p>
            <a:pPr marL="0" indent="0">
              <a:buFont typeface="Arial"/>
              <a:buNone/>
            </a:pPr>
            <a:r>
              <a:rPr lang="en-US" dirty="0" smtClean="0">
                <a:solidFill>
                  <a:srgbClr val="000000"/>
                </a:solidFill>
              </a:rPr>
              <a:t>	=&gt; Mutants,</a:t>
            </a:r>
            <a:r>
              <a:rPr lang="en-US" dirty="0" smtClean="0"/>
              <a:t> </a:t>
            </a:r>
            <a:r>
              <a:rPr lang="en-US" dirty="0" smtClean="0">
                <a:solidFill>
                  <a:srgbClr val="000000"/>
                </a:solidFill>
              </a:rPr>
              <a:t>knockout, etc.</a:t>
            </a:r>
          </a:p>
          <a:p>
            <a:pPr marL="0" indent="0">
              <a:buFont typeface="Arial"/>
              <a:buNone/>
            </a:pPr>
            <a:r>
              <a:rPr lang="en-US" dirty="0" smtClean="0"/>
              <a:t>Accurate</a:t>
            </a:r>
            <a:endParaRPr lang="en-US" dirty="0" smtClean="0"/>
          </a:p>
          <a:p>
            <a:pPr marL="0" indent="0">
              <a:buFont typeface="Arial"/>
              <a:buNone/>
            </a:pPr>
            <a:endParaRPr lang="en-US" dirty="0">
              <a:solidFill>
                <a:srgbClr val="000000"/>
              </a:solidFill>
            </a:endParaRPr>
          </a:p>
          <a:p>
            <a:pPr marL="0" indent="0">
              <a:buFont typeface="Arial"/>
              <a:buNone/>
            </a:pPr>
            <a:endParaRPr lang="en-US" dirty="0" smtClean="0">
              <a:solidFill>
                <a:srgbClr val="000000"/>
              </a:solidFill>
            </a:endParaRPr>
          </a:p>
          <a:p>
            <a:pPr marL="0" indent="0">
              <a:buFont typeface="Arial"/>
              <a:buNone/>
            </a:pPr>
            <a:endParaRPr lang="en-US" dirty="0">
              <a:solidFill>
                <a:srgbClr val="000000"/>
              </a:solidFill>
            </a:endParaRPr>
          </a:p>
          <a:p>
            <a:pPr marL="0" indent="0">
              <a:buFont typeface="Arial"/>
              <a:buNone/>
            </a:pPr>
            <a:endParaRPr lang="en-US" dirty="0" smtClean="0">
              <a:solidFill>
                <a:srgbClr val="000000"/>
              </a:solidFill>
            </a:endParaRPr>
          </a:p>
          <a:p>
            <a:r>
              <a:rPr lang="en-US" sz="2000" dirty="0">
                <a:solidFill>
                  <a:srgbClr val="000000"/>
                </a:solidFill>
              </a:rPr>
              <a:t>Computationally</a:t>
            </a:r>
            <a:endParaRPr lang="en-US" sz="2000" dirty="0"/>
          </a:p>
          <a:p>
            <a:pPr lvl="1"/>
            <a:r>
              <a:rPr lang="en-US" sz="2000" dirty="0">
                <a:solidFill>
                  <a:srgbClr val="000000"/>
                </a:solidFill>
              </a:rPr>
              <a:t>Sequence-</a:t>
            </a:r>
            <a:r>
              <a:rPr lang="en-US" sz="2000" dirty="0" smtClean="0">
                <a:solidFill>
                  <a:srgbClr val="000000"/>
                </a:solidFill>
              </a:rPr>
              <a:t>based</a:t>
            </a:r>
          </a:p>
          <a:p>
            <a:pPr lvl="1"/>
            <a:endParaRPr lang="en-US" sz="2000" dirty="0">
              <a:solidFill>
                <a:srgbClr val="000000"/>
              </a:solidFill>
            </a:endParaRPr>
          </a:p>
          <a:p>
            <a:pPr lvl="1"/>
            <a:r>
              <a:rPr lang="en-US" sz="1800" dirty="0">
                <a:solidFill>
                  <a:srgbClr val="000000"/>
                </a:solidFill>
              </a:rPr>
              <a:t>Structure </a:t>
            </a:r>
            <a:r>
              <a:rPr lang="en-US" sz="1800" dirty="0" smtClean="0">
                <a:solidFill>
                  <a:srgbClr val="000000"/>
                </a:solidFill>
              </a:rPr>
              <a:t>based</a:t>
            </a:r>
          </a:p>
          <a:p>
            <a:pPr lvl="1"/>
            <a:endParaRPr lang="en-US" sz="1800" dirty="0">
              <a:solidFill>
                <a:srgbClr val="000000"/>
              </a:solidFill>
            </a:endParaRPr>
          </a:p>
          <a:p>
            <a:pPr lvl="1"/>
            <a:r>
              <a:rPr lang="en-US" sz="1400" dirty="0">
                <a:solidFill>
                  <a:srgbClr val="000000"/>
                </a:solidFill>
              </a:rPr>
              <a:t>Protein-protein interaction data</a:t>
            </a:r>
          </a:p>
          <a:p>
            <a:pPr marL="0" indent="0">
              <a:buNone/>
            </a:pPr>
            <a:endParaRPr lang="en-US" sz="2000" dirty="0"/>
          </a:p>
          <a:p>
            <a:pPr marL="0" indent="0">
              <a:buNone/>
            </a:pPr>
            <a:r>
              <a:rPr lang="en-US" sz="2000" dirty="0"/>
              <a:t>limited accuracy</a:t>
            </a:r>
          </a:p>
          <a:p>
            <a:pPr marL="0" indent="0">
              <a:buFont typeface="Arial"/>
              <a:buNone/>
            </a:pPr>
            <a:endParaRPr lang="en-US" dirty="0" smtClean="0">
              <a:solidFill>
                <a:srgbClr val="000000"/>
              </a:solidFill>
            </a:endParaRPr>
          </a:p>
          <a:p>
            <a:pPr marL="0" indent="0">
              <a:buFont typeface="Arial"/>
              <a:buNone/>
            </a:pPr>
            <a:endParaRPr lang="en-US" dirty="0" smtClean="0">
              <a:solidFill>
                <a:srgbClr val="000000"/>
              </a:solidFill>
            </a:endParaRPr>
          </a:p>
        </p:txBody>
      </p:sp>
      <p:pic>
        <p:nvPicPr>
          <p:cNvPr id="13" name="Picture 2" descr="http://0.tqn.com/d/biology/1/0/2/b/protein_structu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6356" y="4068950"/>
            <a:ext cx="1606123" cy="234456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5"/>
          <a:stretch>
            <a:fillRect/>
          </a:stretch>
        </p:blipFill>
        <p:spPr>
          <a:xfrm>
            <a:off x="4699000" y="5684520"/>
            <a:ext cx="1143000" cy="760615"/>
          </a:xfrm>
          <a:prstGeom prst="rect">
            <a:avLst/>
          </a:prstGeom>
        </p:spPr>
      </p:pic>
      <p:cxnSp>
        <p:nvCxnSpPr>
          <p:cNvPr id="18" name="Straight Arrow Connector 17"/>
          <p:cNvCxnSpPr/>
          <p:nvPr/>
        </p:nvCxnSpPr>
        <p:spPr>
          <a:xfrm>
            <a:off x="3884341" y="5684520"/>
            <a:ext cx="657179" cy="2997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3169671" y="5080000"/>
            <a:ext cx="35054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3416804" y="3921760"/>
            <a:ext cx="1124716" cy="4140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8" name="Picture 27"/>
          <p:cNvPicPr>
            <a:picLocks noChangeAspect="1"/>
          </p:cNvPicPr>
          <p:nvPr/>
        </p:nvPicPr>
        <p:blipFill>
          <a:blip r:embed="rId6"/>
          <a:stretch>
            <a:fillRect/>
          </a:stretch>
        </p:blipFill>
        <p:spPr>
          <a:xfrm>
            <a:off x="4698999" y="3202940"/>
            <a:ext cx="2229277" cy="928865"/>
          </a:xfrm>
          <a:prstGeom prst="rect">
            <a:avLst/>
          </a:prstGeom>
        </p:spPr>
      </p:pic>
    </p:spTree>
    <p:extLst>
      <p:ext uri="{BB962C8B-B14F-4D97-AF65-F5344CB8AC3E}">
        <p14:creationId xmlns:p14="http://schemas.microsoft.com/office/powerpoint/2010/main" val="8451088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5898"/>
            <a:ext cx="8229600" cy="5642102"/>
          </a:xfrm>
        </p:spPr>
        <p:txBody>
          <a:bodyPr>
            <a:normAutofit fontScale="92500" lnSpcReduction="10000"/>
          </a:bodyPr>
          <a:lstStyle/>
          <a:p>
            <a:pPr>
              <a:defRPr/>
            </a:pPr>
            <a:r>
              <a:rPr lang="en-US" sz="2400" dirty="0"/>
              <a:t>Based on </a:t>
            </a:r>
            <a:r>
              <a:rPr lang="en-US" sz="2400" dirty="0" smtClean="0"/>
              <a:t>similarity/motif/profile</a:t>
            </a:r>
            <a:endParaRPr lang="en-US" sz="2400" dirty="0"/>
          </a:p>
          <a:p>
            <a:pPr lvl="1">
              <a:defRPr/>
            </a:pPr>
            <a:r>
              <a:rPr lang="en-US" sz="2200" dirty="0"/>
              <a:t>Best blast </a:t>
            </a:r>
            <a:r>
              <a:rPr lang="en-US" sz="2200" dirty="0" smtClean="0"/>
              <a:t>hit (</a:t>
            </a:r>
            <a:r>
              <a:rPr lang="en-US" sz="2200" dirty="0"/>
              <a:t>similarity-detection</a:t>
            </a:r>
            <a:r>
              <a:rPr lang="en-US" sz="2200" dirty="0" smtClean="0"/>
              <a:t>)</a:t>
            </a:r>
          </a:p>
          <a:p>
            <a:pPr lvl="1">
              <a:defRPr/>
            </a:pPr>
            <a:r>
              <a:rPr lang="en-US" sz="2200" dirty="0" smtClean="0"/>
              <a:t>Profile-based method (HMM or other </a:t>
            </a:r>
            <a:r>
              <a:rPr lang="en-US" sz="2400" dirty="0" smtClean="0"/>
              <a:t>statistical signature</a:t>
            </a:r>
            <a:r>
              <a:rPr lang="en-US" sz="2200" dirty="0" smtClean="0"/>
              <a:t> )  </a:t>
            </a:r>
          </a:p>
          <a:p>
            <a:pPr marL="457200" lvl="1" indent="0">
              <a:buNone/>
              <a:defRPr/>
            </a:pPr>
            <a:endParaRPr lang="en-US" sz="2200" dirty="0" smtClean="0"/>
          </a:p>
          <a:p>
            <a:pPr marL="457200" lvl="1" indent="0">
              <a:buNone/>
              <a:defRPr/>
            </a:pPr>
            <a:endParaRPr lang="en-US" sz="2200" dirty="0" smtClean="0"/>
          </a:p>
          <a:p>
            <a:pPr marL="457200" lvl="1" indent="0">
              <a:buNone/>
              <a:defRPr/>
            </a:pPr>
            <a:r>
              <a:rPr lang="en-US" sz="2200" dirty="0" smtClean="0"/>
              <a:t>	</a:t>
            </a:r>
          </a:p>
          <a:p>
            <a:pPr marL="457200" lvl="1" indent="0">
              <a:buNone/>
              <a:defRPr/>
            </a:pPr>
            <a:endParaRPr lang="en-US" sz="2400" dirty="0" smtClean="0"/>
          </a:p>
          <a:p>
            <a:pPr marL="457200" lvl="1" indent="0">
              <a:buNone/>
              <a:defRPr/>
            </a:pPr>
            <a:endParaRPr lang="en-US" sz="2400" dirty="0" smtClean="0"/>
          </a:p>
          <a:p>
            <a:pPr marL="457200" lvl="1" indent="0">
              <a:buNone/>
              <a:defRPr/>
            </a:pPr>
            <a:endParaRPr lang="en-US" sz="2400" dirty="0" smtClean="0"/>
          </a:p>
          <a:p>
            <a:pPr marL="400050">
              <a:defRPr/>
            </a:pPr>
            <a:r>
              <a:rPr lang="en-US" sz="2400" dirty="0" smtClean="0"/>
              <a:t>Based on evolutionary relationship (</a:t>
            </a:r>
            <a:r>
              <a:rPr lang="en-US" sz="2400" dirty="0" err="1" smtClean="0"/>
              <a:t>Orthology</a:t>
            </a:r>
            <a:r>
              <a:rPr lang="en-US" sz="2400" dirty="0" smtClean="0"/>
              <a:t>)</a:t>
            </a:r>
          </a:p>
          <a:p>
            <a:pPr marL="800100" lvl="1">
              <a:defRPr/>
            </a:pPr>
            <a:r>
              <a:rPr lang="en-US" sz="2200" dirty="0" smtClean="0"/>
              <a:t>Clustering: KOG / COG</a:t>
            </a:r>
          </a:p>
          <a:p>
            <a:pPr marL="800100" lvl="1">
              <a:defRPr/>
            </a:pPr>
            <a:r>
              <a:rPr lang="en-US" sz="2200" dirty="0"/>
              <a:t>Based on </a:t>
            </a:r>
            <a:r>
              <a:rPr lang="en-US" sz="2200" dirty="0" err="1" smtClean="0"/>
              <a:t>synteny</a:t>
            </a:r>
            <a:endParaRPr lang="en-US" sz="2200" dirty="0" smtClean="0"/>
          </a:p>
          <a:p>
            <a:pPr lvl="2">
              <a:buFont typeface="Symbol" charset="0"/>
              <a:buChar char=""/>
              <a:defRPr/>
            </a:pPr>
            <a:r>
              <a:rPr lang="en-US" sz="2000" dirty="0"/>
              <a:t>Whole genome alignment (</a:t>
            </a:r>
            <a:r>
              <a:rPr lang="en-US" sz="2000" dirty="0" err="1"/>
              <a:t>lastZ</a:t>
            </a:r>
            <a:r>
              <a:rPr lang="en-US" sz="2000" dirty="0"/>
              <a:t>)</a:t>
            </a:r>
          </a:p>
          <a:p>
            <a:pPr marL="857250" lvl="2" indent="0">
              <a:buNone/>
              <a:defRPr/>
            </a:pPr>
            <a:r>
              <a:rPr lang="en-US" sz="2000" dirty="0"/>
              <a:t>(NBIS) Satsuma + kraken + custom </a:t>
            </a:r>
            <a:r>
              <a:rPr lang="en-US" sz="2000" dirty="0" smtClean="0"/>
              <a:t>script</a:t>
            </a:r>
            <a:endParaRPr lang="en-US" sz="2200" dirty="0" smtClean="0"/>
          </a:p>
          <a:p>
            <a:pPr marL="800100" lvl="1">
              <a:defRPr/>
            </a:pPr>
            <a:r>
              <a:rPr lang="en-US" sz="2200" dirty="0" smtClean="0"/>
              <a:t>Based </a:t>
            </a:r>
            <a:r>
              <a:rPr lang="en-US" sz="2200" dirty="0"/>
              <a:t>on </a:t>
            </a:r>
            <a:r>
              <a:rPr lang="en-US" sz="2200" dirty="0" smtClean="0"/>
              <a:t>phylogeny</a:t>
            </a:r>
          </a:p>
          <a:p>
            <a:pPr lvl="2">
              <a:buFont typeface="Symbol" charset="0"/>
              <a:buChar char=""/>
              <a:defRPr/>
            </a:pPr>
            <a:r>
              <a:rPr lang="en-US" sz="2000" dirty="0" smtClean="0"/>
              <a:t> Quite complicated at large scale</a:t>
            </a:r>
          </a:p>
          <a:p>
            <a:pPr marL="914400" lvl="2" indent="0">
              <a:buNone/>
              <a:defRPr/>
            </a:pPr>
            <a:endParaRPr lang="en-US" sz="1800" dirty="0"/>
          </a:p>
          <a:p>
            <a:endParaRPr lang="en-US" dirty="0"/>
          </a:p>
        </p:txBody>
      </p:sp>
      <p:sp>
        <p:nvSpPr>
          <p:cNvPr id="6" name="Rectangle 5"/>
          <p:cNvSpPr/>
          <p:nvPr/>
        </p:nvSpPr>
        <p:spPr>
          <a:xfrm>
            <a:off x="6727954" y="3081347"/>
            <a:ext cx="2416046" cy="646331"/>
          </a:xfrm>
          <a:prstGeom prst="rect">
            <a:avLst/>
          </a:prstGeom>
        </p:spPr>
        <p:txBody>
          <a:bodyPr wrap="none">
            <a:spAutoFit/>
          </a:bodyPr>
          <a:lstStyle/>
          <a:p>
            <a:r>
              <a:rPr lang="en-US" dirty="0"/>
              <a:t>structural </a:t>
            </a:r>
            <a:r>
              <a:rPr lang="en-US" dirty="0" smtClean="0"/>
              <a:t>classification</a:t>
            </a:r>
          </a:p>
          <a:p>
            <a:r>
              <a:rPr lang="en-US" dirty="0"/>
              <a:t>	e.g. </a:t>
            </a:r>
            <a:r>
              <a:rPr lang="en-US" dirty="0" smtClean="0"/>
              <a:t> </a:t>
            </a:r>
            <a:r>
              <a:rPr lang="en-US" dirty="0" smtClean="0">
                <a:solidFill>
                  <a:schemeClr val="accent6">
                    <a:lumMod val="75000"/>
                  </a:schemeClr>
                </a:solidFill>
              </a:rPr>
              <a:t>SUPERFAMILY</a:t>
            </a:r>
            <a:endParaRPr lang="en-US" dirty="0">
              <a:solidFill>
                <a:schemeClr val="accent6">
                  <a:lumMod val="75000"/>
                </a:schemeClr>
              </a:solidFill>
            </a:endParaRPr>
          </a:p>
        </p:txBody>
      </p:sp>
      <p:sp>
        <p:nvSpPr>
          <p:cNvPr id="7" name="Rectangle 6"/>
          <p:cNvSpPr/>
          <p:nvPr/>
        </p:nvSpPr>
        <p:spPr>
          <a:xfrm>
            <a:off x="923794" y="3289602"/>
            <a:ext cx="1237501" cy="646331"/>
          </a:xfrm>
          <a:prstGeom prst="rect">
            <a:avLst/>
          </a:prstGeom>
        </p:spPr>
        <p:txBody>
          <a:bodyPr wrap="none">
            <a:spAutoFit/>
          </a:bodyPr>
          <a:lstStyle/>
          <a:p>
            <a:pPr algn="ctr"/>
            <a:r>
              <a:rPr lang="en-US" dirty="0" smtClean="0"/>
              <a:t>domain</a:t>
            </a:r>
          </a:p>
          <a:p>
            <a:r>
              <a:rPr lang="en-US" dirty="0"/>
              <a:t> e.g. </a:t>
            </a:r>
            <a:r>
              <a:rPr lang="en-US" dirty="0" smtClean="0"/>
              <a:t> </a:t>
            </a:r>
            <a:r>
              <a:rPr lang="en-US" dirty="0" smtClean="0">
                <a:solidFill>
                  <a:schemeClr val="accent6">
                    <a:lumMod val="75000"/>
                  </a:schemeClr>
                </a:solidFill>
              </a:rPr>
              <a:t>PFAM</a:t>
            </a:r>
            <a:endParaRPr lang="en-US" dirty="0">
              <a:solidFill>
                <a:schemeClr val="accent6">
                  <a:lumMod val="75000"/>
                </a:schemeClr>
              </a:solidFill>
            </a:endParaRPr>
          </a:p>
        </p:txBody>
      </p:sp>
      <p:sp>
        <p:nvSpPr>
          <p:cNvPr id="8" name="Rectangle 7"/>
          <p:cNvSpPr/>
          <p:nvPr/>
        </p:nvSpPr>
        <p:spPr>
          <a:xfrm>
            <a:off x="125590" y="2579580"/>
            <a:ext cx="2224399" cy="646331"/>
          </a:xfrm>
          <a:prstGeom prst="rect">
            <a:avLst/>
          </a:prstGeom>
        </p:spPr>
        <p:txBody>
          <a:bodyPr wrap="none">
            <a:spAutoFit/>
          </a:bodyPr>
          <a:lstStyle/>
          <a:p>
            <a:r>
              <a:rPr lang="en-US" dirty="0" smtClean="0"/>
              <a:t>Whole sequence</a:t>
            </a:r>
          </a:p>
          <a:p>
            <a:r>
              <a:rPr lang="en-US" dirty="0"/>
              <a:t>e.g. </a:t>
            </a:r>
            <a:r>
              <a:rPr lang="en-US" dirty="0" smtClean="0">
                <a:solidFill>
                  <a:schemeClr val="accent6">
                    <a:lumMod val="75000"/>
                  </a:schemeClr>
                </a:solidFill>
              </a:rPr>
              <a:t>Psi-BLAST*, PIRSF</a:t>
            </a:r>
          </a:p>
        </p:txBody>
      </p:sp>
      <p:sp>
        <p:nvSpPr>
          <p:cNvPr id="10" name="Rectangle 9"/>
          <p:cNvSpPr/>
          <p:nvPr/>
        </p:nvSpPr>
        <p:spPr>
          <a:xfrm>
            <a:off x="2338268" y="3612767"/>
            <a:ext cx="4325223" cy="646331"/>
          </a:xfrm>
          <a:prstGeom prst="rect">
            <a:avLst/>
          </a:prstGeom>
        </p:spPr>
        <p:txBody>
          <a:bodyPr wrap="none">
            <a:spAutoFit/>
          </a:bodyPr>
          <a:lstStyle/>
          <a:p>
            <a:r>
              <a:rPr lang="en-US" dirty="0" smtClean="0"/>
              <a:t>Localization (</a:t>
            </a:r>
            <a:r>
              <a:rPr lang="en-US" dirty="0" err="1" smtClean="0"/>
              <a:t>e.g</a:t>
            </a:r>
            <a:r>
              <a:rPr lang="en-US" dirty="0" smtClean="0"/>
              <a:t> membrane, </a:t>
            </a:r>
            <a:r>
              <a:rPr lang="en-US" dirty="0" err="1" smtClean="0"/>
              <a:t>golgi</a:t>
            </a:r>
            <a:r>
              <a:rPr lang="en-US" dirty="0" smtClean="0"/>
              <a:t>, secreted)</a:t>
            </a:r>
          </a:p>
          <a:p>
            <a:r>
              <a:rPr lang="en-US" dirty="0"/>
              <a:t>	</a:t>
            </a:r>
            <a:r>
              <a:rPr lang="en-US" dirty="0" smtClean="0"/>
              <a:t>e.g. </a:t>
            </a:r>
            <a:r>
              <a:rPr lang="en-US" dirty="0" err="1" smtClean="0">
                <a:solidFill>
                  <a:schemeClr val="accent6">
                    <a:lumMod val="75000"/>
                  </a:schemeClr>
                </a:solidFill>
              </a:rPr>
              <a:t>SignalP</a:t>
            </a:r>
            <a:r>
              <a:rPr lang="en-US" dirty="0" smtClean="0">
                <a:solidFill>
                  <a:schemeClr val="accent6">
                    <a:lumMod val="75000"/>
                  </a:schemeClr>
                </a:solidFill>
              </a:rPr>
              <a:t>, TMHMM</a:t>
            </a:r>
            <a:endParaRPr lang="en-US" dirty="0">
              <a:solidFill>
                <a:schemeClr val="accent6">
                  <a:lumMod val="75000"/>
                </a:schemeClr>
              </a:solidFill>
            </a:endParaRPr>
          </a:p>
        </p:txBody>
      </p:sp>
      <p:sp>
        <p:nvSpPr>
          <p:cNvPr id="11" name="Rectangle 10"/>
          <p:cNvSpPr/>
          <p:nvPr/>
        </p:nvSpPr>
        <p:spPr>
          <a:xfrm>
            <a:off x="7485447" y="2362257"/>
            <a:ext cx="397164" cy="461665"/>
          </a:xfrm>
          <a:prstGeom prst="rect">
            <a:avLst/>
          </a:prstGeom>
        </p:spPr>
        <p:txBody>
          <a:bodyPr wrap="none">
            <a:spAutoFit/>
          </a:bodyPr>
          <a:lstStyle/>
          <a:p>
            <a:r>
              <a:rPr lang="en-US" sz="2400" dirty="0" smtClean="0"/>
              <a:t>…</a:t>
            </a:r>
            <a:endParaRPr lang="en-US" dirty="0" smtClean="0"/>
          </a:p>
        </p:txBody>
      </p:sp>
      <p:cxnSp>
        <p:nvCxnSpPr>
          <p:cNvPr id="13" name="Straight Arrow Connector 12"/>
          <p:cNvCxnSpPr/>
          <p:nvPr/>
        </p:nvCxnSpPr>
        <p:spPr>
          <a:xfrm flipH="1">
            <a:off x="1986212" y="2362257"/>
            <a:ext cx="1966028" cy="4616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1986212" y="2362257"/>
            <a:ext cx="1996508" cy="1042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3952240" y="2362257"/>
            <a:ext cx="30480" cy="12505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3952240" y="2362257"/>
            <a:ext cx="2965718" cy="7190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952240" y="2362257"/>
            <a:ext cx="3425114" cy="3937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itle 1"/>
          <p:cNvSpPr txBox="1">
            <a:spLocks/>
          </p:cNvSpPr>
          <p:nvPr/>
        </p:nvSpPr>
        <p:spPr>
          <a:xfrm>
            <a:off x="457200" y="218883"/>
            <a:ext cx="3846396" cy="437801"/>
          </a:xfrm>
          <a:prstGeom prst="rect">
            <a:avLst/>
          </a:prstGeom>
        </p:spPr>
        <p:txBody>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en-US" dirty="0">
                <a:solidFill>
                  <a:schemeClr val="tx1"/>
                </a:solidFill>
              </a:rPr>
              <a:t>Methods - </a:t>
            </a:r>
            <a:r>
              <a:rPr lang="en-US" dirty="0"/>
              <a:t>Sequence</a:t>
            </a:r>
            <a:r>
              <a:rPr lang="en-US" dirty="0" smtClean="0">
                <a:solidFill>
                  <a:schemeClr val="tx1"/>
                </a:solidFill>
              </a:rPr>
              <a:t>-</a:t>
            </a:r>
            <a:r>
              <a:rPr lang="en-US" dirty="0">
                <a:solidFill>
                  <a:schemeClr val="tx1"/>
                </a:solidFill>
              </a:rPr>
              <a:t>based</a:t>
            </a:r>
            <a:endParaRPr lang="en-US" dirty="0"/>
          </a:p>
        </p:txBody>
      </p:sp>
      <p:pic>
        <p:nvPicPr>
          <p:cNvPr id="50" name="Picture 49"/>
          <p:cNvPicPr>
            <a:picLocks noChangeAspect="1"/>
          </p:cNvPicPr>
          <p:nvPr/>
        </p:nvPicPr>
        <p:blipFill>
          <a:blip r:embed="rId3"/>
          <a:stretch>
            <a:fillRect/>
          </a:stretch>
        </p:blipFill>
        <p:spPr>
          <a:xfrm>
            <a:off x="2832723" y="2328492"/>
            <a:ext cx="3220490" cy="855083"/>
          </a:xfrm>
          <a:prstGeom prst="rect">
            <a:avLst/>
          </a:prstGeom>
        </p:spPr>
      </p:pic>
    </p:spTree>
    <p:extLst>
      <p:ext uri="{BB962C8B-B14F-4D97-AF65-F5344CB8AC3E}">
        <p14:creationId xmlns:p14="http://schemas.microsoft.com/office/powerpoint/2010/main" val="12665697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lstStyle/>
          <a:p>
            <a:r>
              <a:rPr lang="en-US" sz="2000" dirty="0" smtClean="0"/>
              <a:t>Similarity </a:t>
            </a:r>
            <a:r>
              <a:rPr lang="en-US" sz="2000" dirty="0"/>
              <a:t>to known structures. </a:t>
            </a:r>
            <a:endParaRPr lang="en-US" sz="2000" dirty="0" smtClean="0"/>
          </a:p>
          <a:p>
            <a:endParaRPr lang="en-US" dirty="0" smtClean="0"/>
          </a:p>
          <a:p>
            <a:pPr lvl="1"/>
            <a:r>
              <a:rPr lang="en-US" dirty="0"/>
              <a:t>Global structure-comparison </a:t>
            </a:r>
            <a:endParaRPr lang="en-US" dirty="0" smtClean="0"/>
          </a:p>
          <a:p>
            <a:pPr lvl="2"/>
            <a:r>
              <a:rPr lang="en-US" dirty="0" smtClean="0"/>
              <a:t>CATH </a:t>
            </a:r>
            <a:r>
              <a:rPr lang="en-US" dirty="0"/>
              <a:t>and </a:t>
            </a:r>
            <a:r>
              <a:rPr lang="en-US" dirty="0" smtClean="0"/>
              <a:t>SCOP, the </a:t>
            </a:r>
            <a:r>
              <a:rPr lang="en-US" dirty="0"/>
              <a:t>two most comprehensive structure-based family resources</a:t>
            </a:r>
          </a:p>
          <a:p>
            <a:pPr marL="914400" lvl="2" indent="0">
              <a:buNone/>
            </a:pPr>
            <a:endParaRPr lang="en-US" dirty="0" smtClean="0"/>
          </a:p>
          <a:p>
            <a:pPr lvl="1"/>
            <a:r>
              <a:rPr lang="en-US" dirty="0"/>
              <a:t>localized </a:t>
            </a:r>
            <a:r>
              <a:rPr lang="en-US" dirty="0" smtClean="0"/>
              <a:t>regions</a:t>
            </a:r>
          </a:p>
          <a:p>
            <a:pPr lvl="2"/>
            <a:r>
              <a:rPr lang="en-US" dirty="0" smtClean="0"/>
              <a:t>might </a:t>
            </a:r>
            <a:r>
              <a:rPr lang="en-US" dirty="0"/>
              <a:t>be relevant to </a:t>
            </a:r>
            <a:r>
              <a:rPr lang="en-US" dirty="0" smtClean="0"/>
              <a:t>function: clefts</a:t>
            </a:r>
            <a:r>
              <a:rPr lang="en-US" dirty="0"/>
              <a:t>, pockets and </a:t>
            </a:r>
            <a:r>
              <a:rPr lang="en-US" dirty="0" smtClean="0"/>
              <a:t>surfaces</a:t>
            </a:r>
          </a:p>
          <a:p>
            <a:pPr marL="914400" lvl="2" indent="0">
              <a:buNone/>
            </a:pPr>
            <a:endParaRPr lang="en-US" dirty="0" smtClean="0"/>
          </a:p>
          <a:p>
            <a:pPr lvl="1"/>
            <a:r>
              <a:rPr lang="en-US" dirty="0"/>
              <a:t>active-site </a:t>
            </a:r>
            <a:r>
              <a:rPr lang="en-US" dirty="0" smtClean="0"/>
              <a:t>residues (</a:t>
            </a:r>
            <a:r>
              <a:rPr lang="en-US" dirty="0"/>
              <a:t>catalytic clusters and ligand-binding sites</a:t>
            </a:r>
            <a:r>
              <a:rPr lang="en-US" dirty="0" smtClean="0"/>
              <a:t>)</a:t>
            </a:r>
          </a:p>
          <a:p>
            <a:pPr lvl="2"/>
            <a:r>
              <a:rPr lang="en-US" dirty="0"/>
              <a:t>active-site residues is often more conserved than the overall </a:t>
            </a:r>
            <a:r>
              <a:rPr lang="en-US" dirty="0" smtClean="0"/>
              <a:t>fold</a:t>
            </a:r>
          </a:p>
          <a:p>
            <a:pPr marL="914400" lvl="2" indent="0">
              <a:buNone/>
            </a:pPr>
            <a:r>
              <a:rPr lang="en-US" dirty="0" smtClean="0"/>
              <a:t>=&gt; </a:t>
            </a:r>
            <a:r>
              <a:rPr lang="en-US" dirty="0" err="1" smtClean="0"/>
              <a:t>PDBSiteScan</a:t>
            </a:r>
            <a:r>
              <a:rPr lang="en-US" dirty="0" smtClean="0"/>
              <a:t> </a:t>
            </a:r>
            <a:endParaRPr lang="en-US" dirty="0"/>
          </a:p>
          <a:p>
            <a:endParaRPr lang="en-US" dirty="0" smtClean="0"/>
          </a:p>
          <a:p>
            <a:pPr marL="400050" lvl="1" indent="0">
              <a:buNone/>
            </a:pPr>
            <a:endParaRPr lang="en-US" dirty="0" smtClean="0"/>
          </a:p>
          <a:p>
            <a:pPr marL="400050" lvl="1" indent="0" algn="ctr">
              <a:buNone/>
            </a:pPr>
            <a:r>
              <a:rPr lang="en-US" dirty="0" smtClean="0"/>
              <a:t>no </a:t>
            </a:r>
            <a:r>
              <a:rPr lang="en-US" dirty="0"/>
              <a:t>single method is always </a:t>
            </a:r>
            <a:r>
              <a:rPr lang="en-US" dirty="0" smtClean="0"/>
              <a:t>successful</a:t>
            </a:r>
            <a:endParaRPr lang="en-US" dirty="0"/>
          </a:p>
          <a:p>
            <a:pPr marL="0" indent="0">
              <a:buNone/>
            </a:pPr>
            <a:endParaRPr lang="en-US" dirty="0"/>
          </a:p>
          <a:p>
            <a:endParaRPr lang="en-US" dirty="0"/>
          </a:p>
          <a:p>
            <a:endParaRPr lang="en-US" dirty="0"/>
          </a:p>
          <a:p>
            <a:endParaRPr lang="en-US" dirty="0"/>
          </a:p>
          <a:p>
            <a:endParaRPr lang="en-US" dirty="0"/>
          </a:p>
          <a:p>
            <a:endParaRPr lang="en-US" dirty="0"/>
          </a:p>
        </p:txBody>
      </p:sp>
      <p:sp>
        <p:nvSpPr>
          <p:cNvPr id="14" name="Title 1"/>
          <p:cNvSpPr txBox="1">
            <a:spLocks/>
          </p:cNvSpPr>
          <p:nvPr/>
        </p:nvSpPr>
        <p:spPr>
          <a:xfrm>
            <a:off x="457200" y="218883"/>
            <a:ext cx="3846396" cy="437801"/>
          </a:xfrm>
          <a:prstGeom prst="rect">
            <a:avLst/>
          </a:prstGeom>
        </p:spPr>
        <p:txBody>
          <a:bodyPr/>
          <a:lstStyle>
            <a:lvl1pPr algn="l" defTabSz="457200" rtl="0" eaLnBrk="1" latinLnBrk="0" hangingPunct="1">
              <a:spcBef>
                <a:spcPct val="0"/>
              </a:spcBef>
              <a:buNone/>
              <a:defRPr sz="2000" kern="1200">
                <a:solidFill>
                  <a:srgbClr val="000000"/>
                </a:solidFill>
                <a:latin typeface="+mj-lt"/>
                <a:ea typeface="+mj-ea"/>
                <a:cs typeface="+mj-cs"/>
              </a:defRPr>
            </a:lvl1pPr>
          </a:lstStyle>
          <a:p>
            <a:r>
              <a:rPr lang="en-US" dirty="0">
                <a:solidFill>
                  <a:schemeClr val="tx1"/>
                </a:solidFill>
              </a:rPr>
              <a:t>Methods - Structure-based</a:t>
            </a:r>
            <a:endParaRPr lang="en-US" dirty="0"/>
          </a:p>
        </p:txBody>
      </p:sp>
    </p:spTree>
    <p:extLst>
      <p:ext uri="{BB962C8B-B14F-4D97-AF65-F5344CB8AC3E}">
        <p14:creationId xmlns:p14="http://schemas.microsoft.com/office/powerpoint/2010/main" val="109357546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annotation – HOW?</a:t>
            </a:r>
          </a:p>
        </p:txBody>
      </p:sp>
      <p:sp>
        <p:nvSpPr>
          <p:cNvPr id="3" name="Content Placeholder 2"/>
          <p:cNvSpPr>
            <a:spLocks noGrp="1"/>
          </p:cNvSpPr>
          <p:nvPr>
            <p:ph idx="1"/>
          </p:nvPr>
        </p:nvSpPr>
        <p:spPr>
          <a:xfrm>
            <a:off x="457200" y="1258883"/>
            <a:ext cx="8229600" cy="5198604"/>
          </a:xfrm>
        </p:spPr>
        <p:txBody>
          <a:bodyPr>
            <a:normAutofit lnSpcReduction="10000"/>
          </a:bodyPr>
          <a:lstStyle/>
          <a:p>
            <a:pPr marL="0" indent="0">
              <a:buNone/>
            </a:pPr>
            <a:r>
              <a:rPr lang="en-US" dirty="0"/>
              <a:t>It is actually kind of complex</a:t>
            </a:r>
            <a:r>
              <a:rPr lang="en-US" dirty="0" smtClean="0"/>
              <a:t>…</a:t>
            </a:r>
          </a:p>
          <a:p>
            <a:pPr marL="0" indent="0">
              <a:buNone/>
            </a:pPr>
            <a:endParaRPr lang="en-US" dirty="0" smtClean="0">
              <a:solidFill>
                <a:schemeClr val="tx1"/>
              </a:solidFill>
            </a:endParaRPr>
          </a:p>
          <a:p>
            <a:r>
              <a:rPr lang="en-US" dirty="0">
                <a:solidFill>
                  <a:schemeClr val="tx1"/>
                </a:solidFill>
              </a:rPr>
              <a:t>M</a:t>
            </a:r>
            <a:r>
              <a:rPr lang="en-US" dirty="0" smtClean="0">
                <a:solidFill>
                  <a:schemeClr val="tx1"/>
                </a:solidFill>
              </a:rPr>
              <a:t>ulti</a:t>
            </a:r>
            <a:r>
              <a:rPr lang="en-US" dirty="0">
                <a:solidFill>
                  <a:schemeClr val="tx1"/>
                </a:solidFill>
              </a:rPr>
              <a:t>-</a:t>
            </a:r>
            <a:r>
              <a:rPr lang="en-US" dirty="0" smtClean="0">
                <a:solidFill>
                  <a:schemeClr val="tx1"/>
                </a:solidFill>
              </a:rPr>
              <a:t>dimensional problem : e.g. </a:t>
            </a:r>
            <a:r>
              <a:rPr lang="en-US" dirty="0">
                <a:solidFill>
                  <a:schemeClr val="tx1"/>
                </a:solidFill>
              </a:rPr>
              <a:t>A</a:t>
            </a:r>
            <a:r>
              <a:rPr lang="en-US" dirty="0" smtClean="0">
                <a:solidFill>
                  <a:schemeClr val="tx1"/>
                </a:solidFill>
              </a:rPr>
              <a:t> </a:t>
            </a:r>
            <a:r>
              <a:rPr lang="en-US" dirty="0">
                <a:solidFill>
                  <a:schemeClr val="tx1"/>
                </a:solidFill>
              </a:rPr>
              <a:t>protein can have a molecular function, a cellular role, and be part of a functional complex or </a:t>
            </a:r>
            <a:r>
              <a:rPr lang="en-US" dirty="0" smtClean="0">
                <a:solidFill>
                  <a:schemeClr val="tx1"/>
                </a:solidFill>
              </a:rPr>
              <a:t>pathway</a:t>
            </a:r>
          </a:p>
          <a:p>
            <a:endParaRPr lang="en-US" dirty="0" smtClean="0">
              <a:solidFill>
                <a:schemeClr val="tx1"/>
              </a:solidFill>
            </a:endParaRPr>
          </a:p>
          <a:p>
            <a:r>
              <a:rPr lang="en-US" dirty="0" smtClean="0">
                <a:solidFill>
                  <a:srgbClr val="000000"/>
                </a:solidFill>
              </a:rPr>
              <a:t>Molecular </a:t>
            </a:r>
            <a:r>
              <a:rPr lang="en-US" dirty="0">
                <a:solidFill>
                  <a:srgbClr val="000000"/>
                </a:solidFill>
              </a:rPr>
              <a:t>function can be illustrated by multiple descriptive levels </a:t>
            </a:r>
            <a:r>
              <a:rPr lang="en-US" dirty="0" smtClean="0">
                <a:solidFill>
                  <a:srgbClr val="000000"/>
                </a:solidFill>
              </a:rPr>
              <a:t>(e.g. '</a:t>
            </a:r>
            <a:r>
              <a:rPr lang="en-US" b="1" dirty="0" smtClean="0">
                <a:solidFill>
                  <a:srgbClr val="000000"/>
                </a:solidFill>
              </a:rPr>
              <a:t>enzyme</a:t>
            </a:r>
            <a:r>
              <a:rPr lang="en-US" dirty="0">
                <a:solidFill>
                  <a:srgbClr val="000000"/>
                </a:solidFill>
              </a:rPr>
              <a:t>' category versus a more specific </a:t>
            </a:r>
            <a:r>
              <a:rPr lang="en-US" dirty="0" smtClean="0">
                <a:solidFill>
                  <a:srgbClr val="000000"/>
                </a:solidFill>
              </a:rPr>
              <a:t>'</a:t>
            </a:r>
            <a:r>
              <a:rPr lang="en-US" b="1" dirty="0" smtClean="0">
                <a:solidFill>
                  <a:srgbClr val="000000"/>
                </a:solidFill>
              </a:rPr>
              <a:t>protease</a:t>
            </a:r>
            <a:r>
              <a:rPr lang="en-US" dirty="0">
                <a:solidFill>
                  <a:srgbClr val="000000"/>
                </a:solidFill>
              </a:rPr>
              <a:t>' assignment)</a:t>
            </a:r>
            <a:r>
              <a:rPr lang="en-US" dirty="0" smtClean="0">
                <a:solidFill>
                  <a:srgbClr val="000000"/>
                </a:solidFill>
              </a:rPr>
              <a:t>.</a:t>
            </a:r>
          </a:p>
          <a:p>
            <a:pPr marL="0" indent="0">
              <a:buNone/>
            </a:pPr>
            <a:endParaRPr lang="en-US" dirty="0" smtClean="0">
              <a:solidFill>
                <a:srgbClr val="000000"/>
              </a:solidFill>
            </a:endParaRPr>
          </a:p>
          <a:p>
            <a:r>
              <a:rPr lang="en-US" dirty="0">
                <a:solidFill>
                  <a:srgbClr val="000000"/>
                </a:solidFill>
              </a:rPr>
              <a:t>S</a:t>
            </a:r>
            <a:r>
              <a:rPr lang="en-US" dirty="0" smtClean="0">
                <a:solidFill>
                  <a:srgbClr val="000000"/>
                </a:solidFill>
              </a:rPr>
              <a:t>imilarities </a:t>
            </a:r>
            <a:r>
              <a:rPr lang="en-US" dirty="0">
                <a:solidFill>
                  <a:srgbClr val="000000"/>
                </a:solidFill>
              </a:rPr>
              <a:t>(structural or in sequence) </a:t>
            </a:r>
            <a:r>
              <a:rPr lang="en-US" dirty="0" smtClean="0">
                <a:solidFill>
                  <a:srgbClr val="000000"/>
                </a:solidFill>
              </a:rPr>
              <a:t>			 function.</a:t>
            </a:r>
          </a:p>
          <a:p>
            <a:pPr marL="0" indent="0">
              <a:buNone/>
            </a:pPr>
            <a:endParaRPr lang="en-US" dirty="0" smtClean="0">
              <a:solidFill>
                <a:srgbClr val="000000"/>
              </a:solidFill>
            </a:endParaRPr>
          </a:p>
          <a:p>
            <a:pPr lvl="1"/>
            <a:r>
              <a:rPr lang="en-US" dirty="0" smtClean="0"/>
              <a:t>Similar </a:t>
            </a:r>
            <a:r>
              <a:rPr lang="en-US" dirty="0"/>
              <a:t>sequence but different function (new domain =&gt; new combination =&gt; different function</a:t>
            </a:r>
            <a:r>
              <a:rPr lang="en-US" dirty="0" smtClean="0"/>
              <a:t>)</a:t>
            </a:r>
          </a:p>
          <a:p>
            <a:pPr lvl="1"/>
            <a:r>
              <a:rPr lang="en-US" dirty="0" smtClean="0"/>
              <a:t>Different </a:t>
            </a:r>
            <a:r>
              <a:rPr lang="en-US" dirty="0"/>
              <a:t>sequence may have same function (</a:t>
            </a:r>
            <a:r>
              <a:rPr lang="en-US" dirty="0" smtClean="0"/>
              <a:t>convergence</a:t>
            </a:r>
            <a:r>
              <a:rPr lang="en-US" dirty="0"/>
              <a:t>) : </a:t>
            </a:r>
            <a:r>
              <a:rPr lang="en-US" dirty="0" smtClean="0"/>
              <a:t>Profiles helpful</a:t>
            </a:r>
          </a:p>
          <a:p>
            <a:pPr lvl="1"/>
            <a:r>
              <a:rPr lang="en-US" dirty="0"/>
              <a:t>T</a:t>
            </a:r>
            <a:r>
              <a:rPr lang="en-US" dirty="0" smtClean="0"/>
              <a:t>wo </a:t>
            </a:r>
            <a:r>
              <a:rPr lang="en-US" dirty="0"/>
              <a:t>proteins may have a similar fold </a:t>
            </a:r>
            <a:r>
              <a:rPr lang="en-US" dirty="0" smtClean="0"/>
              <a:t>but different functions</a:t>
            </a:r>
          </a:p>
          <a:p>
            <a:pPr marL="457200" lvl="1" indent="0">
              <a:buNone/>
            </a:pPr>
            <a:endParaRPr lang="en-US" dirty="0" smtClean="0"/>
          </a:p>
          <a:p>
            <a:r>
              <a:rPr lang="en-US" dirty="0" smtClean="0">
                <a:solidFill>
                  <a:srgbClr val="000000"/>
                </a:solidFill>
                <a:latin typeface="Calibri" charset="0"/>
                <a:ea typeface="MS PGothic" charset="0"/>
              </a:rPr>
              <a:t>Looks </a:t>
            </a:r>
            <a:r>
              <a:rPr lang="en-US" dirty="0">
                <a:solidFill>
                  <a:srgbClr val="000000"/>
                </a:solidFill>
                <a:latin typeface="Calibri" charset="0"/>
                <a:ea typeface="MS PGothic" charset="0"/>
              </a:rPr>
              <a:t>for conserved domains more reliable than whole sequence </a:t>
            </a:r>
            <a:r>
              <a:rPr lang="en-US" dirty="0" smtClean="0">
                <a:solidFill>
                  <a:srgbClr val="000000"/>
                </a:solidFill>
                <a:latin typeface="Calibri" charset="0"/>
                <a:ea typeface="MS PGothic" charset="0"/>
              </a:rPr>
              <a:t>?</a:t>
            </a:r>
          </a:p>
          <a:p>
            <a:pPr lvl="1"/>
            <a:r>
              <a:rPr lang="en-US" dirty="0" smtClean="0">
                <a:solidFill>
                  <a:srgbClr val="000000"/>
                </a:solidFill>
                <a:latin typeface="Calibri" charset="0"/>
                <a:ea typeface="MS PGothic" charset="0"/>
              </a:rPr>
              <a:t>How </a:t>
            </a:r>
            <a:r>
              <a:rPr lang="en-US" dirty="0">
                <a:solidFill>
                  <a:srgbClr val="000000"/>
                </a:solidFill>
                <a:latin typeface="Calibri" charset="0"/>
                <a:ea typeface="MS PGothic" charset="0"/>
              </a:rPr>
              <a:t>to go from conserved domains to assigning a function for your protein?</a:t>
            </a:r>
          </a:p>
          <a:p>
            <a:endParaRPr lang="en-US" dirty="0"/>
          </a:p>
        </p:txBody>
      </p:sp>
      <p:pic>
        <p:nvPicPr>
          <p:cNvPr id="4" name="Picture 3"/>
          <p:cNvPicPr>
            <a:picLocks noChangeAspect="1"/>
          </p:cNvPicPr>
          <p:nvPr/>
        </p:nvPicPr>
        <p:blipFill>
          <a:blip r:embed="rId3"/>
          <a:stretch>
            <a:fillRect/>
          </a:stretch>
        </p:blipFill>
        <p:spPr>
          <a:xfrm>
            <a:off x="4781952" y="3558623"/>
            <a:ext cx="458971" cy="392864"/>
          </a:xfrm>
          <a:prstGeom prst="rect">
            <a:avLst/>
          </a:prstGeom>
        </p:spPr>
      </p:pic>
      <p:sp>
        <p:nvSpPr>
          <p:cNvPr id="5" name="TextBox 4"/>
          <p:cNvSpPr txBox="1"/>
          <p:nvPr/>
        </p:nvSpPr>
        <p:spPr>
          <a:xfrm>
            <a:off x="1553315" y="6430078"/>
            <a:ext cx="6012243" cy="369332"/>
          </a:xfrm>
          <a:prstGeom prst="rect">
            <a:avLst/>
          </a:prstGeom>
          <a:noFill/>
        </p:spPr>
        <p:txBody>
          <a:bodyPr wrap="square" rtlCol="0">
            <a:spAutoFit/>
          </a:bodyPr>
          <a:lstStyle/>
          <a:p>
            <a:r>
              <a:rPr lang="en-US" dirty="0" smtClean="0">
                <a:solidFill>
                  <a:srgbClr val="FF0000"/>
                </a:solidFill>
              </a:rPr>
              <a:t>=&gt; Importance to gathering as much information as possible</a:t>
            </a:r>
            <a:endParaRPr lang="en-US" dirty="0">
              <a:solidFill>
                <a:srgbClr val="FF0000"/>
              </a:solidFill>
            </a:endParaRPr>
          </a:p>
        </p:txBody>
      </p:sp>
    </p:spTree>
    <p:extLst>
      <p:ext uri="{BB962C8B-B14F-4D97-AF65-F5344CB8AC3E}">
        <p14:creationId xmlns:p14="http://schemas.microsoft.com/office/powerpoint/2010/main" val="35128248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62654"/>
            <a:ext cx="8229600" cy="5257800"/>
          </a:xfrm>
        </p:spPr>
        <p:txBody>
          <a:bodyPr/>
          <a:lstStyle/>
          <a:p>
            <a:pPr marL="0" indent="0" algn="ctr">
              <a:buNone/>
            </a:pPr>
            <a:r>
              <a:rPr lang="en-US" sz="2400" dirty="0" smtClean="0">
                <a:solidFill>
                  <a:srgbClr val="000000"/>
                </a:solidFill>
              </a:rPr>
              <a:t>Let’s focus on </a:t>
            </a:r>
            <a:r>
              <a:rPr lang="en-US" sz="2400" dirty="0">
                <a:solidFill>
                  <a:srgbClr val="000000"/>
                </a:solidFill>
              </a:rPr>
              <a:t>Sequence-</a:t>
            </a:r>
            <a:r>
              <a:rPr lang="en-US" sz="2400" dirty="0" smtClean="0">
                <a:solidFill>
                  <a:srgbClr val="000000"/>
                </a:solidFill>
              </a:rPr>
              <a:t>based methods</a:t>
            </a:r>
          </a:p>
          <a:p>
            <a:pPr marL="0" indent="0" algn="ctr">
              <a:buNone/>
            </a:pPr>
            <a:endParaRPr lang="en-US" sz="2400" dirty="0" smtClean="0">
              <a:solidFill>
                <a:srgbClr val="000000"/>
              </a:solidFill>
            </a:endParaRPr>
          </a:p>
          <a:p>
            <a:r>
              <a:rPr lang="en-US" dirty="0" smtClean="0">
                <a:solidFill>
                  <a:srgbClr val="000000"/>
                </a:solidFill>
              </a:rPr>
              <a:t>The most </a:t>
            </a:r>
            <a:r>
              <a:rPr lang="en-US" dirty="0">
                <a:solidFill>
                  <a:srgbClr val="000000"/>
                </a:solidFill>
              </a:rPr>
              <a:t>used (popular</a:t>
            </a:r>
            <a:r>
              <a:rPr lang="en-US" dirty="0" smtClean="0">
                <a:solidFill>
                  <a:srgbClr val="000000"/>
                </a:solidFill>
              </a:rPr>
              <a:t>)</a:t>
            </a:r>
          </a:p>
          <a:p>
            <a:endParaRPr lang="en-US" dirty="0" smtClean="0">
              <a:solidFill>
                <a:srgbClr val="000000"/>
              </a:solidFill>
            </a:endParaRPr>
          </a:p>
          <a:p>
            <a:r>
              <a:rPr lang="en-US" dirty="0" smtClean="0">
                <a:solidFill>
                  <a:srgbClr val="000000"/>
                </a:solidFill>
              </a:rPr>
              <a:t>Quick</a:t>
            </a:r>
          </a:p>
          <a:p>
            <a:endParaRPr lang="en-US" dirty="0" smtClean="0">
              <a:solidFill>
                <a:srgbClr val="000000"/>
              </a:solidFill>
            </a:endParaRPr>
          </a:p>
          <a:p>
            <a:r>
              <a:rPr lang="en-US" dirty="0" smtClean="0">
                <a:solidFill>
                  <a:srgbClr val="000000"/>
                </a:solidFill>
              </a:rPr>
              <a:t>Easy to use</a:t>
            </a:r>
          </a:p>
          <a:p>
            <a:pPr marL="0" indent="0">
              <a:buNone/>
            </a:pPr>
            <a:endParaRPr lang="en-US" dirty="0" smtClean="0">
              <a:solidFill>
                <a:srgbClr val="000000"/>
              </a:solidFill>
            </a:endParaRPr>
          </a:p>
          <a:p>
            <a:r>
              <a:rPr lang="en-US" dirty="0" smtClean="0">
                <a:solidFill>
                  <a:srgbClr val="000000"/>
                </a:solidFill>
              </a:rPr>
              <a:t>Accurate (&gt;70%</a:t>
            </a:r>
            <a:r>
              <a:rPr lang="en-US" dirty="0" smtClean="0"/>
              <a:t>) </a:t>
            </a:r>
          </a:p>
          <a:p>
            <a:pPr marL="0" indent="0">
              <a:buNone/>
            </a:pPr>
            <a:endParaRPr lang="en-US" dirty="0" smtClean="0"/>
          </a:p>
          <a:p>
            <a:pPr marL="0" indent="0">
              <a:buNone/>
            </a:pPr>
            <a:endParaRPr lang="en-US" dirty="0"/>
          </a:p>
          <a:p>
            <a:r>
              <a:rPr lang="en-US" dirty="0" smtClean="0">
                <a:solidFill>
                  <a:schemeClr val="tx1"/>
                </a:solidFill>
              </a:rPr>
              <a:t>Many resources: even structural domains information</a:t>
            </a:r>
          </a:p>
          <a:p>
            <a:endParaRPr lang="en-US" dirty="0" smtClean="0">
              <a:solidFill>
                <a:schemeClr val="tx1"/>
              </a:solidFill>
            </a:endParaRPr>
          </a:p>
          <a:p>
            <a:r>
              <a:rPr lang="en-US" dirty="0" smtClean="0">
                <a:solidFill>
                  <a:schemeClr val="tx1"/>
                </a:solidFill>
              </a:rPr>
              <a:t>Less computationally demanding</a:t>
            </a:r>
            <a:endParaRPr lang="en-US" dirty="0">
              <a:solidFill>
                <a:schemeClr val="tx1"/>
              </a:solidFill>
            </a:endParaRPr>
          </a:p>
        </p:txBody>
      </p:sp>
      <p:sp>
        <p:nvSpPr>
          <p:cNvPr id="4" name="Title 1"/>
          <p:cNvSpPr>
            <a:spLocks noGrp="1"/>
          </p:cNvSpPr>
          <p:nvPr>
            <p:ph type="title"/>
          </p:nvPr>
        </p:nvSpPr>
        <p:spPr/>
        <p:txBody>
          <a:bodyPr/>
          <a:lstStyle/>
          <a:p>
            <a:r>
              <a:rPr lang="en-US" dirty="0"/>
              <a:t>Functional annotation – HOW?</a:t>
            </a:r>
          </a:p>
        </p:txBody>
      </p:sp>
      <p:sp>
        <p:nvSpPr>
          <p:cNvPr id="5" name="Rectangle 4"/>
          <p:cNvSpPr/>
          <p:nvPr/>
        </p:nvSpPr>
        <p:spPr>
          <a:xfrm>
            <a:off x="2459606" y="4263994"/>
            <a:ext cx="4572000" cy="738664"/>
          </a:xfrm>
          <a:prstGeom prst="rect">
            <a:avLst/>
          </a:prstGeom>
        </p:spPr>
        <p:txBody>
          <a:bodyPr>
            <a:spAutoFit/>
          </a:bodyPr>
          <a:lstStyle/>
          <a:p>
            <a:r>
              <a:rPr lang="en-US" sz="1050" dirty="0">
                <a:solidFill>
                  <a:schemeClr val="bg1">
                    <a:lumMod val="50000"/>
                  </a:schemeClr>
                </a:solidFill>
              </a:rPr>
              <a:t>Watson JD, Sanderson S, </a:t>
            </a:r>
            <a:r>
              <a:rPr lang="en-US" sz="1050" dirty="0" err="1">
                <a:solidFill>
                  <a:schemeClr val="bg1">
                    <a:lumMod val="50000"/>
                  </a:schemeClr>
                </a:solidFill>
              </a:rPr>
              <a:t>Ezersky</a:t>
            </a:r>
            <a:r>
              <a:rPr lang="en-US" sz="1050" dirty="0">
                <a:solidFill>
                  <a:schemeClr val="bg1">
                    <a:lumMod val="50000"/>
                  </a:schemeClr>
                </a:solidFill>
              </a:rPr>
              <a:t> A, </a:t>
            </a:r>
            <a:r>
              <a:rPr lang="en-US" sz="1050" dirty="0" err="1">
                <a:solidFill>
                  <a:schemeClr val="bg1">
                    <a:lumMod val="50000"/>
                  </a:schemeClr>
                </a:solidFill>
              </a:rPr>
              <a:t>Savchenko</a:t>
            </a:r>
            <a:r>
              <a:rPr lang="en-US" sz="1050" dirty="0">
                <a:solidFill>
                  <a:schemeClr val="bg1">
                    <a:lumMod val="50000"/>
                  </a:schemeClr>
                </a:solidFill>
              </a:rPr>
              <a:t> A, Edwards A, </a:t>
            </a:r>
            <a:r>
              <a:rPr lang="en-US" sz="1050" dirty="0" err="1">
                <a:solidFill>
                  <a:schemeClr val="bg1">
                    <a:lumMod val="50000"/>
                  </a:schemeClr>
                </a:solidFill>
              </a:rPr>
              <a:t>Orengo</a:t>
            </a:r>
            <a:r>
              <a:rPr lang="en-US" sz="1050" dirty="0">
                <a:solidFill>
                  <a:schemeClr val="bg1">
                    <a:lumMod val="50000"/>
                  </a:schemeClr>
                </a:solidFill>
              </a:rPr>
              <a:t> C, </a:t>
            </a:r>
            <a:r>
              <a:rPr lang="en-US" sz="1050" dirty="0" err="1">
                <a:solidFill>
                  <a:schemeClr val="bg1">
                    <a:lumMod val="50000"/>
                  </a:schemeClr>
                </a:solidFill>
              </a:rPr>
              <a:t>Joachimiak</a:t>
            </a:r>
            <a:r>
              <a:rPr lang="en-US" sz="1050" dirty="0">
                <a:solidFill>
                  <a:schemeClr val="bg1">
                    <a:lumMod val="50000"/>
                  </a:schemeClr>
                </a:solidFill>
              </a:rPr>
              <a:t> A, </a:t>
            </a:r>
            <a:r>
              <a:rPr lang="en-US" sz="1050" dirty="0" err="1">
                <a:solidFill>
                  <a:schemeClr val="bg1">
                    <a:lumMod val="50000"/>
                  </a:schemeClr>
                </a:solidFill>
              </a:rPr>
              <a:t>Laskowski</a:t>
            </a:r>
            <a:r>
              <a:rPr lang="en-US" sz="1050" dirty="0">
                <a:solidFill>
                  <a:schemeClr val="bg1">
                    <a:lumMod val="50000"/>
                  </a:schemeClr>
                </a:solidFill>
              </a:rPr>
              <a:t> RA, Thornton JM: Towards fully automated structure-based function prediction in structural genomics: a case study. J </a:t>
            </a:r>
            <a:r>
              <a:rPr lang="en-US" sz="1050" dirty="0" err="1">
                <a:solidFill>
                  <a:schemeClr val="bg1">
                    <a:lumMod val="50000"/>
                  </a:schemeClr>
                </a:solidFill>
              </a:rPr>
              <a:t>Mol</a:t>
            </a:r>
            <a:r>
              <a:rPr lang="en-US" sz="1050" dirty="0">
                <a:solidFill>
                  <a:schemeClr val="bg1">
                    <a:lumMod val="50000"/>
                  </a:schemeClr>
                </a:solidFill>
              </a:rPr>
              <a:t> Biol. 2007, 367: 1511-1522. 10.1016/j.jmb.2007.01.063.</a:t>
            </a:r>
          </a:p>
        </p:txBody>
      </p:sp>
    </p:spTree>
    <p:extLst>
      <p:ext uri="{BB962C8B-B14F-4D97-AF65-F5344CB8AC3E}">
        <p14:creationId xmlns:p14="http://schemas.microsoft.com/office/powerpoint/2010/main" val="345030747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annotation – HOW?</a:t>
            </a:r>
          </a:p>
        </p:txBody>
      </p:sp>
      <p:sp>
        <p:nvSpPr>
          <p:cNvPr id="5" name="Rounded Rectangle 4"/>
          <p:cNvSpPr/>
          <p:nvPr/>
        </p:nvSpPr>
        <p:spPr>
          <a:xfrm>
            <a:off x="3202685" y="1676400"/>
            <a:ext cx="2723358" cy="1229410"/>
          </a:xfrm>
          <a:prstGeom prst="round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Get sequences</a:t>
            </a:r>
            <a:endParaRPr lang="en-US" sz="2800" dirty="0"/>
          </a:p>
        </p:txBody>
      </p:sp>
    </p:spTree>
    <p:extLst>
      <p:ext uri="{BB962C8B-B14F-4D97-AF65-F5344CB8AC3E}">
        <p14:creationId xmlns:p14="http://schemas.microsoft.com/office/powerpoint/2010/main" val="81975190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NBIS_theme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NBIS_theme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NBIS_theme5.thmx</Template>
  <TotalTime>23053</TotalTime>
  <Words>3694</Words>
  <Application>Microsoft Macintosh PowerPoint</Application>
  <PresentationFormat>On-screen Show (4:3)</PresentationFormat>
  <Paragraphs>421</Paragraphs>
  <Slides>35</Slides>
  <Notes>35</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NBIS_theme5</vt:lpstr>
      <vt:lpstr>1_NBIS_theme5</vt:lpstr>
      <vt:lpstr>PowerPoint Presentation</vt:lpstr>
      <vt:lpstr>PowerPoint Presentation</vt:lpstr>
      <vt:lpstr>Functional annotation – Why?</vt:lpstr>
      <vt:lpstr>Functional annotation – HOW?</vt:lpstr>
      <vt:lpstr>PowerPoint Presentation</vt:lpstr>
      <vt:lpstr>PowerPoint Presentation</vt:lpstr>
      <vt:lpstr>Functional annotation – HOW?</vt:lpstr>
      <vt:lpstr>Functional annotation – HOW?</vt:lpstr>
      <vt:lpstr>Functional annotation – HOW?</vt:lpstr>
      <vt:lpstr>Functional annotation – HOW?</vt:lpstr>
      <vt:lpstr>Functional annotation – HOW?</vt:lpstr>
      <vt:lpstr>Blast-based approach </vt:lpstr>
      <vt:lpstr>Blast-based approach </vt:lpstr>
      <vt:lpstr>PowerPoint Presentation</vt:lpstr>
      <vt:lpstr>Blast-based approach : result </vt:lpstr>
      <vt:lpstr>Functional annotation – HOW?</vt:lpstr>
      <vt:lpstr>Databases</vt:lpstr>
      <vt:lpstr>Gene Ontology </vt:lpstr>
      <vt:lpstr>Gene Ontology </vt:lpstr>
      <vt:lpstr>Tools</vt:lpstr>
      <vt:lpstr>Interproscan</vt:lpstr>
      <vt:lpstr>Interproscan</vt:lpstr>
      <vt:lpstr>Interproscan </vt:lpstr>
      <vt:lpstr>Interproscan </vt:lpstr>
      <vt:lpstr>Interproscan </vt:lpstr>
      <vt:lpstr>Interproscan results </vt:lpstr>
      <vt:lpstr>Interproscan results </vt:lpstr>
      <vt:lpstr>Blast2GO</vt:lpstr>
      <vt:lpstr>Blast2GO</vt:lpstr>
      <vt:lpstr>Blast2GO </vt:lpstr>
      <vt:lpstr>Quick view of synteny-based method</vt:lpstr>
      <vt:lpstr>One word about network</vt:lpstr>
      <vt:lpstr>KEGG-mapping </vt:lpstr>
      <vt:lpstr>Conclusion</vt:lpstr>
      <vt:lpstr>PowerPoint Presentation</vt:lpstr>
    </vt:vector>
  </TitlesOfParts>
  <Company>Bils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Jacques Dainat</dc:creator>
  <cp:lastModifiedBy>Jacques Dainat</cp:lastModifiedBy>
  <cp:revision>184</cp:revision>
  <cp:lastPrinted>2017-05-08T15:07:48Z</cp:lastPrinted>
  <dcterms:created xsi:type="dcterms:W3CDTF">2016-10-03T13:54:56Z</dcterms:created>
  <dcterms:modified xsi:type="dcterms:W3CDTF">2018-02-28T20:15:42Z</dcterms:modified>
</cp:coreProperties>
</file>