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87" r:id="rId6"/>
    <p:sldId id="288" r:id="rId7"/>
    <p:sldId id="323" r:id="rId8"/>
    <p:sldId id="291" r:id="rId9"/>
    <p:sldId id="332" r:id="rId10"/>
    <p:sldId id="333" r:id="rId11"/>
    <p:sldId id="293" r:id="rId12"/>
    <p:sldId id="294" r:id="rId13"/>
    <p:sldId id="324" r:id="rId14"/>
    <p:sldId id="334" r:id="rId15"/>
    <p:sldId id="307" r:id="rId16"/>
    <p:sldId id="322" r:id="rId17"/>
    <p:sldId id="309" r:id="rId18"/>
    <p:sldId id="312" r:id="rId19"/>
    <p:sldId id="327" r:id="rId20"/>
    <p:sldId id="328" r:id="rId21"/>
    <p:sldId id="329" r:id="rId22"/>
    <p:sldId id="330" r:id="rId23"/>
    <p:sldId id="331" r:id="rId24"/>
    <p:sldId id="315" r:id="rId25"/>
    <p:sldId id="279" r:id="rId26"/>
    <p:sldId id="289" r:id="rId27"/>
    <p:sldId id="335" r:id="rId28"/>
    <p:sldId id="326" r:id="rId29"/>
    <p:sldId id="266" r:id="rId30"/>
    <p:sldId id="269" r:id="rId31"/>
    <p:sldId id="268" r:id="rId32"/>
    <p:sldId id="295" r:id="rId33"/>
    <p:sldId id="305" r:id="rId34"/>
    <p:sldId id="261" r:id="rId35"/>
    <p:sldId id="262" r:id="rId36"/>
    <p:sldId id="306" r:id="rId37"/>
    <p:sldId id="313" r:id="rId38"/>
    <p:sldId id="29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87572" autoAdjust="0"/>
  </p:normalViewPr>
  <p:slideViewPr>
    <p:cSldViewPr snapToGrid="0">
      <p:cViewPr varScale="1">
        <p:scale>
          <a:sx n="102" d="100"/>
          <a:sy n="102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4793A-A12B-44AC-A0A5-947722C372B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BCB51-F13E-4501-921D-7D4EB39E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80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02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</a:t>
            </a:r>
            <a:r>
              <a:rPr lang="en-US" dirty="0" err="1" smtClean="0"/>
              <a:t>Redlog</a:t>
            </a:r>
            <a:r>
              <a:rPr lang="en-US" baseline="0" dirty="0" smtClean="0"/>
              <a:t> is the QE solver (substitute for </a:t>
            </a:r>
            <a:r>
              <a:rPr lang="en-US" baseline="0" dirty="0" err="1" smtClean="0"/>
              <a:t>Jkind</a:t>
            </a:r>
            <a:r>
              <a:rPr lang="en-US" baseline="0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5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Grab Tony’s version(?)</a:t>
            </a:r>
          </a:p>
          <a:p>
            <a:endParaRPr lang="en-US" baseline="0" dirty="0" smtClean="0"/>
          </a:p>
          <a:p>
            <a:r>
              <a:rPr lang="en-US" dirty="0" smtClean="0"/>
              <a:t>Two parts:</a:t>
            </a:r>
          </a:p>
          <a:p>
            <a:pPr marL="228600" indent="-228600">
              <a:buAutoNum type="arabicParenR"/>
            </a:pPr>
            <a:r>
              <a:rPr lang="en-US" dirty="0" smtClean="0"/>
              <a:t>Import C++ to Enterprise Architect (“reverse engineering button”)</a:t>
            </a:r>
          </a:p>
          <a:p>
            <a:pPr marL="228600" indent="-228600">
              <a:buAutoNum type="arabicParenR"/>
            </a:pPr>
            <a:r>
              <a:rPr lang="en-US" dirty="0" smtClean="0"/>
              <a:t>Use API to extract ontology (interfaces and connections)</a:t>
            </a:r>
          </a:p>
          <a:p>
            <a:pPr marL="228600" indent="-228600">
              <a:buAutoNum type="arabicParenR"/>
            </a:pPr>
            <a:r>
              <a:rPr lang="en-US" dirty="0" smtClean="0"/>
              <a:t>Implement</a:t>
            </a:r>
            <a:r>
              <a:rPr lang="en-US" baseline="0" dirty="0" smtClean="0"/>
              <a:t> XML parser for message types -&gt; output SADL for message type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16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*Subtypes</a:t>
            </a:r>
            <a:r>
              <a:rPr lang="en-US" baseline="0" dirty="0" smtClean="0"/>
              <a:t> capture the inheritance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87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03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*Victory slide*</a:t>
            </a:r>
          </a:p>
          <a:p>
            <a:r>
              <a:rPr lang="en-US" dirty="0" smtClean="0"/>
              <a:t>Note that this came from Derek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01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47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state has a sub state machine. Emulates failure in each</a:t>
            </a:r>
            <a:r>
              <a:rPr lang="en-US" baseline="0" dirty="0" smtClean="0"/>
              <a:t>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74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43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Assurance arguments: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 Differences between the model and the real world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Specification versus intent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Enhancements to the formal analysis tools could simplify the argument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42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2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Discuss:</a:t>
            </a:r>
            <a:r>
              <a:rPr lang="en-US" baseline="0" dirty="0" smtClean="0"/>
              <a:t> </a:t>
            </a:r>
            <a:r>
              <a:rPr lang="en-US" dirty="0" smtClean="0"/>
              <a:t>Model of Heterogeneous System (Distributed Mission-Task-Autopilot Management-</a:t>
            </a:r>
            <a:r>
              <a:rPr lang="en-US" dirty="0" err="1" smtClean="0"/>
              <a:t>Dubin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8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show a contract for a service</a:t>
            </a:r>
          </a:p>
          <a:p>
            <a:r>
              <a:rPr lang="en-US" dirty="0" smtClean="0"/>
              <a:t>22 min at dry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35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Improve legibility (maybe</a:t>
            </a:r>
            <a:r>
              <a:rPr lang="en-US" baseline="0" dirty="0" smtClean="0"/>
              <a:t> go back to two slides)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12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1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Current state – did we evolve with </a:t>
            </a:r>
            <a:r>
              <a:rPr lang="en-US" baseline="0" dirty="0" err="1" smtClean="0"/>
              <a:t>UxAS</a:t>
            </a:r>
            <a:r>
              <a:rPr lang="en-US" baseline="0" dirty="0" smtClean="0"/>
              <a:t> (yes).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Clarify where we used the code (structure) and where we used the Wiki (behavior).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Wanted to formalize </a:t>
            </a:r>
            <a:r>
              <a:rPr lang="en-US" dirty="0" err="1" smtClean="0"/>
              <a:t>UxAS</a:t>
            </a:r>
            <a:r>
              <a:rPr lang="en-US" dirty="0" smtClean="0"/>
              <a:t> to enable analysis</a:t>
            </a:r>
          </a:p>
          <a:p>
            <a:pPr lvl="1"/>
            <a:r>
              <a:rPr lang="en-US" dirty="0" smtClean="0"/>
              <a:t>Found issues along the way. Fixed some.</a:t>
            </a:r>
          </a:p>
          <a:p>
            <a:pPr lvl="1"/>
            <a:r>
              <a:rPr lang="en-US" dirty="0" smtClean="0"/>
              <a:t>Gave us insights.</a:t>
            </a:r>
          </a:p>
          <a:p>
            <a:r>
              <a:rPr lang="en-US" dirty="0" smtClean="0"/>
              <a:t>To do this, we needed to capture contracts for the components in a formal language.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19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Restructure?:</a:t>
            </a:r>
            <a:endParaRPr lang="en-US" dirty="0" smtClean="0"/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Formalized the structure of </a:t>
            </a:r>
            <a:r>
              <a:rPr lang="en-US" dirty="0" err="1" smtClean="0">
                <a:solidFill>
                  <a:srgbClr val="FF0000"/>
                </a:solidFill>
              </a:rPr>
              <a:t>UxAS</a:t>
            </a:r>
            <a:r>
              <a:rPr lang="en-US" dirty="0" smtClean="0">
                <a:solidFill>
                  <a:srgbClr val="FF0000"/>
                </a:solidFill>
              </a:rPr>
              <a:t> as well as behaviors for some tasks and services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Captured and analyzed system properties &lt;- can we say this?</a:t>
            </a:r>
          </a:p>
          <a:p>
            <a:endParaRPr lang="en-US" dirty="0" smtClean="0"/>
          </a:p>
          <a:p>
            <a:r>
              <a:rPr lang="en-US" dirty="0" smtClean="0"/>
              <a:t>Slide that shows</a:t>
            </a:r>
            <a:r>
              <a:rPr lang="en-US" baseline="0" dirty="0" smtClean="0"/>
              <a:t> how this work recombines to achieve our goal</a:t>
            </a:r>
          </a:p>
          <a:p>
            <a:r>
              <a:rPr lang="en-US" baseline="0" dirty="0" smtClean="0"/>
              <a:t>*whiteboard this*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627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88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8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r>
              <a:rPr lang="en-US" baseline="0" dirty="0" smtClean="0"/>
              <a:t> adding or replacing with a screenshot of a Waterways timing guarantee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term observer and explain it.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Maybe add another slide with actual contracts.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45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Maybe bridge here with system-level</a:t>
            </a:r>
            <a:r>
              <a:rPr lang="en-US" baseline="0" dirty="0" smtClean="0"/>
              <a:t> timing properties and </a:t>
            </a:r>
            <a:r>
              <a:rPr lang="en-US" baseline="0" dirty="0" smtClean="0"/>
              <a:t>their </a:t>
            </a:r>
            <a:r>
              <a:rPr lang="en-US" baseline="0" dirty="0" smtClean="0"/>
              <a:t>difficulty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Formula is for non-time-dependent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Can reuse strongest system property to prove other postulated properties. Can save analysis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Can be reduced to QE problem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1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A6F0-22E7-43BA-845F-179ADE321C29}" type="datetime1">
              <a:rPr lang="en-US" smtClean="0"/>
              <a:t>8/2/2017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25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4" y="68559"/>
            <a:ext cx="10441459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1B80-5ABC-496A-90FB-1497CA7A7A5A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71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5961-224A-4707-A0D0-EEBBFAC270C3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45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5381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D526-D288-46A1-A4D7-93476E8857CB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95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69308"/>
            <a:ext cx="10515600" cy="299316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D832-FCD9-41A6-A822-7EC540C6BE8A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50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5381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6378"/>
            <a:ext cx="5181600" cy="45705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6378"/>
            <a:ext cx="5181600" cy="45705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F7ED-387D-452A-9BB6-0D771C4E0657}" type="datetime1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04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20" y="216841"/>
            <a:ext cx="10491361" cy="1018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94022"/>
            <a:ext cx="5157787" cy="7414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446639"/>
            <a:ext cx="5157787" cy="37430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6926"/>
            <a:ext cx="5183188" cy="7185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46639"/>
            <a:ext cx="5183188" cy="374302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7B89-8D2C-4C42-8DCA-2AF606673FAA}" type="datetime1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92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1674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8DB6-B2FA-4209-BCC0-61E6BE769329}" type="datetime1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65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D1D6-1B9E-4997-97BB-F24CBF04A2C1}" type="datetime1">
              <a:rPr lang="en-US" smtClean="0"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3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32237"/>
            <a:ext cx="3932237" cy="90204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32238"/>
            <a:ext cx="6172200" cy="43288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20778"/>
            <a:ext cx="3932237" cy="33482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FA36-6266-4DD4-9472-309DE61048F8}" type="datetime1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81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544595"/>
            <a:ext cx="3932237" cy="130252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544595"/>
            <a:ext cx="6172200" cy="43164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965622"/>
            <a:ext cx="3932237" cy="29033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3943-7707-4AD3-9928-B95D8AF66B0F}" type="datetime1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1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150198" cy="1179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065" y="1508511"/>
            <a:ext cx="11664778" cy="4668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066" y="6414539"/>
            <a:ext cx="1964724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37EDE-5AD6-4348-ABA5-D7CA7E48E436}" type="datetime1">
              <a:rPr lang="en-US" smtClean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19124"/>
            <a:ext cx="4114800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Architecture Group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54358"/>
            <a:ext cx="12192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1444973"/>
            <a:ext cx="12192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595" y="30586"/>
            <a:ext cx="1456881" cy="13716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-3212" y="6338265"/>
            <a:ext cx="12192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-3212" y="6249634"/>
            <a:ext cx="12192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1294551" y="6441069"/>
            <a:ext cx="580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3EF63AD-6208-441A-A39A-62E94C5CE907}" type="slidenum">
              <a: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/>
              <a:t>‹#›</a:t>
            </a:fld>
            <a:endParaRPr lang="en-US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377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2.png"/><Relationship Id="rId4" Type="http://schemas.openxmlformats.org/officeDocument/2006/relationships/image" Target="../media/image3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2.png"/><Relationship Id="rId4" Type="http://schemas.openxmlformats.org/officeDocument/2006/relationships/image" Target="../media/image3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1.png"/><Relationship Id="rId4" Type="http://schemas.openxmlformats.org/officeDocument/2006/relationships/image" Target="../media/image2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14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06381"/>
            <a:ext cx="9144000" cy="1492028"/>
          </a:xfrm>
        </p:spPr>
        <p:txBody>
          <a:bodyPr anchor="ctr"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Architecture Group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6809" y="4777424"/>
            <a:ext cx="29983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/>
              <a:t>03 Aug 2017</a:t>
            </a:r>
            <a:endParaRPr lang="en-US" sz="28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663279"/>
            <a:ext cx="12192000" cy="0"/>
          </a:xfrm>
          <a:prstGeom prst="line">
            <a:avLst/>
          </a:prstGeom>
          <a:ln w="1016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1778608"/>
            <a:ext cx="12192000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4" y="1"/>
            <a:ext cx="2034012" cy="16416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263" y="4663454"/>
            <a:ext cx="1831737" cy="172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1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 noChangeAspect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Formalization in AADL/AGREE</a:t>
            </a:r>
            <a:br>
              <a:rPr lang="en-US" dirty="0"/>
            </a:br>
            <a:r>
              <a:rPr lang="en-US" dirty="0" err="1" smtClean="0"/>
              <a:t>UxAS</a:t>
            </a:r>
            <a:r>
              <a:rPr lang="en-US" dirty="0" smtClean="0"/>
              <a:t> Formal Model Status</a:t>
            </a:r>
            <a:endParaRPr lang="en-US" dirty="0"/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354621" y="372979"/>
            <a:ext cx="344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legible headers for all sections</a:t>
            </a:r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51245" y="2299422"/>
            <a:ext cx="5253075" cy="4447849"/>
            <a:chOff x="210065" y="1395738"/>
            <a:chExt cx="3927840" cy="3325755"/>
          </a:xfrm>
        </p:grpSpPr>
        <p:sp>
          <p:nvSpPr>
            <p:cNvPr id="20" name="Rectangle 19"/>
            <p:cNvSpPr/>
            <p:nvPr/>
          </p:nvSpPr>
          <p:spPr>
            <a:xfrm>
              <a:off x="210065" y="1395738"/>
              <a:ext cx="3927840" cy="3325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97915" y="1433034"/>
              <a:ext cx="952137" cy="361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</a:rPr>
                <a:t>Services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5411690" y="1267285"/>
            <a:ext cx="4570821" cy="3439129"/>
            <a:chOff x="4559057" y="1479288"/>
            <a:chExt cx="3962966" cy="2981773"/>
          </a:xfrm>
        </p:grpSpPr>
        <p:sp>
          <p:nvSpPr>
            <p:cNvPr id="18" name="Rectangle 17"/>
            <p:cNvSpPr/>
            <p:nvPr/>
          </p:nvSpPr>
          <p:spPr>
            <a:xfrm>
              <a:off x="4559057" y="1479288"/>
              <a:ext cx="3962966" cy="2981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t="4780" b="50278"/>
            <a:stretch/>
          </p:blipFill>
          <p:spPr>
            <a:xfrm>
              <a:off x="4677558" y="1953879"/>
              <a:ext cx="3755461" cy="2419350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6186829" y="1516919"/>
              <a:ext cx="745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Tasks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212948" y="253992"/>
            <a:ext cx="4109041" cy="1911944"/>
            <a:chOff x="539159" y="4178744"/>
            <a:chExt cx="4109041" cy="1911944"/>
          </a:xfrm>
        </p:grpSpPr>
        <p:sp>
          <p:nvSpPr>
            <p:cNvPr id="28" name="Rectangle 27"/>
            <p:cNvSpPr/>
            <p:nvPr/>
          </p:nvSpPr>
          <p:spPr>
            <a:xfrm>
              <a:off x="539159" y="4178744"/>
              <a:ext cx="4109041" cy="19119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/>
            <a:srcRect t="76457"/>
            <a:stretch/>
          </p:blipFill>
          <p:spPr>
            <a:xfrm>
              <a:off x="650792" y="4608766"/>
              <a:ext cx="3908265" cy="142312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929130" y="4193700"/>
              <a:ext cx="1351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Data Types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1" name="Group 50"/>
          <p:cNvGrpSpPr>
            <a:grpSpLocks noChangeAspect="1"/>
          </p:cNvGrpSpPr>
          <p:nvPr/>
        </p:nvGrpSpPr>
        <p:grpSpPr>
          <a:xfrm>
            <a:off x="7703119" y="2566100"/>
            <a:ext cx="4357009" cy="1456292"/>
            <a:chOff x="7872605" y="3317556"/>
            <a:chExt cx="3896909" cy="1326875"/>
          </a:xfrm>
        </p:grpSpPr>
        <p:sp>
          <p:nvSpPr>
            <p:cNvPr id="33" name="Rectangle 32"/>
            <p:cNvSpPr/>
            <p:nvPr/>
          </p:nvSpPr>
          <p:spPr>
            <a:xfrm>
              <a:off x="7872605" y="3317556"/>
              <a:ext cx="3896909" cy="1326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t="63436" b="21906"/>
            <a:stretch/>
          </p:blipFill>
          <p:spPr>
            <a:xfrm>
              <a:off x="7947578" y="3770306"/>
              <a:ext cx="3746960" cy="790575"/>
            </a:xfrm>
            <a:prstGeom prst="rect">
              <a:avLst/>
            </a:prstGeom>
            <a:noFill/>
          </p:spPr>
        </p:pic>
        <p:sp>
          <p:nvSpPr>
            <p:cNvPr id="48" name="TextBox 47"/>
            <p:cNvSpPr txBox="1"/>
            <p:nvPr/>
          </p:nvSpPr>
          <p:spPr>
            <a:xfrm>
              <a:off x="8686851" y="3412385"/>
              <a:ext cx="2253827" cy="306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</a:rPr>
                <a:t>Logging and Data Services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5446772" y="4791656"/>
            <a:ext cx="4512694" cy="1059101"/>
            <a:chOff x="7348849" y="1337771"/>
            <a:chExt cx="4436213" cy="1041152"/>
          </a:xfrm>
        </p:grpSpPr>
        <p:sp>
          <p:nvSpPr>
            <p:cNvPr id="19" name="Rectangle 18"/>
            <p:cNvSpPr/>
            <p:nvPr/>
          </p:nvSpPr>
          <p:spPr>
            <a:xfrm>
              <a:off x="7348849" y="1351267"/>
              <a:ext cx="4436213" cy="10276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t="59201" b="31067"/>
            <a:stretch/>
          </p:blipFill>
          <p:spPr>
            <a:xfrm>
              <a:off x="7404824" y="1741727"/>
              <a:ext cx="4337287" cy="605037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8965668" y="1337771"/>
              <a:ext cx="1202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</a:rPr>
                <a:t>Scenarios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7450341" y="4151977"/>
            <a:ext cx="4609787" cy="1691593"/>
            <a:chOff x="5240562" y="4325746"/>
            <a:chExt cx="4936702" cy="1811557"/>
          </a:xfrm>
        </p:grpSpPr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5240562" y="4325746"/>
              <a:ext cx="4936702" cy="1811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/>
            <a:srcRect t="82841" b="205"/>
            <a:stretch/>
          </p:blipFill>
          <p:spPr>
            <a:xfrm>
              <a:off x="5351669" y="4895790"/>
              <a:ext cx="4689329" cy="1144374"/>
            </a:xfrm>
            <a:prstGeom prst="rect">
              <a:avLst/>
            </a:prstGeom>
            <a:noFill/>
          </p:spPr>
        </p:pic>
        <p:sp>
          <p:nvSpPr>
            <p:cNvPr id="49" name="TextBox 48"/>
            <p:cNvSpPr txBox="1"/>
            <p:nvPr/>
          </p:nvSpPr>
          <p:spPr>
            <a:xfrm>
              <a:off x="6310133" y="4423927"/>
              <a:ext cx="2797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Communication Services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91" y="2723444"/>
            <a:ext cx="5160387" cy="3965939"/>
          </a:xfrm>
          <a:prstGeom prst="rect">
            <a:avLst/>
          </a:prstGeom>
        </p:spPr>
      </p:pic>
      <p:sp>
        <p:nvSpPr>
          <p:cNvPr id="35" name="Footer Placeholder 3"/>
          <p:cNvSpPr txBox="1">
            <a:spLocks/>
          </p:cNvSpPr>
          <p:nvPr/>
        </p:nvSpPr>
        <p:spPr>
          <a:xfrm>
            <a:off x="7025382" y="6429730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2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Formalization in AADL/AGREE</a:t>
            </a:r>
            <a:br>
              <a:rPr lang="en-US" dirty="0" smtClean="0"/>
            </a:br>
            <a:r>
              <a:rPr lang="en-US" dirty="0" smtClean="0"/>
              <a:t>What Did We Prove?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7532647" cy="4668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Realizability</a:t>
            </a:r>
          </a:p>
          <a:p>
            <a:pPr marL="457200" lvl="1" indent="0">
              <a:buNone/>
            </a:pPr>
            <a:r>
              <a:rPr lang="en-US" dirty="0" smtClean="0"/>
              <a:t>Checks that a component implementation is possible and that there are no conflicts amongst the guarantees in the component’s contract</a:t>
            </a:r>
          </a:p>
          <a:p>
            <a:pPr marL="0" indent="0">
              <a:buNone/>
            </a:pPr>
            <a:r>
              <a:rPr lang="en-US" b="1" dirty="0" smtClean="0"/>
              <a:t>Assume/guarantee reasoning</a:t>
            </a:r>
          </a:p>
          <a:p>
            <a:pPr marL="457200" lvl="1" indent="0">
              <a:buNone/>
            </a:pPr>
            <a:r>
              <a:rPr lang="en-US" dirty="0" smtClean="0"/>
              <a:t>Checks </a:t>
            </a:r>
            <a:r>
              <a:rPr lang="en-US" dirty="0" smtClean="0"/>
              <a:t>higher-level </a:t>
            </a:r>
            <a:r>
              <a:rPr lang="en-US" dirty="0" smtClean="0"/>
              <a:t>guarantees and lemmas using the guarantees of the subcomponents, and </a:t>
            </a:r>
            <a:r>
              <a:rPr lang="en-US" dirty="0" smtClean="0"/>
              <a:t>checks </a:t>
            </a:r>
            <a:r>
              <a:rPr lang="en-US" dirty="0" smtClean="0"/>
              <a:t>that the assumptions of the subcomponents hold</a:t>
            </a:r>
          </a:p>
          <a:p>
            <a:pPr lvl="2"/>
            <a:r>
              <a:rPr lang="en-US" dirty="0" smtClean="0"/>
              <a:t>Check that all </a:t>
            </a:r>
            <a:r>
              <a:rPr lang="en-US" dirty="0"/>
              <a:t>input/output events are </a:t>
            </a:r>
            <a:r>
              <a:rPr lang="en-US" dirty="0" smtClean="0"/>
              <a:t>possible</a:t>
            </a:r>
          </a:p>
          <a:p>
            <a:pPr lvl="2"/>
            <a:r>
              <a:rPr lang="en-US" dirty="0" smtClean="0"/>
              <a:t>Capture response times in components and analyze system-level response times</a:t>
            </a:r>
          </a:p>
          <a:p>
            <a:pPr lvl="2"/>
            <a:r>
              <a:rPr lang="en-US" dirty="0" smtClean="0"/>
              <a:t>Analyze behavior of state machines that represent component behavior</a:t>
            </a:r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857" y="2630142"/>
            <a:ext cx="2113915" cy="3298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37857" y="1590758"/>
            <a:ext cx="3138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analysis results for the Route Aggregator Service </a:t>
            </a:r>
          </a:p>
          <a:p>
            <a:r>
              <a:rPr lang="en-US" dirty="0" smtClean="0"/>
              <a:t>(Aggregator Role):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353" y="3189346"/>
            <a:ext cx="4186837" cy="2304231"/>
          </a:xfrm>
          <a:prstGeom prst="rect">
            <a:avLst/>
          </a:prstGeom>
        </p:spPr>
      </p:pic>
      <p:sp>
        <p:nvSpPr>
          <p:cNvPr id="12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37857" y="4056994"/>
            <a:ext cx="4207333" cy="1850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95955" y="5493577"/>
            <a:ext cx="1128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7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Formalization in AADL/AGREE</a:t>
            </a:r>
            <a:br>
              <a:rPr lang="en-US" dirty="0" smtClean="0"/>
            </a:br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9314935" cy="4668452"/>
          </a:xfrm>
        </p:spPr>
        <p:txBody>
          <a:bodyPr/>
          <a:lstStyle/>
          <a:p>
            <a:r>
              <a:rPr lang="en-US" dirty="0" smtClean="0"/>
              <a:t>Idioms </a:t>
            </a:r>
            <a:r>
              <a:rPr lang="en-US" dirty="0"/>
              <a:t>and lemmas developed and documented for effective use of </a:t>
            </a:r>
            <a:r>
              <a:rPr lang="en-US" dirty="0" smtClean="0"/>
              <a:t>AGREE</a:t>
            </a:r>
          </a:p>
          <a:p>
            <a:pPr lvl="1"/>
            <a:r>
              <a:rPr lang="en-US" dirty="0" smtClean="0"/>
              <a:t>“Eventual” behavior on state transitions</a:t>
            </a:r>
          </a:p>
          <a:p>
            <a:pPr lvl="1"/>
            <a:r>
              <a:rPr lang="en-US" dirty="0" smtClean="0"/>
              <a:t>Tracking and maintaining IDs</a:t>
            </a:r>
          </a:p>
          <a:p>
            <a:pPr lvl="1"/>
            <a:r>
              <a:rPr lang="en-US" dirty="0" smtClean="0"/>
              <a:t>Dummy parent components for proving lemmas</a:t>
            </a:r>
          </a:p>
          <a:p>
            <a:pPr lvl="1"/>
            <a:r>
              <a:rPr lang="en-US" dirty="0" smtClean="0"/>
              <a:t>Preventing inadvertent solutions space constraints</a:t>
            </a:r>
          </a:p>
          <a:p>
            <a:pPr lvl="1"/>
            <a:r>
              <a:rPr lang="en-US" dirty="0" smtClean="0"/>
              <a:t>Abstraction of complex data structures</a:t>
            </a:r>
          </a:p>
          <a:p>
            <a:pPr lvl="1"/>
            <a:r>
              <a:rPr lang="en-US" dirty="0" err="1" smtClean="0"/>
              <a:t>Skolemization</a:t>
            </a:r>
            <a:r>
              <a:rPr lang="en-US" dirty="0" smtClean="0"/>
              <a:t> idea for arrays</a:t>
            </a:r>
          </a:p>
          <a:p>
            <a:pPr lvl="1"/>
            <a:r>
              <a:rPr lang="en-US" dirty="0" smtClean="0"/>
              <a:t>Fully specifying output event conditions</a:t>
            </a:r>
          </a:p>
          <a:p>
            <a:pPr lvl="1"/>
            <a:r>
              <a:rPr lang="en-US" dirty="0" smtClean="0"/>
              <a:t>Use of AGREE connections</a:t>
            </a:r>
          </a:p>
          <a:p>
            <a:pPr lvl="1"/>
            <a:r>
              <a:rPr lang="en-US" dirty="0" smtClean="0"/>
              <a:t>Real-time patterns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839" y="1508511"/>
            <a:ext cx="2592715" cy="4689612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System-level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7000141" cy="4668452"/>
          </a:xfrm>
        </p:spPr>
        <p:txBody>
          <a:bodyPr/>
          <a:lstStyle/>
          <a:p>
            <a:r>
              <a:rPr lang="en-US" dirty="0" smtClean="0"/>
              <a:t>System-level guarantees are in progress</a:t>
            </a:r>
          </a:p>
          <a:p>
            <a:pPr marL="457200" lvl="1" indent="0">
              <a:buNone/>
            </a:pPr>
            <a:endParaRPr lang="en-US" sz="900" b="1" dirty="0" smtClean="0"/>
          </a:p>
          <a:p>
            <a:pPr marL="457200" lvl="1" indent="0">
              <a:buNone/>
            </a:pPr>
            <a:r>
              <a:rPr lang="en-US" b="1" dirty="0" smtClean="0"/>
              <a:t>Responsiveness/timing example</a:t>
            </a:r>
          </a:p>
          <a:p>
            <a:pPr marL="457200" lvl="1" indent="0">
              <a:buNone/>
            </a:pPr>
            <a:endParaRPr lang="en-US" sz="400" b="1" dirty="0" smtClean="0"/>
          </a:p>
          <a:p>
            <a:pPr marL="457200" lvl="1" indent="0">
              <a:buNone/>
            </a:pPr>
            <a:r>
              <a:rPr lang="en-US" i="1" dirty="0" smtClean="0"/>
              <a:t>Task Manager Service: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457200" lvl="1" indent="0">
              <a:buNone/>
            </a:pPr>
            <a:r>
              <a:rPr lang="en-US" i="1" dirty="0" smtClean="0"/>
              <a:t>Waterways (system-level) – not yet proven: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91732" y="6437441"/>
            <a:ext cx="4114800" cy="306936"/>
          </a:xfrm>
        </p:spPr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94" y="3178873"/>
            <a:ext cx="11150753" cy="12107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94" y="4892018"/>
            <a:ext cx="10319715" cy="96971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65608" y="2036190"/>
            <a:ext cx="11368726" cy="3959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0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System-level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6219015" cy="4668452"/>
          </a:xfrm>
        </p:spPr>
        <p:txBody>
          <a:bodyPr/>
          <a:lstStyle/>
          <a:p>
            <a:r>
              <a:rPr lang="en-US" dirty="0" smtClean="0"/>
              <a:t>System-level guarantees are in progress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Many system-level requirements for </a:t>
            </a:r>
            <a:r>
              <a:rPr lang="en-US" dirty="0" err="1" smtClean="0"/>
              <a:t>UxAS</a:t>
            </a:r>
            <a:r>
              <a:rPr lang="en-US" dirty="0" smtClean="0"/>
              <a:t> are informal </a:t>
            </a:r>
          </a:p>
          <a:p>
            <a:pPr lvl="1"/>
            <a:r>
              <a:rPr lang="en-US" dirty="0" smtClean="0"/>
              <a:t>Others require significant infrastructure (supporting contract guarantees) in order to prove them</a:t>
            </a:r>
          </a:p>
          <a:p>
            <a:r>
              <a:rPr lang="en-US" dirty="0" smtClean="0"/>
              <a:t>Perhaps we can compose the component contracts we have to discover new system-level properties…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2218"/>
          <a:stretch/>
        </p:blipFill>
        <p:spPr>
          <a:xfrm>
            <a:off x="6429080" y="3254625"/>
            <a:ext cx="5579095" cy="2922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3111" b="43321"/>
          <a:stretch/>
        </p:blipFill>
        <p:spPr>
          <a:xfrm>
            <a:off x="7079530" y="1536830"/>
            <a:ext cx="4440024" cy="1717795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Quantifier Elimination based Property Composition and </a:t>
            </a:r>
            <a:r>
              <a:rPr lang="en-US" sz="2800" dirty="0" smtClean="0"/>
              <a:t>Verification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89857" y="2213562"/>
            <a:ext cx="1071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Strongest system property: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property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implies any other system properties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upon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given constraints of component properties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connectivity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9857" y="1609834"/>
            <a:ext cx="1071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Quantifier Elimination: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powerful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gaining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insight, through simplification, into problems involving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expressions in various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43181" y="5260564"/>
                <a:ext cx="7212152" cy="9841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strongest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charset="0"/>
                        </a:rPr>
                        <m:t>= ∃ 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charset="0"/>
                        </a:rPr>
                        <m:t>…∃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∧</m:t>
                          </m:r>
                          <m:nary>
                            <m:naryPr>
                              <m:chr m:val="⋀"/>
                              <m:sup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𝑝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∈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𝐶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r>
                  <a:rPr lang="en-US" dirty="0" smtClean="0">
                    <a:solidFill>
                      <a:schemeClr val="tx1"/>
                    </a:solidFill>
                    <a:effectLst/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  <a:effectLst/>
                  </a:rPr>
                </a:br>
                <a:endParaRPr lang="en-US" sz="16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181" y="5260564"/>
                <a:ext cx="7212152" cy="9841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906859" y="2880503"/>
                <a:ext cx="5559727" cy="12217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 variables: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variables:</a:t>
                </a:r>
                <a:r>
                  <a:rPr lang="en-US" b="0" i="0" dirty="0" smtClean="0">
                    <a:latin typeface="+mj-lt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 contracts:</a:t>
                </a:r>
                <a:r>
                  <a:rPr lang="en-US" b="0" i="0" dirty="0" smtClean="0">
                    <a:latin typeface="+mj-lt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Connectivity set:</a:t>
                </a:r>
                <a:r>
                  <a:rPr lang="en-US" b="0" i="0" dirty="0" smtClean="0">
                    <a:latin typeface="+mj-lt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𝑐𝑜𝑛𝑛𝑒𝑐𝑡𝑠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59" y="2880503"/>
                <a:ext cx="5559727" cy="1221745"/>
              </a:xfrm>
              <a:prstGeom prst="rect">
                <a:avLst/>
              </a:prstGeom>
              <a:blipFill rotWithShape="0">
                <a:blip r:embed="rId4"/>
                <a:stretch>
                  <a:fillRect l="-987" t="-3500" b="-5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89857" y="4997553"/>
            <a:ext cx="1071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strongest system property,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upon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 contracts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is given by: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48417" y="4522230"/>
                <a:ext cx="5201680" cy="415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∀ </m:t>
                      </m:r>
                      <m:sSub>
                        <m:sSub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𝑚</m:t>
                          </m:r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+1</m:t>
                          </m:r>
                        </m:sub>
                      </m:sSub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…∀</m:t>
                      </m:r>
                      <m:sSub>
                        <m:sSub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𝑛</m:t>
                          </m:r>
                        </m:sub>
                      </m:sSub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d>
                        <m:d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strongest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kern="0">
                              <a:latin typeface="Garamond"/>
                              <a:cs typeface="Arial"/>
                            </a:rPr>
                            <m:t>⇒ </m:t>
                          </m:r>
                          <m:sSub>
                            <m:sSubPr>
                              <m:ctrlP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postulated</m:t>
                              </m:r>
                            </m:sub>
                          </m:sSub>
                        </m:e>
                      </m:d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=</m:t>
                      </m:r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𝑡𝑟𝑢𝑒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417" y="4522230"/>
                <a:ext cx="5201680" cy="415242"/>
              </a:xfrm>
              <a:prstGeom prst="rect">
                <a:avLst/>
              </a:prstGeom>
              <a:blipFill rotWithShape="0"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89857" y="4122858"/>
            <a:ext cx="1071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Prove postulated system property from the strongest system property: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547188" y="3306709"/>
                <a:ext cx="31693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𝑆𝑦𝑠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𝐶𝑜𝑚𝑝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):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188" y="3306709"/>
                <a:ext cx="316932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Honeywell, Iowa State University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3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Quantifier Elimination based Property Composition and </a:t>
            </a:r>
            <a:r>
              <a:rPr lang="en-US" sz="2800" dirty="0" smtClean="0"/>
              <a:t>Verification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89857" y="2213562"/>
            <a:ext cx="1071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Strongest system property: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property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implies any other system properties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upon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given constraints of component properties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connectivity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9857" y="1609834"/>
            <a:ext cx="1071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Quantifier Elimination: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powerful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gaining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insight, through simplification, into problems involving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expressions in various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43181" y="5260564"/>
                <a:ext cx="7212152" cy="9841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strongest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charset="0"/>
                        </a:rPr>
                        <m:t>= ∃ 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charset="0"/>
                        </a:rPr>
                        <m:t>…∃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∧</m:t>
                          </m:r>
                          <m:nary>
                            <m:naryPr>
                              <m:chr m:val="⋀"/>
                              <m:sup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𝑝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∈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𝐶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r>
                  <a:rPr lang="en-US" dirty="0" smtClean="0">
                    <a:solidFill>
                      <a:schemeClr val="tx1"/>
                    </a:solidFill>
                    <a:effectLst/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  <a:effectLst/>
                  </a:rPr>
                </a:br>
                <a:endParaRPr lang="en-US" sz="16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181" y="5260564"/>
                <a:ext cx="7212152" cy="9841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906859" y="2880503"/>
                <a:ext cx="5559727" cy="12217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 variables: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variables:</a:t>
                </a:r>
                <a:r>
                  <a:rPr lang="en-US" b="0" i="0" dirty="0" smtClean="0">
                    <a:latin typeface="+mj-lt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 contracts:</a:t>
                </a:r>
                <a:r>
                  <a:rPr lang="en-US" b="0" i="0" dirty="0" smtClean="0">
                    <a:latin typeface="+mj-lt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Connectivity set:</a:t>
                </a:r>
                <a:r>
                  <a:rPr lang="en-US" b="0" i="0" dirty="0" smtClean="0">
                    <a:latin typeface="+mj-lt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𝑐𝑜𝑛𝑛𝑒𝑐𝑡𝑠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59" y="2880503"/>
                <a:ext cx="5559727" cy="1221745"/>
              </a:xfrm>
              <a:prstGeom prst="rect">
                <a:avLst/>
              </a:prstGeom>
              <a:blipFill rotWithShape="0">
                <a:blip r:embed="rId4"/>
                <a:stretch>
                  <a:fillRect l="-987" t="-3500" b="-5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89857" y="4997553"/>
            <a:ext cx="1071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strongest system property,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upon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 contracts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is given by: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48417" y="4522230"/>
                <a:ext cx="5201680" cy="415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∀ </m:t>
                      </m:r>
                      <m:sSub>
                        <m:sSub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𝑚</m:t>
                          </m:r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+1</m:t>
                          </m:r>
                        </m:sub>
                      </m:sSub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…∀</m:t>
                      </m:r>
                      <m:sSub>
                        <m:sSub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𝑛</m:t>
                          </m:r>
                        </m:sub>
                      </m:sSub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d>
                        <m:d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strongest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kern="0">
                              <a:latin typeface="Garamond"/>
                              <a:cs typeface="Arial"/>
                            </a:rPr>
                            <m:t>⇒ </m:t>
                          </m:r>
                          <m:sSub>
                            <m:sSubPr>
                              <m:ctrlP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postulated</m:t>
                              </m:r>
                            </m:sub>
                          </m:sSub>
                        </m:e>
                      </m:d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=</m:t>
                      </m:r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𝑡𝑟𝑢𝑒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417" y="4522230"/>
                <a:ext cx="5201680" cy="415242"/>
              </a:xfrm>
              <a:prstGeom prst="rect">
                <a:avLst/>
              </a:prstGeom>
              <a:blipFill rotWithShape="0"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89857" y="4122858"/>
            <a:ext cx="1071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Prove postulated system property from the strongest system property: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547188" y="3306709"/>
                <a:ext cx="31693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𝑆𝑦𝑠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𝐶𝑜𝑚𝑝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):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188" y="3306709"/>
                <a:ext cx="316932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2556356" y="3252133"/>
            <a:ext cx="6287069" cy="819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AGREE contracts can be composed into a system-level contract</a:t>
            </a:r>
            <a:endParaRPr lang="en-US" b="1" i="1" dirty="0"/>
          </a:p>
        </p:txBody>
      </p:sp>
      <p:sp>
        <p:nvSpPr>
          <p:cNvPr id="1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Honeywell, Iowa State University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9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prstClr val="black"/>
                </a:solidFill>
              </a:rPr>
              <a:t>Implementation and Experimental Result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05600" y="2564191"/>
            <a:ext cx="5105772" cy="10282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21714" y="2944021"/>
            <a:ext cx="4901890" cy="6484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178212" y="2626378"/>
            <a:ext cx="527524" cy="291965"/>
            <a:chOff x="2781300" y="3092116"/>
            <a:chExt cx="533400" cy="457200"/>
          </a:xfrm>
        </p:grpSpPr>
        <p:sp>
          <p:nvSpPr>
            <p:cNvPr id="9" name="Rectangle 8"/>
            <p:cNvSpPr/>
            <p:nvPr/>
          </p:nvSpPr>
          <p:spPr>
            <a:xfrm>
              <a:off x="2781300" y="3092116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5400000">
              <a:off x="2917658" y="3146258"/>
              <a:ext cx="413084" cy="30480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000935" y="2592100"/>
            <a:ext cx="820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AGREE</a:t>
            </a:r>
            <a:endParaRPr lang="en-US" sz="1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97148" y="2573107"/>
            <a:ext cx="3313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OSATE2</a:t>
            </a:r>
            <a:endParaRPr lang="en-US" sz="1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815126" y="1859455"/>
            <a:ext cx="1097324" cy="445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Extended-AGREE</a:t>
            </a:r>
            <a:endParaRPr lang="en-US" sz="16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912450" y="2000609"/>
            <a:ext cx="149661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912450" y="2187534"/>
            <a:ext cx="1505857" cy="145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0409063" y="1859455"/>
            <a:ext cx="1097324" cy="443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gency FB" panose="020B0503020202020204" pitchFamily="34" charset="0"/>
                <a:cs typeface="Times New Roman" panose="02020603050405020304" pitchFamily="18" charset="0"/>
              </a:rPr>
              <a:t>Redlog</a:t>
            </a:r>
            <a:endParaRPr lang="en-US" sz="16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6705600" y="1686406"/>
            <a:ext cx="5105771" cy="706199"/>
          </a:xfrm>
          <a:prstGeom prst="wedgeRoundRectCallout">
            <a:avLst>
              <a:gd name="adj1" fmla="val 39717"/>
              <a:gd name="adj2" fmla="val 69952"/>
              <a:gd name="adj3" fmla="val 16667"/>
            </a:avLst>
          </a:prstGeom>
          <a:noFill/>
          <a:ln w="19050" cap="flat" cmpd="sng" algn="ctr">
            <a:solidFill>
              <a:schemeClr val="accent1">
                <a:lumMod val="75000"/>
              </a:scheme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078526" y="2000609"/>
            <a:ext cx="7366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068283" y="2188992"/>
            <a:ext cx="7366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092836" y="1933487"/>
            <a:ext cx="5838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7078526" y="171830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aadl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38225" y="1505649"/>
            <a:ext cx="1071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Redlog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AGREE: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115207" y="1740870"/>
            <a:ext cx="1197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Redlog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9149671" y="1936202"/>
            <a:ext cx="1128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parser</a:t>
            </a:r>
            <a:endParaRPr lang="en-US" sz="14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85" y="2090987"/>
            <a:ext cx="5410571" cy="3830144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1350878" y="5050281"/>
            <a:ext cx="4653878" cy="18705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599" y="3845440"/>
            <a:ext cx="5105771" cy="63577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599" y="4617552"/>
            <a:ext cx="5169243" cy="1552575"/>
          </a:xfrm>
          <a:prstGeom prst="rect">
            <a:avLst/>
          </a:prstGeom>
        </p:spPr>
      </p:pic>
      <p:sp>
        <p:nvSpPr>
          <p:cNvPr id="28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Honeywell, Iowa State University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9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8263"/>
            <a:ext cx="10417175" cy="11795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Formalization in ASSERT</a:t>
            </a:r>
            <a:br>
              <a:rPr lang="en-US" dirty="0"/>
            </a:br>
            <a:r>
              <a:rPr lang="en-US" sz="4000" dirty="0"/>
              <a:t>Proposed Approach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8992" y="1717435"/>
            <a:ext cx="8182588" cy="4407842"/>
            <a:chOff x="1705342" y="1810791"/>
            <a:chExt cx="8182588" cy="4407842"/>
          </a:xfrm>
        </p:grpSpPr>
        <p:sp>
          <p:nvSpPr>
            <p:cNvPr id="5" name="Flowchart: Multidocument 4"/>
            <p:cNvSpPr/>
            <p:nvPr/>
          </p:nvSpPr>
          <p:spPr>
            <a:xfrm>
              <a:off x="1705342" y="1810791"/>
              <a:ext cx="1558456" cy="922352"/>
            </a:xfrm>
            <a:prstGeom prst="flowChartMultidocumen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Software Codebase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(C, C++, Java, C#, Python, Ada, …)</a:t>
              </a:r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3891585" y="1999343"/>
              <a:ext cx="1048512" cy="540689"/>
            </a:xfrm>
            <a:prstGeom prst="roundRec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Reverse Engineering</a:t>
              </a:r>
            </a:p>
          </p:txBody>
        </p:sp>
        <p:sp>
          <p:nvSpPr>
            <p:cNvPr id="7" name="Cylinder 6"/>
            <p:cNvSpPr/>
            <p:nvPr/>
          </p:nvSpPr>
          <p:spPr>
            <a:xfrm>
              <a:off x="3745281" y="2855481"/>
              <a:ext cx="1341120" cy="621792"/>
            </a:xfrm>
            <a:prstGeom prst="can">
              <a:avLst/>
            </a:prstGeom>
            <a:noFill/>
            <a:ln w="19050" cap="flat" cmpd="sng" algn="ctr">
              <a:solidFill>
                <a:srgbClr val="052F69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Software Design Information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5676886" y="2896032"/>
              <a:ext cx="1048512" cy="540689"/>
            </a:xfrm>
            <a:prstGeom prst="roundRec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Architecture Information Extraction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5676886" y="3821706"/>
              <a:ext cx="1048512" cy="540689"/>
            </a:xfrm>
            <a:prstGeom prst="roundRec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Automated Ontology Generation</a:t>
              </a:r>
            </a:p>
          </p:txBody>
        </p:sp>
        <p:sp>
          <p:nvSpPr>
            <p:cNvPr id="10" name="Flowchart: Multidocument 9"/>
            <p:cNvSpPr/>
            <p:nvPr/>
          </p:nvSpPr>
          <p:spPr>
            <a:xfrm>
              <a:off x="3703902" y="3630876"/>
              <a:ext cx="1558456" cy="922352"/>
            </a:xfrm>
            <a:prstGeom prst="flowChartMultidocumen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Architecture &amp; Ontology Mapping Template</a:t>
              </a:r>
            </a:p>
          </p:txBody>
        </p:sp>
        <p:sp>
          <p:nvSpPr>
            <p:cNvPr id="11" name="Cylinder 10"/>
            <p:cNvSpPr/>
            <p:nvPr/>
          </p:nvSpPr>
          <p:spPr>
            <a:xfrm>
              <a:off x="7139926" y="3781155"/>
              <a:ext cx="1341120" cy="621792"/>
            </a:xfrm>
            <a:prstGeom prst="can">
              <a:avLst/>
            </a:prstGeom>
            <a:noFill/>
            <a:ln w="19050" cap="flat" cmpd="sng" algn="ctr">
              <a:solidFill>
                <a:srgbClr val="052F69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Ontology Model</a:t>
              </a:r>
            </a:p>
          </p:txBody>
        </p:sp>
        <p:sp>
          <p:nvSpPr>
            <p:cNvPr id="12" name="Flowchart: Multidocument 11"/>
            <p:cNvSpPr/>
            <p:nvPr/>
          </p:nvSpPr>
          <p:spPr>
            <a:xfrm>
              <a:off x="6921847" y="4713843"/>
              <a:ext cx="1558456" cy="922352"/>
            </a:xfrm>
            <a:prstGeom prst="flowChartMultidocumen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ASSERT™ SADL Ontology files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(.sadl files)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7870" y="4617884"/>
              <a:ext cx="900060" cy="1110506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>
              <a:stCxn id="5" idx="3"/>
              <a:endCxn id="6" idx="1"/>
            </p:cNvCxnSpPr>
            <p:nvPr/>
          </p:nvCxnSpPr>
          <p:spPr>
            <a:xfrm flipV="1">
              <a:off x="3263798" y="2269688"/>
              <a:ext cx="627787" cy="2279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5" name="Straight Arrow Connector 14"/>
            <p:cNvCxnSpPr>
              <a:stCxn id="6" idx="2"/>
              <a:endCxn id="7" idx="1"/>
            </p:cNvCxnSpPr>
            <p:nvPr/>
          </p:nvCxnSpPr>
          <p:spPr>
            <a:xfrm>
              <a:off x="4415841" y="2540032"/>
              <a:ext cx="0" cy="315449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6" name="Straight Arrow Connector 15"/>
            <p:cNvCxnSpPr>
              <a:stCxn id="7" idx="4"/>
              <a:endCxn id="8" idx="1"/>
            </p:cNvCxnSpPr>
            <p:nvPr/>
          </p:nvCxnSpPr>
          <p:spPr>
            <a:xfrm>
              <a:off x="5086401" y="3166377"/>
              <a:ext cx="590485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7" name="Straight Arrow Connector 16"/>
            <p:cNvCxnSpPr>
              <a:stCxn id="8" idx="2"/>
              <a:endCxn id="9" idx="0"/>
            </p:cNvCxnSpPr>
            <p:nvPr/>
          </p:nvCxnSpPr>
          <p:spPr>
            <a:xfrm>
              <a:off x="6201142" y="3436721"/>
              <a:ext cx="0" cy="384985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8" name="Straight Arrow Connector 17"/>
            <p:cNvCxnSpPr>
              <a:stCxn id="10" idx="3"/>
              <a:endCxn id="9" idx="1"/>
            </p:cNvCxnSpPr>
            <p:nvPr/>
          </p:nvCxnSpPr>
          <p:spPr>
            <a:xfrm flipV="1">
              <a:off x="5262358" y="4092051"/>
              <a:ext cx="414528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stCxn id="9" idx="3"/>
              <a:endCxn id="11" idx="2"/>
            </p:cNvCxnSpPr>
            <p:nvPr/>
          </p:nvCxnSpPr>
          <p:spPr>
            <a:xfrm>
              <a:off x="6725398" y="4092051"/>
              <a:ext cx="414528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20" name="Straight Arrow Connector 19"/>
            <p:cNvCxnSpPr>
              <a:stCxn id="11" idx="3"/>
              <a:endCxn id="12" idx="0"/>
            </p:cNvCxnSpPr>
            <p:nvPr/>
          </p:nvCxnSpPr>
          <p:spPr>
            <a:xfrm flipH="1">
              <a:off x="7808291" y="4402947"/>
              <a:ext cx="2195" cy="310896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21" name="Straight Arrow Connector 20"/>
            <p:cNvCxnSpPr>
              <a:stCxn id="12" idx="3"/>
              <a:endCxn id="13" idx="1"/>
            </p:cNvCxnSpPr>
            <p:nvPr/>
          </p:nvCxnSpPr>
          <p:spPr>
            <a:xfrm flipV="1">
              <a:off x="8480303" y="5173137"/>
              <a:ext cx="507567" cy="1882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sp>
          <p:nvSpPr>
            <p:cNvPr id="22" name="Rectangle 21"/>
            <p:cNvSpPr/>
            <p:nvPr/>
          </p:nvSpPr>
          <p:spPr>
            <a:xfrm>
              <a:off x="1705342" y="5849301"/>
              <a:ext cx="45400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3666A"/>
                  </a:solidFill>
                  <a:latin typeface="GE Inspira Sans"/>
                </a:rPr>
                <a:t>*SADL: Semantic Application Design Language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429499" y="1568903"/>
            <a:ext cx="45983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Extract architecture information through reverse engineering.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Transform extracted architecture information into SADL ontology.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Import SADL ontology into ASSERT™ to enable requirement capture, analysis, and test generation in ASSERT™</a:t>
            </a:r>
          </a:p>
        </p:txBody>
      </p:sp>
      <p:sp>
        <p:nvSpPr>
          <p:cNvPr id="24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9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UxAS System Architecture in SADL Ontology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567" y="1514924"/>
            <a:ext cx="9853662" cy="467848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5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Description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Objectives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Accomplishments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Lessons Learned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Recommended Future Directions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0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Modeling Message Type Definition in SADL Ontology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01" y="1517715"/>
            <a:ext cx="9329066" cy="4694549"/>
          </a:xfrm>
          <a:prstGeom prst="rect">
            <a:avLst/>
          </a:prstGeom>
        </p:spPr>
      </p:pic>
      <p:sp>
        <p:nvSpPr>
          <p:cNvPr id="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Dataflow in SADL Ontology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0335" y="1460921"/>
            <a:ext cx="10631401" cy="2215991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800080"/>
                </a:solidFill>
                <a:latin typeface="Consolas;Consolas"/>
              </a:rPr>
              <a:t>Context</a:t>
            </a:r>
            <a:r>
              <a:rPr lang="en-US" dirty="0">
                <a:solidFill>
                  <a:srgbClr val="000000"/>
                </a:solidFill>
                <a:latin typeface="Consolas;Consolas"/>
              </a:rPr>
              <a:t>: </a:t>
            </a:r>
            <a:endParaRPr lang="en-US" sz="1050" dirty="0">
              <a:solidFill>
                <a:srgbClr val="000000"/>
              </a:solidFill>
              <a:latin typeface="Consolas;Consolas"/>
            </a:endParaRPr>
          </a:p>
          <a:p>
            <a:r>
              <a:rPr lang="en-US" dirty="0">
                <a:solidFill>
                  <a:srgbClr val="008000"/>
                </a:solidFill>
                <a:latin typeface="Consolas;Consolas"/>
              </a:rPr>
              <a:t>	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TaskAssignmentSummary</a:t>
            </a:r>
            <a:r>
              <a:rPr lang="en-US" dirty="0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__Subscription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PlanBuilderService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is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TaskAssignmentSummary_out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	</a:t>
            </a:r>
            <a:r>
              <a:rPr lang="en-US" dirty="0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AssignmentTreeBranchBoundBase</a:t>
            </a:r>
            <a:r>
              <a:rPr lang="en-US" dirty="0">
                <a:solidFill>
                  <a:srgbClr val="000000"/>
                </a:solidFill>
                <a:latin typeface="Consolas;Consolas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;Consolas"/>
              </a:rPr>
              <a:t>	</a:t>
            </a:r>
            <a:r>
              <a:rPr lang="en-US" dirty="0">
                <a:solidFill>
                  <a:srgbClr val="800080"/>
                </a:solidFill>
                <a:latin typeface="Consolas;Consolas"/>
              </a:rPr>
              <a:t>and</a:t>
            </a:r>
            <a:endParaRPr lang="en-US" sz="1100" dirty="0">
              <a:solidFill>
                <a:srgbClr val="000000"/>
              </a:solidFill>
              <a:latin typeface="Consolas;Consolas;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	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TaskImplementationRequest</a:t>
            </a:r>
            <a:r>
              <a:rPr lang="en-US" dirty="0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__Subscription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TaskServiceBase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is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TaskImplementationRequest_out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	</a:t>
            </a:r>
            <a:r>
              <a:rPr lang="en-US" dirty="0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PlanBuilderService</a:t>
            </a:r>
          </a:p>
          <a:p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	and</a:t>
            </a:r>
            <a:endParaRPr lang="en-US" sz="1100" dirty="0">
              <a:solidFill>
                <a:srgbClr val="000000"/>
              </a:solidFill>
              <a:highlight>
                <a:srgbClr val="E8F2FE"/>
              </a:highlight>
              <a:latin typeface="Consolas;Consolas;Consolas"/>
            </a:endParaRPr>
          </a:p>
          <a:p>
            <a:r>
              <a:rPr lang="en-US" dirty="0">
                <a:solidFill>
                  <a:srgbClr val="800080"/>
                </a:solidFill>
                <a:latin typeface="Consolas;Consolas"/>
              </a:rPr>
              <a:t>	…</a:t>
            </a:r>
          </a:p>
        </p:txBody>
      </p:sp>
      <p:sp>
        <p:nvSpPr>
          <p:cNvPr id="5" name="Rectangle: Top Corners Rounded 4"/>
          <p:cNvSpPr/>
          <p:nvPr/>
        </p:nvSpPr>
        <p:spPr>
          <a:xfrm>
            <a:off x="810335" y="1171815"/>
            <a:ext cx="3755446" cy="289106"/>
          </a:xfrm>
          <a:prstGeom prst="round2Same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Illustrative Example in SADL Ontology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242560" y="5074422"/>
            <a:ext cx="1578380" cy="685800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PlanBuilder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Service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776363" y="3772900"/>
            <a:ext cx="2424037" cy="685800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AssignmentTreeBranchBoundBase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0507980" y="5511812"/>
            <a:ext cx="1345156" cy="685800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TaskServiceBase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3599" y="5113989"/>
            <a:ext cx="29545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TaskImplementationRequest_out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Connector: Elbow 14"/>
          <p:cNvCxnSpPr>
            <a:stCxn id="6" idx="3"/>
            <a:endCxn id="8" idx="1"/>
          </p:cNvCxnSpPr>
          <p:nvPr/>
        </p:nvCxnSpPr>
        <p:spPr>
          <a:xfrm>
            <a:off x="6820940" y="5417322"/>
            <a:ext cx="3687040" cy="437390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20941" y="5872258"/>
            <a:ext cx="36870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TaskImplementationRequest_Subscription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4" name="Connector: Elbow 23"/>
          <p:cNvCxnSpPr>
            <a:stCxn id="7" idx="3"/>
            <a:endCxn id="6" idx="1"/>
          </p:cNvCxnSpPr>
          <p:nvPr/>
        </p:nvCxnSpPr>
        <p:spPr>
          <a:xfrm>
            <a:off x="3200400" y="4115800"/>
            <a:ext cx="2042160" cy="1301522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80970" y="3794654"/>
            <a:ext cx="31009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TaskAssignmentSummary_out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09947" y="5439715"/>
            <a:ext cx="3601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TaskAssignmentSummary_Subscription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  <p:sp>
        <p:nvSpPr>
          <p:cNvPr id="18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3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Illustrative example: Sample AADL Contracts Captured in SADL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37" y="1542805"/>
            <a:ext cx="10097398" cy="46238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Illustrative example: </a:t>
            </a:r>
            <a:r>
              <a:rPr lang="en-US" dirty="0" smtClean="0"/>
              <a:t>Contracts </a:t>
            </a:r>
            <a:r>
              <a:rPr lang="en-US" dirty="0"/>
              <a:t>Analysis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15787" y="1604066"/>
            <a:ext cx="10071029" cy="1453408"/>
            <a:chOff x="415787" y="1208141"/>
            <a:chExt cx="10071029" cy="1453408"/>
          </a:xfrm>
          <a:solidFill>
            <a:schemeClr val="accent2"/>
          </a:solidFill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787" y="1208141"/>
              <a:ext cx="10025381" cy="585490"/>
            </a:xfrm>
            <a:prstGeom prst="rect">
              <a:avLst/>
            </a:prstGeom>
            <a:grpFill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787" y="1963224"/>
              <a:ext cx="10071029" cy="698325"/>
            </a:xfrm>
            <a:prstGeom prst="rect">
              <a:avLst/>
            </a:prstGeom>
            <a:grpFill/>
          </p:spPr>
        </p:pic>
      </p:grpSp>
      <p:sp>
        <p:nvSpPr>
          <p:cNvPr id="8" name="TextBox 7"/>
          <p:cNvSpPr txBox="1"/>
          <p:nvPr/>
        </p:nvSpPr>
        <p:spPr>
          <a:xfrm>
            <a:off x="6890240" y="3107061"/>
            <a:ext cx="5081994" cy="2369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Conflicts!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A counter example: </a:t>
            </a:r>
          </a:p>
          <a:p>
            <a:r>
              <a:rPr lang="en-US" sz="1400" b="1" dirty="0" err="1">
                <a:solidFill>
                  <a:srgbClr val="FF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num_route_requests_being_serviced</a:t>
            </a:r>
            <a:r>
              <a:rPr lang="en-US" sz="1400" b="1" dirty="0">
                <a:solidFill>
                  <a:srgbClr val="FF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highlight>
                  <a:srgbClr val="E8F2FE"/>
                </a:highlight>
                <a:latin typeface="Consolas" panose="020B0609020204030204" pitchFamily="49" charset="0"/>
              </a:rPr>
              <a:t>= 1561</a:t>
            </a:r>
          </a:p>
          <a:p>
            <a:endParaRPr lang="en-US" sz="1400" b="1" dirty="0">
              <a:solidFill>
                <a:srgbClr val="FF00FF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8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routePlanRequest_In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of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RouteAggregatorService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is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received</a:t>
            </a:r>
          </a:p>
          <a:p>
            <a:endParaRPr lang="en-US" sz="1400" b="1" dirty="0">
              <a:solidFill>
                <a:srgbClr val="FF00FF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previous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state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of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RouteAggregatorService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is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IDLE</a:t>
            </a:r>
          </a:p>
          <a:p>
            <a:endParaRPr lang="en-US" sz="1400" dirty="0">
              <a:solidFill>
                <a:schemeClr val="accent2"/>
              </a:solidFill>
            </a:endParaRPr>
          </a:p>
          <a:p>
            <a:r>
              <a:rPr lang="en-US" sz="1400" b="1" dirty="0">
                <a:solidFill>
                  <a:srgbClr val="008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state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of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RouteAggregatorService</a:t>
            </a:r>
            <a:r>
              <a:rPr lang="en-US" sz="1400" b="1" dirty="0">
                <a:solidFill>
                  <a:srgbClr val="0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could be either PENDING or IDLE!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87" y="3187574"/>
            <a:ext cx="6321012" cy="22088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5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Formalization in ASSERT</a:t>
            </a:r>
            <a:br>
              <a:rPr lang="en-US" dirty="0"/>
            </a:br>
            <a:r>
              <a:rPr lang="en-US" sz="4000" dirty="0" smtClean="0"/>
              <a:t>Illustrative </a:t>
            </a:r>
            <a:r>
              <a:rPr lang="en-US" sz="4000" dirty="0"/>
              <a:t>example: Modified </a:t>
            </a:r>
            <a:r>
              <a:rPr lang="en-US" sz="4000" dirty="0" smtClean="0"/>
              <a:t>Contracts </a:t>
            </a:r>
            <a:r>
              <a:rPr lang="en-US" sz="4000" dirty="0"/>
              <a:t>Pass Analysis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6330" y="1713031"/>
            <a:ext cx="7807070" cy="3744390"/>
            <a:chOff x="571858" y="1534853"/>
            <a:chExt cx="8814075" cy="400946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858" y="3719720"/>
              <a:ext cx="8814075" cy="182459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858" y="1534853"/>
              <a:ext cx="8558002" cy="2095682"/>
            </a:xfrm>
            <a:prstGeom prst="rect">
              <a:avLst/>
            </a:prstGeom>
          </p:spPr>
        </p:pic>
      </p:grpSp>
      <p:sp>
        <p:nvSpPr>
          <p:cNvPr id="9" name="Arrow: Down 8"/>
          <p:cNvSpPr/>
          <p:nvPr/>
        </p:nvSpPr>
        <p:spPr>
          <a:xfrm rot="16200000">
            <a:off x="7099927" y="3573444"/>
            <a:ext cx="573024" cy="596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6317" y="2872736"/>
            <a:ext cx="4505683" cy="16401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53400" y="4730262"/>
            <a:ext cx="37865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What we learned: errors introduced in the manual contracts/requirements capturing process can be found earlier through automated analysis.  </a:t>
            </a:r>
          </a:p>
        </p:txBody>
      </p:sp>
      <p:sp>
        <p:nvSpPr>
          <p:cNvPr id="13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50491" y="1462820"/>
            <a:ext cx="3889463" cy="13234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dirty="0" smtClean="0"/>
              <a:t>nalysis enabled: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Redundancy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Conflict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Completeness check (e.g., handle all cases of a variable’s value)</a:t>
            </a:r>
            <a:endParaRPr lang="en-US" sz="16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1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the lead developer: </a:t>
            </a:r>
            <a:br>
              <a:rPr lang="en-US" dirty="0" smtClean="0"/>
            </a:br>
            <a:r>
              <a:rPr lang="en-US" dirty="0" smtClean="0"/>
              <a:t>Impact of Formalization on </a:t>
            </a:r>
            <a:r>
              <a:rPr lang="en-US" dirty="0" err="1" smtClean="0"/>
              <a:t>UxAS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Recognition of key assumptions</a:t>
            </a:r>
          </a:p>
          <a:p>
            <a:pPr lvl="1"/>
            <a:r>
              <a:rPr lang="en-US" dirty="0" smtClean="0"/>
              <a:t>IDs are unique (not guaranteed by the implementation today)</a:t>
            </a:r>
          </a:p>
          <a:p>
            <a:r>
              <a:rPr lang="en-US" dirty="0" smtClean="0"/>
              <a:t>Illumination of design flaws</a:t>
            </a:r>
          </a:p>
          <a:p>
            <a:pPr lvl="1"/>
            <a:r>
              <a:rPr lang="en-US" dirty="0" smtClean="0"/>
              <a:t>Missing ID checks</a:t>
            </a:r>
          </a:p>
          <a:p>
            <a:pPr lvl="1"/>
            <a:r>
              <a:rPr lang="en-US" dirty="0" smtClean="0"/>
              <a:t>All services need to use the Route Planner for routes to ensure there is no conflict with an airspace constraint</a:t>
            </a:r>
          </a:p>
          <a:p>
            <a:r>
              <a:rPr lang="en-US" dirty="0" smtClean="0"/>
              <a:t>Restructuring to avoid redundant or problematic logic</a:t>
            </a:r>
          </a:p>
          <a:p>
            <a:pPr lvl="1"/>
            <a:r>
              <a:rPr lang="en-US" dirty="0" smtClean="0"/>
              <a:t>Split </a:t>
            </a:r>
            <a:r>
              <a:rPr lang="en-US" dirty="0" err="1" smtClean="0"/>
              <a:t>RouteAggregatorService</a:t>
            </a:r>
            <a:r>
              <a:rPr lang="en-US" dirty="0" smtClean="0"/>
              <a:t> into two services for two functional roles</a:t>
            </a:r>
          </a:p>
          <a:p>
            <a:pPr lvl="1"/>
            <a:r>
              <a:rPr lang="en-US" dirty="0" smtClean="0"/>
              <a:t>Removal of some dead code in the Route Planner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9944" y="5409544"/>
            <a:ext cx="5200278" cy="59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We improved </a:t>
            </a:r>
            <a:r>
              <a:rPr lang="en-US" b="1" i="1" dirty="0" err="1" smtClean="0"/>
              <a:t>UxAS</a:t>
            </a:r>
            <a:r>
              <a:rPr lang="en-US" b="1" i="1" dirty="0" smtClean="0"/>
              <a:t> through formalization</a:t>
            </a:r>
            <a:endParaRPr lang="en-US" b="1" i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7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 Machine Reasoning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 Machine for the Route Aggregator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33" y="1523262"/>
            <a:ext cx="9400131" cy="45755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9621" y="2966484"/>
            <a:ext cx="6060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5423" y="3971925"/>
            <a:ext cx="1095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PENDING</a:t>
            </a:r>
            <a:endParaRPr lang="en-US" dirty="0"/>
          </a:p>
        </p:txBody>
      </p:sp>
      <p:cxnSp>
        <p:nvCxnSpPr>
          <p:cNvPr id="14" name="Elbow Connector 13"/>
          <p:cNvCxnSpPr>
            <a:stCxn id="7" idx="3"/>
            <a:endCxn id="8" idx="3"/>
          </p:cNvCxnSpPr>
          <p:nvPr/>
        </p:nvCxnSpPr>
        <p:spPr>
          <a:xfrm>
            <a:off x="1445676" y="3151150"/>
            <a:ext cx="244901" cy="1005441"/>
          </a:xfrm>
          <a:prstGeom prst="bentConnector3">
            <a:avLst>
              <a:gd name="adj1" fmla="val 1933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1"/>
            <a:endCxn id="7" idx="1"/>
          </p:cNvCxnSpPr>
          <p:nvPr/>
        </p:nvCxnSpPr>
        <p:spPr>
          <a:xfrm rot="10800000" flipH="1">
            <a:off x="595423" y="3151151"/>
            <a:ext cx="244198" cy="1005441"/>
          </a:xfrm>
          <a:prstGeom prst="bentConnector3">
            <a:avLst>
              <a:gd name="adj1" fmla="val -936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51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 Reasoning in AGREE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11507014" cy="4668452"/>
          </a:xfrm>
        </p:spPr>
        <p:txBody>
          <a:bodyPr/>
          <a:lstStyle/>
          <a:p>
            <a:r>
              <a:rPr lang="en-US" dirty="0" smtClean="0"/>
              <a:t>Example properties that we can prove:</a:t>
            </a:r>
          </a:p>
          <a:p>
            <a:pPr lvl="1"/>
            <a:r>
              <a:rPr lang="en-US" dirty="0" smtClean="0"/>
              <a:t>States are reachable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Transitions are viable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Even so, the </a:t>
            </a:r>
            <a:r>
              <a:rPr lang="en-US" dirty="0" smtClean="0"/>
              <a:t>(human) modeler can </a:t>
            </a:r>
            <a:r>
              <a:rPr lang="en-US" dirty="0" smtClean="0"/>
              <a:t>make mistakes</a:t>
            </a:r>
          </a:p>
          <a:p>
            <a:r>
              <a:rPr lang="en-US" dirty="0" smtClean="0"/>
              <a:t>We use an assurance case to capture the rest of the argument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61135" r="2191" b="30824"/>
          <a:stretch/>
        </p:blipFill>
        <p:spPr>
          <a:xfrm>
            <a:off x="1016294" y="4538608"/>
            <a:ext cx="8368984" cy="3786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94" y="2379313"/>
            <a:ext cx="10515761" cy="2788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-316" t="46039" r="2507" b="46207"/>
          <a:stretch/>
        </p:blipFill>
        <p:spPr>
          <a:xfrm>
            <a:off x="1016294" y="2744645"/>
            <a:ext cx="7974483" cy="3479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0933" b="-1"/>
          <a:stretch/>
        </p:blipFill>
        <p:spPr>
          <a:xfrm>
            <a:off x="1016294" y="4154281"/>
            <a:ext cx="9969497" cy="2687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294" y="3528942"/>
            <a:ext cx="8244664" cy="51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9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66"/>
          <a:stretch/>
        </p:blipFill>
        <p:spPr>
          <a:xfrm>
            <a:off x="3131209" y="1508512"/>
            <a:ext cx="8939582" cy="5349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Machine Correctness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03" y="1508511"/>
            <a:ext cx="6460176" cy="4668452"/>
          </a:xfrm>
        </p:spPr>
        <p:txBody>
          <a:bodyPr>
            <a:normAutofit/>
          </a:bodyPr>
          <a:lstStyle/>
          <a:p>
            <a:r>
              <a:rPr lang="en-US" dirty="0"/>
              <a:t>Argument pattern for individual AADL component state machine correctness: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Structure repeated for each component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Vision: Situated within a larger model correctness argument</a:t>
            </a:r>
          </a:p>
          <a:p>
            <a:r>
              <a:rPr lang="en-US" dirty="0" smtClean="0"/>
              <a:t>Argument </a:t>
            </a:r>
            <a:r>
              <a:rPr lang="en-US" dirty="0"/>
              <a:t>situates proposed AGREE lemmas: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Purpose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Rationale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Limitations and benefits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Dependable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b="1" dirty="0" smtClean="0"/>
              <a:t>Primary goal: Develop </a:t>
            </a:r>
            <a:r>
              <a:rPr lang="en-US" b="1" dirty="0"/>
              <a:t>a formal architecture for </a:t>
            </a:r>
            <a:r>
              <a:rPr lang="en-US" b="1" dirty="0" err="1" smtClean="0"/>
              <a:t>UxAS</a:t>
            </a:r>
            <a:r>
              <a:rPr lang="en-US" b="1" dirty="0" smtClean="0"/>
              <a:t> </a:t>
            </a:r>
            <a:r>
              <a:rPr lang="en-US" b="1" dirty="0"/>
              <a:t>in an assume/guarantee framework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Team Members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Sean </a:t>
            </a:r>
            <a:r>
              <a:rPr lang="en-US" dirty="0" err="1" smtClean="0"/>
              <a:t>Regisford</a:t>
            </a:r>
            <a:r>
              <a:rPr lang="en-US" dirty="0" smtClean="0"/>
              <a:t> – AFRL 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Aaron </a:t>
            </a:r>
            <a:r>
              <a:rPr lang="en-US" dirty="0" err="1"/>
              <a:t>Fifarek</a:t>
            </a:r>
            <a:r>
              <a:rPr lang="en-US" dirty="0"/>
              <a:t> – </a:t>
            </a:r>
            <a:r>
              <a:rPr lang="en-US" dirty="0" smtClean="0"/>
              <a:t>LinQuest (LQ)/AFRL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Brian Hulbert – LinQuest (LQ)/AFRL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Jen Davis – Rockwell Collins (RC)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Chris Elliott – Lockheed Martin (LM)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err="1"/>
              <a:t>Ratnesh</a:t>
            </a:r>
            <a:r>
              <a:rPr lang="en-US" dirty="0"/>
              <a:t> Kumar – Iowa State </a:t>
            </a:r>
            <a:r>
              <a:rPr lang="en-US" dirty="0" smtClean="0"/>
              <a:t>University (ISU)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Cat </a:t>
            </a:r>
            <a:r>
              <a:rPr lang="en-US" dirty="0" err="1"/>
              <a:t>McGhan</a:t>
            </a:r>
            <a:r>
              <a:rPr lang="en-US" dirty="0"/>
              <a:t> – University of Cincinnati </a:t>
            </a:r>
            <a:r>
              <a:rPr lang="en-US" dirty="0" smtClean="0"/>
              <a:t>(UC)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Paul </a:t>
            </a:r>
            <a:r>
              <a:rPr lang="en-US" dirty="0" err="1" smtClean="0"/>
              <a:t>Meng</a:t>
            </a:r>
            <a:r>
              <a:rPr lang="en-US" dirty="0" smtClean="0"/>
              <a:t> – GE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err="1"/>
              <a:t>Hao</a:t>
            </a:r>
            <a:r>
              <a:rPr lang="en-US" dirty="0"/>
              <a:t> Ren – </a:t>
            </a:r>
            <a:r>
              <a:rPr lang="en-US" dirty="0" smtClean="0"/>
              <a:t>Honeywell (H)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Ben </a:t>
            </a:r>
            <a:r>
              <a:rPr lang="en-US" dirty="0" err="1"/>
              <a:t>Rodes</a:t>
            </a:r>
            <a:r>
              <a:rPr lang="en-US" dirty="0"/>
              <a:t> – Dependable </a:t>
            </a:r>
            <a:r>
              <a:rPr lang="en-US" dirty="0" smtClean="0"/>
              <a:t>Computing (DC)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Han Yu – GE</a:t>
            </a:r>
          </a:p>
          <a:p>
            <a:endParaRPr lang="en-US" dirty="0"/>
          </a:p>
        </p:txBody>
      </p:sp>
      <p:pic>
        <p:nvPicPr>
          <p:cNvPr id="9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2687" y="2069584"/>
            <a:ext cx="1194218" cy="119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282" y="3331003"/>
            <a:ext cx="2115382" cy="9705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696" y="4586030"/>
            <a:ext cx="1745024" cy="5698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8" b="27650"/>
          <a:stretch/>
        </p:blipFill>
        <p:spPr>
          <a:xfrm>
            <a:off x="6389523" y="4399803"/>
            <a:ext cx="1798349" cy="85424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47" y="5304130"/>
            <a:ext cx="4990598" cy="8409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68" y="2082139"/>
            <a:ext cx="1915149" cy="10097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23" y="3409199"/>
            <a:ext cx="2676315" cy="9796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81" y="4278750"/>
            <a:ext cx="1118021" cy="9752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973" y="1999091"/>
            <a:ext cx="1152525" cy="115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642" y="2004254"/>
            <a:ext cx="1422913" cy="135486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0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Argument-Derived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Best practices/standards for AADL/AGREE use are needed</a:t>
            </a:r>
          </a:p>
          <a:p>
            <a:pPr lvl="1"/>
            <a:r>
              <a:rPr lang="en-US" dirty="0"/>
              <a:t>Situate proofs within modeling fault analysis/mitigation</a:t>
            </a:r>
          </a:p>
          <a:p>
            <a:pPr lvl="1"/>
            <a:r>
              <a:rPr lang="en-US" dirty="0"/>
              <a:t>Supports arguments that the set of lemmas are complete and correct</a:t>
            </a:r>
          </a:p>
          <a:p>
            <a:r>
              <a:rPr lang="en-US" dirty="0"/>
              <a:t>Additional tool support to reduce human error</a:t>
            </a:r>
          </a:p>
          <a:p>
            <a:pPr lvl="1"/>
            <a:r>
              <a:rPr lang="en-US" dirty="0"/>
              <a:t>E.g., </a:t>
            </a:r>
            <a:r>
              <a:rPr lang="en-US" dirty="0" smtClean="0"/>
              <a:t>lemmas </a:t>
            </a:r>
            <a:r>
              <a:rPr lang="en-US" dirty="0"/>
              <a:t>and repetitive infrastructure are developed manually</a:t>
            </a:r>
          </a:p>
          <a:p>
            <a:pPr lvl="1"/>
            <a:r>
              <a:rPr lang="en-US" dirty="0"/>
              <a:t>Minimize repetitive concerns in the argument about human error</a:t>
            </a:r>
          </a:p>
          <a:p>
            <a:r>
              <a:rPr lang="en-US" dirty="0"/>
              <a:t>Enhanced integration between AADL and AGREE </a:t>
            </a:r>
          </a:p>
          <a:p>
            <a:pPr lvl="1"/>
            <a:r>
              <a:rPr lang="en-US" dirty="0"/>
              <a:t>Minimize repetitive arguments about AADL and AGREE consistency/agreement</a:t>
            </a:r>
          </a:p>
          <a:p>
            <a:r>
              <a:rPr lang="en-US" dirty="0"/>
              <a:t>A simpler higher-level protocol state machine spec for validation</a:t>
            </a:r>
          </a:p>
          <a:p>
            <a:pPr lvl="1"/>
            <a:r>
              <a:rPr lang="en-US" dirty="0"/>
              <a:t>Provide a structure to validate against</a:t>
            </a:r>
          </a:p>
          <a:p>
            <a:pPr lvl="1"/>
            <a:r>
              <a:rPr lang="en-US" dirty="0"/>
              <a:t>Simplify validation activity and simplify validation </a:t>
            </a:r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Dependable Computing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3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Stateflow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Enable simulation</a:t>
            </a:r>
          </a:p>
          <a:p>
            <a:pPr lvl="1"/>
            <a:r>
              <a:rPr lang="en-US" dirty="0" smtClean="0"/>
              <a:t>Enable analysis from Simulink</a:t>
            </a:r>
          </a:p>
          <a:p>
            <a:pPr lvl="2"/>
            <a:r>
              <a:rPr lang="en-US" dirty="0" err="1" smtClean="0"/>
              <a:t>QVtrace</a:t>
            </a:r>
            <a:endParaRPr lang="en-US" dirty="0" smtClean="0"/>
          </a:p>
          <a:p>
            <a:pPr lvl="2"/>
            <a:r>
              <a:rPr lang="en-US" dirty="0" smtClean="0"/>
              <a:t>Simulink-to-PVS</a:t>
            </a:r>
          </a:p>
          <a:p>
            <a:pPr lvl="2"/>
            <a:r>
              <a:rPr lang="en-US" dirty="0" smtClean="0"/>
              <a:t>Simulink Design Verifier</a:t>
            </a:r>
          </a:p>
          <a:p>
            <a:pPr lvl="1"/>
            <a:r>
              <a:rPr lang="en-US" dirty="0" smtClean="0"/>
              <a:t>Visualize counterexamples</a:t>
            </a:r>
          </a:p>
          <a:p>
            <a:pPr lvl="1"/>
            <a:r>
              <a:rPr lang="en-US" dirty="0" smtClean="0"/>
              <a:t>Evidence in the assurance argument: “gold standard state machine”</a:t>
            </a:r>
          </a:p>
          <a:p>
            <a:r>
              <a:rPr lang="en-US" dirty="0" smtClean="0"/>
              <a:t>Created a Stateflow representation of the Task Service Base state machine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Simulink/Stateflow </a:t>
            </a:r>
            <a:r>
              <a:rPr lang="en-US" dirty="0" smtClean="0"/>
              <a:t>abstractions </a:t>
            </a:r>
            <a:r>
              <a:rPr lang="en-US" dirty="0" smtClean="0"/>
              <a:t>cross-checked </a:t>
            </a:r>
            <a:r>
              <a:rPr lang="en-US" dirty="0"/>
              <a:t>with AADL model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Found erroneous </a:t>
            </a:r>
            <a:r>
              <a:rPr lang="en-US" dirty="0"/>
              <a:t>initial conditions, unused from/</a:t>
            </a:r>
            <a:r>
              <a:rPr lang="en-US" dirty="0" err="1"/>
              <a:t>goto</a:t>
            </a:r>
            <a:r>
              <a:rPr lang="en-US" dirty="0"/>
              <a:t> flags, and incorrect settings on if-else </a:t>
            </a:r>
            <a:r>
              <a:rPr lang="en-US" dirty="0" smtClean="0"/>
              <a:t>cases in Stateflow model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Lockheed Martin, Dependable Computing, Rockwell Collins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9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804" r="14709" b="14459"/>
          <a:stretch/>
        </p:blipFill>
        <p:spPr>
          <a:xfrm>
            <a:off x="0" y="-1"/>
            <a:ext cx="10617948" cy="669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4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10066" y="1508511"/>
            <a:ext cx="3909990" cy="46684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62465" y="220959"/>
            <a:ext cx="10349078" cy="1179474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Analysis with </a:t>
            </a:r>
            <a:r>
              <a:rPr lang="en-US" dirty="0" err="1" smtClean="0"/>
              <a:t>QVtrace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797" y="1508511"/>
            <a:ext cx="8112391" cy="46684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10065" y="1508511"/>
            <a:ext cx="3828535" cy="46684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Matlab Simulink Construction for Simulation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 smtClean="0"/>
              <a:t>QVtrace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err="1" smtClean="0"/>
              <a:t>QVtrace</a:t>
            </a:r>
            <a:r>
              <a:rPr lang="en-US" dirty="0" smtClean="0"/>
              <a:t> is a model checker for Simulink that uses SMT Solvers such as Z3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Helped validate expected behavior of the abstraction</a:t>
            </a:r>
            <a:endParaRPr lang="en-US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Lockheed Martin, Dependable Computing, Rockwell Collins</a:t>
            </a:r>
          </a:p>
        </p:txBody>
      </p:sp>
      <p:sp>
        <p:nvSpPr>
          <p:cNvPr id="9" name="Rectangle 8"/>
          <p:cNvSpPr/>
          <p:nvPr/>
        </p:nvSpPr>
        <p:spPr>
          <a:xfrm>
            <a:off x="6676101" y="4894500"/>
            <a:ext cx="4986313" cy="59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Enables path from contracts to code generation</a:t>
            </a:r>
            <a:endParaRPr lang="en-US" b="1" i="1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1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Many problems are identified through the process of formalization, before analysis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Data types (or an ontology), ports, and connections can be automatically extracted from code (with some moderate up front work)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Reusable (template) properties help find common mistakes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Not every error can be detected with a template property--a review of the specification itself is still worthwhile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Assurance arguments are useful to capture the “rest of the story”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SpeAR, ASSERT, AADL/AGREE, and </a:t>
            </a:r>
            <a:r>
              <a:rPr lang="en-US" dirty="0" err="1" smtClean="0"/>
              <a:t>QVtrace</a:t>
            </a:r>
            <a:r>
              <a:rPr lang="en-US" dirty="0" smtClean="0"/>
              <a:t> are all very capable analysis tools. There are synergies between them.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Challenges: arrays, inheritance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8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Write contracts for the remaining thirty-one components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State/compose and analyze system-level properties (in progress)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Generate code from AADL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Generate test cases from AGREE and run on </a:t>
            </a:r>
            <a:r>
              <a:rPr lang="en-US" dirty="0" err="1" smtClean="0"/>
              <a:t>UxAS</a:t>
            </a:r>
            <a:r>
              <a:rPr lang="en-US" dirty="0" smtClean="0"/>
              <a:t> implementation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Continue documenting decisions and the assurance case for the architecture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6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2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prstClr val="black"/>
                </a:solidFill>
              </a:rPr>
              <a:t>Formalization in ASSERT</a:t>
            </a:r>
            <a:br>
              <a:rPr lang="en-US" sz="4000" dirty="0">
                <a:solidFill>
                  <a:prstClr val="black"/>
                </a:solidFill>
              </a:rPr>
            </a:br>
            <a:r>
              <a:rPr lang="en-US" sz="3600" dirty="0" smtClean="0">
                <a:solidFill>
                  <a:prstClr val="black"/>
                </a:solidFill>
              </a:rPr>
              <a:t>SADL Ontology Generation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6269" y="2119415"/>
            <a:ext cx="5654022" cy="3156693"/>
            <a:chOff x="210065" y="1550167"/>
            <a:chExt cx="5654022" cy="31566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065" y="1861657"/>
              <a:ext cx="5654022" cy="2845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1320901" y="1550167"/>
              <a:ext cx="3432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Modeling Message Type Definition</a:t>
              </a:r>
            </a:p>
          </p:txBody>
        </p:sp>
      </p:grpSp>
      <p:sp>
        <p:nvSpPr>
          <p:cNvPr id="26" name="Footer Placeholder 2"/>
          <p:cNvSpPr txBox="1">
            <a:spLocks/>
          </p:cNvSpPr>
          <p:nvPr/>
        </p:nvSpPr>
        <p:spPr>
          <a:xfrm>
            <a:off x="4038600" y="6414539"/>
            <a:ext cx="4114800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Architecture Group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5949781" y="1542158"/>
            <a:ext cx="6084514" cy="4303165"/>
            <a:chOff x="5978356" y="1671444"/>
            <a:chExt cx="6084514" cy="4303165"/>
          </a:xfrm>
        </p:grpSpPr>
        <p:grpSp>
          <p:nvGrpSpPr>
            <p:cNvPr id="48" name="Group 47"/>
            <p:cNvGrpSpPr/>
            <p:nvPr/>
          </p:nvGrpSpPr>
          <p:grpSpPr>
            <a:xfrm>
              <a:off x="5978356" y="1991393"/>
              <a:ext cx="6084514" cy="3983216"/>
              <a:chOff x="5978356" y="1991393"/>
              <a:chExt cx="6084514" cy="3983216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5978356" y="1991393"/>
                <a:ext cx="6084514" cy="39832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6106943" y="2076075"/>
                <a:ext cx="5827339" cy="3813852"/>
                <a:chOff x="6096000" y="2075750"/>
                <a:chExt cx="5827339" cy="3813852"/>
              </a:xfrm>
            </p:grpSpPr>
            <p:sp>
              <p:nvSpPr>
                <p:cNvPr id="52" name="TextBox 51"/>
                <p:cNvSpPr txBox="1"/>
                <p:nvPr/>
              </p:nvSpPr>
              <p:spPr>
                <a:xfrm>
                  <a:off x="6096000" y="2075750"/>
                  <a:ext cx="5827339" cy="1477328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1"/>
                  <a:r>
                    <a:rPr lang="en-US" sz="1200" dirty="0">
                      <a:solidFill>
                        <a:srgbClr val="800080"/>
                      </a:solidFill>
                      <a:latin typeface="Consolas;Consolas"/>
                    </a:rPr>
                    <a:t>Context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Consolas;Consolas"/>
                    </a:rPr>
                    <a:t>: </a:t>
                  </a:r>
                  <a:endParaRPr lang="en-US" sz="800" dirty="0">
                    <a:solidFill>
                      <a:srgbClr val="000000"/>
                    </a:solidFill>
                    <a:latin typeface="Consolas;Consolas"/>
                  </a:endParaRPr>
                </a:p>
                <a:p>
                  <a:pPr marL="685800" lvl="1"/>
                  <a:r>
                    <a:rPr lang="en-US" sz="1200" dirty="0" err="1" smtClean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TaskAssignmentSummary</a:t>
                  </a:r>
                  <a:r>
                    <a:rPr lang="en-US" sz="1200" dirty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__Subscription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of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0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PlanBuilderService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is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 smtClean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TaskAssignmentSummary_out</a:t>
                  </a:r>
                  <a:r>
                    <a:rPr lang="en-US" sz="1200" dirty="0" smtClean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of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smtClean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 smtClean="0">
                      <a:solidFill>
                        <a:srgbClr val="0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AssignmentTreeBranchBoundBase</a:t>
                  </a:r>
                  <a:r>
                    <a:rPr lang="en-US" sz="1200" dirty="0" smtClean="0">
                      <a:solidFill>
                        <a:srgbClr val="000000"/>
                      </a:solidFill>
                      <a:latin typeface="Consolas;Consolas"/>
                    </a:rPr>
                    <a:t>    </a:t>
                  </a:r>
                  <a:endParaRPr lang="en-US" sz="1200" dirty="0">
                    <a:solidFill>
                      <a:srgbClr val="000000"/>
                    </a:solidFill>
                    <a:latin typeface="Consolas;Consolas"/>
                  </a:endParaRPr>
                </a:p>
                <a:p>
                  <a:pPr marL="685800" lvl="1"/>
                  <a:r>
                    <a:rPr lang="en-US" sz="1200" dirty="0" smtClean="0">
                      <a:solidFill>
                        <a:srgbClr val="800080"/>
                      </a:solidFill>
                      <a:latin typeface="Consolas;Consolas"/>
                    </a:rPr>
                    <a:t>and</a:t>
                  </a:r>
                  <a:endParaRPr lang="en-US" sz="900" dirty="0">
                    <a:solidFill>
                      <a:srgbClr val="000000"/>
                    </a:solidFill>
                    <a:latin typeface="Consolas;Consolas;Consolas"/>
                  </a:endParaRPr>
                </a:p>
                <a:p>
                  <a:pPr marL="685800" lvl="1"/>
                  <a:r>
                    <a:rPr lang="en-US" sz="1200" dirty="0" err="1" smtClean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TaskImplementationRequest</a:t>
                  </a:r>
                  <a:r>
                    <a:rPr lang="en-US" sz="1200" dirty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__Subscription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of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>
                      <a:solidFill>
                        <a:srgbClr val="0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TaskServiceBase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is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TaskImplementationRequest_out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smtClean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of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 smtClean="0">
                      <a:solidFill>
                        <a:srgbClr val="0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PlanBuilderService</a:t>
                  </a:r>
                  <a:endParaRPr lang="en-US" sz="1200" dirty="0">
                    <a:solidFill>
                      <a:srgbClr val="000080"/>
                    </a:solidFill>
                    <a:highlight>
                      <a:srgbClr val="E8F2FE"/>
                    </a:highlight>
                    <a:latin typeface="Consolas;Consolas"/>
                  </a:endParaRPr>
                </a:p>
                <a:p>
                  <a:pPr marL="685800" lvl="1"/>
                  <a:r>
                    <a:rPr lang="en-US" sz="1200" dirty="0" smtClean="0">
                      <a:solidFill>
                        <a:srgbClr val="800080"/>
                      </a:solidFill>
                      <a:latin typeface="Consolas;Consolas"/>
                    </a:rPr>
                    <a:t>and</a:t>
                  </a:r>
                  <a:endParaRPr lang="en-US" sz="1200" dirty="0">
                    <a:solidFill>
                      <a:srgbClr val="800080"/>
                    </a:solidFill>
                    <a:latin typeface="Consolas;Consolas"/>
                  </a:endParaRPr>
                </a:p>
                <a:p>
                  <a:pPr marL="685800" lvl="1"/>
                  <a:r>
                    <a:rPr lang="en-US" sz="1200" dirty="0" smtClean="0">
                      <a:solidFill>
                        <a:srgbClr val="800080"/>
                      </a:solidFill>
                      <a:latin typeface="Consolas;Consolas"/>
                    </a:rPr>
                    <a:t>…</a:t>
                  </a:r>
                  <a:endParaRPr lang="en-US" sz="1200" dirty="0">
                    <a:solidFill>
                      <a:srgbClr val="800080"/>
                    </a:solidFill>
                    <a:latin typeface="Consolas;Consolas"/>
                  </a:endParaRPr>
                </a:p>
              </p:txBody>
            </p:sp>
            <p:sp>
              <p:nvSpPr>
                <p:cNvPr id="53" name="Rectangle: Rounded Corners 5"/>
                <p:cNvSpPr/>
                <p:nvPr/>
              </p:nvSpPr>
              <p:spPr>
                <a:xfrm>
                  <a:off x="10344959" y="4552936"/>
                  <a:ext cx="1578380" cy="685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prstClr val="black">
                          <a:lumMod val="50000"/>
                        </a:prstClr>
                      </a:solidFill>
                    </a:rPr>
                    <a:t>PlanBuilderService</a:t>
                  </a:r>
                </a:p>
              </p:txBody>
            </p:sp>
            <p:sp>
              <p:nvSpPr>
                <p:cNvPr id="54" name="Rectangle: Rounded Corners 6"/>
                <p:cNvSpPr/>
                <p:nvPr/>
              </p:nvSpPr>
              <p:spPr>
                <a:xfrm>
                  <a:off x="6354735" y="3649103"/>
                  <a:ext cx="2424037" cy="685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prstClr val="black">
                          <a:lumMod val="50000"/>
                        </a:prstClr>
                      </a:solidFill>
                    </a:rPr>
                    <a:t>AssignmentTreeBranchBoundBase</a:t>
                  </a:r>
                </a:p>
              </p:txBody>
            </p:sp>
            <p:sp>
              <p:nvSpPr>
                <p:cNvPr id="55" name="Rectangle: Rounded Corners 7"/>
                <p:cNvSpPr/>
                <p:nvPr/>
              </p:nvSpPr>
              <p:spPr>
                <a:xfrm>
                  <a:off x="8622761" y="5203802"/>
                  <a:ext cx="1345156" cy="685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>
                      <a:solidFill>
                        <a:prstClr val="black">
                          <a:lumMod val="50000"/>
                        </a:prstClr>
                      </a:solidFill>
                    </a:rPr>
                    <a:t>TaskServiceBase</a:t>
                  </a:r>
                  <a:endParaRPr lang="en-US" sz="1200" dirty="0">
                    <a:solidFill>
                      <a:prstClr val="black">
                        <a:lumMod val="50000"/>
                      </a:prstClr>
                    </a:solidFill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753244" y="4655129"/>
                  <a:ext cx="2041120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00" b="1" dirty="0" err="1">
                      <a:solidFill>
                        <a:srgbClr val="70AD47">
                          <a:lumMod val="75000"/>
                        </a:srgbClr>
                      </a:solidFill>
                    </a:rPr>
                    <a:t>TaskImplementationRequest_out</a:t>
                  </a:r>
                  <a:endParaRPr lang="en-US" sz="1000" b="1" dirty="0">
                    <a:solidFill>
                      <a:srgbClr val="70AD47">
                        <a:lumMod val="75000"/>
                      </a:srgbClr>
                    </a:solidFill>
                  </a:endParaRPr>
                </a:p>
              </p:txBody>
            </p:sp>
            <p:cxnSp>
              <p:nvCxnSpPr>
                <p:cNvPr id="57" name="Connector: Elbow 14"/>
                <p:cNvCxnSpPr>
                  <a:stCxn id="53" idx="1"/>
                  <a:endCxn id="55" idx="1"/>
                </p:cNvCxnSpPr>
                <p:nvPr/>
              </p:nvCxnSpPr>
              <p:spPr>
                <a:xfrm rot="10800000" flipV="1">
                  <a:off x="8622761" y="4895836"/>
                  <a:ext cx="1722198" cy="650866"/>
                </a:xfrm>
                <a:prstGeom prst="bentConnector3">
                  <a:avLst>
                    <a:gd name="adj1" fmla="val 205638"/>
                  </a:avLst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6232519" y="5632714"/>
                  <a:ext cx="245363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00" b="1" dirty="0" err="1">
                      <a:solidFill>
                        <a:srgbClr val="70AD47">
                          <a:lumMod val="75000"/>
                        </a:srgbClr>
                      </a:solidFill>
                    </a:rPr>
                    <a:t>TaskImplementationRequest_Subscription</a:t>
                  </a:r>
                  <a:endParaRPr lang="en-US" sz="1000" b="1" dirty="0">
                    <a:solidFill>
                      <a:srgbClr val="70AD47">
                        <a:lumMod val="75000"/>
                      </a:srgbClr>
                    </a:solidFill>
                  </a:endParaRPr>
                </a:p>
              </p:txBody>
            </p:sp>
            <p:cxnSp>
              <p:nvCxnSpPr>
                <p:cNvPr id="59" name="Connector: Elbow 23"/>
                <p:cNvCxnSpPr>
                  <a:stCxn id="54" idx="3"/>
                  <a:endCxn id="53" idx="0"/>
                </p:cNvCxnSpPr>
                <p:nvPr/>
              </p:nvCxnSpPr>
              <p:spPr>
                <a:xfrm>
                  <a:off x="8778772" y="3992003"/>
                  <a:ext cx="2355377" cy="560933"/>
                </a:xfrm>
                <a:prstGeom prst="bentConnector2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TextBox 59"/>
                <p:cNvSpPr txBox="1"/>
                <p:nvPr/>
              </p:nvSpPr>
              <p:spPr>
                <a:xfrm>
                  <a:off x="8841836" y="3785811"/>
                  <a:ext cx="2041120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00" b="1" dirty="0" err="1">
                      <a:solidFill>
                        <a:srgbClr val="70AD47">
                          <a:lumMod val="75000"/>
                        </a:srgbClr>
                      </a:solidFill>
                    </a:rPr>
                    <a:t>TaskAssignmentSummary_out</a:t>
                  </a:r>
                  <a:endParaRPr lang="en-US" sz="1000" b="1" dirty="0">
                    <a:solidFill>
                      <a:srgbClr val="70AD47">
                        <a:lumMod val="75000"/>
                      </a:srgbClr>
                    </a:solidFill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8871597" y="4329573"/>
                  <a:ext cx="2470797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00" b="1" dirty="0" err="1">
                      <a:solidFill>
                        <a:srgbClr val="70AD47">
                          <a:lumMod val="75000"/>
                        </a:srgbClr>
                      </a:solidFill>
                    </a:rPr>
                    <a:t>TaskAssignmentSummary_Subscription</a:t>
                  </a:r>
                  <a:endParaRPr lang="en-US" sz="1000" b="1" dirty="0">
                    <a:solidFill>
                      <a:srgbClr val="70AD47">
                        <a:lumMod val="75000"/>
                      </a:srgbClr>
                    </a:solidFill>
                  </a:endParaRPr>
                </a:p>
              </p:txBody>
            </p:sp>
          </p:grpSp>
        </p:grpSp>
        <p:sp>
          <p:nvSpPr>
            <p:cNvPr id="49" name="Rectangle 48"/>
            <p:cNvSpPr/>
            <p:nvPr/>
          </p:nvSpPr>
          <p:spPr>
            <a:xfrm>
              <a:off x="7129175" y="1671444"/>
              <a:ext cx="36419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Modeling Dataflow in SADL Ontology</a:t>
              </a:r>
            </a:p>
          </p:txBody>
        </p:sp>
      </p:grpSp>
      <p:sp>
        <p:nvSpPr>
          <p:cNvPr id="23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6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Producing the Formal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8993312" cy="4668452"/>
          </a:xfrm>
        </p:spPr>
        <p:txBody>
          <a:bodyPr>
            <a:normAutofit/>
          </a:bodyPr>
          <a:lstStyle/>
          <a:p>
            <a:r>
              <a:rPr lang="en-US" dirty="0" smtClean="0"/>
              <a:t>The formal architecture relied on the documentation that was found on the </a:t>
            </a:r>
            <a:r>
              <a:rPr lang="en-US" dirty="0" err="1" smtClean="0"/>
              <a:t>UxAS</a:t>
            </a:r>
            <a:r>
              <a:rPr lang="en-US" dirty="0" smtClean="0"/>
              <a:t> Wiki page.</a:t>
            </a:r>
          </a:p>
          <a:p>
            <a:pPr lvl="1"/>
            <a:r>
              <a:rPr lang="en-US" dirty="0" smtClean="0"/>
              <a:t>Direct code decomposition was going to be too intensive to meet objectives efficiently.</a:t>
            </a:r>
          </a:p>
          <a:p>
            <a:pPr lvl="1"/>
            <a:r>
              <a:rPr lang="en-US" dirty="0" smtClean="0"/>
              <a:t>Through formalization, gaps were identified.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881" y="1524032"/>
            <a:ext cx="2764233" cy="46141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00522" y="4271636"/>
            <a:ext cx="6287069" cy="819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Just the effort to formalize components proved extremely valuable to the SMEs, even before the analysis.</a:t>
            </a:r>
            <a:endParaRPr lang="en-US" b="1" i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89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7245" y="3787266"/>
            <a:ext cx="6922014" cy="240282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11664778" cy="2930979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Develop a formal architecture for the current state of </a:t>
            </a:r>
            <a:r>
              <a:rPr lang="en-US" b="1" dirty="0" err="1"/>
              <a:t>UxAS</a:t>
            </a:r>
            <a:r>
              <a:rPr lang="en-US" b="1" dirty="0"/>
              <a:t> in an assume/guarantee framework</a:t>
            </a:r>
          </a:p>
          <a:p>
            <a:pPr fontAlgn="base"/>
            <a:r>
              <a:rPr lang="en-US" dirty="0"/>
              <a:t>Identify strengths, weaknesses, and problems for the current architecture</a:t>
            </a:r>
          </a:p>
          <a:p>
            <a:pPr fontAlgn="base"/>
            <a:r>
              <a:rPr lang="en-US" dirty="0"/>
              <a:t>Document decisions made along the way with supporting rationale</a:t>
            </a:r>
          </a:p>
          <a:p>
            <a:pPr fontAlgn="base"/>
            <a:r>
              <a:rPr lang="en-US" dirty="0" smtClean="0"/>
              <a:t>Begin </a:t>
            </a:r>
            <a:r>
              <a:rPr lang="en-US" dirty="0"/>
              <a:t>to implement a revised formal architecture to mitigate </a:t>
            </a:r>
            <a:r>
              <a:rPr lang="en-US" dirty="0" smtClean="0"/>
              <a:t>challenges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717974" y="3875810"/>
            <a:ext cx="3065318" cy="2136100"/>
            <a:chOff x="6028890" y="4234676"/>
            <a:chExt cx="2657910" cy="1420995"/>
          </a:xfrm>
        </p:grpSpPr>
        <p:grpSp>
          <p:nvGrpSpPr>
            <p:cNvPr id="9" name="Group 8"/>
            <p:cNvGrpSpPr/>
            <p:nvPr/>
          </p:nvGrpSpPr>
          <p:grpSpPr>
            <a:xfrm>
              <a:off x="6028890" y="4474379"/>
              <a:ext cx="2657910" cy="1181292"/>
              <a:chOff x="4038600" y="3886200"/>
              <a:chExt cx="4800601" cy="21336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038600" y="3886200"/>
                <a:ext cx="4800600" cy="2133600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000000"/>
                  </a:solidFill>
                  <a:latin typeface="Verdana"/>
                  <a:cs typeface="Arial"/>
                </a:endParaRPr>
              </a:p>
            </p:txBody>
          </p:sp>
          <p:cxnSp>
            <p:nvCxnSpPr>
              <p:cNvPr id="12" name="Straight Connector 11"/>
              <p:cNvCxnSpPr>
                <a:stCxn id="25" idx="0"/>
                <a:endCxn id="34" idx="3"/>
              </p:cNvCxnSpPr>
              <p:nvPr/>
            </p:nvCxnSpPr>
            <p:spPr>
              <a:xfrm>
                <a:off x="4090988" y="4279900"/>
                <a:ext cx="357187" cy="3175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3" name="Straight Connector 34"/>
              <p:cNvCxnSpPr>
                <a:stCxn id="35" idx="0"/>
                <a:endCxn id="31" idx="3"/>
              </p:cNvCxnSpPr>
              <p:nvPr/>
            </p:nvCxnSpPr>
            <p:spPr>
              <a:xfrm>
                <a:off x="5562601" y="4283075"/>
                <a:ext cx="333375" cy="1125538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4" name="Straight Connector 36"/>
              <p:cNvCxnSpPr>
                <a:stCxn id="32" idx="0"/>
                <a:endCxn id="27" idx="3"/>
              </p:cNvCxnSpPr>
              <p:nvPr/>
            </p:nvCxnSpPr>
            <p:spPr>
              <a:xfrm flipV="1">
                <a:off x="7010401" y="4487069"/>
                <a:ext cx="380999" cy="921544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" name="Straight Connector 14"/>
              <p:cNvCxnSpPr>
                <a:stCxn id="35" idx="0"/>
                <a:endCxn id="28" idx="3"/>
              </p:cNvCxnSpPr>
              <p:nvPr/>
            </p:nvCxnSpPr>
            <p:spPr>
              <a:xfrm flipV="1">
                <a:off x="5562601" y="4282283"/>
                <a:ext cx="1828799" cy="792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" name="Straight Connector 15"/>
              <p:cNvCxnSpPr>
                <a:stCxn id="29" idx="0"/>
                <a:endCxn id="20" idx="3"/>
              </p:cNvCxnSpPr>
              <p:nvPr/>
            </p:nvCxnSpPr>
            <p:spPr>
              <a:xfrm>
                <a:off x="8504238" y="4384675"/>
                <a:ext cx="28257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grpSp>
            <p:nvGrpSpPr>
              <p:cNvPr id="17" name="Group 16"/>
              <p:cNvGrpSpPr/>
              <p:nvPr/>
            </p:nvGrpSpPr>
            <p:grpSpPr>
              <a:xfrm>
                <a:off x="4448175" y="3975100"/>
                <a:ext cx="1114425" cy="614363"/>
                <a:chOff x="3800475" y="4076700"/>
                <a:chExt cx="1114425" cy="614363"/>
              </a:xfrm>
            </p:grpSpPr>
            <p:sp>
              <p:nvSpPr>
                <p:cNvPr id="33" name="Rectangle 32"/>
                <p:cNvSpPr>
                  <a:spLocks noChangeArrowheads="1"/>
                </p:cNvSpPr>
                <p:nvPr/>
              </p:nvSpPr>
              <p:spPr bwMode="auto">
                <a:xfrm>
                  <a:off x="3800475" y="4076700"/>
                  <a:ext cx="1114425" cy="614363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>
                      <a:solidFill>
                        <a:srgbClr val="FFFFFF"/>
                      </a:solidFill>
                      <a:latin typeface="Verdana" pitchFamily="34" charset="0"/>
                    </a:rPr>
                    <a:t>A</a:t>
                  </a:r>
                </a:p>
              </p:txBody>
            </p:sp>
            <p:sp>
              <p:nvSpPr>
                <p:cNvPr id="34" name="Isosceles Triangle 33"/>
                <p:cNvSpPr>
                  <a:spLocks noChangeArrowheads="1"/>
                </p:cNvSpPr>
                <p:nvPr/>
              </p:nvSpPr>
              <p:spPr bwMode="auto">
                <a:xfrm rot="5400000">
                  <a:off x="38012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35" name="Isosceles Triangle 34"/>
                <p:cNvSpPr>
                  <a:spLocks noChangeArrowheads="1"/>
                </p:cNvSpPr>
                <p:nvPr/>
              </p:nvSpPr>
              <p:spPr bwMode="auto">
                <a:xfrm rot="5400000">
                  <a:off x="4862513" y="4357687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5884862" y="5075238"/>
                <a:ext cx="1125538" cy="614362"/>
                <a:chOff x="5486400" y="5075238"/>
                <a:chExt cx="1125538" cy="614362"/>
              </a:xfrm>
            </p:grpSpPr>
            <p:sp>
              <p:nvSpPr>
                <p:cNvPr id="30" name="Rectangle 29"/>
                <p:cNvSpPr>
                  <a:spLocks noChangeArrowheads="1"/>
                </p:cNvSpPr>
                <p:nvPr/>
              </p:nvSpPr>
              <p:spPr bwMode="auto">
                <a:xfrm>
                  <a:off x="5486400" y="5075238"/>
                  <a:ext cx="1114425" cy="614362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 dirty="0">
                      <a:solidFill>
                        <a:srgbClr val="FFFFFF"/>
                      </a:solidFill>
                      <a:latin typeface="Verdana" pitchFamily="34" charset="0"/>
                    </a:rPr>
                    <a:t>B</a:t>
                  </a:r>
                </a:p>
              </p:txBody>
            </p:sp>
            <p:sp>
              <p:nvSpPr>
                <p:cNvPr id="31" name="Isosceles Triangle 30"/>
                <p:cNvSpPr>
                  <a:spLocks noChangeArrowheads="1"/>
                </p:cNvSpPr>
                <p:nvPr/>
              </p:nvSpPr>
              <p:spPr bwMode="auto">
                <a:xfrm rot="5400000">
                  <a:off x="5498307" y="5382419"/>
                  <a:ext cx="50800" cy="5238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32" name="Isosceles Triangle 31"/>
                <p:cNvSpPr>
                  <a:spLocks noChangeArrowheads="1"/>
                </p:cNvSpPr>
                <p:nvPr/>
              </p:nvSpPr>
              <p:spPr bwMode="auto">
                <a:xfrm rot="5400000">
                  <a:off x="6559551" y="5381625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7391400" y="4051300"/>
                <a:ext cx="1112838" cy="614363"/>
                <a:chOff x="7248525" y="4051300"/>
                <a:chExt cx="1112838" cy="614363"/>
              </a:xfrm>
            </p:grpSpPr>
            <p:sp>
              <p:nvSpPr>
                <p:cNvPr id="26" name="Rectangle 25"/>
                <p:cNvSpPr>
                  <a:spLocks noChangeArrowheads="1"/>
                </p:cNvSpPr>
                <p:nvPr/>
              </p:nvSpPr>
              <p:spPr bwMode="auto">
                <a:xfrm>
                  <a:off x="7248525" y="4051300"/>
                  <a:ext cx="1112838" cy="614363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>
                      <a:solidFill>
                        <a:srgbClr val="FFFFFF"/>
                      </a:solidFill>
                      <a:latin typeface="Verdana" pitchFamily="34" charset="0"/>
                    </a:rPr>
                    <a:t>C</a:t>
                  </a:r>
                </a:p>
              </p:txBody>
            </p:sp>
            <p:sp>
              <p:nvSpPr>
                <p:cNvPr id="27" name="Isosceles Triangle 26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460875"/>
                  <a:ext cx="52388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28" name="Isosceles Triangle 27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256088"/>
                  <a:ext cx="52387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29" name="Isosceles Triangle 28"/>
                <p:cNvSpPr>
                  <a:spLocks noChangeArrowheads="1"/>
                </p:cNvSpPr>
                <p:nvPr/>
              </p:nvSpPr>
              <p:spPr bwMode="auto">
                <a:xfrm rot="5400000">
                  <a:off x="83097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sp>
            <p:nvSpPr>
              <p:cNvPr id="20" name="Isosceles Triangle 19"/>
              <p:cNvSpPr>
                <a:spLocks noChangeArrowheads="1"/>
              </p:cNvSpPr>
              <p:nvPr/>
            </p:nvSpPr>
            <p:spPr bwMode="auto">
              <a:xfrm rot="5400000">
                <a:off x="8787607" y="4358481"/>
                <a:ext cx="50800" cy="52387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21" name="TextBox 43"/>
              <p:cNvSpPr txBox="1">
                <a:spLocks noChangeArrowheads="1"/>
              </p:cNvSpPr>
              <p:nvPr/>
            </p:nvSpPr>
            <p:spPr bwMode="auto">
              <a:xfrm>
                <a:off x="4227513" y="4572000"/>
                <a:ext cx="1639889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Assumption: Input &lt; 20</a:t>
                </a:r>
              </a:p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Guarantee: Output &lt; 2*Input</a:t>
                </a:r>
              </a:p>
            </p:txBody>
          </p:sp>
          <p:sp>
            <p:nvSpPr>
              <p:cNvPr id="22" name="TextBox 44"/>
              <p:cNvSpPr txBox="1">
                <a:spLocks noChangeArrowheads="1"/>
              </p:cNvSpPr>
              <p:nvPr/>
            </p:nvSpPr>
            <p:spPr bwMode="auto">
              <a:xfrm>
                <a:off x="5724524" y="5654675"/>
                <a:ext cx="1743075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Assumption: Input &lt; 20</a:t>
                </a:r>
              </a:p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Guarantee: Output &lt; Input + 15</a:t>
                </a:r>
              </a:p>
            </p:txBody>
          </p:sp>
          <p:sp>
            <p:nvSpPr>
              <p:cNvPr id="23" name="TextBox 45"/>
              <p:cNvSpPr txBox="1">
                <a:spLocks noChangeArrowheads="1"/>
              </p:cNvSpPr>
              <p:nvPr/>
            </p:nvSpPr>
            <p:spPr bwMode="auto">
              <a:xfrm>
                <a:off x="7300912" y="4648200"/>
                <a:ext cx="1538287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Assumption: none</a:t>
                </a:r>
              </a:p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Guarantee: Output = Input1 + Input2</a:t>
                </a:r>
              </a:p>
            </p:txBody>
          </p:sp>
          <p:sp>
            <p:nvSpPr>
              <p:cNvPr id="24" name="TextBox 46"/>
              <p:cNvSpPr txBox="1">
                <a:spLocks noChangeArrowheads="1"/>
              </p:cNvSpPr>
              <p:nvPr/>
            </p:nvSpPr>
            <p:spPr bwMode="auto">
              <a:xfrm>
                <a:off x="7443790" y="5650467"/>
                <a:ext cx="1395411" cy="333536"/>
              </a:xfrm>
              <a:prstGeom prst="rect">
                <a:avLst/>
              </a:prstGeom>
              <a:noFill/>
              <a:ln w="19050">
                <a:solidFill>
                  <a:srgbClr val="ABB4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Assumption: Input &lt; 10</a:t>
                </a:r>
              </a:p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Guarantee: Output &lt; 50</a:t>
                </a:r>
              </a:p>
            </p:txBody>
          </p:sp>
          <p:sp>
            <p:nvSpPr>
              <p:cNvPr id="25" name="Isosceles Triangle 17"/>
              <p:cNvSpPr>
                <a:spLocks noChangeArrowheads="1"/>
              </p:cNvSpPr>
              <p:nvPr/>
            </p:nvSpPr>
            <p:spPr bwMode="auto">
              <a:xfrm rot="5400000">
                <a:off x="4039394" y="4253706"/>
                <a:ext cx="50800" cy="52388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FFFFFF"/>
                  </a:solidFill>
                  <a:latin typeface="Verdana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6480126" y="4234676"/>
              <a:ext cx="2075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srgbClr val="000000"/>
                  </a:solidFill>
                  <a:latin typeface="Tw Cen MT" pitchFamily="34" charset="0"/>
                </a:rPr>
                <a:t>Architecture Analysis</a:t>
              </a:r>
            </a:p>
          </p:txBody>
        </p:sp>
      </p:grpSp>
      <p:sp>
        <p:nvSpPr>
          <p:cNvPr id="44" name="Shape 70"/>
          <p:cNvSpPr/>
          <p:nvPr/>
        </p:nvSpPr>
        <p:spPr>
          <a:xfrm>
            <a:off x="2244436" y="4909165"/>
            <a:ext cx="1206339" cy="61520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350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 err="1" smtClean="0"/>
              <a:t>UxAS</a:t>
            </a:r>
            <a:r>
              <a:rPr lang="en-US" dirty="0" smtClean="0"/>
              <a:t> formalization in AADL/AGREE :</a:t>
            </a:r>
          </a:p>
          <a:p>
            <a:pPr lvl="1" fontAlgn="base"/>
            <a:r>
              <a:rPr lang="en-US" dirty="0" smtClean="0"/>
              <a:t>Extracted data types, input and output ports, and connections from code </a:t>
            </a:r>
            <a:r>
              <a:rPr lang="en-US" dirty="0" smtClean="0">
                <a:solidFill>
                  <a:srgbClr val="0000FF"/>
                </a:solidFill>
              </a:rPr>
              <a:t>(AFRL/LQ, </a:t>
            </a:r>
            <a:r>
              <a:rPr lang="en-US" dirty="0" smtClean="0">
                <a:solidFill>
                  <a:srgbClr val="0000FF"/>
                </a:solidFill>
              </a:rPr>
              <a:t>RC</a:t>
            </a:r>
            <a:r>
              <a:rPr lang="en-US" dirty="0">
                <a:solidFill>
                  <a:srgbClr val="0000FF"/>
                </a:solidFill>
              </a:rPr>
              <a:t>)</a:t>
            </a:r>
            <a:endParaRPr lang="en-US" dirty="0" smtClean="0"/>
          </a:p>
          <a:p>
            <a:pPr lvl="1" fontAlgn="base"/>
            <a:r>
              <a:rPr lang="en-US" dirty="0" smtClean="0"/>
              <a:t>Created formal contracts for nine services and tasks based on the </a:t>
            </a:r>
            <a:r>
              <a:rPr lang="en-US" dirty="0" err="1" smtClean="0"/>
              <a:t>OpenUxAS</a:t>
            </a:r>
            <a:r>
              <a:rPr lang="en-US" dirty="0" smtClean="0"/>
              <a:t> Wiki and conversations with the developer </a:t>
            </a:r>
            <a:r>
              <a:rPr lang="en-US" dirty="0" smtClean="0">
                <a:solidFill>
                  <a:srgbClr val="0000FF"/>
                </a:solidFill>
              </a:rPr>
              <a:t>(DC, RC)</a:t>
            </a:r>
          </a:p>
          <a:p>
            <a:pPr lvl="1" fontAlgn="base"/>
            <a:r>
              <a:rPr lang="en-US" dirty="0" smtClean="0"/>
              <a:t>Stated and analyzed properties of these component-level contracts including timing aspects </a:t>
            </a:r>
            <a:r>
              <a:rPr lang="en-US" dirty="0" smtClean="0">
                <a:solidFill>
                  <a:srgbClr val="0000FF"/>
                </a:solidFill>
              </a:rPr>
              <a:t>(DC, RC, </a:t>
            </a:r>
            <a:r>
              <a:rPr lang="en-US" dirty="0" smtClean="0">
                <a:solidFill>
                  <a:srgbClr val="0000FF"/>
                </a:solidFill>
              </a:rPr>
              <a:t>LQ)</a:t>
            </a:r>
            <a:endParaRPr lang="en-US" dirty="0" smtClean="0">
              <a:solidFill>
                <a:srgbClr val="0000FF"/>
              </a:solidFill>
            </a:endParaRPr>
          </a:p>
          <a:p>
            <a:pPr lvl="1" fontAlgn="base"/>
            <a:r>
              <a:rPr lang="en-US" dirty="0" smtClean="0"/>
              <a:t>Idioms and lemmas developed and documented for effective use of AGREE </a:t>
            </a:r>
            <a:r>
              <a:rPr lang="en-US" dirty="0" smtClean="0">
                <a:solidFill>
                  <a:srgbClr val="0000FF"/>
                </a:solidFill>
              </a:rPr>
              <a:t>(DC, </a:t>
            </a:r>
            <a:r>
              <a:rPr lang="en-US" dirty="0" smtClean="0">
                <a:solidFill>
                  <a:srgbClr val="0000FF"/>
                </a:solidFill>
              </a:rPr>
              <a:t>RC, LQ/AFRL)</a:t>
            </a:r>
            <a:endParaRPr lang="en-US" dirty="0" smtClean="0">
              <a:solidFill>
                <a:srgbClr val="0000FF"/>
              </a:solidFill>
            </a:endParaRPr>
          </a:p>
          <a:p>
            <a:pPr fontAlgn="base"/>
            <a:r>
              <a:rPr lang="en-US" dirty="0" err="1" smtClean="0"/>
              <a:t>UxAS</a:t>
            </a:r>
            <a:r>
              <a:rPr lang="en-US" dirty="0" smtClean="0"/>
              <a:t> formalization in ASSERT:</a:t>
            </a:r>
          </a:p>
          <a:p>
            <a:pPr lvl="1" fontAlgn="base"/>
            <a:r>
              <a:rPr lang="en-US" dirty="0" smtClean="0"/>
              <a:t>Created an ontology of the system </a:t>
            </a:r>
            <a:r>
              <a:rPr lang="en-US" dirty="0" smtClean="0">
                <a:solidFill>
                  <a:srgbClr val="0000FF"/>
                </a:solidFill>
              </a:rPr>
              <a:t>(GE)</a:t>
            </a:r>
            <a:endParaRPr lang="en-US" dirty="0" smtClean="0"/>
          </a:p>
          <a:p>
            <a:pPr lvl="1" fontAlgn="base"/>
            <a:r>
              <a:rPr lang="en-US" dirty="0" smtClean="0"/>
              <a:t>Examined contractual obligations of a representative component </a:t>
            </a:r>
            <a:r>
              <a:rPr lang="en-US" dirty="0" smtClean="0">
                <a:solidFill>
                  <a:srgbClr val="0000FF"/>
                </a:solidFill>
              </a:rPr>
              <a:t>(GE)</a:t>
            </a:r>
            <a:endParaRPr lang="en-US" dirty="0" smtClean="0"/>
          </a:p>
          <a:p>
            <a:pPr fontAlgn="base"/>
            <a:r>
              <a:rPr lang="en-US" dirty="0" smtClean="0"/>
              <a:t>Enhanced tool </a:t>
            </a:r>
            <a:r>
              <a:rPr lang="en-US" dirty="0"/>
              <a:t>to compose component contracts </a:t>
            </a:r>
            <a:r>
              <a:rPr lang="en-US" dirty="0" smtClean="0"/>
              <a:t>in AGREE into </a:t>
            </a:r>
            <a:r>
              <a:rPr lang="en-US" dirty="0"/>
              <a:t>a system </a:t>
            </a:r>
            <a:r>
              <a:rPr lang="en-US" dirty="0" smtClean="0"/>
              <a:t>contract </a:t>
            </a:r>
            <a:r>
              <a:rPr lang="en-US" dirty="0" smtClean="0">
                <a:solidFill>
                  <a:srgbClr val="0000FF"/>
                </a:solidFill>
              </a:rPr>
              <a:t>(H, ISU)</a:t>
            </a:r>
            <a:endParaRPr lang="en-US" dirty="0">
              <a:solidFill>
                <a:srgbClr val="0000FF"/>
              </a:solidFill>
            </a:endParaRPr>
          </a:p>
          <a:p>
            <a:pPr fontAlgn="base"/>
            <a:r>
              <a:rPr lang="en-US" dirty="0" smtClean="0"/>
              <a:t>Created an assurance argument for state machine correctness </a:t>
            </a:r>
            <a:r>
              <a:rPr lang="en-US" dirty="0" smtClean="0">
                <a:solidFill>
                  <a:srgbClr val="0000FF"/>
                </a:solidFill>
              </a:rPr>
              <a:t>(DC)</a:t>
            </a:r>
          </a:p>
          <a:p>
            <a:pPr fontAlgn="base"/>
            <a:r>
              <a:rPr lang="en-US" dirty="0" smtClean="0"/>
              <a:t>Abstracted a task service finite state machine in Stateflow for simulation and formal analysis </a:t>
            </a:r>
            <a:r>
              <a:rPr lang="en-US" dirty="0" smtClean="0">
                <a:solidFill>
                  <a:srgbClr val="0000FF"/>
                </a:solidFill>
              </a:rPr>
              <a:t>(LM)</a:t>
            </a:r>
          </a:p>
          <a:p>
            <a:pPr fontAlgn="base"/>
            <a:r>
              <a:rPr lang="en-US" dirty="0"/>
              <a:t>Connected </a:t>
            </a:r>
            <a:r>
              <a:rPr lang="en-US" dirty="0" err="1"/>
              <a:t>UxAS</a:t>
            </a:r>
            <a:r>
              <a:rPr lang="en-US" dirty="0"/>
              <a:t> to the Robot Operating System (ROS) </a:t>
            </a:r>
            <a:r>
              <a:rPr lang="en-US" dirty="0">
                <a:solidFill>
                  <a:srgbClr val="0000FF"/>
                </a:solidFill>
              </a:rPr>
              <a:t>(UC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6221710" y="3244334"/>
            <a:ext cx="5200278" cy="3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We improved </a:t>
            </a:r>
            <a:r>
              <a:rPr lang="en-US" b="1" i="1" dirty="0" err="1" smtClean="0"/>
              <a:t>UxAS</a:t>
            </a:r>
            <a:r>
              <a:rPr lang="en-US" b="1" i="1" dirty="0" smtClean="0"/>
              <a:t> through formalization</a:t>
            </a:r>
            <a:endParaRPr lang="en-US" b="1" i="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4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Developing the </a:t>
            </a:r>
            <a:r>
              <a:rPr lang="en-US" dirty="0" err="1" smtClean="0"/>
              <a:t>UxAS</a:t>
            </a:r>
            <a:r>
              <a:rPr lang="en-US" dirty="0" smtClean="0"/>
              <a:t> Formal Representation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5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AADL Tools: Architecture-Driven Assurance</a:t>
            </a:r>
          </a:p>
        </p:txBody>
      </p:sp>
      <p:pic>
        <p:nvPicPr>
          <p:cNvPr id="96" name="Picture 1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8200" y="1524001"/>
            <a:ext cx="3048000" cy="1890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7" name="Group 96"/>
          <p:cNvGrpSpPr/>
          <p:nvPr/>
        </p:nvGrpSpPr>
        <p:grpSpPr>
          <a:xfrm>
            <a:off x="3360396" y="2628900"/>
            <a:ext cx="3040404" cy="3661492"/>
            <a:chOff x="1836396" y="2628900"/>
            <a:chExt cx="3040404" cy="3661492"/>
          </a:xfrm>
        </p:grpSpPr>
        <p:grpSp>
          <p:nvGrpSpPr>
            <p:cNvPr id="98" name="Group 97"/>
            <p:cNvGrpSpPr/>
            <p:nvPr/>
          </p:nvGrpSpPr>
          <p:grpSpPr>
            <a:xfrm>
              <a:off x="1873646" y="2628900"/>
              <a:ext cx="1110265" cy="533400"/>
              <a:chOff x="1129973" y="1950482"/>
              <a:chExt cx="1110265" cy="533400"/>
            </a:xfrm>
          </p:grpSpPr>
          <p:grpSp>
            <p:nvGrpSpPr>
              <p:cNvPr id="105" name="Group 104"/>
              <p:cNvGrpSpPr/>
              <p:nvPr/>
            </p:nvGrpSpPr>
            <p:grpSpPr>
              <a:xfrm flipH="1">
                <a:off x="1129973" y="1950482"/>
                <a:ext cx="1110265" cy="533400"/>
                <a:chOff x="6640902" y="1295400"/>
                <a:chExt cx="1110265" cy="5334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6783673" y="1295400"/>
                  <a:ext cx="737505" cy="533400"/>
                </a:xfrm>
                <a:prstGeom prst="rect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rgbClr val="FFFFFF"/>
                    </a:solidFill>
                    <a:latin typeface="Verdana"/>
                    <a:cs typeface="Arial"/>
                  </a:endParaRPr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7239000" y="1295400"/>
                  <a:ext cx="512167" cy="533400"/>
                </a:xfrm>
                <a:prstGeom prst="ellipse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rgbClr val="FFFFFF"/>
                    </a:solidFill>
                    <a:latin typeface="Verdana"/>
                    <a:cs typeface="Arial"/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6640902" y="1371600"/>
                  <a:ext cx="142771" cy="76200"/>
                </a:xfrm>
                <a:prstGeom prst="rect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rgbClr val="FFFFFF"/>
                    </a:solidFill>
                    <a:latin typeface="Verdana"/>
                    <a:cs typeface="Arial"/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6648554" y="1676400"/>
                  <a:ext cx="142771" cy="76200"/>
                </a:xfrm>
                <a:prstGeom prst="rect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rgbClr val="FFFFFF"/>
                    </a:solidFill>
                    <a:latin typeface="Verdana"/>
                    <a:cs typeface="Arial"/>
                  </a:endParaRPr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1159511" y="1960007"/>
                <a:ext cx="947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>
                  <a:defRPr/>
                </a:pPr>
                <a:r>
                  <a:rPr lang="en-US" sz="1400" b="1" kern="0" dirty="0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Trusted</a:t>
                </a:r>
              </a:p>
              <a:p>
                <a:pPr algn="r">
                  <a:defRPr/>
                </a:pPr>
                <a:r>
                  <a:rPr lang="en-US" sz="1400" b="1" kern="0" dirty="0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Build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836396" y="3000374"/>
              <a:ext cx="3040404" cy="3290018"/>
              <a:chOff x="1836396" y="3000374"/>
              <a:chExt cx="3040404" cy="3290018"/>
            </a:xfrm>
          </p:grpSpPr>
          <p:pic>
            <p:nvPicPr>
              <p:cNvPr id="100" name="Picture 3" descr="C:\Users\ddcofer\AppData\Local\Microsoft\Windows\Temporary Internet Files\Content.IE5\HWJ81UGS\MC900389552[1].wmf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4805" y="4397317"/>
                <a:ext cx="900112" cy="930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1" name="TextBox 100"/>
              <p:cNvSpPr txBox="1"/>
              <p:nvPr/>
            </p:nvSpPr>
            <p:spPr>
              <a:xfrm>
                <a:off x="2563025" y="3967660"/>
                <a:ext cx="2313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kern="0" dirty="0">
                    <a:solidFill>
                      <a:srgbClr val="000000"/>
                    </a:solidFill>
                    <a:latin typeface="Tw Cen MT" pitchFamily="34" charset="0"/>
                  </a:rPr>
                  <a:t>Architecture Translation</a:t>
                </a:r>
              </a:p>
            </p:txBody>
          </p:sp>
          <p:sp>
            <p:nvSpPr>
              <p:cNvPr id="102" name="Freeform 101"/>
              <p:cNvSpPr/>
              <p:nvPr/>
            </p:nvSpPr>
            <p:spPr>
              <a:xfrm>
                <a:off x="1836396" y="3000374"/>
                <a:ext cx="1883808" cy="1082159"/>
              </a:xfrm>
              <a:custGeom>
                <a:avLst/>
                <a:gdLst>
                  <a:gd name="connsiteX0" fmla="*/ 105442 w 2210467"/>
                  <a:gd name="connsiteY0" fmla="*/ 0 h 866775"/>
                  <a:gd name="connsiteX1" fmla="*/ 191167 w 2210467"/>
                  <a:gd name="connsiteY1" fmla="*/ 333375 h 866775"/>
                  <a:gd name="connsiteX2" fmla="*/ 1858042 w 2210467"/>
                  <a:gd name="connsiteY2" fmla="*/ 609600 h 866775"/>
                  <a:gd name="connsiteX3" fmla="*/ 2210467 w 2210467"/>
                  <a:gd name="connsiteY3" fmla="*/ 866775 h 866775"/>
                  <a:gd name="connsiteX0" fmla="*/ 89354 w 2232479"/>
                  <a:gd name="connsiteY0" fmla="*/ 0 h 914400"/>
                  <a:gd name="connsiteX1" fmla="*/ 213179 w 2232479"/>
                  <a:gd name="connsiteY1" fmla="*/ 381000 h 914400"/>
                  <a:gd name="connsiteX2" fmla="*/ 1880054 w 2232479"/>
                  <a:gd name="connsiteY2" fmla="*/ 657225 h 914400"/>
                  <a:gd name="connsiteX3" fmla="*/ 2232479 w 2232479"/>
                  <a:gd name="connsiteY3" fmla="*/ 914400 h 914400"/>
                  <a:gd name="connsiteX0" fmla="*/ 74468 w 2217593"/>
                  <a:gd name="connsiteY0" fmla="*/ 0 h 914400"/>
                  <a:gd name="connsiteX1" fmla="*/ 198293 w 2217593"/>
                  <a:gd name="connsiteY1" fmla="*/ 381000 h 914400"/>
                  <a:gd name="connsiteX2" fmla="*/ 1865168 w 2217593"/>
                  <a:gd name="connsiteY2" fmla="*/ 657225 h 914400"/>
                  <a:gd name="connsiteX3" fmla="*/ 2217593 w 2217593"/>
                  <a:gd name="connsiteY3" fmla="*/ 914400 h 914400"/>
                  <a:gd name="connsiteX0" fmla="*/ 78130 w 2221255"/>
                  <a:gd name="connsiteY0" fmla="*/ 0 h 914400"/>
                  <a:gd name="connsiteX1" fmla="*/ 201955 w 2221255"/>
                  <a:gd name="connsiteY1" fmla="*/ 381000 h 914400"/>
                  <a:gd name="connsiteX2" fmla="*/ 1868830 w 2221255"/>
                  <a:gd name="connsiteY2" fmla="*/ 657225 h 914400"/>
                  <a:gd name="connsiteX3" fmla="*/ 2221255 w 2221255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1255" h="914400">
                    <a:moveTo>
                      <a:pt x="78130" y="0"/>
                    </a:moveTo>
                    <a:cubicBezTo>
                      <a:pt x="3517" y="77787"/>
                      <a:pt x="-96495" y="271463"/>
                      <a:pt x="201955" y="381000"/>
                    </a:cubicBezTo>
                    <a:cubicBezTo>
                      <a:pt x="500405" y="490538"/>
                      <a:pt x="1532280" y="568325"/>
                      <a:pt x="1868830" y="657225"/>
                    </a:cubicBezTo>
                    <a:cubicBezTo>
                      <a:pt x="2205380" y="746125"/>
                      <a:pt x="2213317" y="830262"/>
                      <a:pt x="2221255" y="914400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225271" y="5339260"/>
                <a:ext cx="7857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b="1" kern="0" dirty="0">
                    <a:solidFill>
                      <a:srgbClr val="000000"/>
                    </a:solidFill>
                    <a:latin typeface="Verdana"/>
                  </a:rPr>
                  <a:t>seL4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200400" y="5644061"/>
                <a:ext cx="10887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b="1" kern="0" dirty="0" err="1">
                    <a:solidFill>
                      <a:srgbClr val="000000"/>
                    </a:solidFill>
                  </a:rPr>
                  <a:t>eChronos</a:t>
                </a:r>
                <a:endParaRPr lang="en-US" b="1" kern="0" dirty="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en-US" b="1" kern="0" dirty="0">
                    <a:solidFill>
                      <a:srgbClr val="000000"/>
                    </a:solidFill>
                  </a:rPr>
                  <a:t>VxWorks</a:t>
                </a:r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8398980" y="3629064"/>
            <a:ext cx="3651125" cy="2375787"/>
            <a:chOff x="5035675" y="4028451"/>
            <a:chExt cx="3651125" cy="2375787"/>
          </a:xfrm>
        </p:grpSpPr>
        <p:grpSp>
          <p:nvGrpSpPr>
            <p:cNvPr id="112" name="Group 111"/>
            <p:cNvGrpSpPr/>
            <p:nvPr/>
          </p:nvGrpSpPr>
          <p:grpSpPr>
            <a:xfrm>
              <a:off x="6028890" y="4474379"/>
              <a:ext cx="2657910" cy="1181292"/>
              <a:chOff x="4038600" y="3886200"/>
              <a:chExt cx="4800601" cy="2133600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4038600" y="3886200"/>
                <a:ext cx="4800600" cy="2133600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000000"/>
                  </a:solidFill>
                  <a:latin typeface="Verdana"/>
                  <a:cs typeface="Arial"/>
                </a:endParaRPr>
              </a:p>
            </p:txBody>
          </p:sp>
          <p:cxnSp>
            <p:nvCxnSpPr>
              <p:cNvPr id="116" name="Straight Connector 115"/>
              <p:cNvCxnSpPr>
                <a:stCxn id="129" idx="0"/>
                <a:endCxn id="138" idx="3"/>
              </p:cNvCxnSpPr>
              <p:nvPr/>
            </p:nvCxnSpPr>
            <p:spPr>
              <a:xfrm>
                <a:off x="4090988" y="4279900"/>
                <a:ext cx="357187" cy="3175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7" name="Straight Connector 34"/>
              <p:cNvCxnSpPr>
                <a:stCxn id="139" idx="0"/>
                <a:endCxn id="135" idx="3"/>
              </p:cNvCxnSpPr>
              <p:nvPr/>
            </p:nvCxnSpPr>
            <p:spPr>
              <a:xfrm>
                <a:off x="5562601" y="4283075"/>
                <a:ext cx="333375" cy="1125538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8" name="Straight Connector 36"/>
              <p:cNvCxnSpPr>
                <a:stCxn id="136" idx="0"/>
                <a:endCxn id="131" idx="3"/>
              </p:cNvCxnSpPr>
              <p:nvPr/>
            </p:nvCxnSpPr>
            <p:spPr>
              <a:xfrm flipV="1">
                <a:off x="7010401" y="4487069"/>
                <a:ext cx="380999" cy="921544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9" name="Straight Connector 118"/>
              <p:cNvCxnSpPr>
                <a:stCxn id="139" idx="0"/>
                <a:endCxn id="132" idx="3"/>
              </p:cNvCxnSpPr>
              <p:nvPr/>
            </p:nvCxnSpPr>
            <p:spPr>
              <a:xfrm flipV="1">
                <a:off x="5562601" y="4282283"/>
                <a:ext cx="1828799" cy="792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0" name="Straight Connector 119"/>
              <p:cNvCxnSpPr>
                <a:stCxn id="133" idx="0"/>
                <a:endCxn id="124" idx="3"/>
              </p:cNvCxnSpPr>
              <p:nvPr/>
            </p:nvCxnSpPr>
            <p:spPr>
              <a:xfrm>
                <a:off x="8504238" y="4384675"/>
                <a:ext cx="28257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grpSp>
            <p:nvGrpSpPr>
              <p:cNvPr id="121" name="Group 120"/>
              <p:cNvGrpSpPr/>
              <p:nvPr/>
            </p:nvGrpSpPr>
            <p:grpSpPr>
              <a:xfrm>
                <a:off x="4448175" y="3975100"/>
                <a:ext cx="1114425" cy="614363"/>
                <a:chOff x="3800475" y="4076700"/>
                <a:chExt cx="1114425" cy="614363"/>
              </a:xfrm>
            </p:grpSpPr>
            <p:sp>
              <p:nvSpPr>
                <p:cNvPr id="137" name="Rectangle 136"/>
                <p:cNvSpPr>
                  <a:spLocks noChangeArrowheads="1"/>
                </p:cNvSpPr>
                <p:nvPr/>
              </p:nvSpPr>
              <p:spPr bwMode="auto">
                <a:xfrm>
                  <a:off x="3800475" y="4076700"/>
                  <a:ext cx="1114425" cy="614363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>
                      <a:solidFill>
                        <a:srgbClr val="FFFFFF"/>
                      </a:solidFill>
                      <a:latin typeface="Verdana" pitchFamily="34" charset="0"/>
                    </a:rPr>
                    <a:t>A</a:t>
                  </a:r>
                </a:p>
              </p:txBody>
            </p:sp>
            <p:sp>
              <p:nvSpPr>
                <p:cNvPr id="138" name="Isosceles Triangle 137"/>
                <p:cNvSpPr>
                  <a:spLocks noChangeArrowheads="1"/>
                </p:cNvSpPr>
                <p:nvPr/>
              </p:nvSpPr>
              <p:spPr bwMode="auto">
                <a:xfrm rot="5400000">
                  <a:off x="38012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139" name="Isosceles Triangle 138"/>
                <p:cNvSpPr>
                  <a:spLocks noChangeArrowheads="1"/>
                </p:cNvSpPr>
                <p:nvPr/>
              </p:nvSpPr>
              <p:spPr bwMode="auto">
                <a:xfrm rot="5400000">
                  <a:off x="4862513" y="4357687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22" name="Group 121"/>
              <p:cNvGrpSpPr/>
              <p:nvPr/>
            </p:nvGrpSpPr>
            <p:grpSpPr>
              <a:xfrm>
                <a:off x="5884862" y="5075238"/>
                <a:ext cx="1125538" cy="614362"/>
                <a:chOff x="5486400" y="5075238"/>
                <a:chExt cx="1125538" cy="614362"/>
              </a:xfrm>
            </p:grpSpPr>
            <p:sp>
              <p:nvSpPr>
                <p:cNvPr id="134" name="Rectangle 133"/>
                <p:cNvSpPr>
                  <a:spLocks noChangeArrowheads="1"/>
                </p:cNvSpPr>
                <p:nvPr/>
              </p:nvSpPr>
              <p:spPr bwMode="auto">
                <a:xfrm>
                  <a:off x="5486400" y="5075238"/>
                  <a:ext cx="1114425" cy="614362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 dirty="0">
                      <a:solidFill>
                        <a:srgbClr val="FFFFFF"/>
                      </a:solidFill>
                      <a:latin typeface="Verdana" pitchFamily="34" charset="0"/>
                    </a:rPr>
                    <a:t>B</a:t>
                  </a:r>
                </a:p>
              </p:txBody>
            </p:sp>
            <p:sp>
              <p:nvSpPr>
                <p:cNvPr id="135" name="Isosceles Triangle 134"/>
                <p:cNvSpPr>
                  <a:spLocks noChangeArrowheads="1"/>
                </p:cNvSpPr>
                <p:nvPr/>
              </p:nvSpPr>
              <p:spPr bwMode="auto">
                <a:xfrm rot="5400000">
                  <a:off x="5498307" y="5382419"/>
                  <a:ext cx="50800" cy="5238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136" name="Isosceles Triangle 135"/>
                <p:cNvSpPr>
                  <a:spLocks noChangeArrowheads="1"/>
                </p:cNvSpPr>
                <p:nvPr/>
              </p:nvSpPr>
              <p:spPr bwMode="auto">
                <a:xfrm rot="5400000">
                  <a:off x="6559551" y="5381625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7391400" y="4051300"/>
                <a:ext cx="1112838" cy="614363"/>
                <a:chOff x="7248525" y="4051300"/>
                <a:chExt cx="1112838" cy="614363"/>
              </a:xfrm>
            </p:grpSpPr>
            <p:sp>
              <p:nvSpPr>
                <p:cNvPr id="130" name="Rectangle 129"/>
                <p:cNvSpPr>
                  <a:spLocks noChangeArrowheads="1"/>
                </p:cNvSpPr>
                <p:nvPr/>
              </p:nvSpPr>
              <p:spPr bwMode="auto">
                <a:xfrm>
                  <a:off x="7248525" y="4051300"/>
                  <a:ext cx="1112838" cy="614363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>
                      <a:solidFill>
                        <a:srgbClr val="FFFFFF"/>
                      </a:solidFill>
                      <a:latin typeface="Verdana" pitchFamily="34" charset="0"/>
                    </a:rPr>
                    <a:t>C</a:t>
                  </a:r>
                </a:p>
              </p:txBody>
            </p:sp>
            <p:sp>
              <p:nvSpPr>
                <p:cNvPr id="131" name="Isosceles Triangle 130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460875"/>
                  <a:ext cx="52388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132" name="Isosceles Triangle 131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256088"/>
                  <a:ext cx="52387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133" name="Isosceles Triangle 132"/>
                <p:cNvSpPr>
                  <a:spLocks noChangeArrowheads="1"/>
                </p:cNvSpPr>
                <p:nvPr/>
              </p:nvSpPr>
              <p:spPr bwMode="auto">
                <a:xfrm rot="5400000">
                  <a:off x="83097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sp>
            <p:nvSpPr>
              <p:cNvPr id="124" name="Isosceles Triangle 123"/>
              <p:cNvSpPr>
                <a:spLocks noChangeArrowheads="1"/>
              </p:cNvSpPr>
              <p:nvPr/>
            </p:nvSpPr>
            <p:spPr bwMode="auto">
              <a:xfrm rot="5400000">
                <a:off x="8787607" y="4358481"/>
                <a:ext cx="50800" cy="52387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25" name="TextBox 43"/>
              <p:cNvSpPr txBox="1">
                <a:spLocks noChangeArrowheads="1"/>
              </p:cNvSpPr>
              <p:nvPr/>
            </p:nvSpPr>
            <p:spPr bwMode="auto">
              <a:xfrm>
                <a:off x="4227513" y="4572000"/>
                <a:ext cx="1639889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Assumption: Input &lt; 20</a:t>
                </a:r>
              </a:p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Guarantee: Output &lt; 2*Input</a:t>
                </a:r>
              </a:p>
            </p:txBody>
          </p:sp>
          <p:sp>
            <p:nvSpPr>
              <p:cNvPr id="126" name="TextBox 44"/>
              <p:cNvSpPr txBox="1">
                <a:spLocks noChangeArrowheads="1"/>
              </p:cNvSpPr>
              <p:nvPr/>
            </p:nvSpPr>
            <p:spPr bwMode="auto">
              <a:xfrm>
                <a:off x="5724524" y="5654675"/>
                <a:ext cx="1743075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Assumption: Input &lt; 20</a:t>
                </a:r>
              </a:p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Guarantee: Output &lt; Input + 15</a:t>
                </a:r>
              </a:p>
            </p:txBody>
          </p:sp>
          <p:sp>
            <p:nvSpPr>
              <p:cNvPr id="127" name="TextBox 45"/>
              <p:cNvSpPr txBox="1">
                <a:spLocks noChangeArrowheads="1"/>
              </p:cNvSpPr>
              <p:nvPr/>
            </p:nvSpPr>
            <p:spPr bwMode="auto">
              <a:xfrm>
                <a:off x="7300912" y="4648200"/>
                <a:ext cx="1538287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Assumption: none</a:t>
                </a:r>
              </a:p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Guarantee: Output = Input1 + Input2</a:t>
                </a:r>
              </a:p>
            </p:txBody>
          </p:sp>
          <p:sp>
            <p:nvSpPr>
              <p:cNvPr id="128" name="TextBox 46"/>
              <p:cNvSpPr txBox="1">
                <a:spLocks noChangeArrowheads="1"/>
              </p:cNvSpPr>
              <p:nvPr/>
            </p:nvSpPr>
            <p:spPr bwMode="auto">
              <a:xfrm>
                <a:off x="7443790" y="5650467"/>
                <a:ext cx="1395411" cy="333536"/>
              </a:xfrm>
              <a:prstGeom prst="rect">
                <a:avLst/>
              </a:prstGeom>
              <a:noFill/>
              <a:ln w="19050">
                <a:solidFill>
                  <a:srgbClr val="ABB4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Assumption: Input &lt; 10</a:t>
                </a:r>
              </a:p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Guarantee: Output &lt; 50</a:t>
                </a:r>
              </a:p>
            </p:txBody>
          </p:sp>
          <p:sp>
            <p:nvSpPr>
              <p:cNvPr id="129" name="Isosceles Triangle 17"/>
              <p:cNvSpPr>
                <a:spLocks noChangeArrowheads="1"/>
              </p:cNvSpPr>
              <p:nvPr/>
            </p:nvSpPr>
            <p:spPr bwMode="auto">
              <a:xfrm rot="5400000">
                <a:off x="4039394" y="4253706"/>
                <a:ext cx="50800" cy="52388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FFFFFF"/>
                  </a:solidFill>
                  <a:latin typeface="Verdana"/>
                </a:endParaRPr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6240377" y="4028451"/>
              <a:ext cx="2075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srgbClr val="000000"/>
                  </a:solidFill>
                  <a:latin typeface="Tw Cen MT" pitchFamily="34" charset="0"/>
                </a:rPr>
                <a:t>Architecture Analysis</a:t>
              </a:r>
            </a:p>
          </p:txBody>
        </p:sp>
        <p:pic>
          <p:nvPicPr>
            <p:cNvPr id="114" name="Picture 2" descr="C:\Users\ddcofer\Documents\Projects\hacms\svn_smaccm\meetings\2013-July-PI-meeting\slides\Rockwell\resolute_screen_shots\verbose_graph.p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5675" y="5090293"/>
              <a:ext cx="1796847" cy="1313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0" name="Group 139"/>
          <p:cNvGrpSpPr/>
          <p:nvPr/>
        </p:nvGrpSpPr>
        <p:grpSpPr>
          <a:xfrm>
            <a:off x="1830132" y="1752600"/>
            <a:ext cx="2380152" cy="4304874"/>
            <a:chOff x="306132" y="1752600"/>
            <a:chExt cx="2380152" cy="4304874"/>
          </a:xfrm>
        </p:grpSpPr>
        <p:grpSp>
          <p:nvGrpSpPr>
            <p:cNvPr id="141" name="Group 140"/>
            <p:cNvGrpSpPr/>
            <p:nvPr/>
          </p:nvGrpSpPr>
          <p:grpSpPr>
            <a:xfrm>
              <a:off x="685800" y="1752600"/>
              <a:ext cx="2000484" cy="2895601"/>
              <a:chOff x="685800" y="1752600"/>
              <a:chExt cx="2000484" cy="2895601"/>
            </a:xfrm>
          </p:grpSpPr>
          <p:pic>
            <p:nvPicPr>
              <p:cNvPr id="143" name="Picture 2" descr="https://encrypted-tbn0.gstatic.com/images?q=tbn:ANd9GcQyR5lXe_e8Fx9HyDitWCJgBJAjBpV0KbUBCI4CfK9l44Rg0zi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4267200"/>
                <a:ext cx="1476375" cy="381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4" name="TextBox 143"/>
              <p:cNvSpPr txBox="1"/>
              <p:nvPr/>
            </p:nvSpPr>
            <p:spPr>
              <a:xfrm>
                <a:off x="685800" y="3733800"/>
                <a:ext cx="2000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kern="0" dirty="0">
                    <a:solidFill>
                      <a:srgbClr val="000000"/>
                    </a:solidFill>
                    <a:latin typeface="Tw Cen MT" pitchFamily="34" charset="0"/>
                  </a:rPr>
                  <a:t>Architecture Models</a:t>
                </a:r>
              </a:p>
            </p:txBody>
          </p:sp>
          <p:grpSp>
            <p:nvGrpSpPr>
              <p:cNvPr id="145" name="Group 144"/>
              <p:cNvGrpSpPr/>
              <p:nvPr/>
            </p:nvGrpSpPr>
            <p:grpSpPr>
              <a:xfrm>
                <a:off x="1469873" y="1752600"/>
                <a:ext cx="1112138" cy="533400"/>
                <a:chOff x="1129973" y="1950482"/>
                <a:chExt cx="1112138" cy="533400"/>
              </a:xfrm>
            </p:grpSpPr>
            <p:grpSp>
              <p:nvGrpSpPr>
                <p:cNvPr id="147" name="Group 146"/>
                <p:cNvGrpSpPr/>
                <p:nvPr/>
              </p:nvGrpSpPr>
              <p:grpSpPr>
                <a:xfrm flipH="1">
                  <a:off x="1129973" y="1950482"/>
                  <a:ext cx="1112138" cy="533400"/>
                  <a:chOff x="6639029" y="1295400"/>
                  <a:chExt cx="1112138" cy="533400"/>
                </a:xfrm>
              </p:grpSpPr>
              <p:sp>
                <p:nvSpPr>
                  <p:cNvPr id="149" name="Rectangle 148"/>
                  <p:cNvSpPr/>
                  <p:nvPr/>
                </p:nvSpPr>
                <p:spPr>
                  <a:xfrm>
                    <a:off x="6783673" y="1295400"/>
                    <a:ext cx="737505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7239000" y="129540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51" name="Rectangle 150"/>
                  <p:cNvSpPr/>
                  <p:nvPr/>
                </p:nvSpPr>
                <p:spPr>
                  <a:xfrm>
                    <a:off x="6640902" y="13716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6639029" y="16764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</p:grpSp>
            <p:sp>
              <p:nvSpPr>
                <p:cNvPr id="148" name="TextBox 147"/>
                <p:cNvSpPr txBox="1"/>
                <p:nvPr/>
              </p:nvSpPr>
              <p:spPr>
                <a:xfrm>
                  <a:off x="1245236" y="2045732"/>
                  <a:ext cx="8146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b="1" kern="0" dirty="0">
                      <a:solidFill>
                        <a:srgbClr val="000000"/>
                      </a:solidFill>
                      <a:latin typeface="Calibri" pitchFamily="34" charset="0"/>
                      <a:cs typeface="Times New Roman" pitchFamily="18" charset="0"/>
                    </a:rPr>
                    <a:t>OSATE</a:t>
                  </a:r>
                </a:p>
              </p:txBody>
            </p:sp>
          </p:grpSp>
          <p:sp>
            <p:nvSpPr>
              <p:cNvPr id="146" name="Freeform 145"/>
              <p:cNvSpPr/>
              <p:nvPr/>
            </p:nvSpPr>
            <p:spPr>
              <a:xfrm>
                <a:off x="1143000" y="2032517"/>
                <a:ext cx="403073" cy="1739384"/>
              </a:xfrm>
              <a:custGeom>
                <a:avLst/>
                <a:gdLst>
                  <a:gd name="connsiteX0" fmla="*/ 400072 w 400072"/>
                  <a:gd name="connsiteY0" fmla="*/ 55644 h 1179594"/>
                  <a:gd name="connsiteX1" fmla="*/ 22 w 400072"/>
                  <a:gd name="connsiteY1" fmla="*/ 84219 h 1179594"/>
                  <a:gd name="connsiteX2" fmla="*/ 381022 w 400072"/>
                  <a:gd name="connsiteY2" fmla="*/ 855744 h 1179594"/>
                  <a:gd name="connsiteX3" fmla="*/ 304822 w 400072"/>
                  <a:gd name="connsiteY3" fmla="*/ 1160544 h 1179594"/>
                  <a:gd name="connsiteX4" fmla="*/ 304822 w 400072"/>
                  <a:gd name="connsiteY4" fmla="*/ 1160544 h 1179594"/>
                  <a:gd name="connsiteX5" fmla="*/ 304822 w 400072"/>
                  <a:gd name="connsiteY5" fmla="*/ 1179594 h 1179594"/>
                  <a:gd name="connsiteX0" fmla="*/ 409597 w 409597"/>
                  <a:gd name="connsiteY0" fmla="*/ 14182 h 1138132"/>
                  <a:gd name="connsiteX1" fmla="*/ 22 w 409597"/>
                  <a:gd name="connsiteY1" fmla="*/ 195157 h 1138132"/>
                  <a:gd name="connsiteX2" fmla="*/ 390547 w 409597"/>
                  <a:gd name="connsiteY2" fmla="*/ 814282 h 1138132"/>
                  <a:gd name="connsiteX3" fmla="*/ 314347 w 409597"/>
                  <a:gd name="connsiteY3" fmla="*/ 1119082 h 1138132"/>
                  <a:gd name="connsiteX4" fmla="*/ 314347 w 409597"/>
                  <a:gd name="connsiteY4" fmla="*/ 1119082 h 1138132"/>
                  <a:gd name="connsiteX5" fmla="*/ 314347 w 409597"/>
                  <a:gd name="connsiteY5" fmla="*/ 1138132 h 1138132"/>
                  <a:gd name="connsiteX0" fmla="*/ 390525 w 403073"/>
                  <a:gd name="connsiteY0" fmla="*/ 11255 h 1182830"/>
                  <a:gd name="connsiteX1" fmla="*/ 0 w 403073"/>
                  <a:gd name="connsiteY1" fmla="*/ 239855 h 1182830"/>
                  <a:gd name="connsiteX2" fmla="*/ 390525 w 403073"/>
                  <a:gd name="connsiteY2" fmla="*/ 858980 h 1182830"/>
                  <a:gd name="connsiteX3" fmla="*/ 314325 w 403073"/>
                  <a:gd name="connsiteY3" fmla="*/ 1163780 h 1182830"/>
                  <a:gd name="connsiteX4" fmla="*/ 314325 w 403073"/>
                  <a:gd name="connsiteY4" fmla="*/ 1163780 h 1182830"/>
                  <a:gd name="connsiteX5" fmla="*/ 314325 w 403073"/>
                  <a:gd name="connsiteY5" fmla="*/ 1182830 h 1182830"/>
                  <a:gd name="connsiteX0" fmla="*/ 390525 w 403073"/>
                  <a:gd name="connsiteY0" fmla="*/ 0 h 1171575"/>
                  <a:gd name="connsiteX1" fmla="*/ 0 w 403073"/>
                  <a:gd name="connsiteY1" fmla="*/ 228600 h 1171575"/>
                  <a:gd name="connsiteX2" fmla="*/ 390525 w 403073"/>
                  <a:gd name="connsiteY2" fmla="*/ 847725 h 1171575"/>
                  <a:gd name="connsiteX3" fmla="*/ 314325 w 403073"/>
                  <a:gd name="connsiteY3" fmla="*/ 1152525 h 1171575"/>
                  <a:gd name="connsiteX4" fmla="*/ 314325 w 403073"/>
                  <a:gd name="connsiteY4" fmla="*/ 1152525 h 1171575"/>
                  <a:gd name="connsiteX5" fmla="*/ 314325 w 403073"/>
                  <a:gd name="connsiteY5" fmla="*/ 1171575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3073" h="1171575">
                    <a:moveTo>
                      <a:pt x="390525" y="0"/>
                    </a:moveTo>
                    <a:cubicBezTo>
                      <a:pt x="201612" y="23812"/>
                      <a:pt x="0" y="87313"/>
                      <a:pt x="0" y="228600"/>
                    </a:cubicBezTo>
                    <a:cubicBezTo>
                      <a:pt x="0" y="369887"/>
                      <a:pt x="338137" y="693737"/>
                      <a:pt x="390525" y="847725"/>
                    </a:cubicBezTo>
                    <a:cubicBezTo>
                      <a:pt x="442913" y="1001713"/>
                      <a:pt x="314325" y="1152525"/>
                      <a:pt x="314325" y="1152525"/>
                    </a:cubicBezTo>
                    <a:lnTo>
                      <a:pt x="314325" y="1152525"/>
                    </a:lnTo>
                    <a:lnTo>
                      <a:pt x="314325" y="1171575"/>
                    </a:ln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</p:grpSp>
        <p:pic>
          <p:nvPicPr>
            <p:cNvPr id="142" name="Picture 7"/>
            <p:cNvPicPr>
              <a:picLocks noChangeAspect="1" noChangeArrowheads="1"/>
            </p:cNvPicPr>
            <p:nvPr/>
          </p:nvPicPr>
          <p:blipFill>
            <a:blip r:embed="rId7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32" y="4807057"/>
              <a:ext cx="2166255" cy="1250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3" name="Group 152"/>
          <p:cNvGrpSpPr/>
          <p:nvPr/>
        </p:nvGrpSpPr>
        <p:grpSpPr>
          <a:xfrm>
            <a:off x="8021184" y="1433675"/>
            <a:ext cx="2080361" cy="2614450"/>
            <a:chOff x="6497183" y="1433675"/>
            <a:chExt cx="2080361" cy="2614450"/>
          </a:xfrm>
        </p:grpSpPr>
        <p:grpSp>
          <p:nvGrpSpPr>
            <p:cNvPr id="154" name="Group 153"/>
            <p:cNvGrpSpPr/>
            <p:nvPr/>
          </p:nvGrpSpPr>
          <p:grpSpPr>
            <a:xfrm>
              <a:off x="6497183" y="1433675"/>
              <a:ext cx="2080361" cy="2614450"/>
              <a:chOff x="6497183" y="1433675"/>
              <a:chExt cx="2080361" cy="2614450"/>
            </a:xfrm>
          </p:grpSpPr>
          <p:sp>
            <p:nvSpPr>
              <p:cNvPr id="156" name="Freeform 155"/>
              <p:cNvSpPr/>
              <p:nvPr/>
            </p:nvSpPr>
            <p:spPr>
              <a:xfrm>
                <a:off x="7580507" y="1647825"/>
                <a:ext cx="997037" cy="2400300"/>
              </a:xfrm>
              <a:custGeom>
                <a:avLst/>
                <a:gdLst>
                  <a:gd name="connsiteX0" fmla="*/ 0 w 586671"/>
                  <a:gd name="connsiteY0" fmla="*/ 3888 h 1661238"/>
                  <a:gd name="connsiteX1" fmla="*/ 581025 w 586671"/>
                  <a:gd name="connsiteY1" fmla="*/ 203913 h 1661238"/>
                  <a:gd name="connsiteX2" fmla="*/ 295275 w 586671"/>
                  <a:gd name="connsiteY2" fmla="*/ 1318338 h 1661238"/>
                  <a:gd name="connsiteX3" fmla="*/ 295275 w 586671"/>
                  <a:gd name="connsiteY3" fmla="*/ 1661238 h 1661238"/>
                  <a:gd name="connsiteX0" fmla="*/ 0 w 586671"/>
                  <a:gd name="connsiteY0" fmla="*/ 0 h 1657350"/>
                  <a:gd name="connsiteX1" fmla="*/ 581025 w 586671"/>
                  <a:gd name="connsiteY1" fmla="*/ 200025 h 1657350"/>
                  <a:gd name="connsiteX2" fmla="*/ 295275 w 586671"/>
                  <a:gd name="connsiteY2" fmla="*/ 1314450 h 1657350"/>
                  <a:gd name="connsiteX3" fmla="*/ 295275 w 586671"/>
                  <a:gd name="connsiteY3" fmla="*/ 1657350 h 165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6671" h="1657350">
                    <a:moveTo>
                      <a:pt x="0" y="0"/>
                    </a:moveTo>
                    <a:cubicBezTo>
                      <a:pt x="265906" y="19050"/>
                      <a:pt x="531813" y="-19050"/>
                      <a:pt x="581025" y="200025"/>
                    </a:cubicBezTo>
                    <a:cubicBezTo>
                      <a:pt x="630237" y="419100"/>
                      <a:pt x="342900" y="1071563"/>
                      <a:pt x="295275" y="1314450"/>
                    </a:cubicBezTo>
                    <a:cubicBezTo>
                      <a:pt x="247650" y="1557338"/>
                      <a:pt x="271462" y="1607344"/>
                      <a:pt x="295275" y="1657350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  <p:grpSp>
            <p:nvGrpSpPr>
              <p:cNvPr id="157" name="Group 156"/>
              <p:cNvGrpSpPr/>
              <p:nvPr/>
            </p:nvGrpSpPr>
            <p:grpSpPr>
              <a:xfrm>
                <a:off x="6497183" y="1433675"/>
                <a:ext cx="1503817" cy="533400"/>
                <a:chOff x="6640902" y="1347950"/>
                <a:chExt cx="1503817" cy="533400"/>
              </a:xfrm>
            </p:grpSpPr>
            <p:grpSp>
              <p:nvGrpSpPr>
                <p:cNvPr id="158" name="Group 157"/>
                <p:cNvGrpSpPr/>
                <p:nvPr/>
              </p:nvGrpSpPr>
              <p:grpSpPr>
                <a:xfrm>
                  <a:off x="6640902" y="1347950"/>
                  <a:ext cx="1503817" cy="533400"/>
                  <a:chOff x="6640902" y="1347950"/>
                  <a:chExt cx="1503817" cy="533400"/>
                </a:xfrm>
              </p:grpSpPr>
              <p:sp>
                <p:nvSpPr>
                  <p:cNvPr id="160" name="Rectangle 159"/>
                  <p:cNvSpPr/>
                  <p:nvPr/>
                </p:nvSpPr>
                <p:spPr>
                  <a:xfrm>
                    <a:off x="6783673" y="1347950"/>
                    <a:ext cx="1095567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7632552" y="134795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>
                  <a:xfrm>
                    <a:off x="6640902" y="142415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63" name="Rectangle 162"/>
                  <p:cNvSpPr/>
                  <p:nvPr/>
                </p:nvSpPr>
                <p:spPr>
                  <a:xfrm>
                    <a:off x="6648554" y="172895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</p:grpSp>
            <p:sp>
              <p:nvSpPr>
                <p:cNvPr id="159" name="TextBox 158"/>
                <p:cNvSpPr txBox="1"/>
                <p:nvPr/>
              </p:nvSpPr>
              <p:spPr>
                <a:xfrm>
                  <a:off x="6766755" y="1375540"/>
                  <a:ext cx="13528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:r>
                    <a:rPr lang="en-US" b="1" kern="0" dirty="0">
                      <a:solidFill>
                        <a:srgbClr val="000000"/>
                      </a:solidFill>
                      <a:latin typeface="Tw Cen MT" pitchFamily="34" charset="0"/>
                    </a:rPr>
                    <a:t>Resolute</a:t>
                  </a:r>
                </a:p>
              </p:txBody>
            </p:sp>
          </p:grpSp>
        </p:grpSp>
        <p:sp>
          <p:nvSpPr>
            <p:cNvPr id="155" name="TextBox 154"/>
            <p:cNvSpPr txBox="1"/>
            <p:nvPr/>
          </p:nvSpPr>
          <p:spPr>
            <a:xfrm>
              <a:off x="6540229" y="1894980"/>
              <a:ext cx="13083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rgbClr val="000000"/>
                  </a:solidFill>
                  <a:latin typeface="Verdana"/>
                </a:rPr>
                <a:t>Assurance Case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064794" y="2133600"/>
            <a:ext cx="1634953" cy="1924050"/>
            <a:chOff x="6540793" y="2133600"/>
            <a:chExt cx="1634953" cy="1924050"/>
          </a:xfrm>
        </p:grpSpPr>
        <p:grpSp>
          <p:nvGrpSpPr>
            <p:cNvPr id="165" name="Group 164"/>
            <p:cNvGrpSpPr/>
            <p:nvPr/>
          </p:nvGrpSpPr>
          <p:grpSpPr>
            <a:xfrm>
              <a:off x="6540793" y="2133600"/>
              <a:ext cx="1634953" cy="1924050"/>
              <a:chOff x="6540793" y="2133600"/>
              <a:chExt cx="1634953" cy="1924050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6540793" y="2133600"/>
                <a:ext cx="1110265" cy="533400"/>
                <a:chOff x="6640902" y="1295400"/>
                <a:chExt cx="1110265" cy="533400"/>
              </a:xfrm>
            </p:grpSpPr>
            <p:grpSp>
              <p:nvGrpSpPr>
                <p:cNvPr id="169" name="Group 168"/>
                <p:cNvGrpSpPr/>
                <p:nvPr/>
              </p:nvGrpSpPr>
              <p:grpSpPr>
                <a:xfrm>
                  <a:off x="6640902" y="1295400"/>
                  <a:ext cx="1110265" cy="533400"/>
                  <a:chOff x="6640902" y="1295400"/>
                  <a:chExt cx="1110265" cy="533400"/>
                </a:xfrm>
              </p:grpSpPr>
              <p:sp>
                <p:nvSpPr>
                  <p:cNvPr id="171" name="Rectangle 170"/>
                  <p:cNvSpPr/>
                  <p:nvPr/>
                </p:nvSpPr>
                <p:spPr>
                  <a:xfrm>
                    <a:off x="6783673" y="1295400"/>
                    <a:ext cx="737505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72" name="Oval 171"/>
                  <p:cNvSpPr/>
                  <p:nvPr/>
                </p:nvSpPr>
                <p:spPr>
                  <a:xfrm>
                    <a:off x="7239000" y="129540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>
                    <a:off x="6640902" y="13716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74" name="Rectangle 173"/>
                  <p:cNvSpPr/>
                  <p:nvPr/>
                </p:nvSpPr>
                <p:spPr>
                  <a:xfrm>
                    <a:off x="6648554" y="16764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</p:grpSp>
            <p:sp>
              <p:nvSpPr>
                <p:cNvPr id="170" name="TextBox 169"/>
                <p:cNvSpPr txBox="1"/>
                <p:nvPr/>
              </p:nvSpPr>
              <p:spPr>
                <a:xfrm>
                  <a:off x="6766755" y="1371600"/>
                  <a:ext cx="944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b="1" kern="0" dirty="0">
                      <a:solidFill>
                        <a:srgbClr val="000000"/>
                      </a:solidFill>
                      <a:latin typeface="Century Gothic" pitchFamily="34" charset="0"/>
                    </a:rPr>
                    <a:t>AGREE</a:t>
                  </a:r>
                </a:p>
              </p:txBody>
            </p:sp>
          </p:grpSp>
          <p:sp>
            <p:nvSpPr>
              <p:cNvPr id="168" name="Freeform 167"/>
              <p:cNvSpPr/>
              <p:nvPr/>
            </p:nvSpPr>
            <p:spPr>
              <a:xfrm>
                <a:off x="7589075" y="2400300"/>
                <a:ext cx="586671" cy="1657350"/>
              </a:xfrm>
              <a:custGeom>
                <a:avLst/>
                <a:gdLst>
                  <a:gd name="connsiteX0" fmla="*/ 0 w 586671"/>
                  <a:gd name="connsiteY0" fmla="*/ 3888 h 1661238"/>
                  <a:gd name="connsiteX1" fmla="*/ 581025 w 586671"/>
                  <a:gd name="connsiteY1" fmla="*/ 203913 h 1661238"/>
                  <a:gd name="connsiteX2" fmla="*/ 295275 w 586671"/>
                  <a:gd name="connsiteY2" fmla="*/ 1318338 h 1661238"/>
                  <a:gd name="connsiteX3" fmla="*/ 295275 w 586671"/>
                  <a:gd name="connsiteY3" fmla="*/ 1661238 h 1661238"/>
                  <a:gd name="connsiteX0" fmla="*/ 0 w 586671"/>
                  <a:gd name="connsiteY0" fmla="*/ 0 h 1657350"/>
                  <a:gd name="connsiteX1" fmla="*/ 581025 w 586671"/>
                  <a:gd name="connsiteY1" fmla="*/ 200025 h 1657350"/>
                  <a:gd name="connsiteX2" fmla="*/ 295275 w 586671"/>
                  <a:gd name="connsiteY2" fmla="*/ 1314450 h 1657350"/>
                  <a:gd name="connsiteX3" fmla="*/ 295275 w 586671"/>
                  <a:gd name="connsiteY3" fmla="*/ 1657350 h 165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6671" h="1657350">
                    <a:moveTo>
                      <a:pt x="0" y="0"/>
                    </a:moveTo>
                    <a:cubicBezTo>
                      <a:pt x="265906" y="19050"/>
                      <a:pt x="531813" y="-19050"/>
                      <a:pt x="581025" y="200025"/>
                    </a:cubicBezTo>
                    <a:cubicBezTo>
                      <a:pt x="630237" y="419100"/>
                      <a:pt x="342900" y="1071563"/>
                      <a:pt x="295275" y="1314450"/>
                    </a:cubicBezTo>
                    <a:cubicBezTo>
                      <a:pt x="247650" y="1557338"/>
                      <a:pt x="271462" y="1607344"/>
                      <a:pt x="295275" y="1657350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</p:grpSp>
        <p:sp>
          <p:nvSpPr>
            <p:cNvPr id="166" name="TextBox 165"/>
            <p:cNvSpPr txBox="1"/>
            <p:nvPr/>
          </p:nvSpPr>
          <p:spPr>
            <a:xfrm>
              <a:off x="6572250" y="2609850"/>
              <a:ext cx="15905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rgbClr val="000000"/>
                  </a:solidFill>
                  <a:latin typeface="Verdana"/>
                </a:rPr>
                <a:t>Behavioral Analysis</a:t>
              </a: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7911559" y="2933701"/>
            <a:ext cx="1346694" cy="1114425"/>
            <a:chOff x="6387559" y="2933700"/>
            <a:chExt cx="1346694" cy="1114425"/>
          </a:xfrm>
        </p:grpSpPr>
        <p:grpSp>
          <p:nvGrpSpPr>
            <p:cNvPr id="176" name="Group 175"/>
            <p:cNvGrpSpPr/>
            <p:nvPr/>
          </p:nvGrpSpPr>
          <p:grpSpPr>
            <a:xfrm>
              <a:off x="6387559" y="2933700"/>
              <a:ext cx="1346694" cy="1114425"/>
              <a:chOff x="6387559" y="2933700"/>
              <a:chExt cx="1346694" cy="1114425"/>
            </a:xfrm>
          </p:grpSpPr>
          <p:grpSp>
            <p:nvGrpSpPr>
              <p:cNvPr id="178" name="Group 177"/>
              <p:cNvGrpSpPr/>
              <p:nvPr/>
            </p:nvGrpSpPr>
            <p:grpSpPr>
              <a:xfrm>
                <a:off x="6387559" y="2933700"/>
                <a:ext cx="1110265" cy="533400"/>
                <a:chOff x="6793302" y="2971800"/>
                <a:chExt cx="1110265" cy="533400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6793302" y="2971800"/>
                  <a:ext cx="1110265" cy="533400"/>
                  <a:chOff x="6640902" y="1295400"/>
                  <a:chExt cx="1110265" cy="533400"/>
                </a:xfrm>
              </p:grpSpPr>
              <p:sp>
                <p:nvSpPr>
                  <p:cNvPr id="182" name="Rectangle 181"/>
                  <p:cNvSpPr/>
                  <p:nvPr/>
                </p:nvSpPr>
                <p:spPr>
                  <a:xfrm>
                    <a:off x="6783673" y="1295400"/>
                    <a:ext cx="737505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83" name="Oval 182"/>
                  <p:cNvSpPr/>
                  <p:nvPr/>
                </p:nvSpPr>
                <p:spPr>
                  <a:xfrm>
                    <a:off x="7239000" y="129540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84" name="Rectangle 183"/>
                  <p:cNvSpPr/>
                  <p:nvPr/>
                </p:nvSpPr>
                <p:spPr>
                  <a:xfrm>
                    <a:off x="6640902" y="13716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85" name="Rectangle 184"/>
                  <p:cNvSpPr/>
                  <p:nvPr/>
                </p:nvSpPr>
                <p:spPr>
                  <a:xfrm>
                    <a:off x="6648554" y="16764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</p:grpSp>
            <p:sp>
              <p:nvSpPr>
                <p:cNvPr id="181" name="TextBox 180"/>
                <p:cNvSpPr txBox="1"/>
                <p:nvPr/>
              </p:nvSpPr>
              <p:spPr>
                <a:xfrm>
                  <a:off x="6984878" y="3048000"/>
                  <a:ext cx="6030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b="1" kern="0" dirty="0">
                      <a:solidFill>
                        <a:srgbClr val="000000"/>
                      </a:solidFill>
                      <a:latin typeface="OCR A Extended" panose="02010509020102010303" pitchFamily="50" charset="0"/>
                    </a:rPr>
                    <a:t>SIM</a:t>
                  </a:r>
                </a:p>
              </p:txBody>
            </p:sp>
          </p:grpSp>
          <p:sp>
            <p:nvSpPr>
              <p:cNvPr id="179" name="Freeform 178"/>
              <p:cNvSpPr/>
              <p:nvPr/>
            </p:nvSpPr>
            <p:spPr>
              <a:xfrm>
                <a:off x="7467017" y="3180756"/>
                <a:ext cx="267236" cy="867369"/>
              </a:xfrm>
              <a:custGeom>
                <a:avLst/>
                <a:gdLst>
                  <a:gd name="connsiteX0" fmla="*/ 0 w 302886"/>
                  <a:gd name="connsiteY0" fmla="*/ 0 h 866775"/>
                  <a:gd name="connsiteX1" fmla="*/ 295275 w 302886"/>
                  <a:gd name="connsiteY1" fmla="*/ 247650 h 866775"/>
                  <a:gd name="connsiteX2" fmla="*/ 219075 w 302886"/>
                  <a:gd name="connsiteY2" fmla="*/ 638175 h 866775"/>
                  <a:gd name="connsiteX3" fmla="*/ 257175 w 302886"/>
                  <a:gd name="connsiteY3" fmla="*/ 866775 h 866775"/>
                  <a:gd name="connsiteX0" fmla="*/ 0 w 267236"/>
                  <a:gd name="connsiteY0" fmla="*/ 0 h 866775"/>
                  <a:gd name="connsiteX1" fmla="*/ 257175 w 267236"/>
                  <a:gd name="connsiteY1" fmla="*/ 133350 h 866775"/>
                  <a:gd name="connsiteX2" fmla="*/ 219075 w 267236"/>
                  <a:gd name="connsiteY2" fmla="*/ 638175 h 866775"/>
                  <a:gd name="connsiteX3" fmla="*/ 257175 w 267236"/>
                  <a:gd name="connsiteY3" fmla="*/ 866775 h 866775"/>
                  <a:gd name="connsiteX0" fmla="*/ 0 w 267236"/>
                  <a:gd name="connsiteY0" fmla="*/ 594 h 867369"/>
                  <a:gd name="connsiteX1" fmla="*/ 257175 w 267236"/>
                  <a:gd name="connsiteY1" fmla="*/ 133944 h 867369"/>
                  <a:gd name="connsiteX2" fmla="*/ 219075 w 267236"/>
                  <a:gd name="connsiteY2" fmla="*/ 638769 h 867369"/>
                  <a:gd name="connsiteX3" fmla="*/ 257175 w 267236"/>
                  <a:gd name="connsiteY3" fmla="*/ 867369 h 86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236" h="867369">
                    <a:moveTo>
                      <a:pt x="0" y="594"/>
                    </a:moveTo>
                    <a:cubicBezTo>
                      <a:pt x="157956" y="-4962"/>
                      <a:pt x="220663" y="27582"/>
                      <a:pt x="257175" y="133944"/>
                    </a:cubicBezTo>
                    <a:cubicBezTo>
                      <a:pt x="293688" y="240307"/>
                      <a:pt x="219075" y="516532"/>
                      <a:pt x="219075" y="638769"/>
                    </a:cubicBezTo>
                    <a:cubicBezTo>
                      <a:pt x="219075" y="761006"/>
                      <a:pt x="234950" y="804663"/>
                      <a:pt x="257175" y="867369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6450425" y="3429000"/>
              <a:ext cx="9557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rgbClr val="000000"/>
                  </a:solidFill>
                  <a:latin typeface="Verdana"/>
                </a:rPr>
                <a:t>Simulation</a:t>
              </a:r>
            </a:p>
          </p:txBody>
        </p:sp>
      </p:grpSp>
      <p:sp>
        <p:nvSpPr>
          <p:cNvPr id="186" name="Rectangle 185"/>
          <p:cNvSpPr/>
          <p:nvPr/>
        </p:nvSpPr>
        <p:spPr>
          <a:xfrm>
            <a:off x="10246385" y="5345984"/>
            <a:ext cx="1701144" cy="855119"/>
          </a:xfrm>
          <a:prstGeom prst="rect">
            <a:avLst/>
          </a:prstGeom>
          <a:solidFill>
            <a:srgbClr val="ABB41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b="1" kern="0" dirty="0" smtClean="0">
                <a:solidFill>
                  <a:srgbClr val="FFFFFF"/>
                </a:solidFill>
                <a:latin typeface="Verdana"/>
                <a:cs typeface="Arial"/>
              </a:rPr>
              <a:t>Kind/JKind</a:t>
            </a:r>
          </a:p>
          <a:p>
            <a:pPr algn="ctr">
              <a:defRPr/>
            </a:pPr>
            <a:r>
              <a:rPr lang="en-US" sz="1400" b="1" kern="0" dirty="0" smtClean="0">
                <a:solidFill>
                  <a:srgbClr val="FFFFFF"/>
                </a:solidFill>
                <a:latin typeface="Verdana"/>
                <a:cs typeface="Arial"/>
              </a:rPr>
              <a:t>Model Checker</a:t>
            </a:r>
          </a:p>
          <a:p>
            <a:pPr algn="ctr">
              <a:defRPr/>
            </a:pPr>
            <a:r>
              <a:rPr lang="en-US" sz="1400" b="1" kern="0" dirty="0" smtClean="0">
                <a:solidFill>
                  <a:srgbClr val="FFFFFF"/>
                </a:solidFill>
                <a:latin typeface="Verdana"/>
                <a:cs typeface="Arial"/>
              </a:rPr>
              <a:t>SMT Solvers</a:t>
            </a:r>
            <a:endParaRPr lang="en-US" b="1" kern="0" dirty="0">
              <a:solidFill>
                <a:srgbClr val="FFFFFF"/>
              </a:solidFill>
              <a:latin typeface="Verdana"/>
              <a:cs typeface="Arial"/>
            </a:endParaRPr>
          </a:p>
        </p:txBody>
      </p:sp>
      <p:sp>
        <p:nvSpPr>
          <p:cNvPr id="9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2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Formalization in AADL/AGREE</a:t>
            </a:r>
            <a:br>
              <a:rPr lang="en-US" dirty="0" smtClean="0"/>
            </a:br>
            <a:r>
              <a:rPr lang="en-US" dirty="0" smtClean="0"/>
              <a:t>Formalize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Wrote a script to extract </a:t>
            </a:r>
            <a:r>
              <a:rPr lang="en-US" dirty="0"/>
              <a:t>data types,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input/output </a:t>
            </a:r>
            <a:r>
              <a:rPr lang="en-US" dirty="0"/>
              <a:t>ports, and connections from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code into AADL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bstracted </a:t>
            </a:r>
            <a:r>
              <a:rPr lang="en-US" dirty="0"/>
              <a:t>the common message bus by direct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port connections</a:t>
            </a:r>
          </a:p>
          <a:p>
            <a:pPr lvl="1"/>
            <a:r>
              <a:rPr lang="en-US" dirty="0" smtClean="0"/>
              <a:t>The structural representation of the Waterways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mission is nearly complete</a:t>
            </a:r>
          </a:p>
          <a:p>
            <a:endParaRPr lang="en-US" dirty="0" smtClean="0"/>
          </a:p>
          <a:p>
            <a:r>
              <a:rPr lang="en-US" dirty="0" smtClean="0"/>
              <a:t>Created </a:t>
            </a:r>
            <a:r>
              <a:rPr lang="en-US" dirty="0"/>
              <a:t>formal contracts </a:t>
            </a:r>
            <a:r>
              <a:rPr lang="en-US" dirty="0" smtClean="0"/>
              <a:t>(captured behaviors) for nine services </a:t>
            </a:r>
            <a:r>
              <a:rPr lang="en-US" dirty="0"/>
              <a:t>and tasks based on the </a:t>
            </a:r>
            <a:r>
              <a:rPr lang="en-US" dirty="0" err="1"/>
              <a:t>OpenUxAS</a:t>
            </a:r>
            <a:r>
              <a:rPr lang="en-US" dirty="0"/>
              <a:t> Wiki and conversations with </a:t>
            </a:r>
            <a:r>
              <a:rPr lang="en-US" dirty="0" smtClean="0"/>
              <a:t>the lead developer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020910" y="1725104"/>
            <a:ext cx="5033876" cy="2951999"/>
            <a:chOff x="7510032" y="1725104"/>
            <a:chExt cx="4544753" cy="261651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0032" y="1725104"/>
              <a:ext cx="4544753" cy="2202501"/>
            </a:xfrm>
            <a:prstGeom prst="rect">
              <a:avLst/>
            </a:prstGeom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TextBox 7"/>
            <p:cNvSpPr txBox="1"/>
            <p:nvPr/>
          </p:nvSpPr>
          <p:spPr>
            <a:xfrm>
              <a:off x="7560825" y="4003061"/>
              <a:ext cx="44431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Waterways system level AADL connections diagram</a:t>
              </a:r>
              <a:endParaRPr lang="en-US" sz="1600" i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7344" y="1870243"/>
            <a:ext cx="4746648" cy="2181351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361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 noChangeAspect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Formalization in AADL/AGREE</a:t>
            </a:r>
            <a:br>
              <a:rPr lang="en-US" dirty="0"/>
            </a:br>
            <a:r>
              <a:rPr lang="en-US" dirty="0" err="1" smtClean="0"/>
              <a:t>UxAS</a:t>
            </a:r>
            <a:r>
              <a:rPr lang="en-US" dirty="0" smtClean="0"/>
              <a:t> Formal Model Status</a:t>
            </a:r>
            <a:endParaRPr lang="en-US" dirty="0"/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354621" y="372979"/>
            <a:ext cx="344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legible headers for all sections</a:t>
            </a:r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51245" y="2299422"/>
            <a:ext cx="5253075" cy="4447849"/>
            <a:chOff x="210065" y="1395738"/>
            <a:chExt cx="3927840" cy="3325755"/>
          </a:xfrm>
        </p:grpSpPr>
        <p:sp>
          <p:nvSpPr>
            <p:cNvPr id="20" name="Rectangle 19"/>
            <p:cNvSpPr/>
            <p:nvPr/>
          </p:nvSpPr>
          <p:spPr>
            <a:xfrm>
              <a:off x="210065" y="1395738"/>
              <a:ext cx="3927840" cy="3325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97915" y="1433034"/>
              <a:ext cx="952137" cy="361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</a:rPr>
                <a:t>Services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5411690" y="1267285"/>
            <a:ext cx="4570821" cy="3439129"/>
            <a:chOff x="4559057" y="1479288"/>
            <a:chExt cx="3962966" cy="2981773"/>
          </a:xfrm>
        </p:grpSpPr>
        <p:sp>
          <p:nvSpPr>
            <p:cNvPr id="18" name="Rectangle 17"/>
            <p:cNvSpPr/>
            <p:nvPr/>
          </p:nvSpPr>
          <p:spPr>
            <a:xfrm>
              <a:off x="4559057" y="1479288"/>
              <a:ext cx="3962966" cy="2981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t="4780" b="50278"/>
            <a:stretch/>
          </p:blipFill>
          <p:spPr>
            <a:xfrm>
              <a:off x="4677558" y="1953879"/>
              <a:ext cx="3755461" cy="2419350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6186829" y="1516919"/>
              <a:ext cx="745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Tasks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212948" y="253992"/>
            <a:ext cx="4109041" cy="1911944"/>
            <a:chOff x="539159" y="4178744"/>
            <a:chExt cx="4109041" cy="1911944"/>
          </a:xfrm>
        </p:grpSpPr>
        <p:sp>
          <p:nvSpPr>
            <p:cNvPr id="28" name="Rectangle 27"/>
            <p:cNvSpPr/>
            <p:nvPr/>
          </p:nvSpPr>
          <p:spPr>
            <a:xfrm>
              <a:off x="539159" y="4178744"/>
              <a:ext cx="4109041" cy="19119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/>
            <a:srcRect t="76457"/>
            <a:stretch/>
          </p:blipFill>
          <p:spPr>
            <a:xfrm>
              <a:off x="650792" y="4608766"/>
              <a:ext cx="3908265" cy="142312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929130" y="4193700"/>
              <a:ext cx="1351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Data Types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5446772" y="4791656"/>
            <a:ext cx="4512694" cy="1059101"/>
            <a:chOff x="7348849" y="1337771"/>
            <a:chExt cx="4436213" cy="1041152"/>
          </a:xfrm>
        </p:grpSpPr>
        <p:sp>
          <p:nvSpPr>
            <p:cNvPr id="19" name="Rectangle 18"/>
            <p:cNvSpPr/>
            <p:nvPr/>
          </p:nvSpPr>
          <p:spPr>
            <a:xfrm>
              <a:off x="7348849" y="1351267"/>
              <a:ext cx="4436213" cy="10276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t="59201" b="31067"/>
            <a:stretch/>
          </p:blipFill>
          <p:spPr>
            <a:xfrm>
              <a:off x="7404824" y="1741727"/>
              <a:ext cx="4337287" cy="605037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8965668" y="1337771"/>
              <a:ext cx="1202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</a:rPr>
                <a:t>Scenarios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22" name="Footer Placeholder 3"/>
          <p:cNvSpPr txBox="1">
            <a:spLocks/>
          </p:cNvSpPr>
          <p:nvPr/>
        </p:nvSpPr>
        <p:spPr>
          <a:xfrm>
            <a:off x="7025382" y="6429730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91" y="2723444"/>
            <a:ext cx="5160387" cy="396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9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2239</Words>
  <Application>Microsoft Office PowerPoint</Application>
  <PresentationFormat>Widescreen</PresentationFormat>
  <Paragraphs>455</Paragraphs>
  <Slides>38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7" baseType="lpstr">
      <vt:lpstr>Agency FB</vt:lpstr>
      <vt:lpstr>Arial</vt:lpstr>
      <vt:lpstr>Calibri</vt:lpstr>
      <vt:lpstr>Calibri Light</vt:lpstr>
      <vt:lpstr>Cambria Math</vt:lpstr>
      <vt:lpstr>Century Gothic</vt:lpstr>
      <vt:lpstr>Consolas</vt:lpstr>
      <vt:lpstr>Consolas;Consolas</vt:lpstr>
      <vt:lpstr>Consolas;Consolas;Consolas</vt:lpstr>
      <vt:lpstr>Garamond</vt:lpstr>
      <vt:lpstr>GE Inspira Pitch</vt:lpstr>
      <vt:lpstr>GE Inspira Sans</vt:lpstr>
      <vt:lpstr>Lucida Console</vt:lpstr>
      <vt:lpstr>OCR A Extended</vt:lpstr>
      <vt:lpstr>Times New Roman</vt:lpstr>
      <vt:lpstr>Tw Cen MT</vt:lpstr>
      <vt:lpstr>Verdana</vt:lpstr>
      <vt:lpstr>Wingdings</vt:lpstr>
      <vt:lpstr>Office Theme</vt:lpstr>
      <vt:lpstr>SoI Architecture Group</vt:lpstr>
      <vt:lpstr>Agenda</vt:lpstr>
      <vt:lpstr>Group Description</vt:lpstr>
      <vt:lpstr>Group Objectives</vt:lpstr>
      <vt:lpstr>Group Accomplishments</vt:lpstr>
      <vt:lpstr>Developing the UxAS Formal Representation</vt:lpstr>
      <vt:lpstr>AADL Tools: Architecture-Driven Assurance</vt:lpstr>
      <vt:lpstr>Formalization in AADL/AGREE Formalize Services</vt:lpstr>
      <vt:lpstr>Formalization in AADL/AGREE UxAS Formal Model Status</vt:lpstr>
      <vt:lpstr>Formalization in AADL/AGREE UxAS Formal Model Status</vt:lpstr>
      <vt:lpstr>Formalization in AADL/AGREE What Did We Prove?</vt:lpstr>
      <vt:lpstr>Formalization in AADL/AGREE What Did We Learn?</vt:lpstr>
      <vt:lpstr>System-level contracts</vt:lpstr>
      <vt:lpstr>System-level contracts</vt:lpstr>
      <vt:lpstr>Quantifier Elimination based Property Composition and Verification</vt:lpstr>
      <vt:lpstr>Quantifier Elimination based Property Composition and Verification</vt:lpstr>
      <vt:lpstr>Implementation and Experimental Result</vt:lpstr>
      <vt:lpstr>Formalization in ASSERT Proposed Approach </vt:lpstr>
      <vt:lpstr>Modeling UxAS System Architecture in SADL Ontology</vt:lpstr>
      <vt:lpstr>Modeling Message Type Definition in SADL Ontology</vt:lpstr>
      <vt:lpstr>Modeling Dataflow in SADL Ontology</vt:lpstr>
      <vt:lpstr>Illustrative example: Sample AADL Contracts Captured in SADL  </vt:lpstr>
      <vt:lpstr>Illustrative example: Contracts Analysis </vt:lpstr>
      <vt:lpstr>Formalization in ASSERT Illustrative example: Modified Contracts Pass Analysis  </vt:lpstr>
      <vt:lpstr>From the lead developer:  Impact of Formalization on UxAS</vt:lpstr>
      <vt:lpstr>State Machine Reasoning</vt:lpstr>
      <vt:lpstr>State Machine for the Route Aggregator Service</vt:lpstr>
      <vt:lpstr>State Machine Reasoning in AGREE</vt:lpstr>
      <vt:lpstr>State Machine Correctness Argument</vt:lpstr>
      <vt:lpstr>Argument-Derived Observations</vt:lpstr>
      <vt:lpstr>Stateflow Representation</vt:lpstr>
      <vt:lpstr>PowerPoint Presentation</vt:lpstr>
      <vt:lpstr>PowerPoint Presentation</vt:lpstr>
      <vt:lpstr>Lessons Learned</vt:lpstr>
      <vt:lpstr>Recommended Future Directions</vt:lpstr>
      <vt:lpstr>Backup</vt:lpstr>
      <vt:lpstr>Formalization in ASSERT SADL Ontology Generation</vt:lpstr>
      <vt:lpstr>Producing the Formal Architecture</vt:lpstr>
    </vt:vector>
  </TitlesOfParts>
  <Company>LinQuest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S5 - SoI Group Outbrief</dc:title>
  <dc:creator>Hulbert, Brian</dc:creator>
  <cp:keywords>2017 S5 SoI</cp:keywords>
  <cp:lastModifiedBy>Davis, Jennifer A (Jen)</cp:lastModifiedBy>
  <cp:revision>222</cp:revision>
  <dcterms:created xsi:type="dcterms:W3CDTF">2017-07-13T14:40:10Z</dcterms:created>
  <dcterms:modified xsi:type="dcterms:W3CDTF">2017-08-02T05:34:25Z</dcterms:modified>
</cp:coreProperties>
</file>