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2" r:id="rId10"/>
    <p:sldId id="333" r:id="rId11"/>
    <p:sldId id="293" r:id="rId12"/>
    <p:sldId id="294" r:id="rId13"/>
    <p:sldId id="324" r:id="rId14"/>
    <p:sldId id="334" r:id="rId15"/>
    <p:sldId id="307" r:id="rId16"/>
    <p:sldId id="322" r:id="rId17"/>
    <p:sldId id="309" r:id="rId18"/>
    <p:sldId id="312" r:id="rId19"/>
    <p:sldId id="327" r:id="rId20"/>
    <p:sldId id="328" r:id="rId21"/>
    <p:sldId id="329" r:id="rId22"/>
    <p:sldId id="330" r:id="rId23"/>
    <p:sldId id="331" r:id="rId24"/>
    <p:sldId id="315" r:id="rId25"/>
    <p:sldId id="279" r:id="rId26"/>
    <p:sldId id="289" r:id="rId27"/>
    <p:sldId id="335" r:id="rId28"/>
    <p:sldId id="326" r:id="rId29"/>
    <p:sldId id="266" r:id="rId30"/>
    <p:sldId id="268" r:id="rId31"/>
    <p:sldId id="295" r:id="rId32"/>
    <p:sldId id="305" r:id="rId33"/>
    <p:sldId id="261" r:id="rId34"/>
    <p:sldId id="262" r:id="rId35"/>
    <p:sldId id="306" r:id="rId36"/>
    <p:sldId id="313" r:id="rId37"/>
    <p:sldId id="290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Redlog</a:t>
            </a:r>
            <a:r>
              <a:rPr lang="en-US" baseline="0" dirty="0" smtClean="0"/>
              <a:t> is the QE solver (substitute for </a:t>
            </a:r>
            <a:r>
              <a:rPr lang="en-US" baseline="0" dirty="0" err="1" smtClean="0"/>
              <a:t>Jkind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Maybe bridge here with system-level</a:t>
            </a:r>
            <a:r>
              <a:rPr lang="en-US" baseline="0" dirty="0" smtClean="0"/>
              <a:t> timing properties and their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Formula is for non-time-dependent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reuse strongest system property to prove other postulated properties. Can save analysis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reduced to QE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smtClean="0"/>
              <a:t>Can </a:t>
            </a:r>
            <a:r>
              <a:rPr lang="en-US" dirty="0" smtClean="0"/>
              <a:t>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higher-level guarantees and lemmas using the guarantees of the subcomponents, and checks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946918"/>
            <a:ext cx="10122358" cy="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Implementation and Experimental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564191"/>
            <a:ext cx="5105772" cy="102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714" y="2944021"/>
            <a:ext cx="4901890" cy="648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78212" y="2626378"/>
            <a:ext cx="527524" cy="291965"/>
            <a:chOff x="2781300" y="3092116"/>
            <a:chExt cx="533400" cy="457200"/>
          </a:xfrm>
        </p:grpSpPr>
        <p:sp>
          <p:nvSpPr>
            <p:cNvPr id="9" name="Rectangle 8"/>
            <p:cNvSpPr/>
            <p:nvPr/>
          </p:nvSpPr>
          <p:spPr>
            <a:xfrm>
              <a:off x="2781300" y="3092116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917658" y="3146258"/>
              <a:ext cx="413084" cy="3048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00935" y="2592100"/>
            <a:ext cx="8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148" y="2573107"/>
            <a:ext cx="33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OSATE2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5126" y="1859455"/>
            <a:ext cx="1097324" cy="44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Extended-AGREE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12450" y="2000609"/>
            <a:ext cx="149661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12450" y="2187534"/>
            <a:ext cx="1505857" cy="14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09063" y="1859455"/>
            <a:ext cx="1097324" cy="44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gency FB" panose="020B0503020202020204" pitchFamily="34" charset="0"/>
                <a:cs typeface="Times New Roman" panose="02020603050405020304" pitchFamily="18" charset="0"/>
              </a:rPr>
              <a:t>Redlog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05600" y="1686406"/>
            <a:ext cx="5105771" cy="706199"/>
          </a:xfrm>
          <a:prstGeom prst="wedgeRoundRectCallout">
            <a:avLst>
              <a:gd name="adj1" fmla="val 39717"/>
              <a:gd name="adj2" fmla="val 69952"/>
              <a:gd name="adj3" fmla="val 16667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78526" y="2000609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68283" y="2188992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2836" y="193348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078526" y="171830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225" y="150564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AGREE: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5207" y="174087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49671" y="19362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parser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5" y="2090987"/>
            <a:ext cx="5410571" cy="383014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350878" y="5050281"/>
            <a:ext cx="4653878" cy="1870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845440"/>
            <a:ext cx="5105771" cy="6357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4617552"/>
            <a:ext cx="5169243" cy="1552575"/>
          </a:xfrm>
          <a:prstGeom prst="rect">
            <a:avLst/>
          </a:prstGeom>
        </p:spPr>
      </p:pic>
      <p:sp>
        <p:nvSpPr>
          <p:cNvPr id="2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(human)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Stateflow representation of the Task Service Base state machine</a:t>
            </a:r>
          </a:p>
          <a:p>
            <a:r>
              <a:rPr lang="en-US" dirty="0" smtClean="0"/>
              <a:t>Benefits</a:t>
            </a:r>
            <a:endParaRPr lang="en-US" dirty="0" smtClean="0"/>
          </a:p>
          <a:p>
            <a:pPr lvl="1"/>
            <a:r>
              <a:rPr lang="en-US" dirty="0"/>
              <a:t>Evidence in the assurance argument: “gold standard state machine”</a:t>
            </a:r>
          </a:p>
          <a:p>
            <a:pPr lvl="1"/>
            <a:r>
              <a:rPr lang="en-US" dirty="0" smtClean="0"/>
              <a:t>Enable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Simulink/Stateflow </a:t>
            </a:r>
            <a:r>
              <a:rPr lang="en-US" dirty="0" smtClean="0"/>
              <a:t>abstractions cross-checked </a:t>
            </a:r>
            <a:r>
              <a:rPr lang="en-US" dirty="0"/>
              <a:t>with </a:t>
            </a:r>
            <a:r>
              <a:rPr lang="en-US" dirty="0" smtClean="0"/>
              <a:t>AADL/AGREE </a:t>
            </a:r>
            <a:r>
              <a:rPr lang="en-US" dirty="0"/>
              <a:t>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</a:t>
            </a:r>
            <a:r>
              <a:rPr lang="en-US" dirty="0" smtClean="0"/>
              <a:t>types, ports</a:t>
            </a:r>
            <a:r>
              <a:rPr lang="en-US" dirty="0" smtClean="0"/>
              <a:t>, and connections </a:t>
            </a:r>
            <a:r>
              <a:rPr lang="en-US" dirty="0" smtClean="0"/>
              <a:t>(</a:t>
            </a:r>
            <a:r>
              <a:rPr lang="en-US" dirty="0" smtClean="0"/>
              <a:t>or an ontology) </a:t>
            </a:r>
            <a:r>
              <a:rPr lang="en-US" dirty="0" smtClean="0"/>
              <a:t>can </a:t>
            </a:r>
            <a:r>
              <a:rPr lang="en-US" dirty="0" smtClean="0"/>
              <a:t>be automatically extracted from code (with some </a:t>
            </a:r>
            <a:r>
              <a:rPr lang="en-US" dirty="0" smtClean="0"/>
              <a:t>moderate </a:t>
            </a:r>
            <a:r>
              <a:rPr lang="en-US" dirty="0" smtClean="0"/>
              <a:t>up </a:t>
            </a:r>
            <a:r>
              <a:rPr lang="en-US" dirty="0" smtClean="0"/>
              <a:t>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services 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RC, LQ/AFRL)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/>
              <a:t>to 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2254</Words>
  <Application>Microsoft Office PowerPoint</Application>
  <PresentationFormat>Widescreen</PresentationFormat>
  <Paragraphs>457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Can We Prove?</vt:lpstr>
      <vt:lpstr>Formalization in AADL/AGREE What Did We Learn?</vt:lpstr>
      <vt:lpstr>System-level contracts</vt:lpstr>
      <vt:lpstr>System-level contracts</vt:lpstr>
      <vt:lpstr>Quantifier Elimination based Property Composition and Verification</vt:lpstr>
      <vt:lpstr>Quantifier Elimination based Property Composition and Verification</vt:lpstr>
      <vt:lpstr>Implementation and Experimental Result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Producing the Formal Architecture</vt:lpstr>
      <vt:lpstr>Argument-Derived Observations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231</cp:revision>
  <dcterms:created xsi:type="dcterms:W3CDTF">2017-07-13T14:40:10Z</dcterms:created>
  <dcterms:modified xsi:type="dcterms:W3CDTF">2017-08-02T13:25:59Z</dcterms:modified>
</cp:coreProperties>
</file>