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9" r:id="rId10"/>
    <p:sldId id="338" r:id="rId11"/>
    <p:sldId id="293" r:id="rId12"/>
    <p:sldId id="294" r:id="rId13"/>
    <p:sldId id="324" r:id="rId14"/>
    <p:sldId id="334" r:id="rId15"/>
    <p:sldId id="336" r:id="rId16"/>
    <p:sldId id="337" r:id="rId17"/>
    <p:sldId id="312" r:id="rId18"/>
    <p:sldId id="340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35" r:id="rId28"/>
    <p:sldId id="326" r:id="rId29"/>
    <p:sldId id="266" r:id="rId30"/>
    <p:sldId id="268" r:id="rId31"/>
    <p:sldId id="295" r:id="rId32"/>
    <p:sldId id="305" r:id="rId33"/>
    <p:sldId id="261" r:id="rId34"/>
    <p:sldId id="262" r:id="rId35"/>
    <p:sldId id="306" r:id="rId36"/>
    <p:sldId id="313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9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Can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</a:t>
            </a:r>
            <a:r>
              <a:rPr lang="en-US" dirty="0"/>
              <a:t>C</a:t>
            </a:r>
            <a:r>
              <a:rPr lang="en-US" dirty="0" smtClean="0"/>
              <a:t>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831651"/>
            <a:ext cx="10453008" cy="9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59"/>
            <a:ext cx="10663881" cy="117947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RELIQE (</a:t>
            </a:r>
            <a:r>
              <a:rPr lang="en-US" sz="3200" u="sng" dirty="0" err="1" smtClean="0"/>
              <a:t>RE</a:t>
            </a:r>
            <a:r>
              <a:rPr lang="en-US" sz="3200" dirty="0" err="1" smtClean="0"/>
              <a:t>duced</a:t>
            </a:r>
            <a:r>
              <a:rPr lang="en-US" sz="3200" dirty="0" smtClean="0"/>
              <a:t> </a:t>
            </a:r>
            <a:r>
              <a:rPr lang="en-US" sz="3200" u="sng" dirty="0" smtClean="0"/>
              <a:t>L</a:t>
            </a:r>
            <a:r>
              <a:rPr lang="en-US" sz="3200" dirty="0" smtClean="0"/>
              <a:t>ogic </a:t>
            </a:r>
            <a:r>
              <a:rPr lang="en-US" sz="3200" u="sng" dirty="0" smtClean="0"/>
              <a:t>I</a:t>
            </a:r>
            <a:r>
              <a:rPr lang="en-US" sz="3200" dirty="0" smtClean="0"/>
              <a:t>nference using </a:t>
            </a:r>
            <a:r>
              <a:rPr lang="en-US" sz="3200" u="sng" dirty="0" smtClean="0"/>
              <a:t>Q</a:t>
            </a:r>
            <a:r>
              <a:rPr lang="en-US" sz="3200" dirty="0" smtClean="0"/>
              <a:t>uantifier </a:t>
            </a:r>
            <a:r>
              <a:rPr lang="en-US" sz="3200" u="sng" dirty="0" smtClean="0"/>
              <a:t>E</a:t>
            </a:r>
            <a:r>
              <a:rPr lang="en-US" sz="3200" dirty="0" smtClean="0"/>
              <a:t>limination): </a:t>
            </a:r>
            <a:br>
              <a:rPr lang="en-US" sz="3200" dirty="0" smtClean="0"/>
            </a:br>
            <a:r>
              <a:rPr lang="en-US" sz="3200" dirty="0" smtClean="0"/>
              <a:t>Framework for Compositional Reasoning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857" y="1976059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Quantifier Elimination: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quantifier-free formula equivalent to a quantified formula, </a:t>
                </a:r>
                <a:r>
                  <a:rPr 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blipFill>
                <a:blip r:embed="rId3"/>
                <a:stretch>
                  <a:fillRect l="-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𝑦𝑠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dirty="0" smtClean="0"/>
                  <a:t>(Conjunct </a:t>
                </a:r>
                <a:r>
                  <a:rPr lang="en-US" dirty="0"/>
                  <a:t>component contracts and connectivity constraints; eliminate variables </a:t>
                </a:r>
                <a:r>
                  <a:rPr lang="en-US" dirty="0">
                    <a:solidFill>
                      <a:srgbClr val="FF0000"/>
                    </a:solidFill>
                  </a:rPr>
                  <a:t>internal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system</a:t>
                </a:r>
                <a:r>
                  <a:rPr lang="en-US" dirty="0" smtClean="0"/>
                  <a:t>.)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600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  <a:blipFill>
                <a:blip r:embed="rId5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3669287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  <a:blipFill>
                <a:blip r:embed="rId6"/>
                <a:stretch>
                  <a:fillRect l="-10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b="0" i="1" kern="0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𝑦𝑠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𝑝𝑜𝑠𝑡𝑢𝑙𝑎𝑡𝑒𝑑</m:t>
                              </m:r>
                            </m:sub>
                          </m:sSub>
                        </m:e>
                      </m:d>
                      <m:r>
                        <a:rPr lang="en-US" b="0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≡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9857" y="535666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postulated 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360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Tool RELIQE: Implementation and Illustration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2" y="1386680"/>
            <a:ext cx="1185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RELIQE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AADL for system architecture, AGREE annex for component contracts, REDLOG for Quantifier Elimination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60161" y="1692948"/>
            <a:ext cx="5436973" cy="1704699"/>
            <a:chOff x="7723" y="2162381"/>
            <a:chExt cx="5436973" cy="1704699"/>
          </a:xfrm>
        </p:grpSpPr>
        <p:grpSp>
          <p:nvGrpSpPr>
            <p:cNvPr id="24" name="Group 23"/>
            <p:cNvGrpSpPr/>
            <p:nvPr/>
          </p:nvGrpSpPr>
          <p:grpSpPr>
            <a:xfrm>
              <a:off x="183146" y="2388516"/>
              <a:ext cx="5132691" cy="1433635"/>
              <a:chOff x="6678681" y="1896430"/>
              <a:chExt cx="5132691" cy="14336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2666116"/>
                <a:ext cx="5105772" cy="6639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07540" y="2998291"/>
                <a:ext cx="4901890" cy="3257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Eclipse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558974" y="2697349"/>
                <a:ext cx="1146761" cy="292441"/>
                <a:chOff x="2155165" y="2924316"/>
                <a:chExt cx="1159535" cy="4579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155165" y="2924316"/>
                  <a:ext cx="1159535" cy="45794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5400000">
                  <a:off x="2871428" y="2979203"/>
                  <a:ext cx="413086" cy="304800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0558975" y="2678785"/>
                <a:ext cx="8203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</a:t>
                </a:r>
                <a:endParaRPr lang="en-US" sz="1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78681" y="2619545"/>
                <a:ext cx="331363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OSATE2</a:t>
                </a:r>
                <a:endParaRPr lang="en-US" sz="16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815126" y="2037580"/>
                <a:ext cx="1097324" cy="4457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Extended-AGREE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912450" y="2178734"/>
                <a:ext cx="1496613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912450" y="2365659"/>
                <a:ext cx="1505857" cy="145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10409063" y="2037580"/>
                <a:ext cx="1097324" cy="4437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Redlog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6705600" y="1957338"/>
                <a:ext cx="5105771" cy="587631"/>
              </a:xfrm>
              <a:prstGeom prst="wedgeRoundRectCallout">
                <a:avLst>
                  <a:gd name="adj1" fmla="val 39717"/>
                  <a:gd name="adj2" fmla="val 69952"/>
                  <a:gd name="adj3" fmla="val 16667"/>
                </a:avLst>
              </a:prstGeom>
              <a:noFill/>
              <a:ln w="19050" cap="flat" cmpd="sng" algn="ctr">
                <a:solidFill>
                  <a:schemeClr val="accent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+mn-ea"/>
                  <a:cs typeface="Arial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7078526" y="2178734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068283" y="2367117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092836" y="2111612"/>
                <a:ext cx="58381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78526" y="1896430"/>
                <a:ext cx="52931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aadl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115207" y="1918995"/>
                <a:ext cx="11977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Redlog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149671" y="2114327"/>
                <a:ext cx="112883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parser</a:t>
                </a:r>
                <a:endParaRPr lang="en-US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723" y="2162381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RELIQE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39" y="2248611"/>
              <a:ext cx="5396457" cy="161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5262" y="3560117"/>
            <a:ext cx="5126465" cy="988686"/>
            <a:chOff x="-19312" y="1620050"/>
            <a:chExt cx="5284110" cy="13750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43" y="1620050"/>
              <a:ext cx="3903150" cy="137507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-19312" y="214873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2519" y="2148733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13794" y="3249430"/>
            <a:ext cx="4849786" cy="1358676"/>
            <a:chOff x="6302780" y="2932268"/>
            <a:chExt cx="4849786" cy="135867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1" t="48884" r="46572"/>
            <a:stretch/>
          </p:blipFill>
          <p:spPr>
            <a:xfrm>
              <a:off x="6302780" y="2956887"/>
              <a:ext cx="4849786" cy="1334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7" name="Rectangle 46"/>
            <p:cNvSpPr/>
            <p:nvPr/>
          </p:nvSpPr>
          <p:spPr>
            <a:xfrm>
              <a:off x="9502755" y="2932268"/>
              <a:ext cx="1649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Integer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4389" y="1847165"/>
            <a:ext cx="6267450" cy="1162050"/>
            <a:chOff x="5371192" y="1680210"/>
            <a:chExt cx="6267450" cy="116205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1192" y="1680210"/>
              <a:ext cx="6267450" cy="1162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Rectangle 49"/>
            <p:cNvSpPr/>
            <p:nvPr/>
          </p:nvSpPr>
          <p:spPr>
            <a:xfrm>
              <a:off x="7599730" y="2345622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Reals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10065" y="4546986"/>
            <a:ext cx="11761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Motivation from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UxAS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context for extension to Time-dependent Property Composition: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roperties of Route-Aggregator Service vs Route-Planner-Visibility Service involve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ime-dependent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Time-dependent properties completed under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details presented under Hybrid Systems group (our compositional reasoning framework applies not only to Cyber components, but also to Physical components)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ASSERT™ Requirement Analysis Checks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56" y="1828799"/>
            <a:ext cx="109655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Contingency: </a:t>
            </a:r>
            <a:r>
              <a:rPr lang="en-US" sz="2000" dirty="0"/>
              <a:t>Contingency analysis fails for requirement r if it is provably false (unrealizable) or true (redundant) under all value assignments to variables of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Conflict: </a:t>
            </a:r>
            <a:r>
              <a:rPr lang="en-US" sz="2000" dirty="0"/>
              <a:t>requirements r1 and r2 that set a common controlled variable v, if for some input value of the monitored variables r1 assigns v to a different value than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Completeness: </a:t>
            </a:r>
            <a:r>
              <a:rPr lang="en-US" sz="2000" dirty="0"/>
              <a:t>A set of requirements with the same controlled variable is complete if there is a requirement for all values of the monitored variables in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Subjectivity: </a:t>
            </a:r>
            <a:r>
              <a:rPr lang="en-US" sz="2000" dirty="0"/>
              <a:t>controlled variable v with respect to requirements R fails if there is some output value for v (in the type domain of v) that is not assigned (set) by any requirement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Independence: </a:t>
            </a:r>
            <a:r>
              <a:rPr lang="en-US" sz="2000" dirty="0"/>
              <a:t>Independence Analysis for requirement r with respect to requirements R fails if the conjunction of 'when' parts of R implies the 'when' part of r and both R and r set the controlled variable of r to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920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Illustrative </a:t>
            </a:r>
            <a:r>
              <a:rPr lang="en-US" dirty="0" smtClean="0"/>
              <a:t>Example</a:t>
            </a:r>
            <a:r>
              <a:rPr lang="en-US" dirty="0"/>
              <a:t>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</a:t>
            </a:r>
            <a:r>
              <a:rPr lang="en-US" sz="4000" dirty="0" smtClean="0"/>
              <a:t>xample</a:t>
            </a:r>
            <a:r>
              <a:rPr lang="en-US" sz="4000" dirty="0"/>
              <a:t>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smtClean="0"/>
              <a:t>Split </a:t>
            </a:r>
            <a:r>
              <a:rPr lang="en-US" smtClean="0"/>
              <a:t>Route Aggregator Service </a:t>
            </a:r>
            <a:r>
              <a:rPr lang="en-US" dirty="0" smtClean="0"/>
              <a:t>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Stateflow representation of the Task Service Base state machine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Evidence in the assurance argument: “gold standard state machine”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Simulink/Stateflow abstractions cross-checked </a:t>
            </a:r>
            <a:r>
              <a:rPr lang="en-US" dirty="0"/>
              <a:t>with </a:t>
            </a:r>
            <a:r>
              <a:rPr lang="en-US" dirty="0" smtClean="0"/>
              <a:t>AADL/AGREE </a:t>
            </a:r>
            <a:r>
              <a:rPr lang="en-US" dirty="0"/>
              <a:t>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types, ports, and connections (or an ontology)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inheritance, polymorphism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0"/>
            <a:ext cx="11664778" cy="491061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services/tasks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(RELIQE) to </a:t>
            </a:r>
            <a:r>
              <a:rPr lang="en-US" dirty="0"/>
              <a:t>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Demonstrated LMCP </a:t>
            </a:r>
            <a:r>
              <a:rPr lang="en-US" dirty="0" smtClean="0"/>
              <a:t>(</a:t>
            </a:r>
            <a:r>
              <a:rPr lang="en-US" dirty="0" err="1" smtClean="0"/>
              <a:t>UxAS</a:t>
            </a:r>
            <a:r>
              <a:rPr lang="en-US" dirty="0" smtClean="0"/>
              <a:t> messaging format) &lt;--&gt; </a:t>
            </a:r>
            <a:r>
              <a:rPr lang="en-US" dirty="0"/>
              <a:t>ROS communications and extracted static message types into ROS .</a:t>
            </a:r>
            <a:r>
              <a:rPr lang="en-US" dirty="0" err="1"/>
              <a:t>msg</a:t>
            </a:r>
            <a:r>
              <a:rPr lang="en-US" dirty="0"/>
              <a:t> format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4783" y="3054687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2288</Words>
  <Application>Microsoft Office PowerPoint</Application>
  <PresentationFormat>Widescreen</PresentationFormat>
  <Paragraphs>439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Can We Prove?</vt:lpstr>
      <vt:lpstr>Formalization in AADL/AGREE What Did We Learn?</vt:lpstr>
      <vt:lpstr>System-Level Contracts</vt:lpstr>
      <vt:lpstr>System-Level Contracts</vt:lpstr>
      <vt:lpstr>RELIQE (REduced Logic Inference using Quantifier Elimination):  Framework for Compositional Reasoning </vt:lpstr>
      <vt:lpstr>Tool RELIQE: Implementation and Illustration </vt:lpstr>
      <vt:lpstr>Formalization in ASSERT Proposed Approach </vt:lpstr>
      <vt:lpstr>ASSERT™ Requirement Analysis Checks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247</cp:revision>
  <dcterms:created xsi:type="dcterms:W3CDTF">2017-07-13T14:40:10Z</dcterms:created>
  <dcterms:modified xsi:type="dcterms:W3CDTF">2017-08-03T03:14:46Z</dcterms:modified>
</cp:coreProperties>
</file>