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81" r:id="rId5"/>
    <p:sldId id="259" r:id="rId6"/>
    <p:sldId id="260" r:id="rId7"/>
    <p:sldId id="287" r:id="rId8"/>
    <p:sldId id="288" r:id="rId9"/>
    <p:sldId id="290" r:id="rId10"/>
    <p:sldId id="291" r:id="rId11"/>
    <p:sldId id="265" r:id="rId12"/>
    <p:sldId id="293" r:id="rId13"/>
    <p:sldId id="294" r:id="rId14"/>
    <p:sldId id="292" r:id="rId15"/>
    <p:sldId id="282" r:id="rId16"/>
    <p:sldId id="283" r:id="rId17"/>
    <p:sldId id="284" r:id="rId18"/>
    <p:sldId id="285" r:id="rId19"/>
    <p:sldId id="286" r:id="rId20"/>
    <p:sldId id="289" r:id="rId21"/>
    <p:sldId id="266" r:id="rId22"/>
    <p:sldId id="269" r:id="rId23"/>
    <p:sldId id="280" r:id="rId24"/>
    <p:sldId id="263" r:id="rId25"/>
    <p:sldId id="279" r:id="rId26"/>
    <p:sldId id="268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1" r:id="rId37"/>
    <p:sldId id="26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EC5D-0FAB-4052-8D3C-D3FC4849CE90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SoI</a:t>
            </a:r>
            <a:r>
              <a:rPr lang="en-US" dirty="0" smtClean="0"/>
              <a:t> Group Name&gt;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input and output ports, and connections from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abstracted the common message bus by direct port </a:t>
            </a:r>
            <a:r>
              <a:rPr lang="en-US" dirty="0" smtClean="0"/>
              <a:t>connections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“structure” of the Waterways mission instantiation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is nearly complete</a:t>
            </a:r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(capturing behaviors) for eight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065" y="156741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043429" y="4452110"/>
            <a:ext cx="1781033" cy="13420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Make/pull a AADL connection image here showing interaction of a few components</a:t>
            </a:r>
            <a:endParaRPr lang="en-US" sz="1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9bjLwyYlSv25bY9F6pj2yw_1DxUQal8NJj6tb85hRJZRDyqnHEqOwH9xCm2eu1ywevhZnpDOxZNyYfLmXrMi8p0mFtgRiNtGUoG2y8al1qXeA7GZorR4RomsXQiAf1D9vKctRJ9i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017082"/>
            <a:ext cx="4349263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DkfKB_LAYF7MxWJKmZbklhROLmtWPlA5y00mtWTYDmzI0zDgUgFs1p3VQUb07nXgvSIPREgJfeM-70RLv2x8qR-T0ifWPcrM-S__-kiUexfbrbfvFibq8ajfWiIq5w7HWkKfMfRm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1564234"/>
            <a:ext cx="4082317" cy="22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LTzpRmMu71mFswU22fYGvprIcQYeV6dKNjywZUyDPD2nr1LDZMNGQoAgy-It5BvzkMty6RQwHYRu7Y2au6MjEfNKS9qCSnRf1d68fHqY9h0rv1XTSKRtm4XMRDK0HrIh1Ejy84_y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1" y="1705232"/>
            <a:ext cx="6067534" cy="4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2344701"/>
            <a:ext cx="11664778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UPDATE</a:t>
            </a:r>
            <a:endParaRPr lang="en-US" sz="20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https://lh5.googleusercontent.com/gC3rD4WDnizAZeb0vpA3ifVAhBYbtCyDGhWPDG8rzlzhE7t8e-sMmOlGux592fRahyIy74mLoxc7YrhGcuDEBbl0a0I2OVEAwSva9bjBC5crP9JS5uyT-0Tb705WwV4iv7OU7rMV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769702"/>
            <a:ext cx="4335702" cy="14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legible headers for all sections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Realizability—check that a component implementation is possible and that there are no conflicts amongst the guarantees in the component’s contract</a:t>
            </a:r>
          </a:p>
          <a:p>
            <a:r>
              <a:rPr lang="en-US" dirty="0" smtClean="0"/>
              <a:t>Assume/guarantee reasoning—check higher-level guarantees and lemmas using the guarantees of the subcomponents, and check that the assumptions of the subcomponents hold</a:t>
            </a:r>
          </a:p>
          <a:p>
            <a:pPr lvl="1"/>
            <a:r>
              <a:rPr lang="en-US" dirty="0" smtClean="0"/>
              <a:t>Can 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98143" y="0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865750" y="4638475"/>
            <a:ext cx="3866052" cy="13194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some components that the contracts resolve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State what </a:t>
            </a:r>
            <a:r>
              <a:rPr lang="en-US" sz="1400" dirty="0" err="1" smtClean="0"/>
              <a:t>realizability</a:t>
            </a:r>
            <a:r>
              <a:rPr lang="en-US" sz="1400" dirty="0" smtClean="0"/>
              <a:t> and entailment shows here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Talk about the timing properties 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80009" y="4486379"/>
            <a:ext cx="2090382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some images of the analysis “green checks”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6247"/>
          <a:stretch/>
        </p:blipFill>
        <p:spPr>
          <a:xfrm>
            <a:off x="6063343" y="4815139"/>
            <a:ext cx="3940628" cy="529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3560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2454" y="3891259"/>
            <a:ext cx="522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analysis results for the </a:t>
            </a:r>
            <a:r>
              <a:rPr lang="en-US" dirty="0" err="1" smtClean="0"/>
              <a:t>RouteAggregatorService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AggregatorRole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5750" y="0"/>
            <a:ext cx="2542964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Aaron: We didn’t prove much that didn’t involve state machines. The only other lemmas I see are that the number of messages being processed is nonnegative and that the size of a queue is nonnegative and at least sometimes positive. These are kind of odd things to show in a presentation I think.</a:t>
            </a:r>
            <a:endParaRPr lang="en-US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69636"/>
          <a:stretch/>
        </p:blipFill>
        <p:spPr>
          <a:xfrm>
            <a:off x="6063343" y="5438278"/>
            <a:ext cx="3940628" cy="6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98143" y="0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0251743" y="2759122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Insert a image of some of the idiom document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32095" y="2590799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Pull some points from the document</a:t>
            </a:r>
            <a:r>
              <a:rPr lang="en-US" sz="1400" dirty="0"/>
              <a:t> </a:t>
            </a:r>
            <a:r>
              <a:rPr lang="en-US" sz="1400" dirty="0" smtClean="0"/>
              <a:t>such as multiple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1778" y="3762232"/>
            <a:ext cx="254296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Aaron: Almost all the idioms and lemmas are only applicable to state machines as I recall.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dirty="0"/>
              <a:t>Proposed Approach 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1705342" y="1810791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Software Codebase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(C, C++, Java, C#, Python, Ada, …)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891585" y="1999343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Reverse Engineering</a:t>
            </a:r>
          </a:p>
        </p:txBody>
      </p:sp>
      <p:sp>
        <p:nvSpPr>
          <p:cNvPr id="7" name="Cylinder 6"/>
          <p:cNvSpPr/>
          <p:nvPr/>
        </p:nvSpPr>
        <p:spPr>
          <a:xfrm>
            <a:off x="3745281" y="2855481"/>
            <a:ext cx="1341120" cy="621792"/>
          </a:xfrm>
          <a:prstGeom prst="can">
            <a:avLst/>
          </a:prstGeom>
          <a:noFill/>
          <a:ln w="19050" cap="flat" cmpd="sng" algn="ctr">
            <a:solidFill>
              <a:srgbClr val="052F6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Software Design Information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676886" y="2896032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Architecture Information Extraction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676886" y="3821706"/>
            <a:ext cx="1048512" cy="540689"/>
          </a:xfrm>
          <a:prstGeom prst="roundRec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Automated Ontology Generation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3703902" y="3630876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Architecture &amp; Ontology Mapping Template</a:t>
            </a:r>
          </a:p>
        </p:txBody>
      </p:sp>
      <p:sp>
        <p:nvSpPr>
          <p:cNvPr id="11" name="Cylinder 10"/>
          <p:cNvSpPr/>
          <p:nvPr/>
        </p:nvSpPr>
        <p:spPr>
          <a:xfrm>
            <a:off x="7139926" y="3781155"/>
            <a:ext cx="1341120" cy="621792"/>
          </a:xfrm>
          <a:prstGeom prst="can">
            <a:avLst/>
          </a:prstGeom>
          <a:noFill/>
          <a:ln w="19050" cap="flat" cmpd="sng" algn="ctr">
            <a:solidFill>
              <a:srgbClr val="052F6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Ontology Model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6921847" y="4713843"/>
            <a:ext cx="1558456" cy="922352"/>
          </a:xfrm>
          <a:prstGeom prst="flowChartMultidocument">
            <a:avLst/>
          </a:prstGeom>
          <a:noFill/>
          <a:ln w="9525" cap="flat" cmpd="sng" algn="ctr">
            <a:solidFill>
              <a:srgbClr val="45454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ASSERT™ SADL Ontology files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54545">
                    <a:lumMod val="50000"/>
                  </a:srgbClr>
                </a:solidFill>
                <a:latin typeface="GE Inspira Pitch"/>
              </a:rPr>
              <a:t>(.sadl files)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70" y="4617884"/>
            <a:ext cx="900060" cy="1110506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 flipV="1">
            <a:off x="3263798" y="2269688"/>
            <a:ext cx="627787" cy="2279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6" idx="2"/>
            <a:endCxn id="7" idx="1"/>
          </p:cNvCxnSpPr>
          <p:nvPr/>
        </p:nvCxnSpPr>
        <p:spPr>
          <a:xfrm>
            <a:off x="4415841" y="2540032"/>
            <a:ext cx="0" cy="315449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5086401" y="3166377"/>
            <a:ext cx="590485" cy="0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201142" y="3436721"/>
            <a:ext cx="0" cy="384985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 flipV="1">
            <a:off x="5262358" y="4092051"/>
            <a:ext cx="414528" cy="1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9" idx="3"/>
            <a:endCxn id="11" idx="2"/>
          </p:cNvCxnSpPr>
          <p:nvPr/>
        </p:nvCxnSpPr>
        <p:spPr>
          <a:xfrm>
            <a:off x="6725398" y="4092051"/>
            <a:ext cx="414528" cy="0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stCxn id="11" idx="3"/>
            <a:endCxn id="12" idx="0"/>
          </p:cNvCxnSpPr>
          <p:nvPr/>
        </p:nvCxnSpPr>
        <p:spPr>
          <a:xfrm flipH="1">
            <a:off x="7808291" y="4402947"/>
            <a:ext cx="2195" cy="310896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 flipV="1">
            <a:off x="8480303" y="5173137"/>
            <a:ext cx="507567" cy="1882"/>
          </a:xfrm>
          <a:prstGeom prst="straightConnector1">
            <a:avLst/>
          </a:prstGeom>
          <a:noFill/>
          <a:ln w="25400" cap="flat" cmpd="sng" algn="ctr">
            <a:solidFill>
              <a:srgbClr val="4C4C4C"/>
            </a:solidFill>
            <a:prstDash val="soli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1705342" y="5849301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3666A"/>
                </a:solidFill>
                <a:latin typeface="GE Inspira Sans"/>
              </a:rPr>
              <a:t>*SADL: Semantic Application Design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SADL ontology into </a:t>
            </a:r>
            <a:r>
              <a:rPr lang="en-US" dirty="0" err="1"/>
              <a:t>ASSERT™to</a:t>
            </a:r>
            <a:r>
              <a:rPr lang="en-US" dirty="0"/>
              <a:t> enable requirement capture, analysis, and test generation in ASSERT™</a:t>
            </a:r>
          </a:p>
        </p:txBody>
      </p:sp>
    </p:spTree>
    <p:extLst>
      <p:ext uri="{BB962C8B-B14F-4D97-AF65-F5344CB8AC3E}">
        <p14:creationId xmlns:p14="http://schemas.microsoft.com/office/powerpoint/2010/main" val="4803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Modeling </a:t>
            </a:r>
            <a:r>
              <a:rPr lang="en-US" sz="4000" dirty="0"/>
              <a:t>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65" y="1653767"/>
            <a:ext cx="8748041" cy="44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Modeling </a:t>
            </a:r>
            <a:r>
              <a:rPr lang="en-US" sz="4000" dirty="0"/>
              <a:t>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PlanBuilderService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0477" y="5245856"/>
            <a:ext cx="20411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54341" y="5872258"/>
            <a:ext cx="24536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33837" y="3935248"/>
            <a:ext cx="20411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0361" y="5439715"/>
            <a:ext cx="24707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193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Modeling </a:t>
            </a:r>
            <a:r>
              <a:rPr lang="en-US" sz="4000" dirty="0"/>
              <a:t>Data types and Variable Declarations in SADL Ontology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E6A5BD-C011-4A45-AA3A-201790FB7F2B}" type="slidenum">
              <a:rPr lang="en-CA" smtClean="0"/>
              <a:t>18</a:t>
            </a:fld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1627188" y="1476595"/>
            <a:ext cx="8806046" cy="1664859"/>
            <a:chOff x="247637" y="1362295"/>
            <a:chExt cx="8806046" cy="16648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88" y="1613551"/>
              <a:ext cx="8798095" cy="1413603"/>
            </a:xfrm>
            <a:prstGeom prst="rect">
              <a:avLst/>
            </a:prstGeom>
            <a:ln>
              <a:solidFill>
                <a:srgbClr val="454545"/>
              </a:solidFill>
            </a:ln>
          </p:spPr>
        </p:pic>
        <p:sp>
          <p:nvSpPr>
            <p:cNvPr id="6" name="Rectangle: Top Corners Snipped 5"/>
            <p:cNvSpPr/>
            <p:nvPr/>
          </p:nvSpPr>
          <p:spPr>
            <a:xfrm>
              <a:off x="247637" y="1362295"/>
              <a:ext cx="5728290" cy="251253"/>
            </a:xfrm>
            <a:prstGeom prst="snip2SameRect">
              <a:avLst/>
            </a:prstGeom>
            <a:solidFill>
              <a:srgbClr val="454545"/>
            </a:solidFill>
            <a:ln w="25400" cap="flat" cmpd="sng" algn="ctr">
              <a:solidFill>
                <a:srgbClr val="45454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Pitch"/>
                  <a:ea typeface="+mn-ea"/>
                  <a:cs typeface="+mn-cs"/>
                </a:rPr>
                <a:t>Snapshot of SADL Ontology Representation of AFRL UxAS Data Type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27188" y="3436215"/>
            <a:ext cx="5830136" cy="2262779"/>
            <a:chOff x="247637" y="3321915"/>
            <a:chExt cx="5830136" cy="22627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588" y="3565219"/>
              <a:ext cx="5822185" cy="2019475"/>
            </a:xfrm>
            <a:prstGeom prst="rect">
              <a:avLst/>
            </a:prstGeom>
            <a:ln>
              <a:solidFill>
                <a:srgbClr val="454545"/>
              </a:solidFill>
            </a:ln>
          </p:spPr>
        </p:pic>
        <p:sp>
          <p:nvSpPr>
            <p:cNvPr id="9" name="Rectangle: Top Corners Snipped 8"/>
            <p:cNvSpPr/>
            <p:nvPr/>
          </p:nvSpPr>
          <p:spPr>
            <a:xfrm>
              <a:off x="247637" y="3321915"/>
              <a:ext cx="5515854" cy="243304"/>
            </a:xfrm>
            <a:prstGeom prst="snip2SameRect">
              <a:avLst/>
            </a:prstGeom>
            <a:solidFill>
              <a:srgbClr val="454545"/>
            </a:solidFill>
            <a:ln w="25400" cap="flat" cmpd="sng" algn="ctr">
              <a:solidFill>
                <a:srgbClr val="45454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 Inspira Pitch"/>
                  <a:ea typeface="+mn-ea"/>
                  <a:cs typeface="+mn-cs"/>
                </a:rPr>
                <a:t>Snapshot of SADL Ontology Representation of AFRL UxAS Data Type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627188" y="1727850"/>
            <a:ext cx="3211180" cy="286811"/>
          </a:xfrm>
          <a:prstGeom prst="rect">
            <a:avLst/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9520" y="3851873"/>
            <a:ext cx="2247748" cy="158566"/>
          </a:xfrm>
          <a:prstGeom prst="rect">
            <a:avLst/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Pitch"/>
              <a:ea typeface="+mn-ea"/>
              <a:cs typeface="+mn-cs"/>
            </a:endParaRPr>
          </a:p>
        </p:txBody>
      </p:sp>
      <p:cxnSp>
        <p:nvCxnSpPr>
          <p:cNvPr id="12" name="Connector: Elbow 11"/>
          <p:cNvCxnSpPr>
            <a:stCxn id="10" idx="3"/>
            <a:endCxn id="11" idx="3"/>
          </p:cNvCxnSpPr>
          <p:nvPr/>
        </p:nvCxnSpPr>
        <p:spPr>
          <a:xfrm>
            <a:off x="4838368" y="1871256"/>
            <a:ext cx="2138900" cy="2059900"/>
          </a:xfrm>
          <a:prstGeom prst="bentConnector3">
            <a:avLst>
              <a:gd name="adj1" fmla="val 110688"/>
            </a:avLst>
          </a:prstGeom>
          <a:noFill/>
          <a:ln w="28575" cap="flat" cmpd="sng" algn="ctr">
            <a:solidFill>
              <a:srgbClr val="F4A82D"/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27188" y="5942298"/>
            <a:ext cx="8453658" cy="338554"/>
          </a:xfrm>
          <a:prstGeom prst="rect">
            <a:avLst/>
          </a:prstGeom>
          <a:solidFill>
            <a:srgbClr val="F4A82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GE Inspira Pitch" pitchFamily="34" charset="0"/>
              </a:rPr>
              <a:t>Data types of AFRL UxAS source code represented in SADL ontology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</p:spTree>
    <p:extLst>
      <p:ext uri="{BB962C8B-B14F-4D97-AF65-F5344CB8AC3E}">
        <p14:creationId xmlns:p14="http://schemas.microsoft.com/office/powerpoint/2010/main" val="29935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example: Modified AADL Contracts 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</p:spTree>
    <p:extLst>
      <p:ext uri="{BB962C8B-B14F-4D97-AF65-F5344CB8AC3E}">
        <p14:creationId xmlns:p14="http://schemas.microsoft.com/office/powerpoint/2010/main" val="8727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10065" y="1589417"/>
            <a:ext cx="5592022" cy="3102326"/>
          </a:xfrm>
          <a:prstGeom prst="wedgeRectCallout">
            <a:avLst>
              <a:gd name="adj1" fmla="val -16492"/>
              <a:gd name="adj2" fmla="val 63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Argument pattern for individual AADL component state machine correctness: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Structure repeated for each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Vision: Situated within a larger model correctness argument</a:t>
            </a:r>
          </a:p>
          <a:p>
            <a:endParaRPr lang="en-US" dirty="0" smtClean="0"/>
          </a:p>
          <a:p>
            <a:r>
              <a:rPr lang="en-US" dirty="0" smtClean="0"/>
              <a:t>Argument situates proposed AGREE lemmas: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Purpose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Rationale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Limitations and benefits</a:t>
            </a:r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[Think about bridge b/w architecture and state machines (how they relate), message passing, etc.]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properties of component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components with state machines, we can check that</a:t>
            </a:r>
          </a:p>
          <a:p>
            <a:pPr lvl="1"/>
            <a:r>
              <a:rPr lang="en-US" dirty="0" smtClean="0"/>
              <a:t>All states </a:t>
            </a:r>
            <a:r>
              <a:rPr lang="en-US" dirty="0"/>
              <a:t>and </a:t>
            </a:r>
            <a:r>
              <a:rPr lang="en-US" dirty="0" smtClean="0"/>
              <a:t>transitions are reachable</a:t>
            </a:r>
          </a:p>
          <a:p>
            <a:pPr lvl="1"/>
            <a:r>
              <a:rPr lang="en-US" dirty="0" smtClean="0"/>
              <a:t>Only the states and transitions specified are possible</a:t>
            </a:r>
          </a:p>
          <a:p>
            <a:r>
              <a:rPr lang="en-US" dirty="0" smtClean="0"/>
              <a:t>All input/output events are possible</a:t>
            </a:r>
          </a:p>
          <a:p>
            <a:r>
              <a:rPr lang="en-US" dirty="0" smtClean="0"/>
              <a:t>We can also check that each component is </a:t>
            </a:r>
            <a:r>
              <a:rPr lang="en-US" i="1" dirty="0" smtClean="0"/>
              <a:t>realizable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3436" y="3842737"/>
            <a:ext cx="254296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Aaron: I’m inclined to move this info back up to the “What did we prove?” slide. We can discuss. Only a couple bullets here are specific to state machines.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27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[Document bugs/issues found via formalization and analysis]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Chris found stuff by talking to the Bens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Jen—ping Derek for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[Placeholder for Chris Elliott’s work]</a:t>
            </a:r>
          </a:p>
          <a:p>
            <a:r>
              <a:rPr lang="en-US" dirty="0" smtClean="0"/>
              <a:t>Enabling simulation</a:t>
            </a:r>
          </a:p>
          <a:p>
            <a:r>
              <a:rPr lang="en-US" dirty="0" smtClean="0"/>
              <a:t>Enabling analysis from Simulink</a:t>
            </a:r>
          </a:p>
          <a:p>
            <a:r>
              <a:rPr lang="en-US" dirty="0" smtClean="0"/>
              <a:t>Visualizing counterexamples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804" r="14709"/>
          <a:stretch/>
        </p:blipFill>
        <p:spPr>
          <a:xfrm>
            <a:off x="0" y="0"/>
            <a:ext cx="9300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804" r="14369"/>
          <a:stretch/>
        </p:blipFill>
        <p:spPr>
          <a:xfrm>
            <a:off x="0" y="0"/>
            <a:ext cx="9344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551" r="14033"/>
          <a:stretch/>
        </p:blipFill>
        <p:spPr>
          <a:xfrm>
            <a:off x="0" y="0"/>
            <a:ext cx="942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466" r="14612"/>
          <a:stretch/>
        </p:blipFill>
        <p:spPr>
          <a:xfrm>
            <a:off x="0" y="0"/>
            <a:ext cx="9357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536" r="14117"/>
          <a:stretch/>
        </p:blipFill>
        <p:spPr>
          <a:xfrm>
            <a:off x="0" y="0"/>
            <a:ext cx="9413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635" r="14455"/>
          <a:stretch/>
        </p:blipFill>
        <p:spPr>
          <a:xfrm>
            <a:off x="0" y="0"/>
            <a:ext cx="9355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720" r="15061"/>
          <a:stretch/>
        </p:blipFill>
        <p:spPr>
          <a:xfrm>
            <a:off x="0" y="0"/>
            <a:ext cx="9264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538" r="14361"/>
          <a:stretch/>
        </p:blipFill>
        <p:spPr>
          <a:xfrm>
            <a:off x="0" y="0"/>
            <a:ext cx="9381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636" r="14623"/>
          <a:stretch/>
        </p:blipFill>
        <p:spPr>
          <a:xfrm>
            <a:off x="0" y="0"/>
            <a:ext cx="9333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9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Model of Heterogeneous System (Distributed Mission-Task-Autopilot Management-</a:t>
            </a:r>
            <a:r>
              <a:rPr lang="en-US" dirty="0" err="1"/>
              <a:t>Dubin</a:t>
            </a:r>
            <a:r>
              <a:rPr lang="en-US" dirty="0"/>
              <a:t>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Storyline (to be deleted and spoken instead)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/>
              <a:t>Make / begin to implement a revised formal architecture to mitigate </a:t>
            </a:r>
            <a:r>
              <a:rPr lang="en-US" dirty="0" smtClean="0"/>
              <a:t>challenges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(Non-objective) We did NOT attempt to prove </a:t>
            </a:r>
            <a:r>
              <a:rPr lang="en-US" dirty="0" smtClean="0"/>
              <a:t>that the </a:t>
            </a:r>
            <a:r>
              <a:rPr lang="en-US" dirty="0"/>
              <a:t>component contracts are true for the existing C++ code for </a:t>
            </a:r>
            <a:r>
              <a:rPr lang="en-US" dirty="0" err="1"/>
              <a:t>UxAS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</a:t>
            </a:r>
            <a:r>
              <a:rPr lang="en-US" dirty="0" smtClean="0"/>
              <a:t>ASSERT </a:t>
            </a:r>
            <a:r>
              <a:rPr lang="en-US" dirty="0" smtClean="0">
                <a:solidFill>
                  <a:srgbClr val="0000FF"/>
                </a:solidFill>
              </a:rPr>
              <a:t>(LQ/AFRL, GE,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Created formal contracts for </a:t>
            </a:r>
            <a:r>
              <a:rPr lang="en-US" dirty="0" smtClean="0"/>
              <a:t>eight </a:t>
            </a:r>
            <a:r>
              <a:rPr lang="en-US" dirty="0"/>
              <a:t>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Stated </a:t>
            </a:r>
            <a:r>
              <a:rPr lang="en-US" dirty="0"/>
              <a:t>and analyzed </a:t>
            </a:r>
            <a:r>
              <a:rPr lang="en-US" dirty="0" smtClean="0"/>
              <a:t>properties of these </a:t>
            </a:r>
            <a:r>
              <a:rPr lang="en-US" dirty="0"/>
              <a:t>component-level </a:t>
            </a:r>
            <a:r>
              <a:rPr lang="en-US" dirty="0" smtClean="0"/>
              <a:t>contracts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Idioms and lemmas </a:t>
            </a:r>
            <a:r>
              <a:rPr lang="en-US" dirty="0"/>
              <a:t>developed and documented for effective use of </a:t>
            </a:r>
            <a:r>
              <a:rPr lang="en-US" dirty="0" smtClean="0"/>
              <a:t>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Developed tool to compose component contracts into 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Abstraction of task service finite state machine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9" name="Left Arrow 8"/>
          <p:cNvSpPr/>
          <p:nvPr/>
        </p:nvSpPr>
        <p:spPr>
          <a:xfrm>
            <a:off x="9704119" y="3918857"/>
            <a:ext cx="2487881" cy="127789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How important do we want this to be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8610599" y="4988761"/>
            <a:ext cx="2487881" cy="127789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How important do we want this to be</a:t>
            </a:r>
            <a:endParaRPr lang="en-US" sz="1400" dirty="0"/>
          </a:p>
        </p:txBody>
      </p:sp>
      <p:sp>
        <p:nvSpPr>
          <p:cNvPr id="16" name="Left Brace 15"/>
          <p:cNvSpPr/>
          <p:nvPr/>
        </p:nvSpPr>
        <p:spPr>
          <a:xfrm>
            <a:off x="108284" y="2165684"/>
            <a:ext cx="252663" cy="1447982"/>
          </a:xfrm>
          <a:prstGeom prst="leftBrace">
            <a:avLst>
              <a:gd name="adj1" fmla="val 8333"/>
              <a:gd name="adj2" fmla="val 4018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-940741" y="2122935"/>
            <a:ext cx="1099915" cy="125343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 related?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8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</a:t>
            </a:r>
            <a:r>
              <a:rPr lang="en-US" dirty="0" smtClean="0"/>
              <a:t>ASSERT </a:t>
            </a:r>
            <a:r>
              <a:rPr lang="en-US" dirty="0" smtClean="0">
                <a:solidFill>
                  <a:srgbClr val="0000FF"/>
                </a:solidFill>
              </a:rPr>
              <a:t>(LQ/AFRL, GE,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Formalization in AADL/AGREE:</a:t>
            </a:r>
            <a:endParaRPr lang="en-US" dirty="0" smtClean="0"/>
          </a:p>
          <a:p>
            <a:pPr lvl="1" fontAlgn="base"/>
            <a:r>
              <a:rPr lang="en-US" dirty="0" smtClean="0"/>
              <a:t>Created </a:t>
            </a:r>
            <a:r>
              <a:rPr lang="en-US" dirty="0"/>
              <a:t>formal contracts for </a:t>
            </a:r>
            <a:r>
              <a:rPr lang="en-US" dirty="0" smtClean="0"/>
              <a:t>eight </a:t>
            </a:r>
            <a:r>
              <a:rPr lang="en-US" dirty="0"/>
              <a:t>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 smtClean="0"/>
              <a:t>Stated </a:t>
            </a:r>
            <a:r>
              <a:rPr lang="en-US" dirty="0"/>
              <a:t>and </a:t>
            </a:r>
            <a:r>
              <a:rPr lang="en-US" dirty="0" smtClean="0"/>
              <a:t>analyzed </a:t>
            </a:r>
            <a:r>
              <a:rPr lang="en-US" dirty="0" smtClean="0"/>
              <a:t>properties of these </a:t>
            </a:r>
            <a:r>
              <a:rPr lang="en-US" dirty="0"/>
              <a:t>component-level </a:t>
            </a:r>
            <a:r>
              <a:rPr lang="en-US" dirty="0" smtClean="0"/>
              <a:t>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 smtClean="0"/>
              <a:t>Idioms </a:t>
            </a:r>
            <a:r>
              <a:rPr lang="en-US" dirty="0" smtClean="0"/>
              <a:t>and lemmas </a:t>
            </a:r>
            <a:r>
              <a:rPr lang="en-US" dirty="0"/>
              <a:t>developed and documented for effective use of </a:t>
            </a:r>
            <a:r>
              <a:rPr lang="en-US" dirty="0" smtClean="0"/>
              <a:t>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Formalization in ASSERT:</a:t>
            </a:r>
            <a:endParaRPr lang="en-US" dirty="0" smtClean="0"/>
          </a:p>
          <a:p>
            <a:pPr lvl="1" fontAlgn="base"/>
            <a:r>
              <a:rPr lang="en-US" dirty="0" smtClean="0"/>
              <a:t>Created </a:t>
            </a:r>
            <a:r>
              <a:rPr lang="en-US" dirty="0" smtClean="0"/>
              <a:t>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</a:t>
            </a:r>
            <a:r>
              <a:rPr lang="en-US" dirty="0" smtClean="0"/>
              <a:t>contractual obligations of a representative component </a:t>
            </a:r>
            <a:r>
              <a:rPr lang="en-US" dirty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Developed </a:t>
            </a:r>
            <a:r>
              <a:rPr lang="en-US" dirty="0"/>
              <a:t>tool to compose component contracts into 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</a:t>
            </a:r>
            <a:r>
              <a:rPr lang="en-US" dirty="0" smtClean="0"/>
              <a:t>service finite state </a:t>
            </a:r>
            <a:r>
              <a:rPr lang="en-US" dirty="0" smtClean="0"/>
              <a:t>machine in Stateflow </a:t>
            </a:r>
            <a:r>
              <a:rPr lang="en-US" dirty="0" smtClean="0"/>
              <a:t>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Connected </a:t>
            </a:r>
            <a:r>
              <a:rPr lang="en-US" dirty="0" err="1"/>
              <a:t>UxAS</a:t>
            </a:r>
            <a:r>
              <a:rPr lang="en-US" dirty="0"/>
              <a:t> to the Robot Operating System (ROS)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the Formal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445726" cy="46684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formal </a:t>
            </a:r>
            <a:r>
              <a:rPr lang="en-US" dirty="0" smtClean="0"/>
              <a:t>architecture </a:t>
            </a:r>
            <a:r>
              <a:rPr lang="en-US" dirty="0" smtClean="0"/>
              <a:t>relied on the documentation that was found </a:t>
            </a:r>
            <a:r>
              <a:rPr lang="en-US" dirty="0" smtClean="0"/>
              <a:t>on </a:t>
            </a:r>
            <a:r>
              <a:rPr lang="en-US" dirty="0" smtClean="0"/>
              <a:t>the </a:t>
            </a:r>
            <a:r>
              <a:rPr lang="en-US" dirty="0" err="1" smtClean="0"/>
              <a:t>UxAS</a:t>
            </a:r>
            <a:r>
              <a:rPr lang="en-US" dirty="0" smtClean="0"/>
              <a:t> </a:t>
            </a:r>
            <a:r>
              <a:rPr lang="en-US" dirty="0" smtClean="0"/>
              <a:t>Wiki </a:t>
            </a:r>
            <a:r>
              <a:rPr lang="en-US" dirty="0" smtClean="0"/>
              <a:t>page.</a:t>
            </a:r>
          </a:p>
          <a:p>
            <a:pPr lvl="1"/>
            <a:r>
              <a:rPr lang="en-US" dirty="0" smtClean="0"/>
              <a:t>Direct code decomposition was going to be too intensive to meet objectives efficiently.</a:t>
            </a:r>
          </a:p>
          <a:p>
            <a:pPr lvl="1"/>
            <a:r>
              <a:rPr lang="en-US" dirty="0" smtClean="0"/>
              <a:t>Through </a:t>
            </a:r>
            <a:r>
              <a:rPr lang="en-US" dirty="0" smtClean="0"/>
              <a:t>formalization, </a:t>
            </a:r>
            <a:r>
              <a:rPr lang="en-US" dirty="0" smtClean="0"/>
              <a:t>gaps were identified.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members </a:t>
            </a:r>
            <a:r>
              <a:rPr lang="en-US" dirty="0" smtClean="0"/>
              <a:t>and </a:t>
            </a:r>
            <a:r>
              <a:rPr lang="en-US" dirty="0" smtClean="0"/>
              <a:t>SMEs exposed:</a:t>
            </a:r>
          </a:p>
          <a:p>
            <a:pPr lvl="1"/>
            <a:r>
              <a:rPr lang="en-US" dirty="0" smtClean="0"/>
              <a:t>Behavior that was not desired</a:t>
            </a:r>
          </a:p>
          <a:p>
            <a:pPr lvl="1"/>
            <a:r>
              <a:rPr lang="en-US" dirty="0" smtClean="0"/>
              <a:t>Design decisions that gave components similar but different roles</a:t>
            </a:r>
          </a:p>
          <a:p>
            <a:pPr lvl="1"/>
            <a:r>
              <a:rPr lang="en-US" dirty="0" smtClean="0"/>
              <a:t>Clarification on how components were envisioned to work but currently </a:t>
            </a:r>
            <a:r>
              <a:rPr lang="en-US" dirty="0" smtClean="0"/>
              <a:t>do not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498143" y="0"/>
            <a:ext cx="1781033" cy="1003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bullets to be revised and graphics to be generated.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404" y="1630907"/>
            <a:ext cx="2531709" cy="42259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Just the effort to formalize components proved extremely valuable to the SMEs, even before the analysis.</a:t>
            </a:r>
            <a:endParaRPr lang="en-US" b="1" i="1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Office PowerPoint</Application>
  <PresentationFormat>Widescreen</PresentationFormat>
  <Paragraphs>246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Consolas;Consolas</vt:lpstr>
      <vt:lpstr>Consolas;Consolas;Consolas</vt:lpstr>
      <vt:lpstr>GE Inspira Pitch</vt:lpstr>
      <vt:lpstr>GE Inspira Sans</vt:lpstr>
      <vt:lpstr>Office Theme</vt:lpstr>
      <vt:lpstr>SoI Architecture Group</vt:lpstr>
      <vt:lpstr>Agenda</vt:lpstr>
      <vt:lpstr>Group Description</vt:lpstr>
      <vt:lpstr>Storyline (to be deleted and spoken instead)</vt:lpstr>
      <vt:lpstr>Group Objectives</vt:lpstr>
      <vt:lpstr>Group Accomplishments</vt:lpstr>
      <vt:lpstr>Group Accomplishments</vt:lpstr>
      <vt:lpstr>Developing the UxAS Formal Representation</vt:lpstr>
      <vt:lpstr>Producing the Formal Architecture</vt:lpstr>
      <vt:lpstr>Formalization in AADL/AGREE Formalize Services</vt:lpstr>
      <vt:lpstr>Formalization in AADL/AGREE UxAS Formal Model Status</vt:lpstr>
      <vt:lpstr>Formalization in AADL/AGREE What Did We Prove?</vt:lpstr>
      <vt:lpstr>Formalization in AADL/AGREE What Did We Learn?</vt:lpstr>
      <vt:lpstr>PowerPoint Presentation</vt:lpstr>
      <vt:lpstr>Formalization in ASSERT Proposed Approach </vt:lpstr>
      <vt:lpstr>Formalization in ASSERT Modeling Message Type Definition in SADL Ontology</vt:lpstr>
      <vt:lpstr>Formalization in ASSERT Modeling Dataflow in SADL Ontology</vt:lpstr>
      <vt:lpstr>Formalization in ASSERT Modeling Data types and Variable Declarations in SADL Ontology</vt:lpstr>
      <vt:lpstr>Formalization in ASSERT Illustrative example: Modified AADL Contracts Pass Analysis  </vt:lpstr>
      <vt:lpstr>State Machine Reasoning</vt:lpstr>
      <vt:lpstr>State Machine Correctness Argument</vt:lpstr>
      <vt:lpstr>Argument-Derived Observations</vt:lpstr>
      <vt:lpstr>PowerPoint Presentation</vt:lpstr>
      <vt:lpstr>Behavioral properties of component contracts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</vt:lpstr>
      <vt:lpstr>Recommended Future Directions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93</cp:revision>
  <dcterms:created xsi:type="dcterms:W3CDTF">2017-07-13T14:40:10Z</dcterms:created>
  <dcterms:modified xsi:type="dcterms:W3CDTF">2017-07-27T21:59:10Z</dcterms:modified>
</cp:coreProperties>
</file>