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7" r:id="rId6"/>
    <p:sldId id="288" r:id="rId7"/>
    <p:sldId id="323" r:id="rId8"/>
    <p:sldId id="291" r:id="rId9"/>
    <p:sldId id="332" r:id="rId10"/>
    <p:sldId id="333" r:id="rId11"/>
    <p:sldId id="293" r:id="rId12"/>
    <p:sldId id="294" r:id="rId13"/>
    <p:sldId id="324" r:id="rId14"/>
    <p:sldId id="334" r:id="rId15"/>
    <p:sldId id="307" r:id="rId16"/>
    <p:sldId id="322" r:id="rId17"/>
    <p:sldId id="309" r:id="rId18"/>
    <p:sldId id="312" r:id="rId19"/>
    <p:sldId id="327" r:id="rId20"/>
    <p:sldId id="328" r:id="rId21"/>
    <p:sldId id="329" r:id="rId22"/>
    <p:sldId id="330" r:id="rId23"/>
    <p:sldId id="331" r:id="rId24"/>
    <p:sldId id="315" r:id="rId25"/>
    <p:sldId id="279" r:id="rId26"/>
    <p:sldId id="289" r:id="rId27"/>
    <p:sldId id="335" r:id="rId28"/>
    <p:sldId id="326" r:id="rId29"/>
    <p:sldId id="266" r:id="rId30"/>
    <p:sldId id="268" r:id="rId31"/>
    <p:sldId id="295" r:id="rId32"/>
    <p:sldId id="305" r:id="rId33"/>
    <p:sldId id="261" r:id="rId34"/>
    <p:sldId id="262" r:id="rId35"/>
    <p:sldId id="306" r:id="rId36"/>
    <p:sldId id="313" r:id="rId37"/>
    <p:sldId id="290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87572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err="1" smtClean="0"/>
              <a:t>Redlog</a:t>
            </a:r>
            <a:r>
              <a:rPr lang="en-US" baseline="0" dirty="0" smtClean="0"/>
              <a:t> is the QE solver (substitute for </a:t>
            </a:r>
            <a:r>
              <a:rPr lang="en-US" baseline="0" dirty="0" err="1" smtClean="0"/>
              <a:t>Jkind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Restructure?: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Maybe bridge here with system-level</a:t>
            </a:r>
            <a:r>
              <a:rPr lang="en-US" baseline="0" dirty="0" smtClean="0"/>
              <a:t> timing properties and their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Formula is for non-time-dependent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reuse strongest system property to prove other postulated properties. Can save analysis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be reduced to QE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8/2/2017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63436" b="21906"/>
            <a:stretch/>
          </p:blipFill>
          <p:spPr>
            <a:xfrm>
              <a:off x="7947578" y="3770306"/>
              <a:ext cx="3746960" cy="790575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t="82841" b="205"/>
            <a:stretch/>
          </p:blipFill>
          <p:spPr>
            <a:xfrm>
              <a:off x="5351669" y="4895790"/>
              <a:ext cx="4689329" cy="1144374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reasoning</a:t>
            </a:r>
          </a:p>
          <a:p>
            <a:pPr marL="457200" lvl="1" indent="0">
              <a:buNone/>
            </a:pPr>
            <a:r>
              <a:rPr lang="en-US" dirty="0" smtClean="0"/>
              <a:t>Checks higher-level guarantees and lemmas using the guarantees of the subcomponents, and checks 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marL="457200" lvl="1" indent="0">
              <a:buNone/>
            </a:pPr>
            <a:endParaRPr lang="en-US" sz="900" b="1" dirty="0" smtClean="0"/>
          </a:p>
          <a:p>
            <a:pPr marL="457200" lvl="1" indent="0">
              <a:buNone/>
            </a:pPr>
            <a:r>
              <a:rPr lang="en-US" b="1" dirty="0" smtClean="0"/>
              <a:t>Responsiveness/timing example</a:t>
            </a:r>
          </a:p>
          <a:p>
            <a:pPr marL="457200" lvl="1" indent="0">
              <a:buNone/>
            </a:pPr>
            <a:endParaRPr lang="en-US" sz="400" b="1" dirty="0" smtClean="0"/>
          </a:p>
          <a:p>
            <a:pPr marL="457200" lvl="1" indent="0">
              <a:buNone/>
            </a:pPr>
            <a:r>
              <a:rPr lang="en-US" i="1" dirty="0" smtClean="0"/>
              <a:t>Task Manager Service: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Waterways (system-level) – not yet proven: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1732" y="6437441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" y="3178873"/>
            <a:ext cx="11150753" cy="12107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4" y="4892018"/>
            <a:ext cx="10319715" cy="9697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5608" y="2036190"/>
            <a:ext cx="11368726" cy="39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6219015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218"/>
          <a:stretch/>
        </p:blipFill>
        <p:spPr>
          <a:xfrm>
            <a:off x="6429080" y="3254625"/>
            <a:ext cx="5579095" cy="292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111" b="43321"/>
          <a:stretch/>
        </p:blipFill>
        <p:spPr>
          <a:xfrm>
            <a:off x="7079530" y="1536830"/>
            <a:ext cx="4440024" cy="171779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prstClr val="black"/>
                </a:solidFill>
              </a:rPr>
              <a:t>Implementation and Experimental 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2564191"/>
            <a:ext cx="5105772" cy="1028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1714" y="2944021"/>
            <a:ext cx="4901890" cy="648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78212" y="2626378"/>
            <a:ext cx="527524" cy="291965"/>
            <a:chOff x="2781300" y="3092116"/>
            <a:chExt cx="533400" cy="457200"/>
          </a:xfrm>
        </p:grpSpPr>
        <p:sp>
          <p:nvSpPr>
            <p:cNvPr id="9" name="Rectangle 8"/>
            <p:cNvSpPr/>
            <p:nvPr/>
          </p:nvSpPr>
          <p:spPr>
            <a:xfrm>
              <a:off x="2781300" y="3092116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2917658" y="3146258"/>
              <a:ext cx="413084" cy="3048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000935" y="2592100"/>
            <a:ext cx="82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7148" y="2573107"/>
            <a:ext cx="33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OSATE2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15126" y="1859455"/>
            <a:ext cx="1097324" cy="44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Extended-AGREE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12450" y="2000609"/>
            <a:ext cx="149661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912450" y="2187534"/>
            <a:ext cx="1505857" cy="14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409063" y="1859455"/>
            <a:ext cx="1097324" cy="443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gency FB" panose="020B0503020202020204" pitchFamily="34" charset="0"/>
                <a:cs typeface="Times New Roman" panose="02020603050405020304" pitchFamily="18" charset="0"/>
              </a:rPr>
              <a:t>Redlog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705600" y="1686406"/>
            <a:ext cx="5105771" cy="706199"/>
          </a:xfrm>
          <a:prstGeom prst="wedgeRoundRectCallout">
            <a:avLst>
              <a:gd name="adj1" fmla="val 39717"/>
              <a:gd name="adj2" fmla="val 69952"/>
              <a:gd name="adj3" fmla="val 16667"/>
            </a:avLst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78526" y="2000609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68283" y="2188992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92836" y="1933487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078526" y="171830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225" y="1505649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AGREE: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15207" y="1740870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149671" y="1936202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parser</a:t>
            </a:r>
            <a:endParaRPr lang="en-US" sz="1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5" y="2090987"/>
            <a:ext cx="5410571" cy="383014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350878" y="5050281"/>
            <a:ext cx="4653878" cy="18705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3845440"/>
            <a:ext cx="5105771" cy="6357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9" y="4617552"/>
            <a:ext cx="5169243" cy="1552575"/>
          </a:xfrm>
          <a:prstGeom prst="rect">
            <a:avLst/>
          </a:prstGeom>
        </p:spPr>
      </p:pic>
      <p:sp>
        <p:nvSpPr>
          <p:cNvPr id="2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7" y="1514924"/>
            <a:ext cx="9853662" cy="4678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1" y="1517715"/>
            <a:ext cx="9329066" cy="4694549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PlanBuilder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599" y="5113989"/>
            <a:ext cx="295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0941" y="5872258"/>
            <a:ext cx="3687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0970" y="3794654"/>
            <a:ext cx="3100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9947" y="5439715"/>
            <a:ext cx="3601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Illustrative example: Sample AADL Contracts Captured in SADL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7" y="1542805"/>
            <a:ext cx="10097398" cy="46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Illustrative example: </a:t>
            </a:r>
            <a:r>
              <a:rPr lang="en-US" dirty="0" smtClean="0"/>
              <a:t>Contracts </a:t>
            </a:r>
            <a:r>
              <a:rPr lang="en-US" dirty="0"/>
              <a:t>Analysis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787" y="1604066"/>
            <a:ext cx="10071029" cy="1453408"/>
            <a:chOff x="415787" y="1208141"/>
            <a:chExt cx="10071029" cy="1453408"/>
          </a:xfrm>
          <a:solidFill>
            <a:schemeClr val="accent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87" y="1208141"/>
              <a:ext cx="10025381" cy="58549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7" y="1963224"/>
              <a:ext cx="10071029" cy="698325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890240" y="3107061"/>
            <a:ext cx="5081994" cy="236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Conflicts!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A counter example: </a:t>
            </a:r>
          </a:p>
          <a:p>
            <a:r>
              <a:rPr lang="en-US" sz="1400" b="1" dirty="0" err="1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num_route_requests_being_serviced</a:t>
            </a:r>
            <a:r>
              <a:rPr lang="en-US" sz="1400" b="1" dirty="0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highlight>
                  <a:srgbClr val="E8F2FE"/>
                </a:highlight>
                <a:latin typeface="Consolas" panose="020B0609020204030204" pitchFamily="49" charset="0"/>
              </a:rPr>
              <a:t>= 1561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routePlanRequest_In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received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previous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IDLE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could be either PENDING or IDLE!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7" y="3187574"/>
            <a:ext cx="6321012" cy="220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0491" y="1462820"/>
            <a:ext cx="3889463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nalysis enabled: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Redundancy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Conflict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Completeness check (e.g., handle all cases of a variable’s value)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dirty="0" smtClean="0"/>
              <a:t>Split </a:t>
            </a:r>
            <a:r>
              <a:rPr lang="en-US" dirty="0" err="1" smtClean="0"/>
              <a:t>RouteAggregatorService</a:t>
            </a:r>
            <a:r>
              <a:rPr lang="en-US" dirty="0" smtClean="0"/>
              <a:t> 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Machine for the Route Aggregator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3" y="1523262"/>
            <a:ext cx="9400131" cy="457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21" y="2966484"/>
            <a:ext cx="606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423" y="3971925"/>
            <a:ext cx="109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cxnSp>
        <p:nvCxnSpPr>
          <p:cNvPr id="14" name="Elbow Connector 13"/>
          <p:cNvCxnSpPr>
            <a:stCxn id="7" idx="3"/>
            <a:endCxn id="8" idx="3"/>
          </p:cNvCxnSpPr>
          <p:nvPr/>
        </p:nvCxnSpPr>
        <p:spPr>
          <a:xfrm>
            <a:off x="1445676" y="3151150"/>
            <a:ext cx="244901" cy="1005441"/>
          </a:xfrm>
          <a:prstGeom prst="bentConnector3">
            <a:avLst>
              <a:gd name="adj1" fmla="val 193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7" idx="1"/>
          </p:cNvCxnSpPr>
          <p:nvPr/>
        </p:nvCxnSpPr>
        <p:spPr>
          <a:xfrm rot="10800000" flipH="1">
            <a:off x="595423" y="3151151"/>
            <a:ext cx="244198" cy="1005441"/>
          </a:xfrm>
          <a:prstGeom prst="bentConnector3">
            <a:avLst>
              <a:gd name="adj1" fmla="val -93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Reasoning in AGREE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507014" cy="4668452"/>
          </a:xfrm>
        </p:spPr>
        <p:txBody>
          <a:bodyPr/>
          <a:lstStyle/>
          <a:p>
            <a:r>
              <a:rPr lang="en-US" dirty="0" smtClean="0"/>
              <a:t>Example properties that we can prove:</a:t>
            </a:r>
          </a:p>
          <a:p>
            <a:pPr lvl="1"/>
            <a:r>
              <a:rPr lang="en-US" dirty="0" smtClean="0"/>
              <a:t>States are reachable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Transitions are viable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so, the (human) modeler can make mistakes</a:t>
            </a:r>
          </a:p>
          <a:p>
            <a:r>
              <a:rPr lang="en-US" dirty="0" smtClean="0"/>
              <a:t>We use an assurance case to capture the rest of the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135" r="2191" b="30824"/>
          <a:stretch/>
        </p:blipFill>
        <p:spPr>
          <a:xfrm>
            <a:off x="1016294" y="4538608"/>
            <a:ext cx="8368984" cy="378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94" y="2379313"/>
            <a:ext cx="10515761" cy="2788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316" t="46039" r="2507" b="46207"/>
          <a:stretch/>
        </p:blipFill>
        <p:spPr>
          <a:xfrm>
            <a:off x="1016294" y="2744645"/>
            <a:ext cx="7974483" cy="347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0933" b="-1"/>
          <a:stretch/>
        </p:blipFill>
        <p:spPr>
          <a:xfrm>
            <a:off x="1016294" y="4154281"/>
            <a:ext cx="9969497" cy="268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4" y="3528942"/>
            <a:ext cx="8244664" cy="51754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Enable 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counterexamples</a:t>
            </a:r>
          </a:p>
          <a:p>
            <a:pPr lvl="1"/>
            <a:r>
              <a:rPr lang="en-US" dirty="0" smtClean="0"/>
              <a:t>Evidence in the assurance argument: “gold standard state machine”</a:t>
            </a:r>
          </a:p>
          <a:p>
            <a:r>
              <a:rPr lang="en-US" dirty="0" smtClean="0"/>
              <a:t>Created a Stateflow representation of the Task Service Base state machine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Simulink/Stateflow </a:t>
            </a:r>
            <a:r>
              <a:rPr lang="en-US" dirty="0" smtClean="0"/>
              <a:t>abstractions cross-checked </a:t>
            </a:r>
            <a:r>
              <a:rPr lang="en-US" dirty="0"/>
              <a:t>with AADL 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thirty-one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and analyze system-level properties (in progress)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993312" cy="4668452"/>
          </a:xfrm>
        </p:spPr>
        <p:txBody>
          <a:bodyPr>
            <a:normAutofit/>
          </a:bodyPr>
          <a:lstStyle/>
          <a:p>
            <a:r>
              <a:rPr lang="en-US" dirty="0" smtClean="0"/>
              <a:t>The formal architecture relied on the documentation that was found on the </a:t>
            </a:r>
            <a:r>
              <a:rPr lang="en-US" dirty="0" err="1" smtClean="0"/>
              <a:t>UxAS</a:t>
            </a:r>
            <a:r>
              <a:rPr lang="en-US" dirty="0" smtClean="0"/>
              <a:t> Wiki 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formalization, 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81" y="1524032"/>
            <a:ext cx="2764233" cy="46141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522" y="4271636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 smtClean="0">
                <a:solidFill>
                  <a:srgbClr val="0000FF"/>
                </a:solidFill>
              </a:rPr>
              <a:t>(AFRL/LQ, 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nine services and tasks based on the </a:t>
            </a:r>
            <a:r>
              <a:rPr lang="en-US" dirty="0" err="1" smtClean="0"/>
              <a:t>OpenUxAS</a:t>
            </a:r>
            <a:r>
              <a:rPr lang="en-US" dirty="0" smtClean="0"/>
              <a:t> Wiki and conversations with the 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RC, LQ/AFRL)</a:t>
            </a: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</a:t>
            </a:r>
            <a:r>
              <a:rPr lang="en-US" dirty="0"/>
              <a:t>to 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1710" y="3244334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nine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2253</Words>
  <Application>Microsoft Office PowerPoint</Application>
  <PresentationFormat>Widescreen</PresentationFormat>
  <Paragraphs>457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7" baseType="lpstr">
      <vt:lpstr>Agency FB</vt:lpstr>
      <vt:lpstr>Arial</vt:lpstr>
      <vt:lpstr>Calibri</vt:lpstr>
      <vt:lpstr>Calibri Light</vt:lpstr>
      <vt:lpstr>Cambria Math</vt:lpstr>
      <vt:lpstr>Century Gothic</vt:lpstr>
      <vt:lpstr>Consolas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Did We Prove?</vt:lpstr>
      <vt:lpstr>Formalization in AADL/AGREE What Did We Learn?</vt:lpstr>
      <vt:lpstr>System-level contracts</vt:lpstr>
      <vt:lpstr>System-level contracts</vt:lpstr>
      <vt:lpstr>Quantifier Elimination based Property Composition and Verification</vt:lpstr>
      <vt:lpstr>Quantifier Elimination based Property Composition and Verification</vt:lpstr>
      <vt:lpstr>Implementation and Experimental Result</vt:lpstr>
      <vt:lpstr>Formalization in ASSERT Proposed Approach </vt:lpstr>
      <vt:lpstr>Modeling UxAS System Architecture in SADL Ontology</vt:lpstr>
      <vt:lpstr>Modeling Message Type Definition in SADL Ontology</vt:lpstr>
      <vt:lpstr>Modeling Dataflow in SADL Ontology</vt:lpstr>
      <vt:lpstr>Illustrative example: Sample AADL Contracts Captured in SADL  </vt:lpstr>
      <vt:lpstr>Illustrative example: Contracts Analysis </vt:lpstr>
      <vt:lpstr>Formalization in ASSERT Illustrative example: Modified Contracts Pass Analysis  </vt:lpstr>
      <vt:lpstr>From the lead developer:  Impact of Formalization on UxAS</vt:lpstr>
      <vt:lpstr>State Machine Reasoning</vt:lpstr>
      <vt:lpstr>State Machine for the Route Aggregator Service</vt:lpstr>
      <vt:lpstr>State Machine Reasoning in AGREE</vt:lpstr>
      <vt:lpstr>State Machine Correctness Argument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  <vt:lpstr>Formalization in ASSERT SADL Ontology Generation</vt:lpstr>
      <vt:lpstr>Producing the Formal Architecture</vt:lpstr>
      <vt:lpstr>Argument-Derived Observations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224</cp:revision>
  <dcterms:created xsi:type="dcterms:W3CDTF">2017-07-13T14:40:10Z</dcterms:created>
  <dcterms:modified xsi:type="dcterms:W3CDTF">2017-08-02T05:47:44Z</dcterms:modified>
</cp:coreProperties>
</file>