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87" r:id="rId6"/>
    <p:sldId id="288" r:id="rId7"/>
    <p:sldId id="323" r:id="rId8"/>
    <p:sldId id="291" r:id="rId9"/>
    <p:sldId id="339" r:id="rId10"/>
    <p:sldId id="338" r:id="rId11"/>
    <p:sldId id="293" r:id="rId12"/>
    <p:sldId id="294" r:id="rId13"/>
    <p:sldId id="324" r:id="rId14"/>
    <p:sldId id="334" r:id="rId15"/>
    <p:sldId id="336" r:id="rId16"/>
    <p:sldId id="337" r:id="rId17"/>
    <p:sldId id="312" r:id="rId18"/>
    <p:sldId id="327" r:id="rId19"/>
    <p:sldId id="328" r:id="rId20"/>
    <p:sldId id="329" r:id="rId21"/>
    <p:sldId id="330" r:id="rId22"/>
    <p:sldId id="331" r:id="rId23"/>
    <p:sldId id="315" r:id="rId24"/>
    <p:sldId id="279" r:id="rId25"/>
    <p:sldId id="289" r:id="rId26"/>
    <p:sldId id="335" r:id="rId27"/>
    <p:sldId id="326" r:id="rId28"/>
    <p:sldId id="266" r:id="rId29"/>
    <p:sldId id="268" r:id="rId30"/>
    <p:sldId id="295" r:id="rId31"/>
    <p:sldId id="305" r:id="rId32"/>
    <p:sldId id="261" r:id="rId33"/>
    <p:sldId id="262" r:id="rId34"/>
    <p:sldId id="306" r:id="rId35"/>
    <p:sldId id="313" r:id="rId36"/>
    <p:sldId id="290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7572" autoAdjust="0"/>
  </p:normalViewPr>
  <p:slideViewPr>
    <p:cSldViewPr snapToGrid="0">
      <p:cViewPr varScale="1">
        <p:scale>
          <a:sx n="102" d="100"/>
          <a:sy n="102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Grab Tony’s version(?)</a:t>
            </a:r>
          </a:p>
          <a:p>
            <a:endParaRPr lang="en-US" baseline="0" dirty="0" smtClean="0"/>
          </a:p>
          <a:p>
            <a:r>
              <a:rPr lang="en-US" dirty="0" smtClean="0"/>
              <a:t>Two parts:</a:t>
            </a:r>
          </a:p>
          <a:p>
            <a:pPr marL="228600" indent="-228600">
              <a:buAutoNum type="arabicParenR"/>
            </a:pPr>
            <a:r>
              <a:rPr lang="en-US" dirty="0" smtClean="0"/>
              <a:t>Import C++ to Enterprise Architect (“reverse engineering button”)</a:t>
            </a:r>
          </a:p>
          <a:p>
            <a:pPr marL="228600" indent="-228600">
              <a:buAutoNum type="arabicParenR"/>
            </a:pPr>
            <a:r>
              <a:rPr lang="en-US" dirty="0" smtClean="0"/>
              <a:t>Use API to extract ontology (interfaces and connections)</a:t>
            </a:r>
          </a:p>
          <a:p>
            <a:pPr marL="228600" indent="-228600">
              <a:buAutoNum type="arabicParenR"/>
            </a:pPr>
            <a:r>
              <a:rPr lang="en-US" dirty="0" smtClean="0"/>
              <a:t>Implement</a:t>
            </a:r>
            <a:r>
              <a:rPr lang="en-US" baseline="0" dirty="0" smtClean="0"/>
              <a:t> XML parser for message types -&gt; output SADL for message type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*Subtypes</a:t>
            </a:r>
            <a:r>
              <a:rPr lang="en-US" baseline="0" dirty="0" smtClean="0"/>
              <a:t> capture the inheritance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7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*Victory slide*</a:t>
            </a:r>
          </a:p>
          <a:p>
            <a:r>
              <a:rPr lang="en-US" dirty="0" smtClean="0"/>
              <a:t>Note that this came from 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7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state has a sub state machine. Emulates failure in each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Assurance arguments: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 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Discuss:</a:t>
            </a:r>
            <a:r>
              <a:rPr lang="en-US" baseline="0" dirty="0" smtClean="0"/>
              <a:t> </a:t>
            </a:r>
            <a:r>
              <a:rPr lang="en-US" dirty="0" smtClean="0"/>
              <a:t>Model of Heterogeneous System (Distributed Mission-Task-Autopilot Management-</a:t>
            </a:r>
            <a:r>
              <a:rPr lang="en-US" dirty="0" err="1" smtClean="0"/>
              <a:t>Dubin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a contract for a service</a:t>
            </a:r>
          </a:p>
          <a:p>
            <a:r>
              <a:rPr lang="en-US" dirty="0" smtClean="0"/>
              <a:t>22 min at dry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legibility (maybe</a:t>
            </a:r>
            <a:r>
              <a:rPr lang="en-US" baseline="0" dirty="0" smtClean="0"/>
              <a:t> go back to two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state – did we evolve with </a:t>
            </a:r>
            <a:r>
              <a:rPr lang="en-US" baseline="0" dirty="0" err="1" smtClean="0"/>
              <a:t>UxAS</a:t>
            </a:r>
            <a:r>
              <a:rPr lang="en-US" baseline="0" dirty="0" smtClean="0"/>
              <a:t> (yes).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Clarify where we used the code (structure) and where we used the Wiki (behavior).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Wanted 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Restructure?: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Formalized the structure of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r>
              <a:rPr lang="en-US" dirty="0" smtClean="0">
                <a:solidFill>
                  <a:srgbClr val="FF0000"/>
                </a:solidFill>
              </a:rPr>
              <a:t> as well as behaviors for some tasks and services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Captured and analyzed system properties &lt;- can we say this?</a:t>
            </a:r>
          </a:p>
          <a:p>
            <a:endParaRPr lang="en-US" dirty="0" smtClean="0"/>
          </a:p>
          <a:p>
            <a:r>
              <a:rPr lang="en-US" dirty="0" smtClean="0"/>
              <a:t>Slide that shows</a:t>
            </a:r>
            <a:r>
              <a:rPr lang="en-US" baseline="0" dirty="0" smtClean="0"/>
              <a:t> how this work recombines to achieve our goal</a:t>
            </a:r>
          </a:p>
          <a:p>
            <a:r>
              <a:rPr lang="en-US" baseline="0" dirty="0" smtClean="0"/>
              <a:t>*whiteboard this*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adding or replacing with a screenshot of a Waterways timing guarantee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term observer and explain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Maybe add another slide with actual contracts.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6F0-22E7-43BA-845F-179ADE321C29}" type="datetime1">
              <a:rPr lang="en-US" smtClean="0"/>
              <a:t>8/2/2017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B80-5ABC-496A-90FB-1497CA7A7A5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5961-224A-4707-A0D0-EEBBFAC270C3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526-D288-46A1-A4D7-93476E8857C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D832-FCD9-41A6-A822-7EC540C6BE8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7ED-387D-452A-9BB6-0D771C4E0657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7B89-8D2C-4C42-8DCA-2AF606673FAA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DB6-B2FA-4209-BCC0-61E6BE769329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1D6-1B9E-4997-97BB-F24CBF04A2C1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FA36-6266-4DD4-9472-309DE61048F8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943-7707-4AD3-9928-B95D8AF66B0F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7EDE-5AD6-4348-ABA5-D7CA7E48E436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Architecture Group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94551" y="6441069"/>
            <a:ext cx="58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3EF63AD-6208-441A-A39A-62E94C5CE90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20" y="4619108"/>
            <a:ext cx="4369827" cy="1066775"/>
          </a:xfrm>
          <a:prstGeom prst="rect">
            <a:avLst/>
          </a:prstGeom>
        </p:spPr>
      </p:pic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039" y="3078298"/>
            <a:ext cx="4189631" cy="856109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Can 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532647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Realizability</a:t>
            </a:r>
          </a:p>
          <a:p>
            <a:pPr marL="457200" lvl="1" indent="0">
              <a:buNone/>
            </a:pPr>
            <a:r>
              <a:rPr lang="en-US" dirty="0" smtClean="0"/>
              <a:t>Checks that a component implementation is possible and that there are no conflicts amongst the guarantees in the component’s contract</a:t>
            </a:r>
          </a:p>
          <a:p>
            <a:pPr marL="0" indent="0">
              <a:buNone/>
            </a:pPr>
            <a:r>
              <a:rPr lang="en-US" b="1" dirty="0" smtClean="0"/>
              <a:t>Assume/guarantee reasoning</a:t>
            </a:r>
          </a:p>
          <a:p>
            <a:pPr marL="457200" lvl="1" indent="0">
              <a:buNone/>
            </a:pPr>
            <a:r>
              <a:rPr lang="en-US" dirty="0" smtClean="0"/>
              <a:t>Checks higher-level guarantees and lemmas using the guarantees of the subcomponents, and checks that the assumptions of the subcomponents hold</a:t>
            </a:r>
          </a:p>
          <a:p>
            <a:pPr lvl="2"/>
            <a:r>
              <a:rPr lang="en-US" dirty="0" smtClean="0"/>
              <a:t>Check that all </a:t>
            </a:r>
            <a:r>
              <a:rPr lang="en-US" dirty="0"/>
              <a:t>input/output events are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Capture response times in components and analyze system-level response times</a:t>
            </a:r>
          </a:p>
          <a:p>
            <a:pPr lvl="2"/>
            <a:r>
              <a:rPr lang="en-US" dirty="0" smtClean="0"/>
              <a:t>Analyze behavior of state machines that represent component behavior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57" y="2630142"/>
            <a:ext cx="2113915" cy="32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37857" y="1590758"/>
            <a:ext cx="313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analysis results for the Route Aggregator Service </a:t>
            </a:r>
          </a:p>
          <a:p>
            <a:r>
              <a:rPr lang="en-US" dirty="0" smtClean="0"/>
              <a:t>(Aggregator Role):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53" y="3189346"/>
            <a:ext cx="4186837" cy="230423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7857" y="4056994"/>
            <a:ext cx="4207333" cy="185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95955" y="5493577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314935" cy="4668452"/>
          </a:xfrm>
        </p:spPr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“Eventual” behavior on state transitions</a:t>
            </a:r>
          </a:p>
          <a:p>
            <a:pPr lvl="1"/>
            <a:r>
              <a:rPr lang="en-US" dirty="0" smtClean="0"/>
              <a:t>Tracking and maintaining IDs</a:t>
            </a:r>
          </a:p>
          <a:p>
            <a:pPr lvl="1"/>
            <a:r>
              <a:rPr lang="en-US" dirty="0" smtClean="0"/>
              <a:t>Dummy parent components for proving lemmas</a:t>
            </a:r>
          </a:p>
          <a:p>
            <a:pPr lvl="1"/>
            <a:r>
              <a:rPr lang="en-US" dirty="0" smtClean="0"/>
              <a:t>Preventing inadvertent solutions space constraints</a:t>
            </a:r>
          </a:p>
          <a:p>
            <a:pPr lvl="1"/>
            <a:r>
              <a:rPr lang="en-US" dirty="0" smtClean="0"/>
              <a:t>Abstraction of complex data structures</a:t>
            </a:r>
          </a:p>
          <a:p>
            <a:pPr lvl="1"/>
            <a:r>
              <a:rPr lang="en-US" dirty="0" err="1" smtClean="0"/>
              <a:t>Skolemization</a:t>
            </a:r>
            <a:r>
              <a:rPr lang="en-US" dirty="0" smtClean="0"/>
              <a:t> idea for arrays</a:t>
            </a:r>
          </a:p>
          <a:p>
            <a:pPr lvl="1"/>
            <a:r>
              <a:rPr lang="en-US" dirty="0" smtClean="0"/>
              <a:t>Fully specifying output event conditions</a:t>
            </a:r>
          </a:p>
          <a:p>
            <a:pPr lvl="1"/>
            <a:r>
              <a:rPr lang="en-US" dirty="0" smtClean="0"/>
              <a:t>Use of AGREE connections</a:t>
            </a:r>
          </a:p>
          <a:p>
            <a:pPr lvl="1"/>
            <a:r>
              <a:rPr lang="en-US" dirty="0" smtClean="0"/>
              <a:t>Real-time patterns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39" y="1508511"/>
            <a:ext cx="2592715" cy="468961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000141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pPr marL="457200" lvl="1" indent="0">
              <a:buNone/>
            </a:pPr>
            <a:endParaRPr lang="en-US" sz="900" b="1" dirty="0" smtClean="0"/>
          </a:p>
          <a:p>
            <a:pPr marL="457200" lvl="1" indent="0">
              <a:buNone/>
            </a:pPr>
            <a:r>
              <a:rPr lang="en-US" b="1" dirty="0" smtClean="0"/>
              <a:t>Responsiveness/timing example</a:t>
            </a:r>
          </a:p>
          <a:p>
            <a:pPr marL="457200" lvl="1" indent="0">
              <a:buNone/>
            </a:pPr>
            <a:endParaRPr lang="en-US" sz="400" b="1" dirty="0" smtClean="0"/>
          </a:p>
          <a:p>
            <a:pPr marL="457200" lvl="1" indent="0">
              <a:buNone/>
            </a:pPr>
            <a:r>
              <a:rPr lang="en-US" i="1" dirty="0" smtClean="0"/>
              <a:t>Task Manager Service: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Waterways (system-level) – not yet proven: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1732" y="6437441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4" y="3178873"/>
            <a:ext cx="11150753" cy="12107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5608" y="2036190"/>
            <a:ext cx="11368726" cy="39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4" y="4946918"/>
            <a:ext cx="10122358" cy="8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6219015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Many system-level requirements for </a:t>
            </a:r>
            <a:r>
              <a:rPr lang="en-US" dirty="0" err="1" smtClean="0"/>
              <a:t>UxAS</a:t>
            </a:r>
            <a:r>
              <a:rPr lang="en-US" dirty="0" smtClean="0"/>
              <a:t> are informal </a:t>
            </a:r>
          </a:p>
          <a:p>
            <a:pPr lvl="1"/>
            <a:r>
              <a:rPr lang="en-US" dirty="0" smtClean="0"/>
              <a:t>Others require significant infrastructure (supporting contract guarantees) in order to prove them</a:t>
            </a:r>
          </a:p>
          <a:p>
            <a:r>
              <a:rPr lang="en-US" dirty="0" smtClean="0"/>
              <a:t>Perhaps we can compose the component contracts we have to discover new system-level properties…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2218"/>
          <a:stretch/>
        </p:blipFill>
        <p:spPr>
          <a:xfrm>
            <a:off x="6429080" y="3254625"/>
            <a:ext cx="5579095" cy="2922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111" b="43321"/>
          <a:stretch/>
        </p:blipFill>
        <p:spPr>
          <a:xfrm>
            <a:off x="7079530" y="1536830"/>
            <a:ext cx="4440024" cy="171779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59"/>
            <a:ext cx="10663881" cy="1179474"/>
          </a:xfrm>
        </p:spPr>
        <p:txBody>
          <a:bodyPr>
            <a:noAutofit/>
          </a:bodyPr>
          <a:lstStyle/>
          <a:p>
            <a:r>
              <a:rPr lang="en-US" sz="3200" dirty="0" smtClean="0"/>
              <a:t>RELIQE (</a:t>
            </a:r>
            <a:r>
              <a:rPr lang="en-US" sz="3200" u="sng" dirty="0" err="1" smtClean="0"/>
              <a:t>RE</a:t>
            </a:r>
            <a:r>
              <a:rPr lang="en-US" sz="3200" dirty="0" err="1" smtClean="0"/>
              <a:t>duced</a:t>
            </a:r>
            <a:r>
              <a:rPr lang="en-US" sz="3200" dirty="0" smtClean="0"/>
              <a:t> </a:t>
            </a:r>
            <a:r>
              <a:rPr lang="en-US" sz="3200" u="sng" dirty="0" smtClean="0"/>
              <a:t>L</a:t>
            </a:r>
            <a:r>
              <a:rPr lang="en-US" sz="3200" dirty="0" smtClean="0"/>
              <a:t>ogic </a:t>
            </a:r>
            <a:r>
              <a:rPr lang="en-US" sz="3200" u="sng" dirty="0" smtClean="0"/>
              <a:t>I</a:t>
            </a:r>
            <a:r>
              <a:rPr lang="en-US" sz="3200" dirty="0" smtClean="0"/>
              <a:t>nference using </a:t>
            </a:r>
            <a:r>
              <a:rPr lang="en-US" sz="3200" u="sng" dirty="0" smtClean="0"/>
              <a:t>Q</a:t>
            </a:r>
            <a:r>
              <a:rPr lang="en-US" sz="3200" dirty="0" smtClean="0"/>
              <a:t>uantifier </a:t>
            </a:r>
            <a:r>
              <a:rPr lang="en-US" sz="3200" u="sng" dirty="0" smtClean="0"/>
              <a:t>E</a:t>
            </a:r>
            <a:r>
              <a:rPr lang="en-US" sz="3200" dirty="0" smtClean="0"/>
              <a:t>limination): </a:t>
            </a:r>
            <a:br>
              <a:rPr lang="en-US" sz="3200" dirty="0" smtClean="0"/>
            </a:br>
            <a:r>
              <a:rPr lang="en-US" sz="3200" dirty="0" smtClean="0"/>
              <a:t>Framework for Compositional Reasoning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/>
          <a:p>
            <a:fld id="{22900CBD-C7D3-47FA-BEF9-49DBBEB1A58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857" y="1976059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9856" y="1609834"/>
                <a:ext cx="11702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Quantifier Elimination: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 quantifier-free formula equivalent to a quantified formula, </a:t>
                </a:r>
                <a:r>
                  <a:rPr 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≡(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1609834"/>
                <a:ext cx="11702143" cy="369332"/>
              </a:xfrm>
              <a:prstGeom prst="rect">
                <a:avLst/>
              </a:prstGeom>
              <a:blipFill>
                <a:blip r:embed="rId3"/>
                <a:stretch>
                  <a:fillRect l="-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4384" y="3932298"/>
                <a:ext cx="11661569" cy="1784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𝑦𝑠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/>
                <a:r>
                  <a:rPr lang="en-US" dirty="0" smtClean="0"/>
                  <a:t>(Conjunct </a:t>
                </a:r>
                <a:r>
                  <a:rPr lang="en-US" dirty="0"/>
                  <a:t>component contracts and connectivity constraints; eliminate variables </a:t>
                </a:r>
                <a:r>
                  <a:rPr lang="en-US" dirty="0">
                    <a:solidFill>
                      <a:srgbClr val="FF0000"/>
                    </a:solidFill>
                  </a:rPr>
                  <a:t>internal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system</a:t>
                </a:r>
                <a:r>
                  <a:rPr lang="en-US" dirty="0" smtClean="0"/>
                  <a:t>.)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sz="1600" dirty="0"/>
              </a:p>
              <a:p>
                <a:pPr lvl="1"/>
                <a:endParaRPr lang="en-US" dirty="0" smtClean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4" y="3932298"/>
                <a:ext cx="11661569" cy="1784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405500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405500"/>
                <a:ext cx="5559727" cy="1221745"/>
              </a:xfrm>
              <a:prstGeom prst="rect">
                <a:avLst/>
              </a:prstGeom>
              <a:blipFill>
                <a:blip r:embed="rId5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3669287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9856" y="2803949"/>
                <a:ext cx="45609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2803949"/>
                <a:ext cx="4560929" cy="369332"/>
              </a:xfrm>
              <a:prstGeom prst="rect">
                <a:avLst/>
              </a:prstGeom>
              <a:blipFill>
                <a:blip r:embed="rId6"/>
                <a:stretch>
                  <a:fillRect l="-10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8417" y="5756035"/>
                <a:ext cx="4693529" cy="41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 smtClean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𝑠</m:t>
                              </m:r>
                              <m:r>
                                <a:rPr lang="en-US" b="0" i="1" kern="0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𝑦𝑠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𝑝𝑜𝑠𝑡𝑢𝑙𝑎𝑡𝑒𝑑</m:t>
                              </m:r>
                            </m:sub>
                          </m:sSub>
                        </m:e>
                      </m:d>
                      <m:r>
                        <a:rPr lang="en-US" b="0" i="1" kern="0" dirty="0" smtClean="0">
                          <a:latin typeface="Cambria Math" panose="02040503050406030204" pitchFamily="18" charset="0"/>
                          <a:cs typeface="Times New Roman" charset="0"/>
                        </a:rPr>
                        <m:t>≡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5756035"/>
                <a:ext cx="4693529" cy="414601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89857" y="535666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Strongest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roperty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postulated system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property: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56356" y="3252133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AGREE contracts can be composed into a system-level contract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360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Tool RELIQE: Implementation and Illustration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5262" y="1386680"/>
            <a:ext cx="1185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RELIQE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AADL for system architecture, AGREE annex for component contracts, REDLOG for Quantifier Elimination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60161" y="1692948"/>
            <a:ext cx="5436973" cy="1704699"/>
            <a:chOff x="7723" y="2162381"/>
            <a:chExt cx="5436973" cy="1704699"/>
          </a:xfrm>
        </p:grpSpPr>
        <p:grpSp>
          <p:nvGrpSpPr>
            <p:cNvPr id="24" name="Group 23"/>
            <p:cNvGrpSpPr/>
            <p:nvPr/>
          </p:nvGrpSpPr>
          <p:grpSpPr>
            <a:xfrm>
              <a:off x="183146" y="2388516"/>
              <a:ext cx="5132691" cy="1433635"/>
              <a:chOff x="6678681" y="1896430"/>
              <a:chExt cx="5132691" cy="143363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705600" y="2666116"/>
                <a:ext cx="5105772" cy="66394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807540" y="2998291"/>
                <a:ext cx="4901890" cy="3257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Eclipse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558974" y="2697349"/>
                <a:ext cx="1146761" cy="292441"/>
                <a:chOff x="2155165" y="2924316"/>
                <a:chExt cx="1159535" cy="457945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155165" y="2924316"/>
                  <a:ext cx="1159535" cy="45794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 rot="5400000">
                  <a:off x="2871428" y="2979203"/>
                  <a:ext cx="413086" cy="304800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0558975" y="2678785"/>
                <a:ext cx="82037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AGREE</a:t>
                </a:r>
                <a:endParaRPr lang="en-US" sz="1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678681" y="2619545"/>
                <a:ext cx="331363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OSATE2</a:t>
                </a:r>
                <a:endParaRPr lang="en-US" sz="16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815126" y="2037580"/>
                <a:ext cx="1097324" cy="4457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  <a:cs typeface="Times New Roman" panose="02020603050405020304" pitchFamily="18" charset="0"/>
                  </a:rPr>
                  <a:t>Extended-AGREE</a:t>
                </a:r>
                <a:endParaRPr lang="en-US" sz="1600" dirty="0">
                  <a:latin typeface="Agency FB" panose="020B050302020202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8912450" y="2178734"/>
                <a:ext cx="1496613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8912450" y="2365659"/>
                <a:ext cx="1505857" cy="1458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10409063" y="2037580"/>
                <a:ext cx="1097324" cy="4437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Agency FB" panose="020B0503020202020204" pitchFamily="34" charset="0"/>
                    <a:cs typeface="Times New Roman" panose="02020603050405020304" pitchFamily="18" charset="0"/>
                  </a:rPr>
                  <a:t>Redlog</a:t>
                </a:r>
                <a:endParaRPr lang="en-US" sz="1600" dirty="0">
                  <a:latin typeface="Agency FB" panose="020B0503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ounded Rectangular Callout 16"/>
              <p:cNvSpPr/>
              <p:nvPr/>
            </p:nvSpPr>
            <p:spPr>
              <a:xfrm>
                <a:off x="6705600" y="1957338"/>
                <a:ext cx="5105771" cy="587631"/>
              </a:xfrm>
              <a:prstGeom prst="wedgeRoundRectCallout">
                <a:avLst>
                  <a:gd name="adj1" fmla="val 39717"/>
                  <a:gd name="adj2" fmla="val 69952"/>
                  <a:gd name="adj3" fmla="val 16667"/>
                </a:avLst>
              </a:prstGeom>
              <a:noFill/>
              <a:ln w="19050" cap="flat" cmpd="sng" algn="ctr">
                <a:solidFill>
                  <a:schemeClr val="accent1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+mn-ea"/>
                  <a:cs typeface="Arial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7078526" y="2178734"/>
                <a:ext cx="736600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7068283" y="2367117"/>
                <a:ext cx="736600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7092836" y="2111612"/>
                <a:ext cx="58381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endParaRPr lang="en-US" sz="14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78526" y="1896430"/>
                <a:ext cx="529312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aadl</a:t>
                </a:r>
                <a:endParaRPr lang="en-US" sz="14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115207" y="1918995"/>
                <a:ext cx="119776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Redlog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</a:t>
                </a:r>
                <a:endParaRPr lang="en-US" sz="1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149671" y="2114327"/>
                <a:ext cx="1128835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parser</a:t>
                </a:r>
                <a:endParaRPr lang="en-US" sz="1400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723" y="2162381"/>
              <a:ext cx="10823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RELIQE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239" y="2248611"/>
              <a:ext cx="5396457" cy="1618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5262" y="3560117"/>
            <a:ext cx="5126465" cy="988686"/>
            <a:chOff x="-19312" y="1620050"/>
            <a:chExt cx="5284110" cy="137507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843" y="1620050"/>
              <a:ext cx="3903150" cy="137507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-19312" y="214873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2519" y="2148733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513794" y="3249430"/>
            <a:ext cx="4849786" cy="1358676"/>
            <a:chOff x="6302780" y="2932268"/>
            <a:chExt cx="4849786" cy="135867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/>
            <a:srcRect l="1" t="48884" r="46572"/>
            <a:stretch/>
          </p:blipFill>
          <p:spPr>
            <a:xfrm>
              <a:off x="6302780" y="2956887"/>
              <a:ext cx="4849786" cy="1334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7" name="Rectangle 46"/>
            <p:cNvSpPr/>
            <p:nvPr/>
          </p:nvSpPr>
          <p:spPr>
            <a:xfrm>
              <a:off x="9502755" y="2932268"/>
              <a:ext cx="16498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Integer domain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64389" y="1847165"/>
            <a:ext cx="6267450" cy="1162050"/>
            <a:chOff x="5371192" y="1680210"/>
            <a:chExt cx="6267450" cy="116205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1192" y="1680210"/>
              <a:ext cx="6267450" cy="1162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0" name="Rectangle 49"/>
            <p:cNvSpPr/>
            <p:nvPr/>
          </p:nvSpPr>
          <p:spPr>
            <a:xfrm>
              <a:off x="7599730" y="2345622"/>
              <a:ext cx="1471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Reals domain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10065" y="4546986"/>
            <a:ext cx="1176197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Motivation from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UxAS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context for extension to Time-dependent Property Composition: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roperties of Route-Aggregator Service vs Route-Planner-Visibility Service involve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ime-dependent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Time-dependent properties completed under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more details presented under Hybrid Systems group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compositional reasoning framework applies not only to Cyber components, but also to Physical components)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/>
              <a:t>Proposed Approach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992" y="1717435"/>
            <a:ext cx="8182588" cy="4407842"/>
            <a:chOff x="1705342" y="1810791"/>
            <a:chExt cx="8182588" cy="4407842"/>
          </a:xfrm>
        </p:grpSpPr>
        <p:sp>
          <p:nvSpPr>
            <p:cNvPr id="5" name="Flowchart: Multidocument 4"/>
            <p:cNvSpPr/>
            <p:nvPr/>
          </p:nvSpPr>
          <p:spPr>
            <a:xfrm>
              <a:off x="1705342" y="1810791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Codebase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(C, C++, Java, C#, Python, Ada, …)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891585" y="1999343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Reverse Engineering</a:t>
              </a:r>
            </a:p>
          </p:txBody>
        </p:sp>
        <p:sp>
          <p:nvSpPr>
            <p:cNvPr id="7" name="Cylinder 6"/>
            <p:cNvSpPr/>
            <p:nvPr/>
          </p:nvSpPr>
          <p:spPr>
            <a:xfrm>
              <a:off x="3745281" y="2855481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Design Information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676886" y="2896032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Information Extraction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676886" y="3821706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Automated Ontology Generation</a:t>
              </a:r>
            </a:p>
          </p:txBody>
        </p:sp>
        <p:sp>
          <p:nvSpPr>
            <p:cNvPr id="10" name="Flowchart: Multidocument 9"/>
            <p:cNvSpPr/>
            <p:nvPr/>
          </p:nvSpPr>
          <p:spPr>
            <a:xfrm>
              <a:off x="3703902" y="3630876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&amp; Ontology Mapping Template</a:t>
              </a:r>
            </a:p>
          </p:txBody>
        </p:sp>
        <p:sp>
          <p:nvSpPr>
            <p:cNvPr id="11" name="Cylinder 10"/>
            <p:cNvSpPr/>
            <p:nvPr/>
          </p:nvSpPr>
          <p:spPr>
            <a:xfrm>
              <a:off x="7139926" y="3781155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Ontology Model</a:t>
              </a:r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6921847" y="4713843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ASSERT™ SADL Ontology files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(.sadl files)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870" y="4617884"/>
              <a:ext cx="900060" cy="1110506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3"/>
              <a:endCxn id="6" idx="1"/>
            </p:cNvCxnSpPr>
            <p:nvPr/>
          </p:nvCxnSpPr>
          <p:spPr>
            <a:xfrm flipV="1">
              <a:off x="3263798" y="2269688"/>
              <a:ext cx="627787" cy="227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7" idx="1"/>
            </p:cNvCxnSpPr>
            <p:nvPr/>
          </p:nvCxnSpPr>
          <p:spPr>
            <a:xfrm>
              <a:off x="4415841" y="2540032"/>
              <a:ext cx="0" cy="31544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7" idx="4"/>
              <a:endCxn id="8" idx="1"/>
            </p:cNvCxnSpPr>
            <p:nvPr/>
          </p:nvCxnSpPr>
          <p:spPr>
            <a:xfrm>
              <a:off x="5086401" y="3166377"/>
              <a:ext cx="59048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>
              <a:off x="6201142" y="3436721"/>
              <a:ext cx="0" cy="384985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5262358" y="4092051"/>
              <a:ext cx="41452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9" idx="3"/>
              <a:endCxn id="11" idx="2"/>
            </p:cNvCxnSpPr>
            <p:nvPr/>
          </p:nvCxnSpPr>
          <p:spPr>
            <a:xfrm>
              <a:off x="6725398" y="4092051"/>
              <a:ext cx="41452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1" idx="3"/>
              <a:endCxn id="12" idx="0"/>
            </p:cNvCxnSpPr>
            <p:nvPr/>
          </p:nvCxnSpPr>
          <p:spPr>
            <a:xfrm flipH="1">
              <a:off x="7808291" y="4402947"/>
              <a:ext cx="2195" cy="310896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2" idx="3"/>
              <a:endCxn id="13" idx="1"/>
            </p:cNvCxnSpPr>
            <p:nvPr/>
          </p:nvCxnSpPr>
          <p:spPr>
            <a:xfrm flipV="1">
              <a:off x="8480303" y="5173137"/>
              <a:ext cx="507567" cy="1882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1705342" y="5849301"/>
              <a:ext cx="4540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66A"/>
                  </a:solidFill>
                  <a:latin typeface="GE Inspira Sans"/>
                </a:rPr>
                <a:t>*SADL: Semantic Application Design Language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Import SADL ontology into ASSERT™ to enable requirement capture, analysis, and test generation in ASSERT™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UxAS System Architecture in SADL 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67" y="1514924"/>
            <a:ext cx="9853662" cy="467848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Modeling 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1" y="1517715"/>
            <a:ext cx="9329066" cy="4694549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PlanBuilder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3599" y="5113989"/>
            <a:ext cx="295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0941" y="5872258"/>
            <a:ext cx="3687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0970" y="3794654"/>
            <a:ext cx="31009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9947" y="5439715"/>
            <a:ext cx="3601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Illustrative example: Sample AADL Contracts Captured in SADL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7" y="1542805"/>
            <a:ext cx="10097398" cy="4623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Illustrative example: </a:t>
            </a:r>
            <a:r>
              <a:rPr lang="en-US" dirty="0" smtClean="0"/>
              <a:t>Contracts </a:t>
            </a:r>
            <a:r>
              <a:rPr lang="en-US" dirty="0"/>
              <a:t>Analysis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5787" y="1604066"/>
            <a:ext cx="10071029" cy="1453408"/>
            <a:chOff x="415787" y="1208141"/>
            <a:chExt cx="10071029" cy="1453408"/>
          </a:xfrm>
          <a:solidFill>
            <a:schemeClr val="accent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87" y="1208141"/>
              <a:ext cx="10025381" cy="58549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87" y="1963224"/>
              <a:ext cx="10071029" cy="698325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6890240" y="3107061"/>
            <a:ext cx="5081994" cy="236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Conflicts!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A counter example: </a:t>
            </a:r>
          </a:p>
          <a:p>
            <a:r>
              <a:rPr lang="en-US" sz="1400" b="1" dirty="0" err="1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num_route_requests_being_serviced</a:t>
            </a:r>
            <a:r>
              <a:rPr lang="en-US" sz="1400" b="1" dirty="0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highlight>
                  <a:srgbClr val="E8F2FE"/>
                </a:highlight>
                <a:latin typeface="Consolas" panose="020B0609020204030204" pitchFamily="49" charset="0"/>
              </a:rPr>
              <a:t>= 1561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routePlanRequest_In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received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previous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IDLE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could be either PENDING or IDLE!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87" y="3187574"/>
            <a:ext cx="6321012" cy="2208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example: Modified </a:t>
            </a:r>
            <a:r>
              <a:rPr lang="en-US" sz="4000" dirty="0" smtClean="0"/>
              <a:t>Contracts </a:t>
            </a:r>
            <a:r>
              <a:rPr lang="en-US" sz="4000" dirty="0"/>
              <a:t>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0491" y="1462820"/>
            <a:ext cx="3889463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nalysis enabled: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Redundancy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Conflict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Completeness check (e.g., handle all cases of a variable’s value)</a:t>
            </a:r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lead developer: </a:t>
            </a:r>
            <a:br>
              <a:rPr lang="en-US" dirty="0" smtClean="0"/>
            </a:br>
            <a:r>
              <a:rPr lang="en-US" dirty="0" smtClean="0"/>
              <a:t>Impact of Formalization on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 of key assumptions</a:t>
            </a:r>
          </a:p>
          <a:p>
            <a:pPr lvl="1"/>
            <a:r>
              <a:rPr lang="en-US" dirty="0" smtClean="0"/>
              <a:t>IDs are unique (not guaranteed by the implementation today)</a:t>
            </a:r>
          </a:p>
          <a:p>
            <a:r>
              <a:rPr lang="en-US" dirty="0" smtClean="0"/>
              <a:t>Illumination of design flaws</a:t>
            </a:r>
          </a:p>
          <a:p>
            <a:pPr lvl="1"/>
            <a:r>
              <a:rPr lang="en-US" dirty="0" smtClean="0"/>
              <a:t>Missing ID checks</a:t>
            </a:r>
          </a:p>
          <a:p>
            <a:pPr lvl="1"/>
            <a:r>
              <a:rPr lang="en-US" dirty="0" smtClean="0"/>
              <a:t>All services need to use the Route Planner for routes to ensure there is no conflict with an airspace constraint</a:t>
            </a:r>
          </a:p>
          <a:p>
            <a:r>
              <a:rPr lang="en-US" dirty="0" smtClean="0"/>
              <a:t>Restructuring to avoid redundant or problematic logic</a:t>
            </a:r>
          </a:p>
          <a:p>
            <a:pPr lvl="1"/>
            <a:r>
              <a:rPr lang="en-US" dirty="0" smtClean="0"/>
              <a:t>Split </a:t>
            </a:r>
            <a:r>
              <a:rPr lang="en-US" dirty="0" err="1" smtClean="0"/>
              <a:t>RouteAggregatorService</a:t>
            </a:r>
            <a:r>
              <a:rPr lang="en-US" dirty="0" smtClean="0"/>
              <a:t> into two services for two functional roles</a:t>
            </a:r>
          </a:p>
          <a:p>
            <a:pPr lvl="1"/>
            <a:r>
              <a:rPr lang="en-US" dirty="0" smtClean="0"/>
              <a:t>Removal of some dead code in the Route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9944" y="5409544"/>
            <a:ext cx="5200278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Machine for the Route Aggregator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3" y="1523262"/>
            <a:ext cx="9400131" cy="45755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21" y="2966484"/>
            <a:ext cx="606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423" y="3971925"/>
            <a:ext cx="109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cxnSp>
        <p:nvCxnSpPr>
          <p:cNvPr id="14" name="Elbow Connector 13"/>
          <p:cNvCxnSpPr>
            <a:stCxn id="7" idx="3"/>
            <a:endCxn id="8" idx="3"/>
          </p:cNvCxnSpPr>
          <p:nvPr/>
        </p:nvCxnSpPr>
        <p:spPr>
          <a:xfrm>
            <a:off x="1445676" y="3151150"/>
            <a:ext cx="244901" cy="1005441"/>
          </a:xfrm>
          <a:prstGeom prst="bentConnector3">
            <a:avLst>
              <a:gd name="adj1" fmla="val 193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  <a:endCxn id="7" idx="1"/>
          </p:cNvCxnSpPr>
          <p:nvPr/>
        </p:nvCxnSpPr>
        <p:spPr>
          <a:xfrm rot="10800000" flipH="1">
            <a:off x="595423" y="3151151"/>
            <a:ext cx="244198" cy="1005441"/>
          </a:xfrm>
          <a:prstGeom prst="bentConnector3">
            <a:avLst>
              <a:gd name="adj1" fmla="val -93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Reasoning in AGREE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507014" cy="4668452"/>
          </a:xfrm>
        </p:spPr>
        <p:txBody>
          <a:bodyPr/>
          <a:lstStyle/>
          <a:p>
            <a:r>
              <a:rPr lang="en-US" dirty="0" smtClean="0"/>
              <a:t>Example properties that we can prove:</a:t>
            </a:r>
          </a:p>
          <a:p>
            <a:pPr lvl="1"/>
            <a:r>
              <a:rPr lang="en-US" dirty="0" smtClean="0"/>
              <a:t>States are reachable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Transitions are viable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so, the (human) modeler can make mistakes</a:t>
            </a:r>
          </a:p>
          <a:p>
            <a:r>
              <a:rPr lang="en-US" dirty="0" smtClean="0"/>
              <a:t>We use an assurance case to capture the rest of the argument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1135" r="2191" b="30824"/>
          <a:stretch/>
        </p:blipFill>
        <p:spPr>
          <a:xfrm>
            <a:off x="1016294" y="4538608"/>
            <a:ext cx="8368984" cy="378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94" y="2379313"/>
            <a:ext cx="10515761" cy="2788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316" t="46039" r="2507" b="46207"/>
          <a:stretch/>
        </p:blipFill>
        <p:spPr>
          <a:xfrm>
            <a:off x="1016294" y="2744645"/>
            <a:ext cx="7974483" cy="347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0933" b="-1"/>
          <a:stretch/>
        </p:blipFill>
        <p:spPr>
          <a:xfrm>
            <a:off x="1016294" y="4154281"/>
            <a:ext cx="9969497" cy="2687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94" y="3528942"/>
            <a:ext cx="8244664" cy="51754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6"/>
          <a:stretch/>
        </p:blipFill>
        <p:spPr>
          <a:xfrm>
            <a:off x="3131209" y="1508512"/>
            <a:ext cx="8939582" cy="534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3" y="1508511"/>
            <a:ext cx="6460176" cy="4668452"/>
          </a:xfrm>
        </p:spPr>
        <p:txBody>
          <a:bodyPr>
            <a:normAutofit/>
          </a:bodyPr>
          <a:lstStyle/>
          <a:p>
            <a:r>
              <a:rPr lang="en-US" dirty="0"/>
              <a:t>Argument pattern for individual AADL component state machine correctness: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Structure repeated for each component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Vision: Situated within a larger model correctness argument</a:t>
            </a:r>
          </a:p>
          <a:p>
            <a:r>
              <a:rPr lang="en-US" dirty="0" smtClean="0"/>
              <a:t>Argument </a:t>
            </a:r>
            <a:r>
              <a:rPr lang="en-US" dirty="0"/>
              <a:t>situates proposed AGREE lemmas: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Rationale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Limitations and benefits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Stateflow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a Stateflow representation of the Task Service Base state machine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/>
              <a:t>Evidence in the assurance argument: “gold standard state machine”</a:t>
            </a:r>
          </a:p>
          <a:p>
            <a:pPr lvl="1"/>
            <a:r>
              <a:rPr lang="en-US" dirty="0" smtClean="0"/>
              <a:t>Enable simulation</a:t>
            </a:r>
          </a:p>
          <a:p>
            <a:pPr lvl="1"/>
            <a:r>
              <a:rPr lang="en-US" dirty="0" smtClean="0"/>
              <a:t>Enable analysis from Simulink</a:t>
            </a:r>
          </a:p>
          <a:p>
            <a:pPr lvl="2"/>
            <a:r>
              <a:rPr lang="en-US" dirty="0" err="1" smtClean="0"/>
              <a:t>QVtrace</a:t>
            </a:r>
            <a:endParaRPr lang="en-US" dirty="0" smtClean="0"/>
          </a:p>
          <a:p>
            <a:pPr lvl="2"/>
            <a:r>
              <a:rPr lang="en-US" dirty="0" smtClean="0"/>
              <a:t>Simulink-to-PVS</a:t>
            </a:r>
          </a:p>
          <a:p>
            <a:pPr lvl="2"/>
            <a:r>
              <a:rPr lang="en-US" dirty="0" smtClean="0"/>
              <a:t>Simulink Design Verifier</a:t>
            </a:r>
          </a:p>
          <a:p>
            <a:pPr lvl="1"/>
            <a:r>
              <a:rPr lang="en-US" dirty="0" smtClean="0"/>
              <a:t>Visualize counterexamples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Simulink/Stateflow abstractions cross-checked </a:t>
            </a:r>
            <a:r>
              <a:rPr lang="en-US" dirty="0"/>
              <a:t>with </a:t>
            </a:r>
            <a:r>
              <a:rPr lang="en-US" dirty="0" smtClean="0"/>
              <a:t>AADL/AGREE </a:t>
            </a:r>
            <a:r>
              <a:rPr lang="en-US" dirty="0"/>
              <a:t>model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Found erroneous </a:t>
            </a:r>
            <a:r>
              <a:rPr lang="en-US" dirty="0"/>
              <a:t>initial conditions, unused from/</a:t>
            </a:r>
            <a:r>
              <a:rPr lang="en-US" dirty="0" err="1"/>
              <a:t>goto</a:t>
            </a:r>
            <a:r>
              <a:rPr lang="en-US" dirty="0"/>
              <a:t> flags, and incorrect settings on if-else </a:t>
            </a:r>
            <a:r>
              <a:rPr lang="en-US" dirty="0" smtClean="0"/>
              <a:t>cases in Stateflow model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Lockheed Martin, Dependable Computing, Rockwell Collins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42" y="2004254"/>
            <a:ext cx="1422913" cy="13548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04" r="14709" b="14459"/>
          <a:stretch/>
        </p:blipFill>
        <p:spPr>
          <a:xfrm>
            <a:off x="0" y="-1"/>
            <a:ext cx="10617948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0066" y="1508511"/>
            <a:ext cx="3909990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2465" y="220959"/>
            <a:ext cx="10349078" cy="117947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with </a:t>
            </a:r>
            <a:r>
              <a:rPr lang="en-US" dirty="0" err="1" smtClean="0"/>
              <a:t>QVtrace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97" y="1508511"/>
            <a:ext cx="8112391" cy="46684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0065" y="1508511"/>
            <a:ext cx="3828535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Matlab Simulink Construction for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QVtrace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err="1" smtClean="0"/>
              <a:t>QVtrace</a:t>
            </a:r>
            <a:r>
              <a:rPr lang="en-US" dirty="0" smtClean="0"/>
              <a:t> is a model checker for Simulink that uses SMT Solvers such as Z3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Helped validate expected behavior of the abstraction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Lockheed Martin, Dependable Computing, Rockwell Collins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6101" y="4894500"/>
            <a:ext cx="4986313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Enables path from contracts to code generation</a:t>
            </a:r>
            <a:endParaRPr lang="en-US" b="1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types, ports, and connections (or an ontology)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</a:t>
            </a:r>
            <a:r>
              <a:rPr lang="en-US" dirty="0" smtClean="0"/>
              <a:t>inheritance, polymorphism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thirty-one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State/compose and analyze system-level properties (in progress)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Formalization in ASSERT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prstClr val="black"/>
                </a:solidFill>
              </a:rPr>
              <a:t>SADL Ontology Generation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269" y="2119415"/>
            <a:ext cx="5654022" cy="3156693"/>
            <a:chOff x="210065" y="1550167"/>
            <a:chExt cx="5654022" cy="3156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5" y="1861657"/>
              <a:ext cx="5654022" cy="2845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20901" y="1550167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Message Type Definition</a:t>
              </a:r>
            </a:p>
          </p:txBody>
        </p:sp>
      </p:grpSp>
      <p:sp>
        <p:nvSpPr>
          <p:cNvPr id="2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Architecture Group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949781" y="1542158"/>
            <a:ext cx="6084514" cy="4303165"/>
            <a:chOff x="5978356" y="1671444"/>
            <a:chExt cx="6084514" cy="4303165"/>
          </a:xfrm>
        </p:grpSpPr>
        <p:grpSp>
          <p:nvGrpSpPr>
            <p:cNvPr id="48" name="Group 47"/>
            <p:cNvGrpSpPr/>
            <p:nvPr/>
          </p:nvGrpSpPr>
          <p:grpSpPr>
            <a:xfrm>
              <a:off x="5978356" y="1991393"/>
              <a:ext cx="6084514" cy="3983216"/>
              <a:chOff x="5978356" y="1991393"/>
              <a:chExt cx="6084514" cy="39832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978356" y="1991393"/>
                <a:ext cx="6084514" cy="3983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106943" y="2076075"/>
                <a:ext cx="5827339" cy="3813852"/>
                <a:chOff x="6096000" y="2075750"/>
                <a:chExt cx="5827339" cy="381385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96000" y="2075750"/>
                  <a:ext cx="5827339" cy="1477328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:r>
                    <a:rPr lang="en-US" sz="1200" dirty="0">
                      <a:solidFill>
                        <a:srgbClr val="800080"/>
                      </a:solidFill>
                      <a:latin typeface="Consolas;Consolas"/>
                    </a:rPr>
                    <a:t>Context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;Consolas"/>
                    </a:rPr>
                    <a:t>: </a:t>
                  </a:r>
                  <a:endParaRPr lang="en-US" sz="8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TaskAssignmentSummary_out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AssignmentTreeBranchBoundBase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Consolas;Consolas"/>
                    </a:rPr>
                    <a:t>    </a:t>
                  </a:r>
                  <a:endParaRPr lang="en-US" sz="12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900" dirty="0">
                    <a:solidFill>
                      <a:srgbClr val="000000"/>
                    </a:solidFill>
                    <a:latin typeface="Consolas;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TaskServiceBase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TaskImplementationRequest_out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endParaRPr lang="en-US" sz="1200" dirty="0">
                    <a:solidFill>
                      <a:srgbClr val="000080"/>
                    </a:solidFill>
                    <a:highlight>
                      <a:srgbClr val="E8F2FE"/>
                    </a:highlight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…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</p:txBody>
            </p:sp>
            <p:sp>
              <p:nvSpPr>
                <p:cNvPr id="53" name="Rectangle: Rounded Corners 5"/>
                <p:cNvSpPr/>
                <p:nvPr/>
              </p:nvSpPr>
              <p:spPr>
                <a:xfrm>
                  <a:off x="10344959" y="4552936"/>
                  <a:ext cx="1578380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PlanBuilderService</a:t>
                  </a:r>
                </a:p>
              </p:txBody>
            </p:sp>
            <p:sp>
              <p:nvSpPr>
                <p:cNvPr id="54" name="Rectangle: Rounded Corners 6"/>
                <p:cNvSpPr/>
                <p:nvPr/>
              </p:nvSpPr>
              <p:spPr>
                <a:xfrm>
                  <a:off x="6354735" y="3649103"/>
                  <a:ext cx="2424037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AssignmentTreeBranchBoundBase</a:t>
                  </a:r>
                </a:p>
              </p:txBody>
            </p:sp>
            <p:sp>
              <p:nvSpPr>
                <p:cNvPr id="55" name="Rectangle: Rounded Corners 7"/>
                <p:cNvSpPr/>
                <p:nvPr/>
              </p:nvSpPr>
              <p:spPr>
                <a:xfrm>
                  <a:off x="8622761" y="5203802"/>
                  <a:ext cx="1345156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prstClr val="black">
                          <a:lumMod val="50000"/>
                        </a:prstClr>
                      </a:solidFill>
                    </a:rPr>
                    <a:t>TaskServiceBase</a:t>
                  </a:r>
                  <a:endParaRPr lang="en-US" sz="1200" dirty="0">
                    <a:solidFill>
                      <a:prstClr val="black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53244" y="4655129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7" name="Connector: Elbow 14"/>
                <p:cNvCxnSpPr>
                  <a:stCxn id="53" idx="1"/>
                  <a:endCxn id="55" idx="1"/>
                </p:cNvCxnSpPr>
                <p:nvPr/>
              </p:nvCxnSpPr>
              <p:spPr>
                <a:xfrm rot="10800000" flipV="1">
                  <a:off x="8622761" y="4895836"/>
                  <a:ext cx="1722198" cy="650866"/>
                </a:xfrm>
                <a:prstGeom prst="bentConnector3">
                  <a:avLst>
                    <a:gd name="adj1" fmla="val 205638"/>
                  </a:avLst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232519" y="5632714"/>
                  <a:ext cx="245363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9" name="Connector: Elbow 23"/>
                <p:cNvCxnSpPr>
                  <a:stCxn id="54" idx="3"/>
                  <a:endCxn id="53" idx="0"/>
                </p:cNvCxnSpPr>
                <p:nvPr/>
              </p:nvCxnSpPr>
              <p:spPr>
                <a:xfrm>
                  <a:off x="8778772" y="3992003"/>
                  <a:ext cx="2355377" cy="560933"/>
                </a:xfrm>
                <a:prstGeom prst="bentConnector2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841836" y="3785811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871597" y="4329573"/>
                  <a:ext cx="2470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7129175" y="1671444"/>
              <a:ext cx="3641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Dataflow in SADL Ontology</a:t>
              </a:r>
            </a:p>
          </p:txBody>
        </p:sp>
      </p:grpSp>
      <p:sp>
        <p:nvSpPr>
          <p:cNvPr id="2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the Formal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8993312" cy="4668452"/>
          </a:xfrm>
        </p:spPr>
        <p:txBody>
          <a:bodyPr>
            <a:normAutofit/>
          </a:bodyPr>
          <a:lstStyle/>
          <a:p>
            <a:r>
              <a:rPr lang="en-US" dirty="0" smtClean="0"/>
              <a:t>The formal architecture relied on the documentation that was found on the </a:t>
            </a:r>
            <a:r>
              <a:rPr lang="en-US" dirty="0" err="1" smtClean="0"/>
              <a:t>UxAS</a:t>
            </a:r>
            <a:r>
              <a:rPr lang="en-US" dirty="0" smtClean="0"/>
              <a:t> Wiki page.</a:t>
            </a:r>
          </a:p>
          <a:p>
            <a:pPr lvl="1"/>
            <a:r>
              <a:rPr lang="en-US" dirty="0" smtClean="0"/>
              <a:t>Direct code decomposition was going to be too intensive to meet objectives efficiently.</a:t>
            </a:r>
          </a:p>
          <a:p>
            <a:pPr lvl="1"/>
            <a:r>
              <a:rPr lang="en-US" dirty="0" smtClean="0"/>
              <a:t>Through formalization, gaps were identified.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81" y="1524032"/>
            <a:ext cx="2764233" cy="46141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0522" y="4271636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Just the effort to formalize components proved extremely valuable to the SMEs, even before the analysis.</a:t>
            </a:r>
            <a:endParaRPr lang="en-US" b="1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lemmas </a:t>
            </a:r>
            <a:r>
              <a:rPr lang="en-US" dirty="0"/>
              <a:t>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245" y="3787266"/>
            <a:ext cx="6922014" cy="240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664778" cy="293097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 smtClean="0"/>
              <a:t>Begin </a:t>
            </a:r>
            <a:r>
              <a:rPr lang="en-US" dirty="0"/>
              <a:t>to implement a revised formal architecture to mitigate </a:t>
            </a:r>
            <a:r>
              <a:rPr lang="en-US" dirty="0" smtClean="0"/>
              <a:t>challenges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17974" y="3875810"/>
            <a:ext cx="3065318" cy="2136100"/>
            <a:chOff x="6028890" y="4234676"/>
            <a:chExt cx="2657910" cy="1420995"/>
          </a:xfrm>
        </p:grpSpPr>
        <p:grpSp>
          <p:nvGrpSpPr>
            <p:cNvPr id="9" name="Group 8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2" name="Straight Connector 11"/>
              <p:cNvCxnSpPr>
                <a:stCxn id="25" idx="0"/>
                <a:endCxn id="34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" name="Straight Connector 34"/>
              <p:cNvCxnSpPr>
                <a:stCxn id="35" idx="0"/>
                <a:endCxn id="31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4" name="Straight Connector 36"/>
              <p:cNvCxnSpPr>
                <a:stCxn id="32" idx="0"/>
                <a:endCxn id="27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>
                <a:stCxn id="35" idx="0"/>
                <a:endCxn id="28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0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34" name="Isosceles Triangle 33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5" name="Isosceles Triangle 34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31" name="Isosceles Triangle 30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2" name="Isosceles Triangle 31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7" name="Isosceles Triangle 26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8" name="Isosceles Triangle 27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9" name="Isosceles Triangle 28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20" name="Isosceles Triangle 19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1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22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24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25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80126" y="4234676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</p:grpSp>
      <p:sp>
        <p:nvSpPr>
          <p:cNvPr id="44" name="Shape 70"/>
          <p:cNvSpPr/>
          <p:nvPr/>
        </p:nvSpPr>
        <p:spPr>
          <a:xfrm>
            <a:off x="2244436" y="4909165"/>
            <a:ext cx="1206339" cy="6152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0"/>
            <a:ext cx="11664778" cy="491061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AADL/AGREE :</a:t>
            </a:r>
          </a:p>
          <a:p>
            <a:pPr lvl="1" fontAlgn="base"/>
            <a:r>
              <a:rPr lang="en-US" dirty="0" smtClean="0"/>
              <a:t>Extracted data types, input and output ports, and connections from code </a:t>
            </a:r>
            <a:r>
              <a:rPr lang="en-US" dirty="0" smtClean="0">
                <a:solidFill>
                  <a:srgbClr val="0000FF"/>
                </a:solidFill>
              </a:rPr>
              <a:t>(AFRL/LQ, RC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Created formal contracts for nine </a:t>
            </a:r>
            <a:r>
              <a:rPr lang="en-US" dirty="0" smtClean="0"/>
              <a:t>services/tasks </a:t>
            </a:r>
            <a:r>
              <a:rPr lang="en-US" dirty="0" smtClean="0"/>
              <a:t>based on the </a:t>
            </a:r>
            <a:r>
              <a:rPr lang="en-US" dirty="0" err="1" smtClean="0"/>
              <a:t>OpenUxAS</a:t>
            </a:r>
            <a:r>
              <a:rPr lang="en-US" dirty="0" smtClean="0"/>
              <a:t> Wiki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DC, RC)</a:t>
            </a:r>
          </a:p>
          <a:p>
            <a:pPr lvl="1" fontAlgn="base"/>
            <a:r>
              <a:rPr lang="en-US" dirty="0" smtClean="0"/>
              <a:t>Stated and analyzed properties of these component-level 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LQ)</a:t>
            </a:r>
          </a:p>
          <a:p>
            <a:pPr lvl="1" fontAlgn="base"/>
            <a:r>
              <a:rPr lang="en-US" dirty="0" smtClean="0"/>
              <a:t>Idioms and lemmas developed and documented for effective use of AGREE </a:t>
            </a:r>
            <a:r>
              <a:rPr lang="en-US" dirty="0" smtClean="0">
                <a:solidFill>
                  <a:srgbClr val="0000FF"/>
                </a:solidFill>
              </a:rPr>
              <a:t>(DC, RC, LQ/AFRL)</a:t>
            </a:r>
          </a:p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ASSERT:</a:t>
            </a:r>
          </a:p>
          <a:p>
            <a:pPr lvl="1" fontAlgn="base"/>
            <a:r>
              <a:rPr lang="en-US" dirty="0" smtClean="0"/>
              <a:t>Created 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Examined contractual obligations of a representative component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Enhanced tool </a:t>
            </a:r>
            <a:r>
              <a:rPr lang="en-US" dirty="0" smtClean="0"/>
              <a:t>(RELIQE) to </a:t>
            </a:r>
            <a:r>
              <a:rPr lang="en-US" dirty="0"/>
              <a:t>compose component contracts </a:t>
            </a:r>
            <a:r>
              <a:rPr lang="en-US" dirty="0" smtClean="0"/>
              <a:t>in AGREE into </a:t>
            </a:r>
            <a:r>
              <a:rPr lang="en-US" dirty="0"/>
              <a:t>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Abstracted a task service finite state machine in Stateflow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Demonstrated LMCP </a:t>
            </a:r>
            <a:r>
              <a:rPr lang="en-US" dirty="0" smtClean="0"/>
              <a:t>(</a:t>
            </a:r>
            <a:r>
              <a:rPr lang="en-US" dirty="0" err="1" smtClean="0"/>
              <a:t>UxAS</a:t>
            </a:r>
            <a:r>
              <a:rPr lang="en-US" dirty="0" smtClean="0"/>
              <a:t> messaging format) &lt;--&gt; </a:t>
            </a:r>
            <a:r>
              <a:rPr lang="en-US" dirty="0"/>
              <a:t>ROS communications and extracted static message types into ROS .</a:t>
            </a:r>
            <a:r>
              <a:rPr lang="en-US" dirty="0" err="1"/>
              <a:t>msg</a:t>
            </a:r>
            <a:r>
              <a:rPr lang="en-US" dirty="0"/>
              <a:t> format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4783" y="3054687"/>
            <a:ext cx="5200278" cy="3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AADL Tools: Architecture-Driven Assurance</a:t>
            </a:r>
          </a:p>
        </p:txBody>
      </p:sp>
      <p:pic>
        <p:nvPicPr>
          <p:cNvPr id="96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524001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3360396" y="2628900"/>
            <a:ext cx="3040404" cy="3661492"/>
            <a:chOff x="1836396" y="2628900"/>
            <a:chExt cx="3040404" cy="3661492"/>
          </a:xfrm>
        </p:grpSpPr>
        <p:grpSp>
          <p:nvGrpSpPr>
            <p:cNvPr id="98" name="Group 97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836396" y="3000374"/>
              <a:ext cx="3040404" cy="3290018"/>
              <a:chOff x="1836396" y="3000374"/>
              <a:chExt cx="3040404" cy="3290018"/>
            </a:xfrm>
          </p:grpSpPr>
          <p:pic>
            <p:nvPicPr>
              <p:cNvPr id="100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39731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2563025" y="396766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Translation</a:t>
                </a: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271" y="533926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Verdana"/>
                  </a:rPr>
                  <a:t>seL4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00400" y="5644061"/>
                <a:ext cx="1088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 err="1">
                    <a:solidFill>
                      <a:srgbClr val="000000"/>
                    </a:solidFill>
                  </a:rPr>
                  <a:t>eChronos</a:t>
                </a:r>
                <a:endParaRPr lang="en-US" b="1" kern="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VxWorks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398980" y="3629064"/>
            <a:ext cx="3651125" cy="2375787"/>
            <a:chOff x="5035675" y="4028451"/>
            <a:chExt cx="3651125" cy="23757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16" name="Straight Connector 115"/>
              <p:cNvCxnSpPr>
                <a:stCxn id="129" idx="0"/>
                <a:endCxn id="138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7" name="Straight Connector 34"/>
              <p:cNvCxnSpPr>
                <a:stCxn id="139" idx="0"/>
                <a:endCxn id="135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36"/>
              <p:cNvCxnSpPr>
                <a:stCxn id="136" idx="0"/>
                <a:endCxn id="131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>
                <a:stCxn id="139" idx="0"/>
                <a:endCxn id="132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>
                <a:stCxn id="133" idx="0"/>
                <a:endCxn id="124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1" name="Group 120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1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138" name="Isosceles Triangle 137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9" name="Isosceles Triangle 138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1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35" name="Isosceles Triangle 134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6" name="Isosceles Tri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130" name="Rectangle 129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131" name="Isosceles Triangle 130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2" name="Isosceles Triangle 131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3" name="Isosceles Triangle 132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124" name="Isosceles Triangle 123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5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126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127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128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129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  <p:pic>
          <p:nvPicPr>
            <p:cNvPr id="114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1830132" y="1752600"/>
            <a:ext cx="2380152" cy="4304874"/>
            <a:chOff x="306132" y="1752600"/>
            <a:chExt cx="2380152" cy="4304874"/>
          </a:xfrm>
        </p:grpSpPr>
        <p:grpSp>
          <p:nvGrpSpPr>
            <p:cNvPr id="141" name="Group 140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143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Models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1245236" y="2045732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alibri" pitchFamily="34" charset="0"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146" name="Freeform 145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pic>
          <p:nvPicPr>
            <p:cNvPr id="142" name="Picture 7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3" name="Group 152"/>
          <p:cNvGrpSpPr/>
          <p:nvPr/>
        </p:nvGrpSpPr>
        <p:grpSpPr>
          <a:xfrm>
            <a:off x="8021184" y="1433675"/>
            <a:ext cx="2080361" cy="2614450"/>
            <a:chOff x="6497183" y="1433675"/>
            <a:chExt cx="2080361" cy="2614450"/>
          </a:xfrm>
        </p:grpSpPr>
        <p:grpSp>
          <p:nvGrpSpPr>
            <p:cNvPr id="154" name="Group 153"/>
            <p:cNvGrpSpPr/>
            <p:nvPr/>
          </p:nvGrpSpPr>
          <p:grpSpPr>
            <a:xfrm>
              <a:off x="6497183" y="1433675"/>
              <a:ext cx="2080361" cy="2614450"/>
              <a:chOff x="6497183" y="1433675"/>
              <a:chExt cx="2080361" cy="2614450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6497183" y="1433675"/>
                <a:ext cx="1503817" cy="533400"/>
                <a:chOff x="6640902" y="1347950"/>
                <a:chExt cx="1503817" cy="533400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6640902" y="1347950"/>
                  <a:ext cx="1503817" cy="533400"/>
                  <a:chOff x="6640902" y="1347950"/>
                  <a:chExt cx="1503817" cy="533400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6783673" y="134795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7632552" y="134795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640902" y="14241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648554" y="17289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59" name="TextBox 158"/>
                <p:cNvSpPr txBox="1"/>
                <p:nvPr/>
              </p:nvSpPr>
              <p:spPr>
                <a:xfrm>
                  <a:off x="6766755" y="1375540"/>
                  <a:ext cx="1352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Tw Cen MT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155" name="TextBox 154"/>
            <p:cNvSpPr txBox="1"/>
            <p:nvPr/>
          </p:nvSpPr>
          <p:spPr>
            <a:xfrm>
              <a:off x="6540229" y="189498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Assurance Case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64794" y="2133600"/>
            <a:ext cx="1634953" cy="1924050"/>
            <a:chOff x="6540793" y="2133600"/>
            <a:chExt cx="1634953" cy="19240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entury Gothic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168" name="Freeform 167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Behavioral Analysis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911559" y="2933701"/>
            <a:ext cx="1346694" cy="1114425"/>
            <a:chOff x="6387559" y="2933700"/>
            <a:chExt cx="1346694" cy="1114425"/>
          </a:xfrm>
        </p:grpSpPr>
        <p:grpSp>
          <p:nvGrpSpPr>
            <p:cNvPr id="176" name="Group 175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6984878" y="304800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OCR A Extended" panose="02010509020102010303" pitchFamily="50" charset="0"/>
                    </a:rPr>
                    <a:t>SIM</a:t>
                  </a:r>
                </a:p>
              </p:txBody>
            </p:sp>
          </p:grpSp>
          <p:sp>
            <p:nvSpPr>
              <p:cNvPr id="179" name="Freeform 178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6450425" y="3429000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Simulation</a:t>
              </a: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10246385" y="5345984"/>
            <a:ext cx="1701144" cy="855119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Verdana"/>
                <a:cs typeface="Arial"/>
              </a:rPr>
              <a:t>Kind/JKind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Model Checker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SMT Solvers</a:t>
            </a:r>
            <a:endParaRPr lang="en-US" b="1" kern="0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9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Wrote a script to extract </a:t>
            </a:r>
            <a:r>
              <a:rPr lang="en-US" dirty="0"/>
              <a:t>data types,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input/output </a:t>
            </a:r>
            <a:r>
              <a:rPr lang="en-US" dirty="0"/>
              <a:t>ports, and connections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into AADL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bstracted </a:t>
            </a:r>
            <a:r>
              <a:rPr lang="en-US" dirty="0"/>
              <a:t>the common message bus by direct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connections</a:t>
            </a:r>
          </a:p>
          <a:p>
            <a:pPr lvl="1"/>
            <a:r>
              <a:rPr lang="en-US" dirty="0" smtClean="0"/>
              <a:t>The structural representation of the Waterways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mission is nearly complete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formal contracts </a:t>
            </a:r>
            <a:r>
              <a:rPr lang="en-US" dirty="0" smtClean="0"/>
              <a:t>(captured behaviors) for nine services </a:t>
            </a:r>
            <a:r>
              <a:rPr lang="en-US" dirty="0"/>
              <a:t>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</a:t>
            </a:r>
            <a:r>
              <a:rPr lang="en-US" dirty="0" smtClean="0"/>
              <a:t>the lead developer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20910" y="1725104"/>
            <a:ext cx="5033876" cy="2951999"/>
            <a:chOff x="7510032" y="1725104"/>
            <a:chExt cx="4544753" cy="26165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032" y="1725104"/>
              <a:ext cx="4544753" cy="2202501"/>
            </a:xfrm>
            <a:prstGeom prst="rect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7560825" y="4003061"/>
              <a:ext cx="4443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Waterways system level AADL connections diagram</a:t>
              </a:r>
              <a:endParaRPr lang="en-US" sz="1600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44" y="1870243"/>
            <a:ext cx="4746648" cy="2181351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039" y="3078298"/>
            <a:ext cx="4189631" cy="856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20" y="4619108"/>
            <a:ext cx="4369827" cy="10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2184</Words>
  <Application>Microsoft Office PowerPoint</Application>
  <PresentationFormat>Widescreen</PresentationFormat>
  <Paragraphs>443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6" baseType="lpstr">
      <vt:lpstr>Agency FB</vt:lpstr>
      <vt:lpstr>Arial</vt:lpstr>
      <vt:lpstr>Calibri</vt:lpstr>
      <vt:lpstr>Calibri Light</vt:lpstr>
      <vt:lpstr>Cambria Math</vt:lpstr>
      <vt:lpstr>Century Gothic</vt:lpstr>
      <vt:lpstr>Consolas</vt:lpstr>
      <vt:lpstr>Consolas;Consolas</vt:lpstr>
      <vt:lpstr>Consolas;Consolas;Consolas</vt:lpstr>
      <vt:lpstr>Garamond</vt:lpstr>
      <vt:lpstr>GE Inspira Pitch</vt:lpstr>
      <vt:lpstr>GE Inspira Sans</vt:lpstr>
      <vt:lpstr>Lucida Console</vt:lpstr>
      <vt:lpstr>OCR A Extended</vt:lpstr>
      <vt:lpstr>Times New Roman</vt:lpstr>
      <vt:lpstr>Tw Cen MT</vt:lpstr>
      <vt:lpstr>Verdana</vt:lpstr>
      <vt:lpstr>Wingdings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Developing the UxAS Formal Representation</vt:lpstr>
      <vt:lpstr>AADL Tools: Architecture-Driven Assurance</vt:lpstr>
      <vt:lpstr>Formalization in AADL/AGREE Formalize Services</vt:lpstr>
      <vt:lpstr>Formalization in AADL/AGREE UxAS Formal Model Status</vt:lpstr>
      <vt:lpstr>Formalization in AADL/AGREE UxAS Formal Model Status</vt:lpstr>
      <vt:lpstr>Formalization in AADL/AGREE What Can We Prove?</vt:lpstr>
      <vt:lpstr>Formalization in AADL/AGREE What Did We Learn?</vt:lpstr>
      <vt:lpstr>System-level contracts</vt:lpstr>
      <vt:lpstr>System-level contracts</vt:lpstr>
      <vt:lpstr>RELIQE (REduced Logic Inference using Quantifier Elimination):  Framework for Compositional Reasoning </vt:lpstr>
      <vt:lpstr>Tool RELIQE: Implementation and Illustration </vt:lpstr>
      <vt:lpstr>Formalization in ASSERT Proposed Approach </vt:lpstr>
      <vt:lpstr>Modeling UxAS System Architecture in SADL Ontology</vt:lpstr>
      <vt:lpstr>Modeling Message Type Definition in SADL Ontology</vt:lpstr>
      <vt:lpstr>Modeling Dataflow in SADL Ontology</vt:lpstr>
      <vt:lpstr>Illustrative example: Sample AADL Contracts Captured in SADL  </vt:lpstr>
      <vt:lpstr>Illustrative example: Contracts Analysis </vt:lpstr>
      <vt:lpstr>Formalization in ASSERT Illustrative example: Modified Contracts Pass Analysis  </vt:lpstr>
      <vt:lpstr>From the lead developer:  Impact of Formalization on UxAS</vt:lpstr>
      <vt:lpstr>State Machine Reasoning</vt:lpstr>
      <vt:lpstr>State Machine for the Route Aggregator Service</vt:lpstr>
      <vt:lpstr>State Machine Reasoning in AGREE</vt:lpstr>
      <vt:lpstr>State Machine Correctness Argument</vt:lpstr>
      <vt:lpstr>Stateflow Representation</vt:lpstr>
      <vt:lpstr>PowerPoint Presentation</vt:lpstr>
      <vt:lpstr>PowerPoint Presentation</vt:lpstr>
      <vt:lpstr>Lessons Learned</vt:lpstr>
      <vt:lpstr>Recommended Future Directions</vt:lpstr>
      <vt:lpstr>Backup</vt:lpstr>
      <vt:lpstr>Formalization in ASSERT SADL Ontology Generation</vt:lpstr>
      <vt:lpstr>Producing the Formal Architecture</vt:lpstr>
      <vt:lpstr>Argument-Derived Observations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239</cp:revision>
  <dcterms:created xsi:type="dcterms:W3CDTF">2017-07-13T14:40:10Z</dcterms:created>
  <dcterms:modified xsi:type="dcterms:W3CDTF">2017-08-02T20:29:36Z</dcterms:modified>
</cp:coreProperties>
</file>