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81" r:id="rId5"/>
    <p:sldId id="259" r:id="rId6"/>
    <p:sldId id="260" r:id="rId7"/>
    <p:sldId id="287" r:id="rId8"/>
    <p:sldId id="288" r:id="rId9"/>
    <p:sldId id="290" r:id="rId10"/>
    <p:sldId id="291" r:id="rId11"/>
    <p:sldId id="265" r:id="rId12"/>
    <p:sldId id="293" r:id="rId13"/>
    <p:sldId id="294" r:id="rId14"/>
    <p:sldId id="292" r:id="rId15"/>
    <p:sldId id="282" r:id="rId16"/>
    <p:sldId id="283" r:id="rId17"/>
    <p:sldId id="284" r:id="rId18"/>
    <p:sldId id="285" r:id="rId19"/>
    <p:sldId id="286" r:id="rId20"/>
    <p:sldId id="289" r:id="rId21"/>
    <p:sldId id="266" r:id="rId22"/>
    <p:sldId id="269" r:id="rId23"/>
    <p:sldId id="280" r:id="rId24"/>
    <p:sldId id="263" r:id="rId25"/>
    <p:sldId id="279" r:id="rId26"/>
    <p:sldId id="267" r:id="rId27"/>
    <p:sldId id="268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61" r:id="rId38"/>
    <p:sldId id="26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9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4793A-A12B-44AC-A0A5-947722C372BD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BCB51-F13E-4501-921D-7D4EB39E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80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2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1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19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26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627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42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25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4" y="68559"/>
            <a:ext cx="10441459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7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4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5381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9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69308"/>
            <a:ext cx="10515600" cy="299316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5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5381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6378"/>
            <a:ext cx="5181600" cy="45705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6378"/>
            <a:ext cx="5181600" cy="45705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0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20" y="216841"/>
            <a:ext cx="10491361" cy="1018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94022"/>
            <a:ext cx="5157787" cy="7414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446639"/>
            <a:ext cx="5157787" cy="37430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6926"/>
            <a:ext cx="5183188" cy="7185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46639"/>
            <a:ext cx="5183188" cy="374302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9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1674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65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32237"/>
            <a:ext cx="3932237" cy="90204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32238"/>
            <a:ext cx="6172200" cy="43288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20778"/>
            <a:ext cx="3932237" cy="33482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8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544595"/>
            <a:ext cx="3932237" cy="130252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544595"/>
            <a:ext cx="6172200" cy="43164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965622"/>
            <a:ext cx="3932237" cy="29033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150198" cy="1179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065" y="1508511"/>
            <a:ext cx="11664778" cy="4668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066" y="6414539"/>
            <a:ext cx="1964724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8EC5D-0FAB-4052-8D3C-D3FC4849CE9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19124"/>
            <a:ext cx="4114800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&lt;</a:t>
            </a:r>
            <a:r>
              <a:rPr lang="en-US" dirty="0" err="1" smtClean="0"/>
              <a:t>SoI</a:t>
            </a:r>
            <a:r>
              <a:rPr lang="en-US" dirty="0" smtClean="0"/>
              <a:t> Group Name&gt; 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599" y="6356350"/>
            <a:ext cx="32642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54358"/>
            <a:ext cx="12192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1444973"/>
            <a:ext cx="12192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595" y="30586"/>
            <a:ext cx="1456881" cy="13716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-3212" y="6338265"/>
            <a:ext cx="12192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-3212" y="6249634"/>
            <a:ext cx="12192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77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14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06381"/>
            <a:ext cx="9144000" cy="1492028"/>
          </a:xfrm>
        </p:spPr>
        <p:txBody>
          <a:bodyPr anchor="ctr"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SoI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Architecture Group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6809" y="4777424"/>
            <a:ext cx="29983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/>
              <a:t>03 Aug 2017</a:t>
            </a:r>
            <a:endParaRPr lang="en-US" sz="28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663279"/>
            <a:ext cx="12192000" cy="0"/>
          </a:xfrm>
          <a:prstGeom prst="line">
            <a:avLst/>
          </a:prstGeom>
          <a:ln w="1016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1778608"/>
            <a:ext cx="12192000" cy="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4" y="1"/>
            <a:ext cx="2034012" cy="16416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263" y="4663454"/>
            <a:ext cx="1831737" cy="172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1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Formalization in AADL/AGREE</a:t>
            </a:r>
            <a:br>
              <a:rPr lang="en-US" dirty="0" smtClean="0"/>
            </a:br>
            <a:r>
              <a:rPr lang="en-US" dirty="0" smtClean="0"/>
              <a:t>Formalize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formal contracts for 6-8 services and tasks based on the </a:t>
            </a:r>
            <a:r>
              <a:rPr lang="en-US" dirty="0" err="1"/>
              <a:t>OpenUxAS</a:t>
            </a:r>
            <a:r>
              <a:rPr lang="en-US" dirty="0"/>
              <a:t> Wiki and conversations with the </a:t>
            </a:r>
            <a:r>
              <a:rPr lang="en-US" dirty="0" smtClean="0"/>
              <a:t>developer</a:t>
            </a:r>
          </a:p>
          <a:p>
            <a:r>
              <a:rPr lang="en-US" dirty="0" smtClean="0"/>
              <a:t>Abstracted the common message bus by direct port connections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498143" y="0"/>
            <a:ext cx="1781033" cy="100311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These are bullets to be revised and graphics to be generated.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0251743" y="2759122"/>
            <a:ext cx="1781033" cy="134203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Make/pull a AADL connection image here showing interaction of a few components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736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4.googleusercontent.com/9bjLwyYlSv25bY9F6pj2yw_1DxUQal8NJj6tb85hRJZRDyqnHEqOwH9xCm2eu1ywevhZnpDOxZNyYfLmXrMi8p0mFtgRiNtGUoG2y8al1qXeA7GZorR4RomsXQiAf1D9vKctRJ9if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369" y="4017082"/>
            <a:ext cx="4349263" cy="66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5.googleusercontent.com/DkfKB_LAYF7MxWJKmZbklhROLmtWPlA5y00mtWTYDmzI0zDgUgFs1p3VQUb07nXgvSIPREgJfeM-70RLv2x8qR-T0ifWPcrM-S__-kiUexfbrbfvFibq8ajfWiIq5w7HWkKfMfRmB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369" y="1564234"/>
            <a:ext cx="4082317" cy="227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lh5.googleusercontent.com/LTzpRmMu71mFswU22fYGvprIcQYeV6dKNjywZUyDPD2nr1LDZMNGQoAgy-It5BvzkMty6RQwHYRu7Y2au6MjEfNKS9qCSnRf1d68fHqY9h0rv1XTSKRtm4XMRDK0HrIh1Ejy84_yV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21" y="1705232"/>
            <a:ext cx="6067534" cy="444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Formalization in AADL/AGREE</a:t>
            </a:r>
            <a:br>
              <a:rPr lang="en-US" dirty="0"/>
            </a:br>
            <a:r>
              <a:rPr lang="en-US" dirty="0" err="1" smtClean="0"/>
              <a:t>UxAS</a:t>
            </a:r>
            <a:r>
              <a:rPr lang="en-US" dirty="0" smtClean="0"/>
              <a:t> Formal Model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222" y="2344701"/>
            <a:ext cx="11664778" cy="4668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0" dirty="0" smtClean="0">
                <a:solidFill>
                  <a:srgbClr val="FF0000"/>
                </a:solidFill>
              </a:rPr>
              <a:t>UPDATE</a:t>
            </a:r>
            <a:endParaRPr lang="en-US" sz="20000" dirty="0">
              <a:solidFill>
                <a:srgbClr val="FF0000"/>
              </a:solidFill>
            </a:endParaRPr>
          </a:p>
        </p:txBody>
      </p:sp>
      <p:pic>
        <p:nvPicPr>
          <p:cNvPr id="1029" name="Picture 5" descr="https://lh5.googleusercontent.com/gC3rD4WDnizAZeb0vpA3ifVAhBYbtCyDGhWPDG8rzlzhE7t8e-sMmOlGux592fRahyIy74mLoxc7YrhGcuDEBbl0a0I2OVEAwSva9bjBC5crP9JS5uyT-0Tb705WwV4iv7OU7rMVB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369" y="4769702"/>
            <a:ext cx="4335702" cy="140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9124"/>
            <a:ext cx="4114800" cy="306936"/>
          </a:xfrm>
        </p:spPr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621" y="372979"/>
            <a:ext cx="344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 legible headers for all sections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43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Formalization in AADL/AGREE</a:t>
            </a:r>
            <a:br>
              <a:rPr lang="en-US" dirty="0" smtClean="0"/>
            </a:br>
            <a:r>
              <a:rPr lang="en-US" dirty="0" smtClean="0"/>
              <a:t>What Did We Prove?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formal contracts for 6-8 services and tasks based on the </a:t>
            </a:r>
            <a:r>
              <a:rPr lang="en-US" dirty="0" err="1"/>
              <a:t>OpenUxAS</a:t>
            </a:r>
            <a:r>
              <a:rPr lang="en-US" dirty="0"/>
              <a:t> Wiki and conversations with the </a:t>
            </a:r>
            <a:r>
              <a:rPr lang="en-US" dirty="0" smtClean="0"/>
              <a:t>developer</a:t>
            </a:r>
            <a:endParaRPr lang="en-US" dirty="0"/>
          </a:p>
          <a:p>
            <a:r>
              <a:rPr lang="en-US" dirty="0"/>
              <a:t>Stated and analyzed properties of these component-level contracts including timing aspects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498143" y="0"/>
            <a:ext cx="1781033" cy="100311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These are bullets to be revised and graphics to be generated.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673289" y="3621205"/>
            <a:ext cx="2779595" cy="181060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Show some components that the contracts resolve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State what </a:t>
            </a:r>
            <a:r>
              <a:rPr lang="en-US" sz="1400" dirty="0" err="1" smtClean="0"/>
              <a:t>realizability</a:t>
            </a:r>
            <a:r>
              <a:rPr lang="en-US" sz="1400" dirty="0" smtClean="0"/>
              <a:t> and entailment shows here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Talk about the timing properties capability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9894628" y="2916071"/>
            <a:ext cx="2090382" cy="100311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Show some images of the analysis “green checks”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459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Formalization in AADL/AGREE</a:t>
            </a:r>
            <a:br>
              <a:rPr lang="en-US" dirty="0" smtClean="0"/>
            </a:br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Idioms </a:t>
            </a:r>
            <a:r>
              <a:rPr lang="en-US" dirty="0"/>
              <a:t>and lemmas developed and documented for effective use of </a:t>
            </a:r>
            <a:r>
              <a:rPr lang="en-US" dirty="0" smtClean="0"/>
              <a:t>AGREE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498143" y="0"/>
            <a:ext cx="1781033" cy="100311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These are bullets to be revised and graphics to be generated.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0251743" y="2759122"/>
            <a:ext cx="1781033" cy="100311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Insert a image of some of the idiom document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32095" y="2590799"/>
            <a:ext cx="1781033" cy="100311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Pull some points from the document</a:t>
            </a:r>
            <a:r>
              <a:rPr lang="en-US" sz="1400" dirty="0"/>
              <a:t> </a:t>
            </a:r>
            <a:r>
              <a:rPr lang="en-US" sz="1400" dirty="0" smtClean="0"/>
              <a:t>such as multiple </a:t>
            </a:r>
          </a:p>
        </p:txBody>
      </p:sp>
    </p:spTree>
    <p:extLst>
      <p:ext uri="{BB962C8B-B14F-4D97-AF65-F5344CB8AC3E}">
        <p14:creationId xmlns:p14="http://schemas.microsoft.com/office/powerpoint/2010/main" val="71100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6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Architecture Group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8263"/>
            <a:ext cx="10417175" cy="11795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Formalization in ASSERT</a:t>
            </a:r>
            <a:br>
              <a:rPr lang="en-US" dirty="0"/>
            </a:br>
            <a:r>
              <a:rPr lang="en-US" dirty="0"/>
              <a:t>Proposed Approach </a:t>
            </a:r>
          </a:p>
        </p:txBody>
      </p:sp>
      <p:sp>
        <p:nvSpPr>
          <p:cNvPr id="5" name="Flowchart: Multidocument 4"/>
          <p:cNvSpPr/>
          <p:nvPr/>
        </p:nvSpPr>
        <p:spPr>
          <a:xfrm>
            <a:off x="1705342" y="1810791"/>
            <a:ext cx="1558456" cy="922352"/>
          </a:xfrm>
          <a:prstGeom prst="flowChartMultidocument">
            <a:avLst/>
          </a:prstGeom>
          <a:noFill/>
          <a:ln w="9525" cap="flat" cmpd="sng" algn="ctr">
            <a:solidFill>
              <a:srgbClr val="45454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srgbClr val="454545">
                    <a:lumMod val="50000"/>
                  </a:srgbClr>
                </a:solidFill>
                <a:latin typeface="GE Inspira Pitch"/>
              </a:rPr>
              <a:t>Software Codebase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srgbClr val="454545">
                    <a:lumMod val="50000"/>
                  </a:srgbClr>
                </a:solidFill>
                <a:latin typeface="GE Inspira Pitch"/>
              </a:rPr>
              <a:t>(C, C++, Java, C#, Python, Ada, …)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3891585" y="1999343"/>
            <a:ext cx="1048512" cy="540689"/>
          </a:xfrm>
          <a:prstGeom prst="roundRect">
            <a:avLst/>
          </a:prstGeom>
          <a:noFill/>
          <a:ln w="9525" cap="flat" cmpd="sng" algn="ctr">
            <a:solidFill>
              <a:srgbClr val="45454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srgbClr val="454545">
                    <a:lumMod val="50000"/>
                  </a:srgbClr>
                </a:solidFill>
                <a:latin typeface="GE Inspira Pitch"/>
              </a:rPr>
              <a:t>Reverse Engineering</a:t>
            </a:r>
          </a:p>
        </p:txBody>
      </p:sp>
      <p:sp>
        <p:nvSpPr>
          <p:cNvPr id="7" name="Cylinder 6"/>
          <p:cNvSpPr/>
          <p:nvPr/>
        </p:nvSpPr>
        <p:spPr>
          <a:xfrm>
            <a:off x="3745281" y="2855481"/>
            <a:ext cx="1341120" cy="621792"/>
          </a:xfrm>
          <a:prstGeom prst="can">
            <a:avLst/>
          </a:prstGeom>
          <a:noFill/>
          <a:ln w="19050" cap="flat" cmpd="sng" algn="ctr">
            <a:solidFill>
              <a:srgbClr val="052F69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srgbClr val="454545">
                    <a:lumMod val="50000"/>
                  </a:srgbClr>
                </a:solidFill>
                <a:latin typeface="GE Inspira Pitch"/>
              </a:rPr>
              <a:t>Software Design Information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5676886" y="2896032"/>
            <a:ext cx="1048512" cy="540689"/>
          </a:xfrm>
          <a:prstGeom prst="roundRect">
            <a:avLst/>
          </a:prstGeom>
          <a:noFill/>
          <a:ln w="9525" cap="flat" cmpd="sng" algn="ctr">
            <a:solidFill>
              <a:srgbClr val="45454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srgbClr val="454545">
                    <a:lumMod val="50000"/>
                  </a:srgbClr>
                </a:solidFill>
                <a:latin typeface="GE Inspira Pitch"/>
              </a:rPr>
              <a:t>Architecture Information Extraction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5676886" y="3821706"/>
            <a:ext cx="1048512" cy="540689"/>
          </a:xfrm>
          <a:prstGeom prst="roundRect">
            <a:avLst/>
          </a:prstGeom>
          <a:noFill/>
          <a:ln w="9525" cap="flat" cmpd="sng" algn="ctr">
            <a:solidFill>
              <a:srgbClr val="45454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srgbClr val="454545">
                    <a:lumMod val="50000"/>
                  </a:srgbClr>
                </a:solidFill>
                <a:latin typeface="GE Inspira Pitch"/>
              </a:rPr>
              <a:t>Automated Ontology Generation</a:t>
            </a:r>
          </a:p>
        </p:txBody>
      </p:sp>
      <p:sp>
        <p:nvSpPr>
          <p:cNvPr id="10" name="Flowchart: Multidocument 9"/>
          <p:cNvSpPr/>
          <p:nvPr/>
        </p:nvSpPr>
        <p:spPr>
          <a:xfrm>
            <a:off x="3703902" y="3630876"/>
            <a:ext cx="1558456" cy="922352"/>
          </a:xfrm>
          <a:prstGeom prst="flowChartMultidocument">
            <a:avLst/>
          </a:prstGeom>
          <a:noFill/>
          <a:ln w="9525" cap="flat" cmpd="sng" algn="ctr">
            <a:solidFill>
              <a:srgbClr val="45454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srgbClr val="454545">
                    <a:lumMod val="50000"/>
                  </a:srgbClr>
                </a:solidFill>
                <a:latin typeface="GE Inspira Pitch"/>
              </a:rPr>
              <a:t>Architecture &amp; Ontology Mapping Template</a:t>
            </a:r>
          </a:p>
        </p:txBody>
      </p:sp>
      <p:sp>
        <p:nvSpPr>
          <p:cNvPr id="11" name="Cylinder 10"/>
          <p:cNvSpPr/>
          <p:nvPr/>
        </p:nvSpPr>
        <p:spPr>
          <a:xfrm>
            <a:off x="7139926" y="3781155"/>
            <a:ext cx="1341120" cy="621792"/>
          </a:xfrm>
          <a:prstGeom prst="can">
            <a:avLst/>
          </a:prstGeom>
          <a:noFill/>
          <a:ln w="19050" cap="flat" cmpd="sng" algn="ctr">
            <a:solidFill>
              <a:srgbClr val="052F69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srgbClr val="454545">
                    <a:lumMod val="50000"/>
                  </a:srgbClr>
                </a:solidFill>
                <a:latin typeface="GE Inspira Pitch"/>
              </a:rPr>
              <a:t>Ontology Model</a:t>
            </a:r>
          </a:p>
        </p:txBody>
      </p:sp>
      <p:sp>
        <p:nvSpPr>
          <p:cNvPr id="12" name="Flowchart: Multidocument 11"/>
          <p:cNvSpPr/>
          <p:nvPr/>
        </p:nvSpPr>
        <p:spPr>
          <a:xfrm>
            <a:off x="6921847" y="4713843"/>
            <a:ext cx="1558456" cy="922352"/>
          </a:xfrm>
          <a:prstGeom prst="flowChartMultidocument">
            <a:avLst/>
          </a:prstGeom>
          <a:noFill/>
          <a:ln w="9525" cap="flat" cmpd="sng" algn="ctr">
            <a:solidFill>
              <a:srgbClr val="45454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srgbClr val="454545">
                    <a:lumMod val="50000"/>
                  </a:srgbClr>
                </a:solidFill>
                <a:latin typeface="GE Inspira Pitch"/>
              </a:rPr>
              <a:t>ASSERT™ SADL Ontology files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srgbClr val="454545">
                    <a:lumMod val="50000"/>
                  </a:srgbClr>
                </a:solidFill>
                <a:latin typeface="GE Inspira Pitch"/>
              </a:rPr>
              <a:t>(.sadl files)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870" y="4617884"/>
            <a:ext cx="900060" cy="1110506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 flipV="1">
            <a:off x="3263798" y="2269688"/>
            <a:ext cx="627787" cy="2279"/>
          </a:xfrm>
          <a:prstGeom prst="straightConnector1">
            <a:avLst/>
          </a:prstGeom>
          <a:noFill/>
          <a:ln w="25400" cap="flat" cmpd="sng" algn="ctr">
            <a:solidFill>
              <a:srgbClr val="4C4C4C"/>
            </a:solidFill>
            <a:prstDash val="solid"/>
            <a:tailEnd type="triangle"/>
          </a:ln>
          <a:effectLst/>
        </p:spPr>
      </p:cxnSp>
      <p:cxnSp>
        <p:nvCxnSpPr>
          <p:cNvPr id="15" name="Straight Arrow Connector 14"/>
          <p:cNvCxnSpPr>
            <a:stCxn id="6" idx="2"/>
            <a:endCxn id="7" idx="1"/>
          </p:cNvCxnSpPr>
          <p:nvPr/>
        </p:nvCxnSpPr>
        <p:spPr>
          <a:xfrm>
            <a:off x="4415841" y="2540032"/>
            <a:ext cx="0" cy="315449"/>
          </a:xfrm>
          <a:prstGeom prst="straightConnector1">
            <a:avLst/>
          </a:prstGeom>
          <a:noFill/>
          <a:ln w="25400" cap="flat" cmpd="sng" algn="ctr">
            <a:solidFill>
              <a:srgbClr val="4C4C4C"/>
            </a:solidFill>
            <a:prstDash val="solid"/>
            <a:tailEnd type="triangle"/>
          </a:ln>
          <a:effectLst/>
        </p:spPr>
      </p:cxnSp>
      <p:cxnSp>
        <p:nvCxnSpPr>
          <p:cNvPr id="16" name="Straight Arrow Connector 15"/>
          <p:cNvCxnSpPr>
            <a:stCxn id="7" idx="4"/>
            <a:endCxn id="8" idx="1"/>
          </p:cNvCxnSpPr>
          <p:nvPr/>
        </p:nvCxnSpPr>
        <p:spPr>
          <a:xfrm>
            <a:off x="5086401" y="3166377"/>
            <a:ext cx="590485" cy="0"/>
          </a:xfrm>
          <a:prstGeom prst="straightConnector1">
            <a:avLst/>
          </a:prstGeom>
          <a:noFill/>
          <a:ln w="25400" cap="flat" cmpd="sng" algn="ctr">
            <a:solidFill>
              <a:srgbClr val="4C4C4C"/>
            </a:solidFill>
            <a:prstDash val="solid"/>
            <a:tailEnd type="triangle"/>
          </a:ln>
          <a:effectLst/>
        </p:spPr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>
            <a:off x="6201142" y="3436721"/>
            <a:ext cx="0" cy="384985"/>
          </a:xfrm>
          <a:prstGeom prst="straightConnector1">
            <a:avLst/>
          </a:prstGeom>
          <a:noFill/>
          <a:ln w="25400" cap="flat" cmpd="sng" algn="ctr">
            <a:solidFill>
              <a:srgbClr val="4C4C4C"/>
            </a:solidFill>
            <a:prstDash val="solid"/>
            <a:tailEnd type="triangle"/>
          </a:ln>
          <a:effectLst/>
        </p:spPr>
      </p:cxnSp>
      <p:cxnSp>
        <p:nvCxnSpPr>
          <p:cNvPr id="18" name="Straight Arrow Connector 17"/>
          <p:cNvCxnSpPr>
            <a:stCxn id="10" idx="3"/>
            <a:endCxn id="9" idx="1"/>
          </p:cNvCxnSpPr>
          <p:nvPr/>
        </p:nvCxnSpPr>
        <p:spPr>
          <a:xfrm flipV="1">
            <a:off x="5262358" y="4092051"/>
            <a:ext cx="414528" cy="1"/>
          </a:xfrm>
          <a:prstGeom prst="straightConnector1">
            <a:avLst/>
          </a:prstGeom>
          <a:noFill/>
          <a:ln w="25400" cap="flat" cmpd="sng" algn="ctr">
            <a:solidFill>
              <a:srgbClr val="4C4C4C"/>
            </a:solidFill>
            <a:prstDash val="solid"/>
            <a:tailEnd type="triangle"/>
          </a:ln>
          <a:effectLst/>
        </p:spPr>
      </p:cxnSp>
      <p:cxnSp>
        <p:nvCxnSpPr>
          <p:cNvPr id="19" name="Straight Arrow Connector 18"/>
          <p:cNvCxnSpPr>
            <a:stCxn id="9" idx="3"/>
            <a:endCxn id="11" idx="2"/>
          </p:cNvCxnSpPr>
          <p:nvPr/>
        </p:nvCxnSpPr>
        <p:spPr>
          <a:xfrm>
            <a:off x="6725398" y="4092051"/>
            <a:ext cx="414528" cy="0"/>
          </a:xfrm>
          <a:prstGeom prst="straightConnector1">
            <a:avLst/>
          </a:prstGeom>
          <a:noFill/>
          <a:ln w="25400" cap="flat" cmpd="sng" algn="ctr">
            <a:solidFill>
              <a:srgbClr val="4C4C4C"/>
            </a:solidFill>
            <a:prstDash val="solid"/>
            <a:tailEnd type="triangle"/>
          </a:ln>
          <a:effectLst/>
        </p:spPr>
      </p:cxnSp>
      <p:cxnSp>
        <p:nvCxnSpPr>
          <p:cNvPr id="20" name="Straight Arrow Connector 19"/>
          <p:cNvCxnSpPr>
            <a:stCxn id="11" idx="3"/>
            <a:endCxn id="12" idx="0"/>
          </p:cNvCxnSpPr>
          <p:nvPr/>
        </p:nvCxnSpPr>
        <p:spPr>
          <a:xfrm flipH="1">
            <a:off x="7808291" y="4402947"/>
            <a:ext cx="2195" cy="310896"/>
          </a:xfrm>
          <a:prstGeom prst="straightConnector1">
            <a:avLst/>
          </a:prstGeom>
          <a:noFill/>
          <a:ln w="25400" cap="flat" cmpd="sng" algn="ctr">
            <a:solidFill>
              <a:srgbClr val="4C4C4C"/>
            </a:solidFill>
            <a:prstDash val="solid"/>
            <a:tailEnd type="triangle"/>
          </a:ln>
          <a:effectLst/>
        </p:spPr>
      </p:cxnSp>
      <p:cxnSp>
        <p:nvCxnSpPr>
          <p:cNvPr id="21" name="Straight Arrow Connector 20"/>
          <p:cNvCxnSpPr>
            <a:stCxn id="12" idx="3"/>
            <a:endCxn id="13" idx="1"/>
          </p:cNvCxnSpPr>
          <p:nvPr/>
        </p:nvCxnSpPr>
        <p:spPr>
          <a:xfrm flipV="1">
            <a:off x="8480303" y="5173137"/>
            <a:ext cx="507567" cy="1882"/>
          </a:xfrm>
          <a:prstGeom prst="straightConnector1">
            <a:avLst/>
          </a:prstGeom>
          <a:noFill/>
          <a:ln w="25400" cap="flat" cmpd="sng" algn="ctr">
            <a:solidFill>
              <a:srgbClr val="4C4C4C"/>
            </a:solidFill>
            <a:prstDash val="solid"/>
            <a:tailEnd type="triangle"/>
          </a:ln>
          <a:effectLst/>
        </p:spPr>
      </p:cxnSp>
      <p:sp>
        <p:nvSpPr>
          <p:cNvPr id="22" name="Rectangle 21"/>
          <p:cNvSpPr/>
          <p:nvPr/>
        </p:nvSpPr>
        <p:spPr>
          <a:xfrm>
            <a:off x="1705342" y="5849301"/>
            <a:ext cx="4540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3666A"/>
                </a:solidFill>
                <a:latin typeface="GE Inspira Sans"/>
              </a:rPr>
              <a:t>*SADL: Semantic Application Design Language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29499" y="1568903"/>
            <a:ext cx="45983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 architecture information through reverse engineering.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 extracted architecture information into SADL ontology.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SADL ontology into </a:t>
            </a:r>
            <a:r>
              <a:rPr lang="en-US" dirty="0" err="1"/>
              <a:t>ASSERT™to</a:t>
            </a:r>
            <a:r>
              <a:rPr lang="en-US" dirty="0"/>
              <a:t> enable requirement capture, analysis, and test generation in ASSERT™</a:t>
            </a:r>
          </a:p>
        </p:txBody>
      </p:sp>
    </p:spTree>
    <p:extLst>
      <p:ext uri="{BB962C8B-B14F-4D97-AF65-F5344CB8AC3E}">
        <p14:creationId xmlns:p14="http://schemas.microsoft.com/office/powerpoint/2010/main" val="48035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Formalization in ASSERT</a:t>
            </a:r>
            <a:br>
              <a:rPr lang="en-US" dirty="0"/>
            </a:br>
            <a:r>
              <a:rPr lang="en-US" sz="4000" dirty="0" smtClean="0"/>
              <a:t>Modeling </a:t>
            </a:r>
            <a:r>
              <a:rPr lang="en-US" sz="4000" dirty="0"/>
              <a:t>Message Type Definition in SADL Ontology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65" y="1653767"/>
            <a:ext cx="8748041" cy="440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2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Formalization in ASSERT</a:t>
            </a:r>
            <a:br>
              <a:rPr lang="en-US" dirty="0"/>
            </a:br>
            <a:r>
              <a:rPr lang="en-US" sz="4000" dirty="0" smtClean="0"/>
              <a:t>Modeling </a:t>
            </a:r>
            <a:r>
              <a:rPr lang="en-US" sz="4000" dirty="0"/>
              <a:t>Dataflow in SADL Ontology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0335" y="1460921"/>
            <a:ext cx="10631401" cy="221599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800080"/>
                </a:solidFill>
                <a:latin typeface="Consolas;Consolas"/>
              </a:rPr>
              <a:t>Context</a:t>
            </a:r>
            <a:r>
              <a:rPr lang="en-US" dirty="0">
                <a:solidFill>
                  <a:srgbClr val="000000"/>
                </a:solidFill>
                <a:latin typeface="Consolas;Consolas"/>
              </a:rPr>
              <a:t>: </a:t>
            </a:r>
            <a:endParaRPr lang="en-US" sz="1050" dirty="0">
              <a:solidFill>
                <a:srgbClr val="000000"/>
              </a:solidFill>
              <a:latin typeface="Consolas;Consolas"/>
            </a:endParaRPr>
          </a:p>
          <a:p>
            <a:r>
              <a:rPr lang="en-US" dirty="0">
                <a:solidFill>
                  <a:srgbClr val="008000"/>
                </a:solidFill>
                <a:latin typeface="Consolas;Consolas"/>
              </a:rPr>
              <a:t>	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TaskAssignmentSummary</a:t>
            </a:r>
            <a:r>
              <a:rPr lang="en-US" dirty="0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__Subscription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PlanBuilderService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is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TaskAssignmentSummary_out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	</a:t>
            </a:r>
            <a:r>
              <a:rPr lang="en-US" dirty="0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AssignmentTreeBranchBoundBase</a:t>
            </a:r>
            <a:r>
              <a:rPr lang="en-US" dirty="0">
                <a:solidFill>
                  <a:srgbClr val="000000"/>
                </a:solidFill>
                <a:latin typeface="Consolas;Consolas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;Consolas"/>
              </a:rPr>
              <a:t>	</a:t>
            </a:r>
            <a:r>
              <a:rPr lang="en-US" dirty="0">
                <a:solidFill>
                  <a:srgbClr val="800080"/>
                </a:solidFill>
                <a:latin typeface="Consolas;Consolas"/>
              </a:rPr>
              <a:t>and</a:t>
            </a:r>
            <a:endParaRPr lang="en-US" sz="1100" dirty="0">
              <a:solidFill>
                <a:srgbClr val="000000"/>
              </a:solidFill>
              <a:latin typeface="Consolas;Consolas;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	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TaskImplementationRequest</a:t>
            </a:r>
            <a:r>
              <a:rPr lang="en-US" dirty="0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__Subscription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TaskServiceBase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is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TaskImplementationRequest_out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	</a:t>
            </a:r>
            <a:r>
              <a:rPr lang="en-US" dirty="0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PlanBuilderService</a:t>
            </a:r>
          </a:p>
          <a:p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	and</a:t>
            </a:r>
            <a:endParaRPr lang="en-US" sz="1100" dirty="0">
              <a:solidFill>
                <a:srgbClr val="000000"/>
              </a:solidFill>
              <a:highlight>
                <a:srgbClr val="E8F2FE"/>
              </a:highlight>
              <a:latin typeface="Consolas;Consolas;Consolas"/>
            </a:endParaRPr>
          </a:p>
          <a:p>
            <a:r>
              <a:rPr lang="en-US" dirty="0">
                <a:solidFill>
                  <a:srgbClr val="800080"/>
                </a:solidFill>
                <a:latin typeface="Consolas;Consolas"/>
              </a:rPr>
              <a:t>	…</a:t>
            </a:r>
          </a:p>
        </p:txBody>
      </p:sp>
      <p:sp>
        <p:nvSpPr>
          <p:cNvPr id="5" name="Rectangle: Top Corners Rounded 4"/>
          <p:cNvSpPr/>
          <p:nvPr/>
        </p:nvSpPr>
        <p:spPr>
          <a:xfrm>
            <a:off x="810335" y="1171815"/>
            <a:ext cx="3755446" cy="289106"/>
          </a:xfrm>
          <a:prstGeom prst="round2Same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Illustrative Example in SADL Ontology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242560" y="5074422"/>
            <a:ext cx="1578380" cy="685800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PlanBuilderService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76363" y="3772900"/>
            <a:ext cx="2424037" cy="685800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AssignmentTreeBranchBoundBase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0507980" y="5511812"/>
            <a:ext cx="1345156" cy="685800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>
                    <a:lumMod val="50000"/>
                  </a:schemeClr>
                </a:solidFill>
              </a:rPr>
              <a:t>TaskServiceBase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0477" y="5245856"/>
            <a:ext cx="204112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 err="1">
                <a:solidFill>
                  <a:schemeClr val="accent6">
                    <a:lumMod val="75000"/>
                  </a:schemeClr>
                </a:solidFill>
              </a:rPr>
              <a:t>TaskImplementationRequest_out</a:t>
            </a:r>
            <a:endParaRPr lang="en-US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Connector: Elbow 14"/>
          <p:cNvCxnSpPr>
            <a:stCxn id="6" idx="3"/>
            <a:endCxn id="8" idx="1"/>
          </p:cNvCxnSpPr>
          <p:nvPr/>
        </p:nvCxnSpPr>
        <p:spPr>
          <a:xfrm>
            <a:off x="6820940" y="5417322"/>
            <a:ext cx="3687040" cy="437390"/>
          </a:xfrm>
          <a:prstGeom prst="bentConnector3">
            <a:avLst/>
          </a:prstGeom>
          <a:ln w="12700">
            <a:solidFill>
              <a:schemeClr val="accent4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54341" y="5872258"/>
            <a:ext cx="245363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 err="1">
                <a:solidFill>
                  <a:schemeClr val="accent6">
                    <a:lumMod val="75000"/>
                  </a:schemeClr>
                </a:solidFill>
              </a:rPr>
              <a:t>TaskImplementationRequest_Subscription</a:t>
            </a:r>
            <a:endParaRPr lang="en-US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4" name="Connector: Elbow 23"/>
          <p:cNvCxnSpPr>
            <a:stCxn id="7" idx="3"/>
            <a:endCxn id="6" idx="1"/>
          </p:cNvCxnSpPr>
          <p:nvPr/>
        </p:nvCxnSpPr>
        <p:spPr>
          <a:xfrm>
            <a:off x="3200400" y="4115800"/>
            <a:ext cx="2042160" cy="1301522"/>
          </a:xfrm>
          <a:prstGeom prst="bentConnector3">
            <a:avLst/>
          </a:prstGeom>
          <a:ln w="12700">
            <a:solidFill>
              <a:schemeClr val="accent4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33837" y="3935248"/>
            <a:ext cx="204112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 err="1">
                <a:solidFill>
                  <a:schemeClr val="accent6">
                    <a:lumMod val="75000"/>
                  </a:schemeClr>
                </a:solidFill>
              </a:rPr>
              <a:t>TaskAssignmentSummary_out</a:t>
            </a:r>
            <a:endParaRPr lang="en-US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40361" y="5439715"/>
            <a:ext cx="247079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 err="1">
                <a:solidFill>
                  <a:schemeClr val="accent6">
                    <a:lumMod val="75000"/>
                  </a:schemeClr>
                </a:solidFill>
              </a:rPr>
              <a:t>TaskAssignmentSummary_Subscription</a:t>
            </a:r>
            <a:endParaRPr lang="en-US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</p:spTree>
    <p:extLst>
      <p:ext uri="{BB962C8B-B14F-4D97-AF65-F5344CB8AC3E}">
        <p14:creationId xmlns:p14="http://schemas.microsoft.com/office/powerpoint/2010/main" val="19350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Formalization in ASSERT</a:t>
            </a:r>
            <a:br>
              <a:rPr lang="en-US" dirty="0"/>
            </a:br>
            <a:r>
              <a:rPr lang="en-US" sz="4000" dirty="0" smtClean="0"/>
              <a:t>Modeling </a:t>
            </a:r>
            <a:r>
              <a:rPr lang="en-US" sz="4000" dirty="0"/>
              <a:t>Data types and Variable Declarations in SADL Ontology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00E6A5BD-C011-4A45-AA3A-201790FB7F2B}" type="slidenum">
              <a:rPr lang="en-CA" smtClean="0"/>
              <a:t>18</a:t>
            </a:fld>
            <a:endParaRPr lang="en-CA"/>
          </a:p>
        </p:txBody>
      </p:sp>
      <p:grpSp>
        <p:nvGrpSpPr>
          <p:cNvPr id="4" name="Group 3"/>
          <p:cNvGrpSpPr/>
          <p:nvPr/>
        </p:nvGrpSpPr>
        <p:grpSpPr>
          <a:xfrm>
            <a:off x="1627188" y="1476595"/>
            <a:ext cx="8806046" cy="1664859"/>
            <a:chOff x="247637" y="1362295"/>
            <a:chExt cx="8806046" cy="166485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588" y="1613551"/>
              <a:ext cx="8798095" cy="1413603"/>
            </a:xfrm>
            <a:prstGeom prst="rect">
              <a:avLst/>
            </a:prstGeom>
            <a:ln>
              <a:solidFill>
                <a:srgbClr val="454545"/>
              </a:solidFill>
            </a:ln>
          </p:spPr>
        </p:pic>
        <p:sp>
          <p:nvSpPr>
            <p:cNvPr id="6" name="Rectangle: Top Corners Snipped 5"/>
            <p:cNvSpPr/>
            <p:nvPr/>
          </p:nvSpPr>
          <p:spPr>
            <a:xfrm>
              <a:off x="247637" y="1362295"/>
              <a:ext cx="5728290" cy="251253"/>
            </a:xfrm>
            <a:prstGeom prst="snip2SameRect">
              <a:avLst/>
            </a:prstGeom>
            <a:solidFill>
              <a:srgbClr val="454545"/>
            </a:solidFill>
            <a:ln w="25400" cap="flat" cmpd="sng" algn="ctr">
              <a:solidFill>
                <a:srgbClr val="45454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 Inspira Pitch"/>
                  <a:ea typeface="+mn-ea"/>
                  <a:cs typeface="+mn-cs"/>
                </a:rPr>
                <a:t>Snapshot of SADL Ontology Representation of AFRL UxAS Data Type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627188" y="3436215"/>
            <a:ext cx="5830136" cy="2262779"/>
            <a:chOff x="247637" y="3321915"/>
            <a:chExt cx="5830136" cy="226277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588" y="3565219"/>
              <a:ext cx="5822185" cy="2019475"/>
            </a:xfrm>
            <a:prstGeom prst="rect">
              <a:avLst/>
            </a:prstGeom>
            <a:ln>
              <a:solidFill>
                <a:srgbClr val="454545"/>
              </a:solidFill>
            </a:ln>
          </p:spPr>
        </p:pic>
        <p:sp>
          <p:nvSpPr>
            <p:cNvPr id="9" name="Rectangle: Top Corners Snipped 8"/>
            <p:cNvSpPr/>
            <p:nvPr/>
          </p:nvSpPr>
          <p:spPr>
            <a:xfrm>
              <a:off x="247637" y="3321915"/>
              <a:ext cx="5515854" cy="243304"/>
            </a:xfrm>
            <a:prstGeom prst="snip2SameRect">
              <a:avLst/>
            </a:prstGeom>
            <a:solidFill>
              <a:srgbClr val="454545"/>
            </a:solidFill>
            <a:ln w="25400" cap="flat" cmpd="sng" algn="ctr">
              <a:solidFill>
                <a:srgbClr val="45454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 Inspira Pitch"/>
                  <a:ea typeface="+mn-ea"/>
                  <a:cs typeface="+mn-cs"/>
                </a:rPr>
                <a:t>Snapshot of SADL Ontology Representation of AFRL UxAS Data Type 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627188" y="1727850"/>
            <a:ext cx="3211180" cy="286811"/>
          </a:xfrm>
          <a:prstGeom prst="rect">
            <a:avLst/>
          </a:prstGeom>
          <a:noFill/>
          <a:ln w="28575" cap="flat" cmpd="sng" algn="ctr">
            <a:solidFill>
              <a:srgbClr val="F4A82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29520" y="3851873"/>
            <a:ext cx="2247748" cy="158566"/>
          </a:xfrm>
          <a:prstGeom prst="rect">
            <a:avLst/>
          </a:prstGeom>
          <a:noFill/>
          <a:ln w="28575" cap="flat" cmpd="sng" algn="ctr">
            <a:solidFill>
              <a:srgbClr val="F4A82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cxnSp>
        <p:nvCxnSpPr>
          <p:cNvPr id="12" name="Connector: Elbow 11"/>
          <p:cNvCxnSpPr>
            <a:stCxn id="10" idx="3"/>
            <a:endCxn id="11" idx="3"/>
          </p:cNvCxnSpPr>
          <p:nvPr/>
        </p:nvCxnSpPr>
        <p:spPr>
          <a:xfrm>
            <a:off x="4838368" y="1871256"/>
            <a:ext cx="2138900" cy="2059900"/>
          </a:xfrm>
          <a:prstGeom prst="bentConnector3">
            <a:avLst>
              <a:gd name="adj1" fmla="val 110688"/>
            </a:avLst>
          </a:prstGeom>
          <a:noFill/>
          <a:ln w="28575" cap="flat" cmpd="sng" algn="ctr">
            <a:solidFill>
              <a:srgbClr val="F4A82D"/>
            </a:solidFill>
            <a:prstDash val="soli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627188" y="5942298"/>
            <a:ext cx="8453658" cy="338554"/>
          </a:xfrm>
          <a:prstGeom prst="rect">
            <a:avLst/>
          </a:prstGeom>
          <a:solidFill>
            <a:srgbClr val="F4A82D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GE Inspira Pitch" pitchFamily="34" charset="0"/>
              </a:rPr>
              <a:t>Data types of AFRL UxAS source code represented in SADL ontology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</p:spTree>
    <p:extLst>
      <p:ext uri="{BB962C8B-B14F-4D97-AF65-F5344CB8AC3E}">
        <p14:creationId xmlns:p14="http://schemas.microsoft.com/office/powerpoint/2010/main" val="299352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Formalization in ASSERT</a:t>
            </a:r>
            <a:br>
              <a:rPr lang="en-US" dirty="0"/>
            </a:br>
            <a:r>
              <a:rPr lang="en-US" sz="4000" dirty="0" smtClean="0"/>
              <a:t>Illustrative </a:t>
            </a:r>
            <a:r>
              <a:rPr lang="en-US" sz="4000" dirty="0"/>
              <a:t>example: Modified AADL Contracts Pass Analysis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6330" y="1713031"/>
            <a:ext cx="7807070" cy="3744390"/>
            <a:chOff x="571858" y="1534853"/>
            <a:chExt cx="8814075" cy="400946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858" y="3719720"/>
              <a:ext cx="8814075" cy="182459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858" y="1534853"/>
              <a:ext cx="8558002" cy="2095682"/>
            </a:xfrm>
            <a:prstGeom prst="rect">
              <a:avLst/>
            </a:prstGeom>
          </p:spPr>
        </p:pic>
      </p:grpSp>
      <p:sp>
        <p:nvSpPr>
          <p:cNvPr id="9" name="Arrow: Down 8"/>
          <p:cNvSpPr/>
          <p:nvPr/>
        </p:nvSpPr>
        <p:spPr>
          <a:xfrm rot="16200000">
            <a:off x="7099927" y="3573444"/>
            <a:ext cx="573024" cy="596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317" y="2872736"/>
            <a:ext cx="4505683" cy="1640144"/>
          </a:xfrm>
          <a:prstGeom prst="rect">
            <a:avLst/>
          </a:prstGeom>
        </p:spPr>
      </p:pic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3400" y="4730262"/>
            <a:ext cx="37865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What we learned: errors introduced in the manual contracts/requirements capturing process can be found earlier through automated analysis.  </a:t>
            </a:r>
          </a:p>
        </p:txBody>
      </p:sp>
    </p:spTree>
    <p:extLst>
      <p:ext uri="{BB962C8B-B14F-4D97-AF65-F5344CB8AC3E}">
        <p14:creationId xmlns:p14="http://schemas.microsoft.com/office/powerpoint/2010/main" val="87270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Description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Objectives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Accomplishments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Lessons Learned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Recommended Future Directions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0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 Machine Reasoning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8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Machine Correctness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9124"/>
            <a:ext cx="4114800" cy="306936"/>
          </a:xfrm>
        </p:spPr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31"/>
          <a:stretch/>
        </p:blipFill>
        <p:spPr>
          <a:xfrm>
            <a:off x="4192651" y="1490194"/>
            <a:ext cx="7682191" cy="4696674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210064" y="1589417"/>
            <a:ext cx="6179367" cy="2621635"/>
          </a:xfrm>
          <a:prstGeom prst="wedgeRectCallout">
            <a:avLst>
              <a:gd name="adj1" fmla="val -16492"/>
              <a:gd name="adj2" fmla="val 630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Argument pattern for individual AADL component state machine correctness: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Structure repeated for each component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Vision: Situated within a larger model correctness argument</a:t>
            </a:r>
          </a:p>
          <a:p>
            <a:endParaRPr lang="en-US" dirty="0" smtClean="0"/>
          </a:p>
          <a:p>
            <a:r>
              <a:rPr lang="en-US" dirty="0" smtClean="0"/>
              <a:t>Argument situates proposed AGREE lemmas: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Purpose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Rationale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Limitations and benefits</a:t>
            </a:r>
          </a:p>
        </p:txBody>
      </p:sp>
    </p:spTree>
    <p:extLst>
      <p:ext uri="{BB962C8B-B14F-4D97-AF65-F5344CB8AC3E}">
        <p14:creationId xmlns:p14="http://schemas.microsoft.com/office/powerpoint/2010/main" val="28689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Argument-Derived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Best practices/standards for AADL/AGREE use are needed</a:t>
            </a:r>
          </a:p>
          <a:p>
            <a:pPr lvl="1"/>
            <a:r>
              <a:rPr lang="en-US" dirty="0"/>
              <a:t>Situate proofs within modeling fault analysis/mitigation</a:t>
            </a:r>
          </a:p>
          <a:p>
            <a:pPr lvl="1"/>
            <a:r>
              <a:rPr lang="en-US" dirty="0"/>
              <a:t>Supports arguments that the set of lemmas are complete and correct</a:t>
            </a:r>
          </a:p>
          <a:p>
            <a:r>
              <a:rPr lang="en-US" dirty="0"/>
              <a:t>Additional tool support to reduce human error</a:t>
            </a:r>
          </a:p>
          <a:p>
            <a:pPr lvl="1"/>
            <a:r>
              <a:rPr lang="en-US" dirty="0"/>
              <a:t>E.g., Lemmas and repetitive infrastructure are developed manually</a:t>
            </a:r>
          </a:p>
          <a:p>
            <a:pPr lvl="1"/>
            <a:r>
              <a:rPr lang="en-US" dirty="0"/>
              <a:t>Minimize repetitive concerns in the argument about human error</a:t>
            </a:r>
          </a:p>
          <a:p>
            <a:r>
              <a:rPr lang="en-US" dirty="0"/>
              <a:t>Enhanced integration between AADL and AGREE </a:t>
            </a:r>
          </a:p>
          <a:p>
            <a:pPr lvl="1"/>
            <a:r>
              <a:rPr lang="en-US" dirty="0"/>
              <a:t>Minimize repetitive arguments about AADL and AGREE consistency/agreement</a:t>
            </a:r>
          </a:p>
          <a:p>
            <a:r>
              <a:rPr lang="en-US" dirty="0"/>
              <a:t>A simpler higher-level protocol state machine spec for validation</a:t>
            </a:r>
          </a:p>
          <a:p>
            <a:pPr lvl="1"/>
            <a:r>
              <a:rPr lang="en-US" dirty="0"/>
              <a:t>Provide a structure to validate against</a:t>
            </a:r>
          </a:p>
          <a:p>
            <a:pPr lvl="1"/>
            <a:r>
              <a:rPr lang="en-US" dirty="0"/>
              <a:t>Simplify validation activity and simplify validation </a:t>
            </a:r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9124"/>
            <a:ext cx="4114800" cy="306936"/>
          </a:xfrm>
        </p:spPr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3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[Think about bridge b/w architecture and state machines (how they relate), message passing, etc.]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8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Behavioral properties of component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components with state machines, we can check that</a:t>
            </a:r>
          </a:p>
          <a:p>
            <a:pPr lvl="1"/>
            <a:r>
              <a:rPr lang="en-US" dirty="0" smtClean="0"/>
              <a:t>All states </a:t>
            </a:r>
            <a:r>
              <a:rPr lang="en-US" dirty="0"/>
              <a:t>and </a:t>
            </a:r>
            <a:r>
              <a:rPr lang="en-US" dirty="0" smtClean="0"/>
              <a:t>transitions are reachable</a:t>
            </a:r>
          </a:p>
          <a:p>
            <a:pPr lvl="1"/>
            <a:r>
              <a:rPr lang="en-US" dirty="0" smtClean="0"/>
              <a:t>Only the states and transitions specified are possible</a:t>
            </a:r>
          </a:p>
          <a:p>
            <a:r>
              <a:rPr lang="en-US" dirty="0" smtClean="0"/>
              <a:t>All input/output events are possible</a:t>
            </a:r>
          </a:p>
          <a:p>
            <a:r>
              <a:rPr lang="en-US" dirty="0" smtClean="0"/>
              <a:t>We can also check that each component is </a:t>
            </a:r>
            <a:r>
              <a:rPr lang="en-US" i="1" dirty="0" smtClean="0"/>
              <a:t>realizable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9124"/>
            <a:ext cx="4114800" cy="306936"/>
          </a:xfrm>
        </p:spPr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3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[Document bugs/issues found via formalization and analysis]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Chris found stuff by talking to the Bens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Jen—ping Derek for list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47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[Placeholder for GE’s work]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9124"/>
            <a:ext cx="4114800" cy="306936"/>
          </a:xfrm>
        </p:spPr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5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[Placeholder for Chris Elliott’s work]</a:t>
            </a:r>
          </a:p>
          <a:p>
            <a:r>
              <a:rPr lang="en-US" dirty="0" smtClean="0"/>
              <a:t>Enabling simulation</a:t>
            </a:r>
          </a:p>
          <a:p>
            <a:r>
              <a:rPr lang="en-US" dirty="0" smtClean="0"/>
              <a:t>Enabling analysis from Simulink</a:t>
            </a:r>
          </a:p>
          <a:p>
            <a:r>
              <a:rPr lang="en-US" dirty="0" smtClean="0"/>
              <a:t>Visualizing counterexamples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9124"/>
            <a:ext cx="4114800" cy="306936"/>
          </a:xfrm>
        </p:spPr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9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355" t="13635" r="13521" b="2923"/>
          <a:stretch/>
        </p:blipFill>
        <p:spPr>
          <a:xfrm>
            <a:off x="1569026" y="259772"/>
            <a:ext cx="8905009" cy="652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2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53" y="457200"/>
            <a:ext cx="1183129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6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b="1" dirty="0" smtClean="0"/>
              <a:t>Primary goal: Develop </a:t>
            </a:r>
            <a:r>
              <a:rPr lang="en-US" b="1" dirty="0"/>
              <a:t>a formal architecture for </a:t>
            </a:r>
            <a:r>
              <a:rPr lang="en-US" b="1" dirty="0" err="1" smtClean="0"/>
              <a:t>UxAS</a:t>
            </a:r>
            <a:r>
              <a:rPr lang="en-US" b="1" dirty="0" smtClean="0"/>
              <a:t> </a:t>
            </a:r>
            <a:r>
              <a:rPr lang="en-US" b="1" dirty="0"/>
              <a:t>in an assume/guarantee framework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Team Members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Sean </a:t>
            </a:r>
            <a:r>
              <a:rPr lang="en-US" dirty="0" err="1" smtClean="0"/>
              <a:t>Regisford</a:t>
            </a:r>
            <a:r>
              <a:rPr lang="en-US" dirty="0" smtClean="0"/>
              <a:t> – AFRL 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Aaron </a:t>
            </a:r>
            <a:r>
              <a:rPr lang="en-US" dirty="0" err="1"/>
              <a:t>Fifarek</a:t>
            </a:r>
            <a:r>
              <a:rPr lang="en-US" dirty="0"/>
              <a:t> – </a:t>
            </a:r>
            <a:r>
              <a:rPr lang="en-US" dirty="0" smtClean="0"/>
              <a:t>LinQuest (LQ)/AFRL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Brian Hulbert – LinQuest (LQ)/AFRL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Jen Davis – Rockwell Collins (RC)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Chris Elliott – Lockheed Martin (LM)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err="1"/>
              <a:t>Ratnesh</a:t>
            </a:r>
            <a:r>
              <a:rPr lang="en-US" dirty="0"/>
              <a:t> Kumar – Iowa State </a:t>
            </a:r>
            <a:r>
              <a:rPr lang="en-US" dirty="0" smtClean="0"/>
              <a:t>University (ISU)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Cat </a:t>
            </a:r>
            <a:r>
              <a:rPr lang="en-US" dirty="0" err="1"/>
              <a:t>McGhan</a:t>
            </a:r>
            <a:r>
              <a:rPr lang="en-US" dirty="0"/>
              <a:t> – University of Cincinnati </a:t>
            </a:r>
            <a:r>
              <a:rPr lang="en-US" dirty="0" smtClean="0"/>
              <a:t>(UC)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Paul </a:t>
            </a:r>
            <a:r>
              <a:rPr lang="en-US" dirty="0" err="1" smtClean="0"/>
              <a:t>Meng</a:t>
            </a:r>
            <a:r>
              <a:rPr lang="en-US" dirty="0" smtClean="0"/>
              <a:t> – GE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err="1"/>
              <a:t>Hao</a:t>
            </a:r>
            <a:r>
              <a:rPr lang="en-US" dirty="0"/>
              <a:t> Ren – </a:t>
            </a:r>
            <a:r>
              <a:rPr lang="en-US" dirty="0" smtClean="0"/>
              <a:t>Honeywell (H)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Ben </a:t>
            </a:r>
            <a:r>
              <a:rPr lang="en-US" dirty="0" err="1"/>
              <a:t>Rodes</a:t>
            </a:r>
            <a:r>
              <a:rPr lang="en-US" dirty="0"/>
              <a:t> – Dependable </a:t>
            </a:r>
            <a:r>
              <a:rPr lang="en-US" dirty="0" smtClean="0"/>
              <a:t>Computing (DC)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Han Yu – GE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3</a:t>
            </a:fld>
            <a:endParaRPr lang="en-US"/>
          </a:p>
        </p:txBody>
      </p:sp>
      <p:pic>
        <p:nvPicPr>
          <p:cNvPr id="9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2687" y="2069584"/>
            <a:ext cx="1194218" cy="119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282" y="3331003"/>
            <a:ext cx="2115382" cy="9705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696" y="4586030"/>
            <a:ext cx="1745024" cy="5698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8" b="27650"/>
          <a:stretch/>
        </p:blipFill>
        <p:spPr>
          <a:xfrm>
            <a:off x="6389523" y="4399803"/>
            <a:ext cx="1798349" cy="85424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47" y="5304130"/>
            <a:ext cx="4990598" cy="8409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68" y="2082139"/>
            <a:ext cx="1915149" cy="10097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23" y="3409199"/>
            <a:ext cx="2676315" cy="9796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81" y="4278750"/>
            <a:ext cx="1118021" cy="9752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973" y="1999091"/>
            <a:ext cx="11525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0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53" y="457200"/>
            <a:ext cx="1183129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53" y="457200"/>
            <a:ext cx="1183129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5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53" y="365125"/>
            <a:ext cx="1183129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53" y="457200"/>
            <a:ext cx="1183129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53" y="457200"/>
            <a:ext cx="1183129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6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53" y="457200"/>
            <a:ext cx="1183129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4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53" y="457200"/>
            <a:ext cx="1183129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6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Many problems are identified through the process of formalization, before analysis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Data types (or an ontology), ports, and connections can be automatically extracted from code (with some moderate up front work)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Reusable (template) properties help find common mistakes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Not every error can be detected with a template property--a review of the specification itself is still worthwhile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Assurance arguments are useful to capture the “rest of the story”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Differences between the model and the real world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Specification versus intent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Enhancements to the formal analysis tools could simplify the argument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SpeAR, ASSERT, AADL/AGREE, and </a:t>
            </a:r>
            <a:r>
              <a:rPr lang="en-US" dirty="0" err="1" smtClean="0"/>
              <a:t>QVtrace</a:t>
            </a:r>
            <a:r>
              <a:rPr lang="en-US" dirty="0" smtClean="0"/>
              <a:t> are all very capable analysis tools. There are synergies between them.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Challenges: arrays, inheritance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8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Write contracts for the remaining components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State and analyze system-level properties (in progress)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Generate code from AADL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Generate test cases from AGREE and run on </a:t>
            </a:r>
            <a:r>
              <a:rPr lang="en-US" dirty="0" err="1" smtClean="0"/>
              <a:t>UxAS</a:t>
            </a:r>
            <a:r>
              <a:rPr lang="en-US" dirty="0" smtClean="0"/>
              <a:t> implementation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Continue documenting decisions and the assurance case for the architecture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Model of Heterogeneous System (Distributed Mission-Task-Autopilot Management-</a:t>
            </a:r>
            <a:r>
              <a:rPr lang="en-US" dirty="0" err="1"/>
              <a:t>Dubin</a:t>
            </a:r>
            <a:r>
              <a:rPr lang="en-US" dirty="0"/>
              <a:t>)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Storyline (to be deleted and spoken instead)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Wanted to formalize </a:t>
            </a:r>
            <a:r>
              <a:rPr lang="en-US" dirty="0" err="1" smtClean="0"/>
              <a:t>UxAS</a:t>
            </a:r>
            <a:r>
              <a:rPr lang="en-US" dirty="0" smtClean="0"/>
              <a:t> to enable analysis</a:t>
            </a:r>
          </a:p>
          <a:p>
            <a:pPr lvl="1"/>
            <a:r>
              <a:rPr lang="en-US" dirty="0" smtClean="0"/>
              <a:t>Found issues along the way. Fixed some.</a:t>
            </a:r>
          </a:p>
          <a:p>
            <a:pPr lvl="1"/>
            <a:r>
              <a:rPr lang="en-US" dirty="0" smtClean="0"/>
              <a:t>Gave us insights.</a:t>
            </a:r>
          </a:p>
          <a:p>
            <a:r>
              <a:rPr lang="en-US" dirty="0" smtClean="0"/>
              <a:t>To do this, we needed to capture contracts for the components in a formal language.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9124"/>
            <a:ext cx="4114800" cy="306936"/>
          </a:xfrm>
        </p:spPr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Develop a formal architecture for the current state of </a:t>
            </a:r>
            <a:r>
              <a:rPr lang="en-US" b="1" dirty="0" err="1"/>
              <a:t>UxAS</a:t>
            </a:r>
            <a:r>
              <a:rPr lang="en-US" b="1" dirty="0"/>
              <a:t> in an assume/guarantee framework</a:t>
            </a:r>
          </a:p>
          <a:p>
            <a:pPr fontAlgn="base"/>
            <a:r>
              <a:rPr lang="en-US" dirty="0"/>
              <a:t>Identify strengths, weaknesses, and problems for the current architecture</a:t>
            </a:r>
          </a:p>
          <a:p>
            <a:pPr fontAlgn="base"/>
            <a:r>
              <a:rPr lang="en-US" dirty="0"/>
              <a:t>Document decisions made along the way with supporting rationale</a:t>
            </a:r>
          </a:p>
          <a:p>
            <a:pPr fontAlgn="base"/>
            <a:r>
              <a:rPr lang="en-US" dirty="0"/>
              <a:t>Make / begin to implement a revised formal architecture to mitigate </a:t>
            </a:r>
            <a:r>
              <a:rPr lang="en-US" dirty="0" smtClean="0"/>
              <a:t>challenges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(Non-objective) We did NOT attempt to prove </a:t>
            </a:r>
            <a:r>
              <a:rPr lang="en-US" dirty="0" smtClean="0"/>
              <a:t>that the </a:t>
            </a:r>
            <a:r>
              <a:rPr lang="en-US" dirty="0"/>
              <a:t>component contracts are true for the existing C++ code for </a:t>
            </a:r>
            <a:r>
              <a:rPr lang="en-US" dirty="0" err="1"/>
              <a:t>UxAS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0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Extracted data types, input and output ports, and connections from code into both AADL/AGREE and </a:t>
            </a:r>
            <a:r>
              <a:rPr lang="en-US" dirty="0" smtClean="0"/>
              <a:t>ASSERT </a:t>
            </a:r>
            <a:r>
              <a:rPr lang="en-US" dirty="0" smtClean="0">
                <a:solidFill>
                  <a:srgbClr val="0000FF"/>
                </a:solidFill>
              </a:rPr>
              <a:t>(LQ/AFRL, GE, RC)</a:t>
            </a:r>
            <a:endParaRPr lang="en-US" dirty="0">
              <a:solidFill>
                <a:srgbClr val="0000FF"/>
              </a:solidFill>
            </a:endParaRPr>
          </a:p>
          <a:p>
            <a:pPr fontAlgn="base"/>
            <a:r>
              <a:rPr lang="en-US" dirty="0"/>
              <a:t>Created formal contracts for </a:t>
            </a:r>
            <a:r>
              <a:rPr lang="en-US" dirty="0">
                <a:solidFill>
                  <a:srgbClr val="FF0000"/>
                </a:solidFill>
              </a:rPr>
              <a:t>6-8</a:t>
            </a:r>
            <a:r>
              <a:rPr lang="en-US" dirty="0"/>
              <a:t> services and tasks based on the </a:t>
            </a:r>
            <a:r>
              <a:rPr lang="en-US" dirty="0" err="1"/>
              <a:t>OpenUxAS</a:t>
            </a:r>
            <a:r>
              <a:rPr lang="en-US" dirty="0"/>
              <a:t> Wiki and conversations with the </a:t>
            </a:r>
            <a:r>
              <a:rPr lang="en-US" dirty="0" smtClean="0"/>
              <a:t>developer </a:t>
            </a:r>
            <a:r>
              <a:rPr lang="en-US" dirty="0" smtClean="0">
                <a:solidFill>
                  <a:srgbClr val="0000FF"/>
                </a:solidFill>
              </a:rPr>
              <a:t>(DC, RC)</a:t>
            </a:r>
            <a:endParaRPr lang="en-US" dirty="0">
              <a:solidFill>
                <a:srgbClr val="0000FF"/>
              </a:solidFill>
            </a:endParaRPr>
          </a:p>
          <a:p>
            <a:pPr fontAlgn="base"/>
            <a:r>
              <a:rPr lang="en-US" dirty="0" smtClean="0"/>
              <a:t>Stated </a:t>
            </a:r>
            <a:r>
              <a:rPr lang="en-US" dirty="0"/>
              <a:t>and analyzed </a:t>
            </a:r>
            <a:r>
              <a:rPr lang="en-US" dirty="0" smtClean="0"/>
              <a:t>properties of these </a:t>
            </a:r>
            <a:r>
              <a:rPr lang="en-US" dirty="0"/>
              <a:t>component-level </a:t>
            </a:r>
            <a:r>
              <a:rPr lang="en-US" dirty="0" smtClean="0"/>
              <a:t>contracts </a:t>
            </a:r>
            <a:r>
              <a:rPr lang="en-US" dirty="0" smtClean="0">
                <a:solidFill>
                  <a:srgbClr val="0000FF"/>
                </a:solidFill>
              </a:rPr>
              <a:t>(DC, RC)</a:t>
            </a:r>
            <a:endParaRPr lang="en-US" dirty="0">
              <a:solidFill>
                <a:srgbClr val="0000FF"/>
              </a:solidFill>
            </a:endParaRPr>
          </a:p>
          <a:p>
            <a:pPr fontAlgn="base"/>
            <a:r>
              <a:rPr lang="en-US" dirty="0" smtClean="0"/>
              <a:t>Idioms and lemmas </a:t>
            </a:r>
            <a:r>
              <a:rPr lang="en-US" dirty="0"/>
              <a:t>developed and documented for effective use of </a:t>
            </a:r>
            <a:r>
              <a:rPr lang="en-US" dirty="0" smtClean="0"/>
              <a:t>AGREE </a:t>
            </a:r>
            <a:r>
              <a:rPr lang="en-US" dirty="0" smtClean="0">
                <a:solidFill>
                  <a:srgbClr val="0000FF"/>
                </a:solidFill>
              </a:rPr>
              <a:t>(DC, RC)</a:t>
            </a:r>
            <a:endParaRPr lang="en-US" dirty="0">
              <a:solidFill>
                <a:srgbClr val="0000FF"/>
              </a:solidFill>
            </a:endParaRPr>
          </a:p>
          <a:p>
            <a:pPr fontAlgn="base"/>
            <a:r>
              <a:rPr lang="en-US" dirty="0"/>
              <a:t>Developed tool to compose component contracts into a system </a:t>
            </a:r>
            <a:r>
              <a:rPr lang="en-US" dirty="0" smtClean="0"/>
              <a:t>contract </a:t>
            </a:r>
            <a:r>
              <a:rPr lang="en-US" dirty="0" smtClean="0">
                <a:solidFill>
                  <a:srgbClr val="0000FF"/>
                </a:solidFill>
              </a:rPr>
              <a:t>(H, ISU)</a:t>
            </a:r>
            <a:endParaRPr lang="en-US" dirty="0">
              <a:solidFill>
                <a:srgbClr val="0000FF"/>
              </a:solidFill>
            </a:endParaRPr>
          </a:p>
          <a:p>
            <a:pPr lvl="1" fontAlgn="base"/>
            <a:r>
              <a:rPr lang="en-US" dirty="0"/>
              <a:t>Added support for timing with finite history (i.e., “previous</a:t>
            </a:r>
            <a:r>
              <a:rPr lang="en-US" dirty="0" smtClean="0"/>
              <a:t>”)</a:t>
            </a:r>
          </a:p>
          <a:p>
            <a:pPr fontAlgn="base"/>
            <a:r>
              <a:rPr lang="en-US" dirty="0" smtClean="0"/>
              <a:t>Created an assurance argument for state machine correctness </a:t>
            </a:r>
            <a:r>
              <a:rPr lang="en-US" dirty="0" smtClean="0">
                <a:solidFill>
                  <a:srgbClr val="0000FF"/>
                </a:solidFill>
              </a:rPr>
              <a:t>(DC)</a:t>
            </a:r>
          </a:p>
          <a:p>
            <a:pPr fontAlgn="base"/>
            <a:r>
              <a:rPr lang="en-US" dirty="0" smtClean="0"/>
              <a:t>Abstraction of task service finite state machine for simulation and formal analysis </a:t>
            </a:r>
            <a:r>
              <a:rPr lang="en-US" dirty="0" smtClean="0">
                <a:solidFill>
                  <a:srgbClr val="0000FF"/>
                </a:solidFill>
              </a:rPr>
              <a:t>(LM)</a:t>
            </a:r>
          </a:p>
          <a:p>
            <a:pPr fontAlgn="base"/>
            <a:r>
              <a:rPr lang="en-US" dirty="0"/>
              <a:t>Connected </a:t>
            </a:r>
            <a:r>
              <a:rPr lang="en-US" dirty="0" err="1"/>
              <a:t>UxAS</a:t>
            </a:r>
            <a:r>
              <a:rPr lang="en-US" dirty="0"/>
              <a:t> to the Robot Operating System (ROS) </a:t>
            </a:r>
            <a:r>
              <a:rPr lang="en-US" dirty="0">
                <a:solidFill>
                  <a:srgbClr val="0000FF"/>
                </a:solidFill>
              </a:rPr>
              <a:t>(UC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9" name="Left Arrow 8"/>
          <p:cNvSpPr/>
          <p:nvPr/>
        </p:nvSpPr>
        <p:spPr>
          <a:xfrm>
            <a:off x="9704119" y="3918857"/>
            <a:ext cx="2487881" cy="1277896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How important do we want this to be</a:t>
            </a:r>
            <a:endParaRPr lang="en-US" sz="1400" dirty="0"/>
          </a:p>
        </p:txBody>
      </p:sp>
      <p:sp>
        <p:nvSpPr>
          <p:cNvPr id="10" name="Left Arrow 9"/>
          <p:cNvSpPr/>
          <p:nvPr/>
        </p:nvSpPr>
        <p:spPr>
          <a:xfrm>
            <a:off x="8610599" y="4988761"/>
            <a:ext cx="2487881" cy="1277896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How important do we want this to be</a:t>
            </a:r>
            <a:endParaRPr lang="en-US" sz="1400" dirty="0"/>
          </a:p>
        </p:txBody>
      </p:sp>
      <p:sp>
        <p:nvSpPr>
          <p:cNvPr id="16" name="Left Brace 15"/>
          <p:cNvSpPr/>
          <p:nvPr/>
        </p:nvSpPr>
        <p:spPr>
          <a:xfrm>
            <a:off x="108284" y="2165684"/>
            <a:ext cx="252663" cy="1447982"/>
          </a:xfrm>
          <a:prstGeom prst="leftBrace">
            <a:avLst>
              <a:gd name="adj1" fmla="val 8333"/>
              <a:gd name="adj2" fmla="val 4018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-940741" y="2122935"/>
            <a:ext cx="1099915" cy="125343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All related?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4864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Extracted data types, input and output ports, and connections from code into both AADL/AGREE and </a:t>
            </a:r>
            <a:r>
              <a:rPr lang="en-US" dirty="0" smtClean="0"/>
              <a:t>ASSERT </a:t>
            </a:r>
            <a:r>
              <a:rPr lang="en-US" dirty="0" smtClean="0">
                <a:solidFill>
                  <a:srgbClr val="0000FF"/>
                </a:solidFill>
              </a:rPr>
              <a:t>(LQ/AFRL, GE, RC)</a:t>
            </a:r>
            <a:endParaRPr lang="en-US" dirty="0">
              <a:solidFill>
                <a:srgbClr val="0000FF"/>
              </a:solidFill>
            </a:endParaRPr>
          </a:p>
          <a:p>
            <a:pPr fontAlgn="base"/>
            <a:r>
              <a:rPr lang="en-US" dirty="0" smtClean="0"/>
              <a:t>Utilized AADL/AGREE to:</a:t>
            </a:r>
          </a:p>
          <a:p>
            <a:pPr lvl="1" fontAlgn="base"/>
            <a:r>
              <a:rPr lang="en-US" dirty="0" smtClean="0"/>
              <a:t>Created </a:t>
            </a:r>
            <a:r>
              <a:rPr lang="en-US" dirty="0"/>
              <a:t>formal contracts for </a:t>
            </a:r>
            <a:r>
              <a:rPr lang="en-US" dirty="0">
                <a:solidFill>
                  <a:srgbClr val="FF0000"/>
                </a:solidFill>
              </a:rPr>
              <a:t>6-8</a:t>
            </a:r>
            <a:r>
              <a:rPr lang="en-US" dirty="0"/>
              <a:t> services and tasks based on the </a:t>
            </a:r>
            <a:r>
              <a:rPr lang="en-US" dirty="0" err="1"/>
              <a:t>OpenUxAS</a:t>
            </a:r>
            <a:r>
              <a:rPr lang="en-US" dirty="0"/>
              <a:t> Wiki and conversations with the </a:t>
            </a:r>
            <a:r>
              <a:rPr lang="en-US" dirty="0" smtClean="0"/>
              <a:t>developer </a:t>
            </a:r>
            <a:r>
              <a:rPr lang="en-US" dirty="0" smtClean="0">
                <a:solidFill>
                  <a:srgbClr val="0000FF"/>
                </a:solidFill>
              </a:rPr>
              <a:t>(DC, RC)</a:t>
            </a:r>
            <a:endParaRPr lang="en-US" dirty="0">
              <a:solidFill>
                <a:srgbClr val="0000FF"/>
              </a:solidFill>
            </a:endParaRPr>
          </a:p>
          <a:p>
            <a:pPr lvl="1" fontAlgn="base"/>
            <a:r>
              <a:rPr lang="en-US" dirty="0" smtClean="0"/>
              <a:t>Stated </a:t>
            </a:r>
            <a:r>
              <a:rPr lang="en-US" dirty="0"/>
              <a:t>and analyzed </a:t>
            </a:r>
            <a:r>
              <a:rPr lang="en-US" dirty="0" smtClean="0"/>
              <a:t>properties of these </a:t>
            </a:r>
            <a:r>
              <a:rPr lang="en-US" dirty="0"/>
              <a:t>component-level </a:t>
            </a:r>
            <a:r>
              <a:rPr lang="en-US" dirty="0" smtClean="0"/>
              <a:t>contracts including timing aspects </a:t>
            </a:r>
            <a:r>
              <a:rPr lang="en-US" dirty="0" smtClean="0">
                <a:solidFill>
                  <a:srgbClr val="0000FF"/>
                </a:solidFill>
              </a:rPr>
              <a:t>(DC, RC, LQ)</a:t>
            </a:r>
            <a:endParaRPr lang="en-US" dirty="0">
              <a:solidFill>
                <a:srgbClr val="0000FF"/>
              </a:solidFill>
            </a:endParaRPr>
          </a:p>
          <a:p>
            <a:pPr lvl="1" fontAlgn="base"/>
            <a:r>
              <a:rPr lang="en-US" dirty="0" smtClean="0"/>
              <a:t>Idioms and lemmas </a:t>
            </a:r>
            <a:r>
              <a:rPr lang="en-US" dirty="0"/>
              <a:t>developed and documented for effective use of </a:t>
            </a:r>
            <a:r>
              <a:rPr lang="en-US" dirty="0" smtClean="0"/>
              <a:t>AGREE </a:t>
            </a:r>
            <a:r>
              <a:rPr lang="en-US" dirty="0" smtClean="0">
                <a:solidFill>
                  <a:srgbClr val="0000FF"/>
                </a:solidFill>
              </a:rPr>
              <a:t>(DC, RC)</a:t>
            </a:r>
            <a:endParaRPr lang="en-US" dirty="0">
              <a:solidFill>
                <a:srgbClr val="0000FF"/>
              </a:solidFill>
            </a:endParaRPr>
          </a:p>
          <a:p>
            <a:pPr fontAlgn="base"/>
            <a:r>
              <a:rPr lang="en-US" dirty="0" smtClean="0"/>
              <a:t>Utilized ASSERT to:</a:t>
            </a:r>
          </a:p>
          <a:p>
            <a:pPr lvl="1" fontAlgn="base"/>
            <a:r>
              <a:rPr lang="en-US" dirty="0" smtClean="0"/>
              <a:t>Create an ontology of the system </a:t>
            </a:r>
            <a:r>
              <a:rPr lang="en-US" dirty="0" smtClean="0">
                <a:solidFill>
                  <a:srgbClr val="0000FF"/>
                </a:solidFill>
              </a:rPr>
              <a:t>(GE)</a:t>
            </a:r>
            <a:endParaRPr lang="en-US" dirty="0" smtClean="0"/>
          </a:p>
          <a:p>
            <a:pPr lvl="1" fontAlgn="base"/>
            <a:r>
              <a:rPr lang="en-US" dirty="0" smtClean="0"/>
              <a:t>Examine contractual obligations of a representative component </a:t>
            </a:r>
            <a:r>
              <a:rPr lang="en-US" dirty="0">
                <a:solidFill>
                  <a:srgbClr val="0000FF"/>
                </a:solidFill>
              </a:rPr>
              <a:t>(GE)</a:t>
            </a:r>
            <a:endParaRPr lang="en-US" dirty="0" smtClean="0"/>
          </a:p>
          <a:p>
            <a:pPr fontAlgn="base"/>
            <a:r>
              <a:rPr lang="en-US" dirty="0" smtClean="0"/>
              <a:t>Developed </a:t>
            </a:r>
            <a:r>
              <a:rPr lang="en-US" dirty="0"/>
              <a:t>tool to compose component contracts into a system </a:t>
            </a:r>
            <a:r>
              <a:rPr lang="en-US" dirty="0" smtClean="0"/>
              <a:t>contract </a:t>
            </a:r>
            <a:r>
              <a:rPr lang="en-US" dirty="0" smtClean="0">
                <a:solidFill>
                  <a:srgbClr val="0000FF"/>
                </a:solidFill>
              </a:rPr>
              <a:t>(H, ISU)</a:t>
            </a:r>
            <a:endParaRPr lang="en-US" dirty="0">
              <a:solidFill>
                <a:srgbClr val="0000FF"/>
              </a:solidFill>
            </a:endParaRPr>
          </a:p>
          <a:p>
            <a:pPr lvl="1" fontAlgn="base"/>
            <a:r>
              <a:rPr lang="en-US" dirty="0"/>
              <a:t>Added support for timing with finite history (i.e., “previous</a:t>
            </a:r>
            <a:r>
              <a:rPr lang="en-US" dirty="0" smtClean="0"/>
              <a:t>”)</a:t>
            </a:r>
          </a:p>
          <a:p>
            <a:pPr fontAlgn="base"/>
            <a:r>
              <a:rPr lang="en-US" dirty="0" smtClean="0"/>
              <a:t>Created an assurance argument for state machine correctness </a:t>
            </a:r>
            <a:r>
              <a:rPr lang="en-US" dirty="0" smtClean="0">
                <a:solidFill>
                  <a:srgbClr val="0000FF"/>
                </a:solidFill>
              </a:rPr>
              <a:t>(DC)</a:t>
            </a:r>
          </a:p>
          <a:p>
            <a:pPr fontAlgn="base"/>
            <a:r>
              <a:rPr lang="en-US" dirty="0" smtClean="0"/>
              <a:t>Abstraction of task service finite state machine for simulation and formal analysis </a:t>
            </a:r>
            <a:r>
              <a:rPr lang="en-US" dirty="0" smtClean="0">
                <a:solidFill>
                  <a:srgbClr val="0000FF"/>
                </a:solidFill>
              </a:rPr>
              <a:t>(LM)</a:t>
            </a:r>
          </a:p>
          <a:p>
            <a:pPr fontAlgn="base"/>
            <a:r>
              <a:rPr lang="en-US" dirty="0"/>
              <a:t>Connected </a:t>
            </a:r>
            <a:r>
              <a:rPr lang="en-US" dirty="0" err="1"/>
              <a:t>UxAS</a:t>
            </a:r>
            <a:r>
              <a:rPr lang="en-US" dirty="0"/>
              <a:t> to the Robot Operating System (ROS) </a:t>
            </a:r>
            <a:r>
              <a:rPr lang="en-US" dirty="0">
                <a:solidFill>
                  <a:srgbClr val="0000FF"/>
                </a:solidFill>
              </a:rPr>
              <a:t>(UC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2904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Developing the </a:t>
            </a:r>
            <a:r>
              <a:rPr lang="en-US" dirty="0" err="1" smtClean="0"/>
              <a:t>UxAS</a:t>
            </a:r>
            <a:r>
              <a:rPr lang="en-US" dirty="0" smtClean="0"/>
              <a:t> Formal Representation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5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Producing the Formal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9445726" cy="46684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architecture relied on the documentation that was found </a:t>
            </a:r>
            <a:br>
              <a:rPr lang="en-US" dirty="0" smtClean="0"/>
            </a:br>
            <a:r>
              <a:rPr lang="en-US" dirty="0" smtClean="0"/>
              <a:t>on the </a:t>
            </a:r>
            <a:r>
              <a:rPr lang="en-US" dirty="0" err="1" smtClean="0"/>
              <a:t>UxAS</a:t>
            </a:r>
            <a:r>
              <a:rPr lang="en-US" dirty="0" smtClean="0"/>
              <a:t> wiki page.</a:t>
            </a:r>
          </a:p>
          <a:p>
            <a:pPr lvl="1"/>
            <a:r>
              <a:rPr lang="en-US" dirty="0" smtClean="0"/>
              <a:t>Direct code decomposition was going to be too intensive to meet objectives efficiently.</a:t>
            </a:r>
          </a:p>
          <a:p>
            <a:pPr lvl="1"/>
            <a:r>
              <a:rPr lang="en-US" dirty="0" smtClean="0"/>
              <a:t>Through generation, gaps were identified.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Team members on the team and SMEs exposed:</a:t>
            </a:r>
          </a:p>
          <a:p>
            <a:pPr lvl="1"/>
            <a:r>
              <a:rPr lang="en-US" dirty="0" smtClean="0"/>
              <a:t>Behavior that was not desired</a:t>
            </a:r>
          </a:p>
          <a:p>
            <a:pPr lvl="1"/>
            <a:r>
              <a:rPr lang="en-US" dirty="0" smtClean="0"/>
              <a:t>Design decisions that gave components similar but different roles</a:t>
            </a:r>
          </a:p>
          <a:p>
            <a:pPr lvl="1"/>
            <a:r>
              <a:rPr lang="en-US" dirty="0" smtClean="0"/>
              <a:t>Clarification on how components were envisioned to work but currently does not.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498143" y="0"/>
            <a:ext cx="1781033" cy="100311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These are bullets to be revised and graphics to be generated.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404" y="1630907"/>
            <a:ext cx="2531709" cy="42259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57099" y="3350972"/>
            <a:ext cx="6287069" cy="983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Just the effort to formalize components proved extremely valuable to the SMEs, even before the analysis.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1289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1433</Words>
  <Application>Microsoft Office PowerPoint</Application>
  <PresentationFormat>Widescreen</PresentationFormat>
  <Paragraphs>230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Consolas;Consolas</vt:lpstr>
      <vt:lpstr>Consolas;Consolas;Consolas</vt:lpstr>
      <vt:lpstr>GE Inspira Pitch</vt:lpstr>
      <vt:lpstr>GE Inspira Sans</vt:lpstr>
      <vt:lpstr>Office Theme</vt:lpstr>
      <vt:lpstr>SoI Architecture Group</vt:lpstr>
      <vt:lpstr>Agenda</vt:lpstr>
      <vt:lpstr>Group Description</vt:lpstr>
      <vt:lpstr>Storyline (to be deleted and spoken instead)</vt:lpstr>
      <vt:lpstr>Group Objectives</vt:lpstr>
      <vt:lpstr>Group Accomplishments</vt:lpstr>
      <vt:lpstr>Group Accomplishments</vt:lpstr>
      <vt:lpstr>Developing the UxAS Formal Representation</vt:lpstr>
      <vt:lpstr>Producing the Formal Architecture</vt:lpstr>
      <vt:lpstr>Formalization in AADL/AGREE Formalize Services</vt:lpstr>
      <vt:lpstr>Formalization in AADL/AGREE UxAS Formal Model Status</vt:lpstr>
      <vt:lpstr>Formalization in AADL/AGREE What Did We Prove?</vt:lpstr>
      <vt:lpstr>Formalization in AADL/AGREE What Did We Learn?</vt:lpstr>
      <vt:lpstr>PowerPoint Presentation</vt:lpstr>
      <vt:lpstr>Formalization in ASSERT Proposed Approach </vt:lpstr>
      <vt:lpstr>Formalization in ASSERT Modeling Message Type Definition in SADL Ontology</vt:lpstr>
      <vt:lpstr>Formalization in ASSERT Modeling Dataflow in SADL Ontology</vt:lpstr>
      <vt:lpstr>Formalization in ASSERT Modeling Data types and Variable Declarations in SADL Ontology</vt:lpstr>
      <vt:lpstr>Formalization in ASSERT Illustrative example: Modified AADL Contracts Pass Analysis  </vt:lpstr>
      <vt:lpstr>State Machine Reasoning</vt:lpstr>
      <vt:lpstr>State Machine Correctness Argument</vt:lpstr>
      <vt:lpstr>Argument-Derived Observations</vt:lpstr>
      <vt:lpstr>PowerPoint Presentation</vt:lpstr>
      <vt:lpstr>Behavioral properties of component contracts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Lessons Learned</vt:lpstr>
      <vt:lpstr>Recommended Future Directions</vt:lpstr>
    </vt:vector>
  </TitlesOfParts>
  <Company>LinQuest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S5 - SoI Group Outbrief</dc:title>
  <dc:creator>Hulbert, Brian</dc:creator>
  <cp:keywords>2017 S5 SoI</cp:keywords>
  <cp:lastModifiedBy>Davis, Jennifer A (Jen)</cp:lastModifiedBy>
  <cp:revision>77</cp:revision>
  <dcterms:created xsi:type="dcterms:W3CDTF">2017-07-13T14:40:10Z</dcterms:created>
  <dcterms:modified xsi:type="dcterms:W3CDTF">2017-07-27T17:19:50Z</dcterms:modified>
</cp:coreProperties>
</file>