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6" r:id="rId9"/>
    <p:sldId id="267" r:id="rId10"/>
    <p:sldId id="26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793A-A12B-44AC-A0A5-947722C372B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CB51-F13E-4501-921D-7D4EB39E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1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2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4" y="68559"/>
            <a:ext cx="10441459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69308"/>
            <a:ext cx="10515600" cy="29931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0" y="216841"/>
            <a:ext cx="10491361" cy="1018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4022"/>
            <a:ext cx="5157787" cy="741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46639"/>
            <a:ext cx="5157787" cy="3743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6926"/>
            <a:ext cx="5183188" cy="718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6639"/>
            <a:ext cx="5183188" cy="37430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1674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2237"/>
            <a:ext cx="3932237" cy="902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32238"/>
            <a:ext cx="6172200" cy="4328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0778"/>
            <a:ext cx="3932237" cy="33482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544595"/>
            <a:ext cx="3932237" cy="13025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44595"/>
            <a:ext cx="6172200" cy="4316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5622"/>
            <a:ext cx="3932237" cy="29033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EC5D-0FAB-4052-8D3C-D3FC4849CE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150198" cy="11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65" y="1508511"/>
            <a:ext cx="11664778" cy="466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EC5D-0FAB-4052-8D3C-D3FC4849CE9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9124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&lt;SoI Group Name&gt;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CBD-C7D3-47FA-BEF9-49DBBEB1A58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54358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444973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95" y="30586"/>
            <a:ext cx="1456881" cy="1371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-3212" y="6338265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212" y="6249634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14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6381"/>
            <a:ext cx="9144000" cy="1492028"/>
          </a:xfrm>
        </p:spPr>
        <p:txBody>
          <a:bodyPr anchor="ctr"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Group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6809" y="4777424"/>
            <a:ext cx="29983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03 Aug 2017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63279"/>
            <a:ext cx="12192000" cy="0"/>
          </a:xfrm>
          <a:prstGeom prst="line">
            <a:avLst/>
          </a:prstGeom>
          <a:ln w="1016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778608"/>
            <a:ext cx="12192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" y="1"/>
            <a:ext cx="2034012" cy="1641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263" y="4663454"/>
            <a:ext cx="1831737" cy="17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[Placeholder for Chris Elliott’s work]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8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Many problems are identified through the process of formalization, before analysis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Data </a:t>
            </a:r>
            <a:r>
              <a:rPr lang="en-US" dirty="0" smtClean="0"/>
              <a:t>types (or an ontology), ports, and connections can be automatically extracted from code (with some moderate up front work)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Reusable (template) properties help find common mistakes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Not every error can be detected with a template property--a review of the specification itself is still worthwhile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Assurance arguments are useful to capture the “rest of the story”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Differences between the model and the real world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Specification versus intent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SpeAR, ASSERT, and AADL/AGREE are all very capable analysis tools. Each one has some advantages over the others.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Challenges: arrays, inheritance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Write contracts for the remaining components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State and analyze system-level properties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code from AADL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test cases from AGREE and run on </a:t>
            </a:r>
            <a:r>
              <a:rPr lang="en-US" dirty="0" err="1" smtClean="0"/>
              <a:t>UxAS</a:t>
            </a:r>
            <a:r>
              <a:rPr lang="en-US" dirty="0" smtClean="0"/>
              <a:t> implementation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Continue documenting decisions and the assurance case for the architecture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Description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Objectives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Accomplishments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Lessons Learned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Recommended Future Directions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/>
              <a:t>Primary goal: Develop </a:t>
            </a:r>
            <a:r>
              <a:rPr lang="en-US" b="1" dirty="0"/>
              <a:t>a formal architecture for </a:t>
            </a:r>
            <a:r>
              <a:rPr lang="en-US" b="1" dirty="0" err="1" smtClean="0"/>
              <a:t>UxAS</a:t>
            </a:r>
            <a:r>
              <a:rPr lang="en-US" b="1" dirty="0" smtClean="0"/>
              <a:t> </a:t>
            </a:r>
            <a:r>
              <a:rPr lang="en-US" b="1" dirty="0"/>
              <a:t>in an assume/guarantee framework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Team Members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Sean </a:t>
            </a:r>
            <a:r>
              <a:rPr lang="en-US" dirty="0" err="1" smtClean="0"/>
              <a:t>Regisford</a:t>
            </a:r>
            <a:r>
              <a:rPr lang="en-US" dirty="0" smtClean="0"/>
              <a:t> – AFRL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Aaron </a:t>
            </a:r>
            <a:r>
              <a:rPr lang="en-US" dirty="0" err="1"/>
              <a:t>Fifarek</a:t>
            </a:r>
            <a:r>
              <a:rPr lang="en-US" dirty="0"/>
              <a:t> – </a:t>
            </a:r>
            <a:r>
              <a:rPr lang="en-US" dirty="0" smtClean="0"/>
              <a:t>LinQuest (LQ)/AFRL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Brian Hulbert – LinQuest (LQ)/AFRL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Jen Davis – Rockwell Collins (RC)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Ratnesh</a:t>
            </a:r>
            <a:r>
              <a:rPr lang="en-US" dirty="0"/>
              <a:t> Kumar – Iowa State </a:t>
            </a:r>
            <a:r>
              <a:rPr lang="en-US" dirty="0" smtClean="0"/>
              <a:t>University (ISU)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Cat </a:t>
            </a:r>
            <a:r>
              <a:rPr lang="en-US" dirty="0" err="1"/>
              <a:t>McGhan</a:t>
            </a:r>
            <a:r>
              <a:rPr lang="en-US" dirty="0"/>
              <a:t> – University of Cincinnati </a:t>
            </a:r>
            <a:r>
              <a:rPr lang="en-US" dirty="0" smtClean="0"/>
              <a:t>(UC)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Paul </a:t>
            </a:r>
            <a:r>
              <a:rPr lang="en-US" dirty="0" err="1" smtClean="0"/>
              <a:t>Meng</a:t>
            </a:r>
            <a:r>
              <a:rPr lang="en-US" dirty="0" smtClean="0"/>
              <a:t> – GE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Hao</a:t>
            </a:r>
            <a:r>
              <a:rPr lang="en-US" dirty="0"/>
              <a:t> Ren – </a:t>
            </a:r>
            <a:r>
              <a:rPr lang="en-US" dirty="0" smtClean="0"/>
              <a:t>Honeywell (H)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Ben </a:t>
            </a:r>
            <a:r>
              <a:rPr lang="en-US" dirty="0" err="1"/>
              <a:t>Rodes</a:t>
            </a:r>
            <a:r>
              <a:rPr lang="en-US" dirty="0"/>
              <a:t> – Dependable </a:t>
            </a:r>
            <a:r>
              <a:rPr lang="en-US" dirty="0" smtClean="0"/>
              <a:t>Computing (DC)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Han Yu – GE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Develop a formal architecture for the current state of </a:t>
            </a:r>
            <a:r>
              <a:rPr lang="en-US" b="1" dirty="0" err="1"/>
              <a:t>UxAS</a:t>
            </a:r>
            <a:r>
              <a:rPr lang="en-US" b="1" dirty="0"/>
              <a:t> in an assume/guarantee framework</a:t>
            </a:r>
          </a:p>
          <a:p>
            <a:pPr fontAlgn="base"/>
            <a:r>
              <a:rPr lang="en-US" dirty="0"/>
              <a:t>Identify strengths, weaknesses, and problems for the current architecture</a:t>
            </a:r>
          </a:p>
          <a:p>
            <a:pPr fontAlgn="base"/>
            <a:r>
              <a:rPr lang="en-US" dirty="0"/>
              <a:t>Document decisions made along the way with supporting rationale</a:t>
            </a:r>
          </a:p>
          <a:p>
            <a:pPr fontAlgn="base"/>
            <a:r>
              <a:rPr lang="en-US" dirty="0"/>
              <a:t>Make / begin to implement a revised formal architecture to mitigate challenges</a:t>
            </a:r>
          </a:p>
          <a:p>
            <a:pPr fontAlgn="base"/>
            <a:r>
              <a:rPr lang="en-US" dirty="0"/>
              <a:t>(Non-objective) We did NOT attempt to prove </a:t>
            </a:r>
            <a:r>
              <a:rPr lang="en-US" dirty="0" smtClean="0"/>
              <a:t>that the </a:t>
            </a:r>
            <a:r>
              <a:rPr lang="en-US" dirty="0"/>
              <a:t>component contracts are true for the existing C++ code for </a:t>
            </a:r>
            <a:r>
              <a:rPr lang="en-US" dirty="0" err="1"/>
              <a:t>UxAS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Extracted data types, input and output ports, and connections from code into both AADL/AGREE and </a:t>
            </a:r>
            <a:r>
              <a:rPr lang="en-US" dirty="0" smtClean="0"/>
              <a:t>ASSERT </a:t>
            </a:r>
            <a:r>
              <a:rPr lang="en-US" dirty="0" smtClean="0">
                <a:solidFill>
                  <a:srgbClr val="0000FF"/>
                </a:solidFill>
              </a:rPr>
              <a:t>(LQ/AFRL, GE,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/>
              <a:t>Created formal contracts for </a:t>
            </a:r>
            <a:r>
              <a:rPr lang="en-US" dirty="0">
                <a:solidFill>
                  <a:srgbClr val="FF0000"/>
                </a:solidFill>
              </a:rPr>
              <a:t>6-8</a:t>
            </a:r>
            <a:r>
              <a:rPr lang="en-US" dirty="0"/>
              <a:t> services 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the </a:t>
            </a:r>
            <a:r>
              <a:rPr lang="en-US" dirty="0" smtClean="0"/>
              <a:t>developer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**</a:t>
            </a:r>
            <a:r>
              <a:rPr lang="en-US" dirty="0"/>
              <a:t>Stated and analyzed </a:t>
            </a:r>
            <a:r>
              <a:rPr lang="en-US" dirty="0" smtClean="0"/>
              <a:t>behavioral properties of these </a:t>
            </a:r>
            <a:r>
              <a:rPr lang="en-US" dirty="0"/>
              <a:t>component-level </a:t>
            </a:r>
            <a:r>
              <a:rPr lang="en-US" dirty="0" smtClean="0"/>
              <a:t>contracts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Idioms </a:t>
            </a:r>
            <a:r>
              <a:rPr lang="en-US" dirty="0" smtClean="0"/>
              <a:t>and lemmas </a:t>
            </a:r>
            <a:r>
              <a:rPr lang="en-US" dirty="0"/>
              <a:t>developed and documented for effective use of </a:t>
            </a:r>
            <a:r>
              <a:rPr lang="en-US" dirty="0" smtClean="0"/>
              <a:t>AGREE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/>
              <a:t>Developed tool to compose component contracts into a system </a:t>
            </a:r>
            <a:r>
              <a:rPr lang="en-US" dirty="0" smtClean="0"/>
              <a:t>contract </a:t>
            </a:r>
            <a:r>
              <a:rPr lang="en-US" dirty="0" smtClean="0">
                <a:solidFill>
                  <a:srgbClr val="0000FF"/>
                </a:solidFill>
              </a:rPr>
              <a:t>(H, ISU)</a:t>
            </a:r>
            <a:endParaRPr lang="en-US" dirty="0">
              <a:solidFill>
                <a:srgbClr val="0000FF"/>
              </a:solidFill>
            </a:endParaRPr>
          </a:p>
          <a:p>
            <a:pPr lvl="1" fontAlgn="base"/>
            <a:r>
              <a:rPr lang="en-US" dirty="0"/>
              <a:t>Added support for timing with finite history (i.e., “previous</a:t>
            </a:r>
            <a:r>
              <a:rPr lang="en-US" dirty="0" smtClean="0"/>
              <a:t>”)</a:t>
            </a:r>
          </a:p>
          <a:p>
            <a:pPr fontAlgn="base"/>
            <a:r>
              <a:rPr lang="en-US" dirty="0" smtClean="0"/>
              <a:t>Connected </a:t>
            </a:r>
            <a:r>
              <a:rPr lang="en-US" dirty="0" err="1" smtClean="0"/>
              <a:t>UxAS</a:t>
            </a:r>
            <a:r>
              <a:rPr lang="en-US" dirty="0" smtClean="0"/>
              <a:t> to the Robot Operating System (ROS) </a:t>
            </a:r>
            <a:r>
              <a:rPr lang="en-US" dirty="0" smtClean="0">
                <a:solidFill>
                  <a:srgbClr val="0000FF"/>
                </a:solidFill>
              </a:rPr>
              <a:t>(UC)</a:t>
            </a:r>
          </a:p>
          <a:p>
            <a:pPr fontAlgn="base"/>
            <a:r>
              <a:rPr lang="en-US" dirty="0" smtClean="0"/>
              <a:t>Created an assurance argument for state machine correctness </a:t>
            </a:r>
            <a:r>
              <a:rPr lang="en-US" dirty="0" smtClean="0">
                <a:solidFill>
                  <a:srgbClr val="0000FF"/>
                </a:solidFill>
              </a:rPr>
              <a:t>(DC)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**(If we get to it) Stated and analyzed X system-level </a:t>
            </a:r>
            <a:r>
              <a:rPr lang="en-US" dirty="0" smtClean="0">
                <a:solidFill>
                  <a:srgbClr val="FF0000"/>
                </a:solidFill>
              </a:rPr>
              <a:t>behavioral properties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 smtClean="0">
                <a:solidFill>
                  <a:srgbClr val="FF0000"/>
                </a:solidFill>
              </a:rPr>
              <a:t>UxAS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486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4.googleusercontent.com/9bjLwyYlSv25bY9F6pj2yw_1DxUQal8NJj6tb85hRJZRDyqnHEqOwH9xCm2eu1ywevhZnpDOxZNyYfLmXrMi8p0mFtgRiNtGUoG2y8al1qXeA7GZorR4RomsXQiAf1D9vKctRJ9i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69" y="4017082"/>
            <a:ext cx="4349263" cy="66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DkfKB_LAYF7MxWJKmZbklhROLmtWPlA5y00mtWTYDmzI0zDgUgFs1p3VQUb07nXgvSIPREgJfeM-70RLv2x8qR-T0ifWPcrM-S__-kiUexfbrbfvFibq8ajfWiIq5w7HWkKfMfRm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69" y="1564234"/>
            <a:ext cx="4082317" cy="227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5.googleusercontent.com/LTzpRmMu71mFswU22fYGvprIcQYeV6dKNjywZUyDPD2nr1LDZMNGQoAgy-It5BvzkMty6RQwHYRu7Y2au6MjEfNKS9qCSnRf1d68fHqY9h0rv1XTSKRtm4XMRDK0HrIh1Ejy84_yV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21" y="1705232"/>
            <a:ext cx="6067534" cy="444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Accomplishments: </a:t>
            </a: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22" y="2344701"/>
            <a:ext cx="11664778" cy="4668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rgbClr val="FF0000"/>
                </a:solidFill>
              </a:rPr>
              <a:t>UPDATE</a:t>
            </a:r>
            <a:endParaRPr lang="en-US" sz="20000" dirty="0">
              <a:solidFill>
                <a:srgbClr val="FF0000"/>
              </a:solidFill>
            </a:endParaRPr>
          </a:p>
        </p:txBody>
      </p:sp>
      <p:pic>
        <p:nvPicPr>
          <p:cNvPr id="1029" name="Picture 5" descr="https://lh5.googleusercontent.com/gC3rD4WDnizAZeb0vpA3ifVAhBYbtCyDGhWPDG8rzlzhE7t8e-sMmOlGux592fRahyIy74mLoxc7YrhGcuDEBbl0a0I2OVEAwSva9bjBC5crP9JS5uyT-0Tb705WwV4iv7OU7rMVB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69" y="4769702"/>
            <a:ext cx="4335702" cy="14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3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Accomplishments: Behavioral properties of component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components with state machines, we can check that</a:t>
            </a:r>
          </a:p>
          <a:p>
            <a:pPr lvl="1"/>
            <a:r>
              <a:rPr lang="en-US" dirty="0" smtClean="0"/>
              <a:t>All states </a:t>
            </a:r>
            <a:r>
              <a:rPr lang="en-US" dirty="0"/>
              <a:t>and </a:t>
            </a:r>
            <a:r>
              <a:rPr lang="en-US" dirty="0" smtClean="0"/>
              <a:t>transitions are reachable</a:t>
            </a:r>
          </a:p>
          <a:p>
            <a:pPr lvl="1"/>
            <a:r>
              <a:rPr lang="en-US" dirty="0" smtClean="0"/>
              <a:t>Only the states and transitions specified are possible</a:t>
            </a:r>
          </a:p>
          <a:p>
            <a:r>
              <a:rPr lang="en-US" dirty="0" smtClean="0"/>
              <a:t>All input/output events are possible</a:t>
            </a:r>
          </a:p>
          <a:p>
            <a:r>
              <a:rPr lang="en-US" dirty="0" smtClean="0"/>
              <a:t>We can also check that each component is </a:t>
            </a:r>
            <a:r>
              <a:rPr lang="en-US" i="1" dirty="0" smtClean="0"/>
              <a:t>realizable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3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Accomplishments: State Machine Correctness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[Ben fill in]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63" y="781917"/>
            <a:ext cx="7106186" cy="56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[Placeholder for GE’s work]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24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5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Widescreen</PresentationFormat>
  <Paragraphs>97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SoI Architecture Group</vt:lpstr>
      <vt:lpstr>Agenda</vt:lpstr>
      <vt:lpstr>Group Description</vt:lpstr>
      <vt:lpstr>Group Objectives</vt:lpstr>
      <vt:lpstr>Group Accomplishments</vt:lpstr>
      <vt:lpstr>Accomplishments: UxAS Formal Model Status</vt:lpstr>
      <vt:lpstr>Accomplishments: Behavioral properties of component contracts</vt:lpstr>
      <vt:lpstr>Accomplishments: State Machine Correctness Argument</vt:lpstr>
      <vt:lpstr>PowerPoint Presentation</vt:lpstr>
      <vt:lpstr>PowerPoint Presentation</vt:lpstr>
      <vt:lpstr>Lessons Learned</vt:lpstr>
      <vt:lpstr>Recommended Future Directions</vt:lpstr>
    </vt:vector>
  </TitlesOfParts>
  <Company>LinQuest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S5 - SoI Group Outbrief</dc:title>
  <dc:creator>Hulbert, Brian</dc:creator>
  <cp:keywords>2017 S5 SoI</cp:keywords>
  <cp:lastModifiedBy>Davis, Jennifer A (Jen)</cp:lastModifiedBy>
  <cp:revision>37</cp:revision>
  <dcterms:created xsi:type="dcterms:W3CDTF">2017-07-13T14:40:10Z</dcterms:created>
  <dcterms:modified xsi:type="dcterms:W3CDTF">2017-07-26T16:00:41Z</dcterms:modified>
</cp:coreProperties>
</file>