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63" r:id="rId4"/>
    <p:sldId id="256" r:id="rId5"/>
    <p:sldId id="268" r:id="rId6"/>
    <p:sldId id="258" r:id="rId7"/>
    <p:sldId id="257" r:id="rId8"/>
    <p:sldId id="261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BB35-0708-4CD9-8025-A5D0CA158830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E221-CC08-4B61-B341-DE2CDB8E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AE221-CC08-4B61-B341-DE2CDB8E8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3EF7-FDDC-4457-B633-C79E1C1B13A1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F35B-415D-4245-A657-B4A5AC25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Connection/wiring diagrams for RC Car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85" y="1874023"/>
            <a:ext cx="3353048" cy="4470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5926" y="2167995"/>
            <a:ext cx="407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at left shows the version using the IR Receiver.</a:t>
            </a:r>
          </a:p>
          <a:p>
            <a:r>
              <a:rPr lang="en-US" dirty="0"/>
              <a:t>We also have a version using Bluetooth instead.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6210" y="3568632"/>
            <a:ext cx="5982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 for building the original car are here:</a:t>
            </a:r>
          </a:p>
          <a:p>
            <a:r>
              <a:rPr lang="en-US" dirty="0"/>
              <a:t>   http://www.hitechnic.com/models</a:t>
            </a:r>
          </a:p>
          <a:p>
            <a:r>
              <a:rPr lang="en-US" dirty="0"/>
              <a:t>Note that we modified the car to hold an STM32 Discovery Kit</a:t>
            </a:r>
          </a:p>
          <a:p>
            <a:r>
              <a:rPr lang="en-US" dirty="0"/>
              <a:t>card that replaces the NXT Brick.</a:t>
            </a:r>
          </a:p>
          <a:p>
            <a:r>
              <a:rPr lang="en-US" dirty="0"/>
              <a:t>A video of their car is available on YouTube:</a:t>
            </a:r>
          </a:p>
          <a:p>
            <a:r>
              <a:rPr lang="en-US" dirty="0"/>
              <a:t>   https://www.youtube.com/watch?v=KltnZBSvLu4</a:t>
            </a:r>
          </a:p>
        </p:txBody>
      </p:sp>
    </p:spTree>
    <p:extLst>
      <p:ext uri="{BB962C8B-B14F-4D97-AF65-F5344CB8AC3E}">
        <p14:creationId xmlns:p14="http://schemas.microsoft.com/office/powerpoint/2010/main" val="37356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7146527" y="2181259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59" idx="2"/>
            <a:endCxn id="61" idx="6"/>
          </p:cNvCxnSpPr>
          <p:nvPr/>
        </p:nvCxnSpPr>
        <p:spPr>
          <a:xfrm rot="10800000" flipV="1">
            <a:off x="6109021" y="2215976"/>
            <a:ext cx="1037507" cy="423617"/>
          </a:xfrm>
          <a:prstGeom prst="bentConnector3">
            <a:avLst>
              <a:gd name="adj1" fmla="val 63977"/>
            </a:avLst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063301" y="26167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51868" y="2026579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Vin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24089" y="2587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224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Bluefruit</a:t>
            </a:r>
            <a:r>
              <a:rPr lang="en-US" dirty="0"/>
              <a:t> LE Friend SPI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277" y="66503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Vin: 5V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4277" y="84661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Gnd</a:t>
            </a:r>
            <a:r>
              <a:rPr lang="en-US" sz="1000" dirty="0"/>
              <a:t>: </a:t>
            </a:r>
            <a:r>
              <a:rPr lang="en-US" sz="1000" dirty="0" err="1"/>
              <a:t>Gnd</a:t>
            </a:r>
            <a:endParaRPr lang="en-US" sz="1000" dirty="0"/>
          </a:p>
        </p:txBody>
      </p:sp>
      <p:pic>
        <p:nvPicPr>
          <p:cNvPr id="1026" name="Picture 2" descr="http://www.st.com/st-web-ui/static/active/en/fragment/product_related/rpn_information/board_photo/stm32f4_disco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79" y="749625"/>
            <a:ext cx="3259495" cy="512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7146527" y="2829129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45" idx="2"/>
            <a:endCxn id="47" idx="6"/>
          </p:cNvCxnSpPr>
          <p:nvPr/>
        </p:nvCxnSpPr>
        <p:spPr>
          <a:xfrm rot="10800000">
            <a:off x="6109021" y="2526137"/>
            <a:ext cx="1037507" cy="3377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63301" y="25032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14999" y="2678473"/>
            <a:ext cx="357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024089" y="2349394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51" name="Oval 50"/>
          <p:cNvSpPr/>
          <p:nvPr/>
        </p:nvSpPr>
        <p:spPr>
          <a:xfrm>
            <a:off x="7146527" y="3138627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19808" y="29982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SDA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9465" y="4665449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PB11</a:t>
            </a:r>
          </a:p>
        </p:txBody>
      </p:sp>
      <p:cxnSp>
        <p:nvCxnSpPr>
          <p:cNvPr id="58" name="Elbow Connector 57"/>
          <p:cNvCxnSpPr>
            <a:stCxn id="51" idx="2"/>
            <a:endCxn id="71" idx="2"/>
          </p:cNvCxnSpPr>
          <p:nvPr/>
        </p:nvCxnSpPr>
        <p:spPr>
          <a:xfrm rot="10800000" flipV="1">
            <a:off x="2619933" y="3173344"/>
            <a:ext cx="4526594" cy="1497893"/>
          </a:xfrm>
          <a:prstGeom prst="bentConnector3">
            <a:avLst>
              <a:gd name="adj1" fmla="val 109233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619933" y="46483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146527" y="3463965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843854" y="3323571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SCL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66585" y="4329665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PB10</a:t>
            </a:r>
          </a:p>
        </p:txBody>
      </p:sp>
      <p:cxnSp>
        <p:nvCxnSpPr>
          <p:cNvPr id="80" name="Elbow Connector 79"/>
          <p:cNvCxnSpPr>
            <a:stCxn id="76" idx="2"/>
            <a:endCxn id="81" idx="2"/>
          </p:cNvCxnSpPr>
          <p:nvPr/>
        </p:nvCxnSpPr>
        <p:spPr>
          <a:xfrm rot="10800000" flipV="1">
            <a:off x="2619933" y="3498683"/>
            <a:ext cx="4526595" cy="1038542"/>
          </a:xfrm>
          <a:prstGeom prst="bentConnector3">
            <a:avLst>
              <a:gd name="adj1" fmla="val 104338"/>
            </a:avLst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619932" y="45143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146527" y="3779115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stCxn id="82" idx="2"/>
            <a:endCxn id="84" idx="6"/>
          </p:cNvCxnSpPr>
          <p:nvPr/>
        </p:nvCxnSpPr>
        <p:spPr>
          <a:xfrm rot="10800000" flipV="1">
            <a:off x="6109021" y="3813833"/>
            <a:ext cx="1037507" cy="2222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063301" y="401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835838" y="362443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RST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24089" y="385929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4277" y="999013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SDA: PB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4277" y="115141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SCL: PB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7567" y="1183679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 colors are not as used</a:t>
            </a:r>
          </a:p>
        </p:txBody>
      </p:sp>
    </p:spTree>
    <p:extLst>
      <p:ext uri="{BB962C8B-B14F-4D97-AF65-F5344CB8AC3E}">
        <p14:creationId xmlns:p14="http://schemas.microsoft.com/office/powerpoint/2010/main" val="278223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5303" y="830332"/>
            <a:ext cx="4048862" cy="3190503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28" idx="2"/>
            <a:endCxn id="25" idx="6"/>
          </p:cNvCxnSpPr>
          <p:nvPr/>
        </p:nvCxnSpPr>
        <p:spPr>
          <a:xfrm rot="10800000">
            <a:off x="5287269" y="1440874"/>
            <a:ext cx="1978619" cy="4596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3" idx="2"/>
            <a:endCxn id="11" idx="6"/>
          </p:cNvCxnSpPr>
          <p:nvPr/>
        </p:nvCxnSpPr>
        <p:spPr>
          <a:xfrm rot="10800000" flipV="1">
            <a:off x="5269761" y="954070"/>
            <a:ext cx="2012395" cy="369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24041" y="13004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82155" y="925109"/>
            <a:ext cx="61800" cy="57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41549" y="14180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65887" y="1871585"/>
            <a:ext cx="61800" cy="57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25294" y="176204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PB11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53200" y="81556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PB13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02353" y="35944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15301" y="35944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113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Ultrasonic</a:t>
            </a:r>
          </a:p>
          <a:p>
            <a:r>
              <a:rPr lang="en-US" dirty="0"/>
              <a:t>Sensor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2333" y="141690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7733" y="106130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02717" y="3594477"/>
            <a:ext cx="258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for a 9-volt sensor, </a:t>
            </a:r>
          </a:p>
          <a:p>
            <a:r>
              <a:rPr lang="en-US" dirty="0"/>
              <a:t>not an A/D sensor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2341" y="52595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341" y="1950200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6142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Battery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399" y="2775335"/>
            <a:ext cx="9249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XTPower</a:t>
            </a:r>
            <a:r>
              <a:rPr lang="en-US" dirty="0"/>
              <a:t> MP-10000 External Battery Pack with 10000mAh using dual USB 5V and DC 9V / 12V 2A</a:t>
            </a:r>
          </a:p>
          <a:p>
            <a:endParaRPr lang="en-US" dirty="0"/>
          </a:p>
          <a:p>
            <a:r>
              <a:rPr lang="en-US" dirty="0"/>
              <a:t>Ideal because it provides the 9V for the motors and sonar sensor, and 5V for the computer. </a:t>
            </a:r>
          </a:p>
          <a:p>
            <a:r>
              <a:rPr lang="en-US" dirty="0"/>
              <a:t>(Can use 12V for the motors if desired.)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7" y="4076020"/>
            <a:ext cx="3101068" cy="22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F4 Disco target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disable the blue User button on the F4 Disco board so that the GPIO pin PA0 is available for use by the on-board app.</a:t>
            </a:r>
          </a:p>
          <a:p>
            <a:r>
              <a:rPr lang="en-US" dirty="0"/>
              <a:t>To do so, remove (de-solder) solder bridge SB20 described in </a:t>
            </a:r>
            <a:r>
              <a:rPr lang="en-US" i="1" dirty="0"/>
              <a:t>UM1472 Discovery kit for STM32F407/417 lines </a:t>
            </a:r>
            <a:r>
              <a:rPr lang="en-US" dirty="0"/>
              <a:t>document</a:t>
            </a:r>
          </a:p>
          <a:p>
            <a:pPr lvl="1"/>
            <a:r>
              <a:rPr lang="en-US" dirty="0"/>
              <a:t>See Table 4 “Solder bridges”</a:t>
            </a:r>
            <a:endParaRPr lang="en-US" i="1" dirty="0"/>
          </a:p>
          <a:p>
            <a:pPr lvl="1"/>
            <a:r>
              <a:rPr lang="en-US" dirty="0"/>
              <a:t>See Figure 16 for circuit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70396" y="3600450"/>
            <a:ext cx="4857750" cy="3257550"/>
            <a:chOff x="6370396" y="3600450"/>
            <a:chExt cx="4857750" cy="3257550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3600450"/>
              <a:ext cx="4857750" cy="3257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8025236" y="5575482"/>
              <a:ext cx="500430" cy="4585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64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133" y="1504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NXT Shield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85206" y="2224019"/>
            <a:ext cx="3190503" cy="4048862"/>
            <a:chOff x="6915860" y="1734162"/>
            <a:chExt cx="3190503" cy="404886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86681" y="2163341"/>
              <a:ext cx="4048862" cy="319050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562910" y="4902994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475858" y="4902994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07139" y="2377508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SONAR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3489" y="1016454"/>
            <a:ext cx="564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Provides circuitry for the two motors and the sonar sensor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3488" y="1513153"/>
            <a:ext cx="913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Kit, available for purchase from http://shop.tkjelectronics.dk/product_info.php?products_id=29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A9F27074-EB9C-4BD3-B683-5C0E5CF6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55" y="2574507"/>
            <a:ext cx="4463845" cy="33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www.st.com/st-web-ui/static/active/en/fragment/product_related/rpn_information/board_photo/stm32f4_disco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998" y="914873"/>
            <a:ext cx="3259495" cy="512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8737" y="1273433"/>
            <a:ext cx="4048862" cy="3190503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28" idx="6"/>
            <a:endCxn id="25" idx="6"/>
          </p:cNvCxnSpPr>
          <p:nvPr/>
        </p:nvCxnSpPr>
        <p:spPr>
          <a:xfrm flipH="1">
            <a:off x="4907546" y="2815463"/>
            <a:ext cx="5479770" cy="97668"/>
          </a:xfrm>
          <a:prstGeom prst="bentConnector3">
            <a:avLst>
              <a:gd name="adj1" fmla="val -417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3" idx="2"/>
            <a:endCxn id="11" idx="6"/>
          </p:cNvCxnSpPr>
          <p:nvPr/>
        </p:nvCxnSpPr>
        <p:spPr>
          <a:xfrm rot="10800000" flipV="1">
            <a:off x="4903194" y="2714635"/>
            <a:ext cx="2049004" cy="809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857475" y="27727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52198" y="2685674"/>
            <a:ext cx="61800" cy="57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61827" y="28902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325516" y="2786502"/>
            <a:ext cx="61800" cy="57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87316" y="2587149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22657" y="2512204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835787" y="4037578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48735" y="4037578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20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to NXT Shield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3765" y="2081791"/>
            <a:ext cx="116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red and black</a:t>
            </a:r>
          </a:p>
          <a:p>
            <a:pPr algn="ctr"/>
            <a:r>
              <a:rPr lang="en-US" sz="1400" dirty="0"/>
              <a:t>wires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0799" y="108592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Gnd</a:t>
            </a:r>
            <a:endParaRPr 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87062" y="108318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9V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1153" y="890480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battery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9694" y="1266406"/>
            <a:ext cx="0" cy="1797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27850" y="1266406"/>
            <a:ext cx="0" cy="179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76309" y="388950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battery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>
            <a:off x="8643745" y="650560"/>
            <a:ext cx="29363" cy="239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2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5303" y="830332"/>
            <a:ext cx="4048862" cy="3190503"/>
          </a:xfrm>
          <a:prstGeom prst="rect">
            <a:avLst/>
          </a:prstGeom>
        </p:spPr>
      </p:pic>
      <p:cxnSp>
        <p:nvCxnSpPr>
          <p:cNvPr id="31" name="Elbow Connector 30"/>
          <p:cNvCxnSpPr>
            <a:stCxn id="34" idx="2"/>
            <a:endCxn id="33" idx="6"/>
          </p:cNvCxnSpPr>
          <p:nvPr/>
        </p:nvCxnSpPr>
        <p:spPr>
          <a:xfrm rot="10800000" flipH="1" flipV="1">
            <a:off x="2930516" y="1519655"/>
            <a:ext cx="7209993" cy="3525343"/>
          </a:xfrm>
          <a:prstGeom prst="bentConnector5">
            <a:avLst>
              <a:gd name="adj1" fmla="val -14553"/>
              <a:gd name="adj2" fmla="val 128233"/>
              <a:gd name="adj3" fmla="val 10317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94791" y="50221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30517" y="1490695"/>
            <a:ext cx="61800" cy="579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38558" y="18660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09938" y="1332240"/>
            <a:ext cx="620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M1, Tach1</a:t>
            </a:r>
          </a:p>
        </p:txBody>
      </p:sp>
      <p:cxnSp>
        <p:nvCxnSpPr>
          <p:cNvPr id="55" name="Elbow Connector 54"/>
          <p:cNvCxnSpPr>
            <a:stCxn id="36" idx="2"/>
            <a:endCxn id="56" idx="6"/>
          </p:cNvCxnSpPr>
          <p:nvPr/>
        </p:nvCxnSpPr>
        <p:spPr>
          <a:xfrm rot="10800000" flipH="1" flipV="1">
            <a:off x="2938558" y="1888923"/>
            <a:ext cx="7209058" cy="2561962"/>
          </a:xfrm>
          <a:prstGeom prst="bentConnector5">
            <a:avLst>
              <a:gd name="adj1" fmla="val -18052"/>
              <a:gd name="adj2" fmla="val 165319"/>
              <a:gd name="adj3" fmla="val 106026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101897" y="44280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09938" y="1718667"/>
            <a:ext cx="620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M1, Tach2</a:t>
            </a:r>
          </a:p>
        </p:txBody>
      </p:sp>
      <p:sp>
        <p:nvSpPr>
          <p:cNvPr id="59" name="Oval 58"/>
          <p:cNvSpPr/>
          <p:nvPr/>
        </p:nvSpPr>
        <p:spPr>
          <a:xfrm>
            <a:off x="2938558" y="23797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59" idx="2"/>
            <a:endCxn id="61" idx="6"/>
          </p:cNvCxnSpPr>
          <p:nvPr/>
        </p:nvCxnSpPr>
        <p:spPr>
          <a:xfrm rot="10800000" flipH="1" flipV="1">
            <a:off x="2938557" y="2402608"/>
            <a:ext cx="7212979" cy="1632481"/>
          </a:xfrm>
          <a:prstGeom prst="bentConnector5">
            <a:avLst>
              <a:gd name="adj1" fmla="val -11702"/>
              <a:gd name="adj2" fmla="val -135992"/>
              <a:gd name="adj3" fmla="val 103169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105818" y="40122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325969" y="223235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M1, PWM</a:t>
            </a:r>
          </a:p>
        </p:txBody>
      </p:sp>
      <p:sp>
        <p:nvSpPr>
          <p:cNvPr id="63" name="Oval 62"/>
          <p:cNvSpPr/>
          <p:nvPr/>
        </p:nvSpPr>
        <p:spPr>
          <a:xfrm>
            <a:off x="2938558" y="2081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stCxn id="63" idx="2"/>
            <a:endCxn id="65" idx="6"/>
          </p:cNvCxnSpPr>
          <p:nvPr/>
        </p:nvCxnSpPr>
        <p:spPr>
          <a:xfrm rot="10800000" flipH="1" flipV="1">
            <a:off x="2938558" y="2104651"/>
            <a:ext cx="7168018" cy="3117006"/>
          </a:xfrm>
          <a:prstGeom prst="bentConnector5">
            <a:avLst>
              <a:gd name="adj1" fmla="val -10385"/>
              <a:gd name="adj2" fmla="val 145341"/>
              <a:gd name="adj3" fmla="val 10188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060857" y="51987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454210" y="192647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M1, P1</a:t>
            </a:r>
          </a:p>
        </p:txBody>
      </p:sp>
      <p:sp>
        <p:nvSpPr>
          <p:cNvPr id="67" name="Oval 66"/>
          <p:cNvSpPr/>
          <p:nvPr/>
        </p:nvSpPr>
        <p:spPr>
          <a:xfrm>
            <a:off x="2938558" y="26339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67" idx="2"/>
            <a:endCxn id="69" idx="2"/>
          </p:cNvCxnSpPr>
          <p:nvPr/>
        </p:nvCxnSpPr>
        <p:spPr>
          <a:xfrm rot="10800000" flipH="1" flipV="1">
            <a:off x="2938557" y="2656853"/>
            <a:ext cx="3740229" cy="1260924"/>
          </a:xfrm>
          <a:prstGeom prst="bentConnector3">
            <a:avLst>
              <a:gd name="adj1" fmla="val -6112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678787" y="38949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54210" y="2474723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M1, P2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47616" y="5016599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PA15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86904" y="4268232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059119" y="384060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02353" y="35944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15301" y="35944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014695" y="524457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400893" y="397459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277" y="665037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NXT2:PA15, Tach1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4277" y="846613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NXT5:PB3, Tach2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277" y="102818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NXT7:PA10, Polarity1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4277" y="1209765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NXT9:PB6, PWM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4277" y="1391340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NXT11:PB1, Polarity2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765" y="2081791"/>
            <a:ext cx="59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white</a:t>
            </a:r>
          </a:p>
          <a:p>
            <a:r>
              <a:rPr lang="en-US" sz="1400" dirty="0"/>
              <a:t>wires</a:t>
            </a:r>
          </a:p>
        </p:txBody>
      </p:sp>
      <p:pic>
        <p:nvPicPr>
          <p:cNvPr id="1026" name="Picture 2" descr="http://www.st.com/st-web-ui/static/active/en/fragment/product_related/rpn_information/board_photo/stm32f4_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93" y="873833"/>
            <a:ext cx="3259495" cy="512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86332" y="4809257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 colors are not as used</a:t>
            </a:r>
          </a:p>
        </p:txBody>
      </p:sp>
    </p:spTree>
    <p:extLst>
      <p:ext uri="{BB962C8B-B14F-4D97-AF65-F5344CB8AC3E}">
        <p14:creationId xmlns:p14="http://schemas.microsoft.com/office/powerpoint/2010/main" val="38189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5303" y="830332"/>
            <a:ext cx="4048862" cy="3190503"/>
          </a:xfrm>
          <a:prstGeom prst="rect">
            <a:avLst/>
          </a:prstGeom>
        </p:spPr>
      </p:pic>
      <p:cxnSp>
        <p:nvCxnSpPr>
          <p:cNvPr id="31" name="Elbow Connector 30"/>
          <p:cNvCxnSpPr>
            <a:stCxn id="34" idx="2"/>
            <a:endCxn id="75" idx="0"/>
          </p:cNvCxnSpPr>
          <p:nvPr/>
        </p:nvCxnSpPr>
        <p:spPr>
          <a:xfrm rot="10800000" flipH="1" flipV="1">
            <a:off x="2930517" y="1652583"/>
            <a:ext cx="4212496" cy="1548635"/>
          </a:xfrm>
          <a:prstGeom prst="bentConnector4">
            <a:avLst>
              <a:gd name="adj1" fmla="val -30334"/>
              <a:gd name="adj2" fmla="val 50935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930517" y="1623623"/>
            <a:ext cx="61800" cy="579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38558" y="19788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09938" y="1465168"/>
            <a:ext cx="620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M2, Tach1</a:t>
            </a:r>
          </a:p>
        </p:txBody>
      </p:sp>
      <p:cxnSp>
        <p:nvCxnSpPr>
          <p:cNvPr id="55" name="Elbow Connector 54"/>
          <p:cNvCxnSpPr>
            <a:stCxn id="36" idx="2"/>
            <a:endCxn id="79" idx="1"/>
          </p:cNvCxnSpPr>
          <p:nvPr/>
        </p:nvCxnSpPr>
        <p:spPr>
          <a:xfrm rot="10800000" flipH="1" flipV="1">
            <a:off x="2938558" y="2001711"/>
            <a:ext cx="3799968" cy="1307229"/>
          </a:xfrm>
          <a:prstGeom prst="bentConnector3">
            <a:avLst>
              <a:gd name="adj1" fmla="val -2468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09938" y="1831456"/>
            <a:ext cx="620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M2, Tach2</a:t>
            </a:r>
          </a:p>
        </p:txBody>
      </p:sp>
      <p:sp>
        <p:nvSpPr>
          <p:cNvPr id="59" name="Oval 58"/>
          <p:cNvSpPr/>
          <p:nvPr/>
        </p:nvSpPr>
        <p:spPr>
          <a:xfrm>
            <a:off x="2938558" y="25167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59" idx="2"/>
            <a:endCxn id="86" idx="3"/>
          </p:cNvCxnSpPr>
          <p:nvPr/>
        </p:nvCxnSpPr>
        <p:spPr>
          <a:xfrm rot="10800000" flipH="1" flipV="1">
            <a:off x="2938558" y="2539567"/>
            <a:ext cx="7966308" cy="1677922"/>
          </a:xfrm>
          <a:prstGeom prst="bentConnector5">
            <a:avLst>
              <a:gd name="adj1" fmla="val -22957"/>
              <a:gd name="adj2" fmla="val 224932"/>
              <a:gd name="adj3" fmla="val 10287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25968" y="2369311"/>
            <a:ext cx="604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M2, PWM</a:t>
            </a:r>
          </a:p>
        </p:txBody>
      </p:sp>
      <p:sp>
        <p:nvSpPr>
          <p:cNvPr id="63" name="Oval 62"/>
          <p:cNvSpPr/>
          <p:nvPr/>
        </p:nvSpPr>
        <p:spPr>
          <a:xfrm>
            <a:off x="2938558" y="27504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stCxn id="63" idx="2"/>
            <a:endCxn id="93" idx="2"/>
          </p:cNvCxnSpPr>
          <p:nvPr/>
        </p:nvCxnSpPr>
        <p:spPr>
          <a:xfrm rot="10800000" flipH="1" flipV="1">
            <a:off x="2938557" y="2773334"/>
            <a:ext cx="4208503" cy="780734"/>
          </a:xfrm>
          <a:prstGeom prst="bentConnector4">
            <a:avLst>
              <a:gd name="adj1" fmla="val -30084"/>
              <a:gd name="adj2" fmla="val 12928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385104" y="33046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454210" y="271197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M2, P1</a:t>
            </a:r>
          </a:p>
        </p:txBody>
      </p:sp>
      <p:sp>
        <p:nvSpPr>
          <p:cNvPr id="67" name="Oval 66"/>
          <p:cNvSpPr/>
          <p:nvPr/>
        </p:nvSpPr>
        <p:spPr>
          <a:xfrm>
            <a:off x="2938558" y="22593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67" idx="2"/>
            <a:endCxn id="101" idx="1"/>
          </p:cNvCxnSpPr>
          <p:nvPr/>
        </p:nvCxnSpPr>
        <p:spPr>
          <a:xfrm rot="10800000" flipH="1" flipV="1">
            <a:off x="2938557" y="2282222"/>
            <a:ext cx="3791539" cy="1179039"/>
          </a:xfrm>
          <a:prstGeom prst="bentConnector3">
            <a:avLst>
              <a:gd name="adj1" fmla="val -40195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54210" y="2100093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M2, P2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68927" y="320121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38526" y="320121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559900" y="410976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02353" y="35944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15301" y="35944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72975" y="3338624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30097" y="335354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3765" y="2081791"/>
            <a:ext cx="60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green</a:t>
            </a:r>
          </a:p>
          <a:p>
            <a:r>
              <a:rPr lang="en-US" sz="1400" dirty="0"/>
              <a:t>wires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785" y="646978"/>
            <a:ext cx="3355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NXT3:PA0, Tach1 (requires removal of solder bridge SB20)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785" y="829980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NXT6:PA1, Tach2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8785" y="1012982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NXT12:PA2, Polarity1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8785" y="1195984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NXT10:PB4, PWM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785" y="1378986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NXT8:PA3, Polarity2</a:t>
            </a:r>
          </a:p>
        </p:txBody>
      </p:sp>
      <p:pic>
        <p:nvPicPr>
          <p:cNvPr id="41" name="Picture 2" descr="http://www.st.com/st-web-ui/static/active/en/fragment/product_related/rpn_information/board_photo/stm32f4_discove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20" y="912474"/>
            <a:ext cx="3259495" cy="512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236706" y="5147422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 colors are not as used</a:t>
            </a:r>
          </a:p>
        </p:txBody>
      </p:sp>
    </p:spTree>
    <p:extLst>
      <p:ext uri="{BB962C8B-B14F-4D97-AF65-F5344CB8AC3E}">
        <p14:creationId xmlns:p14="http://schemas.microsoft.com/office/powerpoint/2010/main" val="109351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8979694" y="2232151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59" idx="2"/>
            <a:endCxn id="61" idx="6"/>
          </p:cNvCxnSpPr>
          <p:nvPr/>
        </p:nvCxnSpPr>
        <p:spPr>
          <a:xfrm rot="10800000" flipV="1">
            <a:off x="6109020" y="2266868"/>
            <a:ext cx="2870674" cy="372725"/>
          </a:xfrm>
          <a:prstGeom prst="bentConnector3">
            <a:avLst>
              <a:gd name="adj1" fmla="val 77082"/>
            </a:avLst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063301" y="26167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685035" y="207747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Vin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24089" y="2587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HiTechnic IR Receiver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277" y="66503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Vin: 5V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4277" y="84661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Gnd</a:t>
            </a:r>
            <a:r>
              <a:rPr lang="en-US" sz="1000" dirty="0"/>
              <a:t>: </a:t>
            </a:r>
            <a:r>
              <a:rPr lang="en-US" sz="1000" dirty="0" err="1"/>
              <a:t>Gnd</a:t>
            </a:r>
            <a:endParaRPr lang="en-US" sz="1000" dirty="0"/>
          </a:p>
        </p:txBody>
      </p:sp>
      <p:pic>
        <p:nvPicPr>
          <p:cNvPr id="1026" name="Picture 2" descr="http://www.st.com/st-web-ui/static/active/en/fragment/product_related/rpn_information/board_photo/stm32f4_disco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79" y="749625"/>
            <a:ext cx="3259495" cy="512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8991440" y="1976385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45" idx="2"/>
            <a:endCxn id="47" idx="6"/>
          </p:cNvCxnSpPr>
          <p:nvPr/>
        </p:nvCxnSpPr>
        <p:spPr>
          <a:xfrm rot="10800000" flipV="1">
            <a:off x="6109020" y="2011102"/>
            <a:ext cx="2882420" cy="515033"/>
          </a:xfrm>
          <a:prstGeom prst="bentConnector3">
            <a:avLst>
              <a:gd name="adj1" fmla="val 859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63301" y="25032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52975" y="1811135"/>
            <a:ext cx="357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024089" y="2349394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51" name="Oval 50"/>
          <p:cNvSpPr/>
          <p:nvPr/>
        </p:nvSpPr>
        <p:spPr>
          <a:xfrm>
            <a:off x="8991440" y="3241396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776642" y="298770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SDA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36913" y="345278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PB9</a:t>
            </a:r>
          </a:p>
        </p:txBody>
      </p:sp>
      <p:cxnSp>
        <p:nvCxnSpPr>
          <p:cNvPr id="58" name="Elbow Connector 57"/>
          <p:cNvCxnSpPr>
            <a:stCxn id="51" idx="2"/>
            <a:endCxn id="71" idx="6"/>
          </p:cNvCxnSpPr>
          <p:nvPr/>
        </p:nvCxnSpPr>
        <p:spPr>
          <a:xfrm rot="10800000" flipV="1">
            <a:off x="5771498" y="3276114"/>
            <a:ext cx="3219943" cy="356262"/>
          </a:xfrm>
          <a:prstGeom prst="bentConnector3">
            <a:avLst>
              <a:gd name="adj1" fmla="val 76396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725778" y="36095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029164" y="3687453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PB8</a:t>
            </a:r>
          </a:p>
        </p:txBody>
      </p:sp>
      <p:cxnSp>
        <p:nvCxnSpPr>
          <p:cNvPr id="80" name="Elbow Connector 79"/>
          <p:cNvCxnSpPr>
            <a:stCxn id="28" idx="2"/>
            <a:endCxn id="81" idx="6"/>
          </p:cNvCxnSpPr>
          <p:nvPr/>
        </p:nvCxnSpPr>
        <p:spPr>
          <a:xfrm rot="10800000">
            <a:off x="5618252" y="3704075"/>
            <a:ext cx="3436148" cy="825826"/>
          </a:xfrm>
          <a:prstGeom prst="bentConnector3">
            <a:avLst>
              <a:gd name="adj1" fmla="val 72977"/>
            </a:avLst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72533" y="36812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54277" y="99901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SDA: PB9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4277" y="115141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SCL: PB8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4277" y="1477218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Using I2C #1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23" y="2292915"/>
            <a:ext cx="2250507" cy="1660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13" y="3834144"/>
            <a:ext cx="565138" cy="69172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870362" y="4218634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SCL</a:t>
            </a:r>
          </a:p>
        </p:txBody>
      </p:sp>
      <p:sp>
        <p:nvSpPr>
          <p:cNvPr id="28" name="Oval 27"/>
          <p:cNvSpPr/>
          <p:nvPr/>
        </p:nvSpPr>
        <p:spPr>
          <a:xfrm>
            <a:off x="9054400" y="450704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063178" y="4500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56" y="2568617"/>
            <a:ext cx="565138" cy="691729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>
            <a:off x="8050421" y="32473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500002" y="599575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 colors are not as 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22069" y="5132926"/>
            <a:ext cx="4158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Resistors are in the </a:t>
            </a:r>
            <a:r>
              <a:rPr lang="en-US" sz="1000" dirty="0" err="1"/>
              <a:t>Altoids</a:t>
            </a:r>
            <a:r>
              <a:rPr lang="en-US" sz="1000" dirty="0"/>
              <a:t> can.</a:t>
            </a:r>
          </a:p>
          <a:p>
            <a:r>
              <a:rPr lang="en-US" sz="1000" dirty="0"/>
              <a:t>Power and ground lines go to the </a:t>
            </a:r>
            <a:r>
              <a:rPr lang="en-US" sz="1000" dirty="0" err="1"/>
              <a:t>Altoids</a:t>
            </a:r>
            <a:r>
              <a:rPr lang="en-US" sz="1000" dirty="0"/>
              <a:t> can, then from there to the sensor.</a:t>
            </a:r>
          </a:p>
          <a:p>
            <a:r>
              <a:rPr lang="en-US" sz="1000" dirty="0"/>
              <a:t>The sensor lines go into the </a:t>
            </a:r>
            <a:r>
              <a:rPr lang="en-US" sz="1000" dirty="0" err="1"/>
              <a:t>Altoids</a:t>
            </a:r>
            <a:r>
              <a:rPr lang="en-US" sz="1000" dirty="0"/>
              <a:t> can.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2081" y="1692086"/>
            <a:ext cx="854238" cy="3156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50474" y="1474392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Altoids</a:t>
            </a:r>
            <a:r>
              <a:rPr lang="en-US" sz="1000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0246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7992398" y="3571722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59" idx="2"/>
            <a:endCxn id="61" idx="6"/>
          </p:cNvCxnSpPr>
          <p:nvPr/>
        </p:nvCxnSpPr>
        <p:spPr>
          <a:xfrm rot="10800000">
            <a:off x="6096108" y="2659734"/>
            <a:ext cx="1896290" cy="946706"/>
          </a:xfrm>
          <a:prstGeom prst="bentConnector3">
            <a:avLst>
              <a:gd name="adj1" fmla="val 17287"/>
            </a:avLst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050389" y="26368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672324" y="3417042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Vin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24089" y="260783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133" y="150423"/>
            <a:ext cx="247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Bluefruit</a:t>
            </a:r>
            <a:r>
              <a:rPr lang="en-US" dirty="0"/>
              <a:t> LE Friend UART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277" y="69323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Vin: 5V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4277" y="84661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Gnd</a:t>
            </a:r>
            <a:r>
              <a:rPr lang="en-US" sz="1000" dirty="0"/>
              <a:t>: </a:t>
            </a:r>
            <a:r>
              <a:rPr lang="en-US" sz="1000" dirty="0" err="1"/>
              <a:t>Gnd</a:t>
            </a:r>
            <a:endParaRPr lang="en-US" sz="1000" dirty="0"/>
          </a:p>
        </p:txBody>
      </p:sp>
      <p:pic>
        <p:nvPicPr>
          <p:cNvPr id="1026" name="Picture 2" descr="http://www.st.com/st-web-ui/static/active/en/fragment/product_related/rpn_information/board_photo/stm32f4_disco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79" y="749625"/>
            <a:ext cx="3259495" cy="512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7992398" y="4081946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45" idx="2"/>
            <a:endCxn id="47" idx="6"/>
          </p:cNvCxnSpPr>
          <p:nvPr/>
        </p:nvCxnSpPr>
        <p:spPr>
          <a:xfrm rot="10800000">
            <a:off x="6096108" y="2526136"/>
            <a:ext cx="1896290" cy="1590528"/>
          </a:xfrm>
          <a:prstGeom prst="bentConnector3">
            <a:avLst>
              <a:gd name="adj1" fmla="val 24297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50389" y="25032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53890" y="3931290"/>
            <a:ext cx="357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024089" y="2349394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51" name="Oval 50"/>
          <p:cNvSpPr/>
          <p:nvPr/>
        </p:nvSpPr>
        <p:spPr>
          <a:xfrm>
            <a:off x="7992398" y="2570157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31448" y="2400050"/>
            <a:ext cx="402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MOD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80519" y="464837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PD0</a:t>
            </a:r>
          </a:p>
        </p:txBody>
      </p:sp>
      <p:cxnSp>
        <p:nvCxnSpPr>
          <p:cNvPr id="58" name="Elbow Connector 57"/>
          <p:cNvCxnSpPr>
            <a:stCxn id="51" idx="2"/>
            <a:endCxn id="71" idx="6"/>
          </p:cNvCxnSpPr>
          <p:nvPr/>
        </p:nvCxnSpPr>
        <p:spPr>
          <a:xfrm rot="10800000" flipV="1">
            <a:off x="6096108" y="2604874"/>
            <a:ext cx="1896290" cy="2066363"/>
          </a:xfrm>
          <a:prstGeom prst="bentConnector3">
            <a:avLst>
              <a:gd name="adj1" fmla="val 30244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050389" y="46483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92398" y="2814929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65111" y="2674535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CTS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59608" y="43842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PD3</a:t>
            </a:r>
          </a:p>
        </p:txBody>
      </p:sp>
      <p:cxnSp>
        <p:nvCxnSpPr>
          <p:cNvPr id="80" name="Elbow Connector 79"/>
          <p:cNvCxnSpPr>
            <a:stCxn id="76" idx="2"/>
            <a:endCxn id="81" idx="6"/>
          </p:cNvCxnSpPr>
          <p:nvPr/>
        </p:nvCxnSpPr>
        <p:spPr>
          <a:xfrm rot="10800000" flipV="1">
            <a:off x="6096108" y="2849647"/>
            <a:ext cx="1896290" cy="1594930"/>
          </a:xfrm>
          <a:prstGeom prst="bentConnector3">
            <a:avLst>
              <a:gd name="adj1" fmla="val 40228"/>
            </a:avLst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050389" y="44217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992398" y="3826979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stCxn id="82" idx="2"/>
            <a:endCxn id="84" idx="6"/>
          </p:cNvCxnSpPr>
          <p:nvPr/>
        </p:nvCxnSpPr>
        <p:spPr>
          <a:xfrm rot="10800000" flipV="1">
            <a:off x="6096108" y="3861696"/>
            <a:ext cx="1896290" cy="509877"/>
          </a:xfrm>
          <a:prstGeom prst="bentConnector3">
            <a:avLst>
              <a:gd name="adj1" fmla="val 64657"/>
            </a:avLst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050389" y="43487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664309" y="3672294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13070" y="419164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PD4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4277" y="1027211"/>
            <a:ext cx="22797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 : PD0;</a:t>
            </a:r>
          </a:p>
          <a:p>
            <a:r>
              <a:rPr lang="en-US" sz="1000" dirty="0"/>
              <a:t>CTS : PD3;</a:t>
            </a:r>
          </a:p>
          <a:p>
            <a:r>
              <a:rPr lang="en-US" sz="1000" dirty="0"/>
              <a:t>RTS : PD4;</a:t>
            </a:r>
          </a:p>
          <a:p>
            <a:r>
              <a:rPr lang="en-US" sz="1000" dirty="0" err="1"/>
              <a:t>Tx</a:t>
            </a:r>
            <a:r>
              <a:rPr lang="en-US" sz="1000" dirty="0"/>
              <a:t>  : PD5;  -- </a:t>
            </a:r>
            <a:r>
              <a:rPr lang="en-US" sz="1000" b="1" dirty="0"/>
              <a:t>RXI pin on breakout board</a:t>
            </a:r>
          </a:p>
          <a:p>
            <a:r>
              <a:rPr lang="en-US" sz="1000" dirty="0"/>
              <a:t>Rx  : PD6;  -- </a:t>
            </a:r>
            <a:r>
              <a:rPr lang="en-US" sz="1000" b="1" dirty="0"/>
              <a:t>TXO pin on breakout board</a:t>
            </a:r>
          </a:p>
        </p:txBody>
      </p:sp>
      <p:sp>
        <p:nvSpPr>
          <p:cNvPr id="50" name="Oval 49"/>
          <p:cNvSpPr/>
          <p:nvPr/>
        </p:nvSpPr>
        <p:spPr>
          <a:xfrm>
            <a:off x="7992398" y="3320038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73126" y="3169679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RXI</a:t>
            </a:r>
          </a:p>
        </p:txBody>
      </p:sp>
      <p:cxnSp>
        <p:nvCxnSpPr>
          <p:cNvPr id="55" name="Elbow Connector 54"/>
          <p:cNvCxnSpPr>
            <a:stCxn id="50" idx="2"/>
            <a:endCxn id="56" idx="6"/>
          </p:cNvCxnSpPr>
          <p:nvPr/>
        </p:nvCxnSpPr>
        <p:spPr>
          <a:xfrm rot="10800000" flipV="1">
            <a:off x="6096108" y="3354756"/>
            <a:ext cx="1896290" cy="947664"/>
          </a:xfrm>
          <a:prstGeom prst="bentConnector3">
            <a:avLst>
              <a:gd name="adj1" fmla="val 74216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050389" y="42795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297281" y="40965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PD5</a:t>
            </a:r>
          </a:p>
        </p:txBody>
      </p:sp>
      <p:sp>
        <p:nvSpPr>
          <p:cNvPr id="63" name="Oval 62"/>
          <p:cNvSpPr/>
          <p:nvPr/>
        </p:nvSpPr>
        <p:spPr>
          <a:xfrm>
            <a:off x="7992398" y="3078256"/>
            <a:ext cx="51517" cy="694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655493" y="2910023"/>
            <a:ext cx="354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TXO</a:t>
            </a:r>
          </a:p>
        </p:txBody>
      </p:sp>
      <p:sp>
        <p:nvSpPr>
          <p:cNvPr id="65" name="Oval 64"/>
          <p:cNvSpPr/>
          <p:nvPr/>
        </p:nvSpPr>
        <p:spPr>
          <a:xfrm>
            <a:off x="6050389" y="42023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63" idx="2"/>
            <a:endCxn id="65" idx="6"/>
          </p:cNvCxnSpPr>
          <p:nvPr/>
        </p:nvCxnSpPr>
        <p:spPr>
          <a:xfrm rot="10800000" flipV="1">
            <a:off x="6096108" y="3112973"/>
            <a:ext cx="1896290" cy="1112237"/>
          </a:xfrm>
          <a:prstGeom prst="bentConnector3">
            <a:avLst>
              <a:gd name="adj1" fmla="val 88024"/>
            </a:avLst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16558" y="401190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PD6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8451" y="1848716"/>
            <a:ext cx="2223767" cy="327813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8421353" y="4623857"/>
            <a:ext cx="1074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DFU is not connected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4277" y="19485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 USART #2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777567" y="1183679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 colors are not as used</a:t>
            </a:r>
          </a:p>
        </p:txBody>
      </p:sp>
    </p:spTree>
    <p:extLst>
      <p:ext uri="{BB962C8B-B14F-4D97-AF65-F5344CB8AC3E}">
        <p14:creationId xmlns:p14="http://schemas.microsoft.com/office/powerpoint/2010/main" val="1101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575</Words>
  <Application>Microsoft Office PowerPoint</Application>
  <PresentationFormat>Widescreen</PresentationFormat>
  <Paragraphs>151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Connection/wiring diagrams for RC Car</vt:lpstr>
      <vt:lpstr>The Battery</vt:lpstr>
      <vt:lpstr>Modify the F4 Disco target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</dc:creator>
  <cp:lastModifiedBy>pat rogers</cp:lastModifiedBy>
  <cp:revision>140</cp:revision>
  <dcterms:created xsi:type="dcterms:W3CDTF">2015-09-07T18:50:42Z</dcterms:created>
  <dcterms:modified xsi:type="dcterms:W3CDTF">2020-02-28T15:57:10Z</dcterms:modified>
</cp:coreProperties>
</file>