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02" r:id="rId1"/>
  </p:sldMasterIdLst>
  <p:notesMasterIdLst>
    <p:notesMasterId r:id="rId33"/>
  </p:notesMasterIdLst>
  <p:sldIdLst>
    <p:sldId id="256" r:id="rId2"/>
    <p:sldId id="320" r:id="rId3"/>
    <p:sldId id="308" r:id="rId4"/>
    <p:sldId id="310" r:id="rId5"/>
    <p:sldId id="311" r:id="rId6"/>
    <p:sldId id="312" r:id="rId7"/>
    <p:sldId id="321" r:id="rId8"/>
    <p:sldId id="313" r:id="rId9"/>
    <p:sldId id="314" r:id="rId10"/>
    <p:sldId id="315" r:id="rId11"/>
    <p:sldId id="319" r:id="rId12"/>
    <p:sldId id="322" r:id="rId13"/>
    <p:sldId id="316" r:id="rId14"/>
    <p:sldId id="317" r:id="rId15"/>
    <p:sldId id="318" r:id="rId16"/>
    <p:sldId id="323" r:id="rId17"/>
    <p:sldId id="332" r:id="rId18"/>
    <p:sldId id="336" r:id="rId19"/>
    <p:sldId id="324" r:id="rId20"/>
    <p:sldId id="325" r:id="rId21"/>
    <p:sldId id="326" r:id="rId22"/>
    <p:sldId id="327" r:id="rId23"/>
    <p:sldId id="328" r:id="rId24"/>
    <p:sldId id="333" r:id="rId25"/>
    <p:sldId id="329" r:id="rId26"/>
    <p:sldId id="330" r:id="rId27"/>
    <p:sldId id="331" r:id="rId28"/>
    <p:sldId id="337" r:id="rId29"/>
    <p:sldId id="334" r:id="rId30"/>
    <p:sldId id="335" r:id="rId31"/>
    <p:sldId id="338" r:id="rId32"/>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FECB4D8-DB02-4DC6-A0A2-4F2EBAE1DC90}" styleName="Style moyen 1 - Accentuation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8799B23B-EC83-4686-B30A-512413B5E67A}" styleName="Style léger 3 - Accentuation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Style clair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81" autoAdjust="0"/>
  </p:normalViewPr>
  <p:slideViewPr>
    <p:cSldViewPr snapToGrid="0">
      <p:cViewPr varScale="1">
        <p:scale>
          <a:sx n="75" d="100"/>
          <a:sy n="75" d="100"/>
        </p:scale>
        <p:origin x="82" y="293"/>
      </p:cViewPr>
      <p:guideLst/>
    </p:cSldViewPr>
  </p:slideViewPr>
  <p:notesTextViewPr>
    <p:cViewPr>
      <p:scale>
        <a:sx n="3" d="2"/>
        <a:sy n="3" d="2"/>
      </p:scale>
      <p:origin x="0" y="0"/>
    </p:cViewPr>
  </p:notesTextViewPr>
  <p:sorterViewPr>
    <p:cViewPr>
      <p:scale>
        <a:sx n="100" d="100"/>
        <a:sy n="100" d="100"/>
      </p:scale>
      <p:origin x="0" y="0"/>
    </p:cViewPr>
  </p:sorterViewPr>
  <p:notesViewPr>
    <p:cSldViewPr snapToGrid="0">
      <p:cViewPr varScale="1">
        <p:scale>
          <a:sx n="65" d="100"/>
          <a:sy n="65" d="100"/>
        </p:scale>
        <p:origin x="3154" y="53"/>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62069E-068B-4607-B7F1-F057000853A5}" type="datetimeFigureOut">
              <a:rPr lang="en-US" smtClean="0"/>
              <a:t>10/16/2019</a:t>
            </a:fld>
            <a:endParaRPr lang="en-US"/>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11EECB-9C50-45AE-9605-ACCAD81E6074}" type="slidenum">
              <a:rPr lang="en-US" smtClean="0"/>
              <a:t>‹N°›</a:t>
            </a:fld>
            <a:endParaRPr lang="en-US"/>
          </a:p>
        </p:txBody>
      </p:sp>
    </p:spTree>
    <p:extLst>
      <p:ext uri="{BB962C8B-B14F-4D97-AF65-F5344CB8AC3E}">
        <p14:creationId xmlns:p14="http://schemas.microsoft.com/office/powerpoint/2010/main" val="36926575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&lt;Thanks for the introduction.&gt; </a:t>
            </a:r>
            <a:r>
              <a:rPr lang="en-US" dirty="0" err="1"/>
              <a:t>AdaCore</a:t>
            </a:r>
            <a:r>
              <a:rPr lang="en-US" dirty="0"/>
              <a:t> is a company providing tools for the Ada language. I work in the SPARK team, we develop a tool for formal verification of a subset of Ada named SPARK. One of my personal interests is the verification of data-structures. SPARK is not particularly well suited to the task, being a general purpose language. A few years ago, I tried to verify insertion in a red-black tree. It was a complicated task, due to limitations in the language and in the underlying logic. In particular, I had to encode my memory as an array, as SPARK had no support for pointers. Some support for pointers has been added in the recent versions of SPARK, using an ownership policy inspired by Rust. In this talk, I will present this support, and try to give you a feeling of what kind of algorithms are supported in SPARK currently for pointer-based data-structures, and how they can be verified.</a:t>
            </a:r>
          </a:p>
        </p:txBody>
      </p:sp>
      <p:sp>
        <p:nvSpPr>
          <p:cNvPr id="4" name="Espace réservé du numéro de diapositive 3"/>
          <p:cNvSpPr>
            <a:spLocks noGrp="1"/>
          </p:cNvSpPr>
          <p:nvPr>
            <p:ph type="sldNum" sz="quarter" idx="10"/>
          </p:nvPr>
        </p:nvSpPr>
        <p:spPr/>
        <p:txBody>
          <a:bodyPr/>
          <a:lstStyle/>
          <a:p>
            <a:fld id="{2411EECB-9C50-45AE-9605-ACCAD81E6074}" type="slidenum">
              <a:rPr lang="en-US" smtClean="0"/>
              <a:t>1</a:t>
            </a:fld>
            <a:endParaRPr lang="en-US"/>
          </a:p>
        </p:txBody>
      </p:sp>
    </p:spTree>
    <p:extLst>
      <p:ext uri="{BB962C8B-B14F-4D97-AF65-F5344CB8AC3E}">
        <p14:creationId xmlns:p14="http://schemas.microsoft.com/office/powerpoint/2010/main" val="314022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2411EECB-9C50-45AE-9605-ACCAD81E6074}" type="slidenum">
              <a:rPr lang="en-US" smtClean="0"/>
              <a:t>28</a:t>
            </a:fld>
            <a:endParaRPr lang="en-US"/>
          </a:p>
        </p:txBody>
      </p:sp>
    </p:spTree>
    <p:extLst>
      <p:ext uri="{BB962C8B-B14F-4D97-AF65-F5344CB8AC3E}">
        <p14:creationId xmlns:p14="http://schemas.microsoft.com/office/powerpoint/2010/main" val="32941926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2411EECB-9C50-45AE-9605-ACCAD81E6074}" type="slidenum">
              <a:rPr lang="en-US" smtClean="0"/>
              <a:t>29</a:t>
            </a:fld>
            <a:endParaRPr lang="en-US"/>
          </a:p>
        </p:txBody>
      </p:sp>
    </p:spTree>
    <p:extLst>
      <p:ext uri="{BB962C8B-B14F-4D97-AF65-F5344CB8AC3E}">
        <p14:creationId xmlns:p14="http://schemas.microsoft.com/office/powerpoint/2010/main" val="340833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Reimplemented RDT. Due to ownership policy, not possible to use </a:t>
            </a:r>
            <a:r>
              <a:rPr lang="en-US" dirty="0" err="1"/>
              <a:t>backpointers</a:t>
            </a:r>
            <a:r>
              <a:rPr lang="en-US" dirty="0"/>
              <a:t>. So had to use a recursive version of insertion performing balancing on the way up. Still far easier to prove than the previous version.</a:t>
            </a:r>
          </a:p>
        </p:txBody>
      </p:sp>
      <p:sp>
        <p:nvSpPr>
          <p:cNvPr id="4" name="Espace réservé du numéro de diapositive 3"/>
          <p:cNvSpPr>
            <a:spLocks noGrp="1"/>
          </p:cNvSpPr>
          <p:nvPr>
            <p:ph type="sldNum" sz="quarter" idx="5"/>
          </p:nvPr>
        </p:nvSpPr>
        <p:spPr/>
        <p:txBody>
          <a:bodyPr/>
          <a:lstStyle/>
          <a:p>
            <a:fld id="{2411EECB-9C50-45AE-9605-ACCAD81E6074}" type="slidenum">
              <a:rPr lang="en-US" smtClean="0"/>
              <a:t>30</a:t>
            </a:fld>
            <a:endParaRPr lang="en-US"/>
          </a:p>
        </p:txBody>
      </p:sp>
    </p:spTree>
    <p:extLst>
      <p:ext uri="{BB962C8B-B14F-4D97-AF65-F5344CB8AC3E}">
        <p14:creationId xmlns:p14="http://schemas.microsoft.com/office/powerpoint/2010/main" val="27803152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a:t>Reimplemented RDT. Due to ownership policy, not possible to use </a:t>
            </a:r>
            <a:r>
              <a:rPr lang="en-US" dirty="0" err="1"/>
              <a:t>backpointers</a:t>
            </a:r>
            <a:r>
              <a:rPr lang="en-US" dirty="0"/>
              <a:t>. So had to use a recursive version of insertion performing balancing on the way up. Still far easier to prove than the previous version.</a:t>
            </a:r>
          </a:p>
        </p:txBody>
      </p:sp>
      <p:sp>
        <p:nvSpPr>
          <p:cNvPr id="4" name="Espace réservé du numéro de diapositive 3"/>
          <p:cNvSpPr>
            <a:spLocks noGrp="1"/>
          </p:cNvSpPr>
          <p:nvPr>
            <p:ph type="sldNum" sz="quarter" idx="5"/>
          </p:nvPr>
        </p:nvSpPr>
        <p:spPr/>
        <p:txBody>
          <a:bodyPr/>
          <a:lstStyle/>
          <a:p>
            <a:fld id="{2411EECB-9C50-45AE-9605-ACCAD81E6074}" type="slidenum">
              <a:rPr lang="en-US" smtClean="0"/>
              <a:t>31</a:t>
            </a:fld>
            <a:endParaRPr lang="en-US"/>
          </a:p>
        </p:txBody>
      </p:sp>
    </p:spTree>
    <p:extLst>
      <p:ext uri="{BB962C8B-B14F-4D97-AF65-F5344CB8AC3E}">
        <p14:creationId xmlns:p14="http://schemas.microsoft.com/office/powerpoint/2010/main" val="32026784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9" name="Rectangle 8"/>
          <p:cNvSpPr/>
          <p:nvPr userDrawn="1"/>
        </p:nvSpPr>
        <p:spPr bwMode="auto">
          <a:xfrm>
            <a:off x="-7938" y="2209800"/>
            <a:ext cx="12199938" cy="4648200"/>
          </a:xfrm>
          <a:prstGeom prst="rect">
            <a:avLst/>
          </a:prstGeom>
          <a:gradFill flip="none" rotWithShape="1">
            <a:gsLst>
              <a:gs pos="0">
                <a:srgbClr val="040B11"/>
              </a:gs>
              <a:gs pos="100000">
                <a:schemeClr val="tx2"/>
              </a:gs>
            </a:gsLst>
            <a:lin ang="5400000" scaled="0"/>
            <a:tileRect/>
          </a:gradFill>
          <a:ln w="9525" cap="flat" cmpd="sng" algn="ctr">
            <a:noFill/>
            <a:prstDash val="solid"/>
            <a:round/>
            <a:headEnd type="none" w="med" len="med"/>
            <a:tailEnd type="none" w="med" len="med"/>
          </a:ln>
          <a:effectLst/>
        </p:spPr>
        <p:txBody>
          <a:bodyPr/>
          <a:lstStyle/>
          <a:p>
            <a:pPr>
              <a:defRPr/>
            </a:pPr>
            <a:endParaRPr lang="en-US" sz="1800">
              <a:ea typeface="+mn-ea"/>
              <a:cs typeface="Arial" charset="0"/>
            </a:endParaRPr>
          </a:p>
        </p:txBody>
      </p:sp>
      <p:sp>
        <p:nvSpPr>
          <p:cNvPr id="2" name="Titre 1"/>
          <p:cNvSpPr>
            <a:spLocks noGrp="1"/>
          </p:cNvSpPr>
          <p:nvPr>
            <p:ph type="ctrTitle"/>
          </p:nvPr>
        </p:nvSpPr>
        <p:spPr>
          <a:xfrm>
            <a:off x="1524000" y="2209800"/>
            <a:ext cx="9144000" cy="2148097"/>
          </a:xfrm>
        </p:spPr>
        <p:txBody>
          <a:bodyPr anchor="b"/>
          <a:lstStyle>
            <a:lvl1pPr algn="ctr">
              <a:defRPr sz="6000">
                <a:solidFill>
                  <a:schemeClr val="bg1"/>
                </a:solidFill>
              </a:defRPr>
            </a:lvl1pPr>
          </a:lstStyle>
          <a:p>
            <a:r>
              <a:rPr lang="fr-FR" dirty="0"/>
              <a:t>Modifiez le style du titre</a:t>
            </a:r>
            <a:endParaRPr lang="en-US" dirty="0"/>
          </a:p>
        </p:txBody>
      </p:sp>
      <p:sp>
        <p:nvSpPr>
          <p:cNvPr id="3" name="Sous-titre 2"/>
          <p:cNvSpPr>
            <a:spLocks noGrp="1"/>
          </p:cNvSpPr>
          <p:nvPr>
            <p:ph type="subTitle" idx="1"/>
          </p:nvPr>
        </p:nvSpPr>
        <p:spPr>
          <a:xfrm>
            <a:off x="1524000" y="4598763"/>
            <a:ext cx="9144000" cy="1106288"/>
          </a:xfrm>
        </p:spPr>
        <p:txBody>
          <a:bodyPr/>
          <a:lstStyle>
            <a:lvl1pPr marL="0" indent="0" algn="ctr">
              <a:buNone/>
              <a:defRPr sz="24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dirty="0"/>
              <a:t>Modifier le style des sous-titres du masque</a:t>
            </a:r>
            <a:endParaRPr lang="en-US" dirty="0"/>
          </a:p>
        </p:txBody>
      </p:sp>
      <p:sp>
        <p:nvSpPr>
          <p:cNvPr id="4" name="Espace réservé de la date 3"/>
          <p:cNvSpPr>
            <a:spLocks noGrp="1"/>
          </p:cNvSpPr>
          <p:nvPr>
            <p:ph type="dt" sz="half" idx="10"/>
          </p:nvPr>
        </p:nvSpPr>
        <p:spPr/>
        <p:txBody>
          <a:bodyPr/>
          <a:lstStyle>
            <a:lvl1pPr>
              <a:defRPr>
                <a:solidFill>
                  <a:schemeClr val="bg1"/>
                </a:solidFill>
              </a:defRPr>
            </a:lvl1pPr>
          </a:lstStyle>
          <a:p>
            <a:r>
              <a:rPr lang="fr-FR"/>
              <a:t>23/11/2018</a:t>
            </a:r>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lvl1pPr>
              <a:defRPr>
                <a:solidFill>
                  <a:schemeClr val="bg1"/>
                </a:solidFill>
              </a:defRPr>
            </a:lvl1pPr>
          </a:lstStyle>
          <a:p>
            <a:fld id="{C9355402-0690-4A79-A082-001A68712055}" type="slidenum">
              <a:rPr lang="fr-FR" smtClean="0"/>
              <a:pPr/>
              <a:t>‹N°›</a:t>
            </a:fld>
            <a:endParaRPr lang="fr-FR" dirty="0"/>
          </a:p>
        </p:txBody>
      </p:sp>
      <p:sp>
        <p:nvSpPr>
          <p:cNvPr id="7" name="Rectangle 6"/>
          <p:cNvSpPr/>
          <p:nvPr userDrawn="1"/>
        </p:nvSpPr>
        <p:spPr bwMode="auto">
          <a:xfrm>
            <a:off x="0" y="0"/>
            <a:ext cx="12192000" cy="2209800"/>
          </a:xfrm>
          <a:prstGeom prst="rect">
            <a:avLst/>
          </a:prstGeom>
          <a:solidFill>
            <a:schemeClr val="bg1"/>
          </a:solidFill>
          <a:ln w="9525" cap="flat" cmpd="sng" algn="ctr">
            <a:noFill/>
            <a:prstDash val="solid"/>
            <a:round/>
            <a:headEnd type="none" w="med" len="med"/>
            <a:tailEnd type="none" w="med" len="med"/>
          </a:ln>
          <a:effectLst/>
        </p:spPr>
        <p:txBody>
          <a:bodyPr/>
          <a:lstStyle/>
          <a:p>
            <a:pPr>
              <a:defRPr/>
            </a:pPr>
            <a:endParaRPr lang="en-US" sz="1800" dirty="0">
              <a:ea typeface="+mn-ea"/>
              <a:cs typeface="Arial" charset="0"/>
            </a:endParaRPr>
          </a:p>
        </p:txBody>
      </p:sp>
      <p:pic>
        <p:nvPicPr>
          <p:cNvPr id="8" name="Picture 2" descr="logo_textured_large.psd"/>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57199" y="1065343"/>
            <a:ext cx="2335427" cy="6539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 Placeholder 4"/>
          <p:cNvSpPr txBox="1">
            <a:spLocks/>
          </p:cNvSpPr>
          <p:nvPr userDrawn="1"/>
        </p:nvSpPr>
        <p:spPr>
          <a:xfrm>
            <a:off x="609600" y="5715000"/>
            <a:ext cx="4104000" cy="533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solidFill>
                <a:schemeClr val="accent1">
                  <a:lumMod val="60000"/>
                  <a:lumOff val="40000"/>
                </a:schemeClr>
              </a:solidFill>
            </a:endParaRPr>
          </a:p>
        </p:txBody>
      </p:sp>
      <p:cxnSp>
        <p:nvCxnSpPr>
          <p:cNvPr id="11" name="Straight Connector 7"/>
          <p:cNvCxnSpPr>
            <a:cxnSpLocks noChangeShapeType="1"/>
          </p:cNvCxnSpPr>
          <p:nvPr userDrawn="1"/>
        </p:nvCxnSpPr>
        <p:spPr bwMode="auto">
          <a:xfrm>
            <a:off x="1528140" y="4422960"/>
            <a:ext cx="9139860" cy="1820"/>
          </a:xfrm>
          <a:prstGeom prst="line">
            <a:avLst/>
          </a:prstGeom>
          <a:noFill/>
          <a:ln w="9525">
            <a:solidFill>
              <a:schemeClr val="accent1"/>
            </a:solidFill>
            <a:round/>
            <a:headEnd/>
            <a:tailEn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6333621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p:txBody>
          <a:bodyPr/>
          <a:lstStyle/>
          <a:p>
            <a:r>
              <a:rPr lang="fr-FR"/>
              <a:t>23/11/2018</a:t>
            </a: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9355402-0690-4A79-A082-001A68712055}" type="slidenum">
              <a:rPr lang="fr-FR" smtClean="0"/>
              <a:t>‹N°›</a:t>
            </a:fld>
            <a:endParaRPr lang="fr-FR"/>
          </a:p>
        </p:txBody>
      </p:sp>
    </p:spTree>
    <p:extLst>
      <p:ext uri="{BB962C8B-B14F-4D97-AF65-F5344CB8AC3E}">
        <p14:creationId xmlns:p14="http://schemas.microsoft.com/office/powerpoint/2010/main" val="1681916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0" y="365125"/>
            <a:ext cx="2628900" cy="5811838"/>
          </a:xfrm>
        </p:spPr>
        <p:txBody>
          <a:bodyPr vert="eaVert"/>
          <a:lstStyle/>
          <a:p>
            <a:r>
              <a:rPr lang="fr-FR"/>
              <a:t>Modifiez le style du titre</a:t>
            </a:r>
            <a:endParaRPr lang="en-US"/>
          </a:p>
        </p:txBody>
      </p:sp>
      <p:sp>
        <p:nvSpPr>
          <p:cNvPr id="3" name="Espace réservé du texte vertical 2"/>
          <p:cNvSpPr>
            <a:spLocks noGrp="1"/>
          </p:cNvSpPr>
          <p:nvPr>
            <p:ph type="body" orient="vert" idx="1"/>
          </p:nvPr>
        </p:nvSpPr>
        <p:spPr>
          <a:xfrm>
            <a:off x="838200"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p:txBody>
          <a:bodyPr/>
          <a:lstStyle/>
          <a:p>
            <a:r>
              <a:rPr lang="fr-FR"/>
              <a:t>23/11/2018</a:t>
            </a: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9355402-0690-4A79-A082-001A68712055}" type="slidenum">
              <a:rPr lang="fr-FR" smtClean="0"/>
              <a:t>‹N°›</a:t>
            </a:fld>
            <a:endParaRPr lang="fr-FR"/>
          </a:p>
        </p:txBody>
      </p:sp>
    </p:spTree>
    <p:extLst>
      <p:ext uri="{BB962C8B-B14F-4D97-AF65-F5344CB8AC3E}">
        <p14:creationId xmlns:p14="http://schemas.microsoft.com/office/powerpoint/2010/main" val="4236148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7" name="Rectangle 6"/>
          <p:cNvSpPr/>
          <p:nvPr userDrawn="1"/>
        </p:nvSpPr>
        <p:spPr bwMode="auto">
          <a:xfrm>
            <a:off x="-7938" y="0"/>
            <a:ext cx="12199938" cy="1500464"/>
          </a:xfrm>
          <a:prstGeom prst="rect">
            <a:avLst/>
          </a:prstGeom>
          <a:gradFill flip="none" rotWithShape="1">
            <a:gsLst>
              <a:gs pos="0">
                <a:srgbClr val="040B11"/>
              </a:gs>
              <a:gs pos="100000">
                <a:schemeClr val="tx2"/>
              </a:gs>
            </a:gsLst>
            <a:lin ang="5400000" scaled="0"/>
            <a:tileRect/>
          </a:gradFill>
          <a:ln w="9525" cap="flat" cmpd="sng" algn="ctr">
            <a:noFill/>
            <a:prstDash val="solid"/>
            <a:round/>
            <a:headEnd type="none" w="med" len="med"/>
            <a:tailEnd type="none" w="med" len="med"/>
          </a:ln>
          <a:effectLst/>
        </p:spPr>
        <p:txBody>
          <a:bodyPr/>
          <a:lstStyle/>
          <a:p>
            <a:pPr>
              <a:defRPr/>
            </a:pPr>
            <a:endParaRPr lang="en-US" sz="1800">
              <a:ea typeface="+mn-ea"/>
              <a:cs typeface="Arial" charset="0"/>
            </a:endParaRPr>
          </a:p>
        </p:txBody>
      </p:sp>
      <p:sp>
        <p:nvSpPr>
          <p:cNvPr id="2" name="Titre 1"/>
          <p:cNvSpPr>
            <a:spLocks noGrp="1"/>
          </p:cNvSpPr>
          <p:nvPr>
            <p:ph type="title"/>
          </p:nvPr>
        </p:nvSpPr>
        <p:spPr>
          <a:xfrm>
            <a:off x="838200" y="365125"/>
            <a:ext cx="10515600" cy="909386"/>
          </a:xfrm>
        </p:spPr>
        <p:txBody>
          <a:bodyPr/>
          <a:lstStyle>
            <a:lvl1pPr>
              <a:defRPr>
                <a:solidFill>
                  <a:schemeClr val="bg1"/>
                </a:solidFill>
              </a:defRPr>
            </a:lvl1pPr>
          </a:lstStyle>
          <a:p>
            <a:r>
              <a:rPr lang="fr-FR" dirty="0"/>
              <a:t>Modifiez le style du titre</a:t>
            </a:r>
            <a:endParaRPr lang="en-US" dirty="0"/>
          </a:p>
        </p:txBody>
      </p:sp>
      <p:sp>
        <p:nvSpPr>
          <p:cNvPr id="3" name="Espace réservé du contenu 2"/>
          <p:cNvSpPr>
            <a:spLocks noGrp="1"/>
          </p:cNvSpPr>
          <p:nvPr>
            <p:ph idx="1"/>
          </p:nvPr>
        </p:nvSpPr>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10"/>
          </p:nvPr>
        </p:nvSpPr>
        <p:spPr/>
        <p:txBody>
          <a:bodyPr/>
          <a:lstStyle/>
          <a:p>
            <a:r>
              <a:rPr lang="fr-FR"/>
              <a:t>23/11/2018</a:t>
            </a:r>
          </a:p>
        </p:txBody>
      </p:sp>
      <p:sp>
        <p:nvSpPr>
          <p:cNvPr id="5" name="Espace réservé du pied de page 4"/>
          <p:cNvSpPr>
            <a:spLocks noGrp="1"/>
          </p:cNvSpPr>
          <p:nvPr>
            <p:ph type="ftr" sz="quarter" idx="11"/>
          </p:nvPr>
        </p:nvSpPr>
        <p:spPr/>
        <p:txBody>
          <a:bodyPr/>
          <a:lstStyle/>
          <a:p>
            <a:endParaRPr lang="fr-FR"/>
          </a:p>
        </p:txBody>
      </p:sp>
      <p:sp>
        <p:nvSpPr>
          <p:cNvPr id="6" name="Espace réservé du numéro de diapositive 5"/>
          <p:cNvSpPr>
            <a:spLocks noGrp="1"/>
          </p:cNvSpPr>
          <p:nvPr>
            <p:ph type="sldNum" sz="quarter" idx="12"/>
          </p:nvPr>
        </p:nvSpPr>
        <p:spPr/>
        <p:txBody>
          <a:bodyPr/>
          <a:lstStyle/>
          <a:p>
            <a:fld id="{C9355402-0690-4A79-A082-001A68712055}" type="slidenum">
              <a:rPr lang="fr-FR" smtClean="0"/>
              <a:t>‹N°›</a:t>
            </a:fld>
            <a:endParaRPr lang="fr-FR"/>
          </a:p>
        </p:txBody>
      </p:sp>
    </p:spTree>
    <p:extLst>
      <p:ext uri="{BB962C8B-B14F-4D97-AF65-F5344CB8AC3E}">
        <p14:creationId xmlns:p14="http://schemas.microsoft.com/office/powerpoint/2010/main" val="1630875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7" name="Rectangle 6"/>
          <p:cNvSpPr/>
          <p:nvPr userDrawn="1"/>
        </p:nvSpPr>
        <p:spPr bwMode="auto">
          <a:xfrm>
            <a:off x="-7938" y="0"/>
            <a:ext cx="12199938" cy="6858000"/>
          </a:xfrm>
          <a:prstGeom prst="rect">
            <a:avLst/>
          </a:prstGeom>
          <a:gradFill flip="none" rotWithShape="1">
            <a:gsLst>
              <a:gs pos="0">
                <a:srgbClr val="040B11"/>
              </a:gs>
              <a:gs pos="100000">
                <a:schemeClr val="tx2"/>
              </a:gs>
            </a:gsLst>
            <a:lin ang="5400000" scaled="0"/>
            <a:tileRect/>
          </a:gradFill>
          <a:ln w="9525" cap="flat" cmpd="sng" algn="ctr">
            <a:noFill/>
            <a:prstDash val="solid"/>
            <a:round/>
            <a:headEnd type="none" w="med" len="med"/>
            <a:tailEnd type="none" w="med" len="med"/>
          </a:ln>
          <a:effectLst/>
        </p:spPr>
        <p:txBody>
          <a:bodyPr/>
          <a:lstStyle/>
          <a:p>
            <a:pPr>
              <a:defRPr/>
            </a:pPr>
            <a:endParaRPr lang="en-US" sz="1800">
              <a:ea typeface="+mn-ea"/>
              <a:cs typeface="Arial" charset="0"/>
            </a:endParaRPr>
          </a:p>
        </p:txBody>
      </p:sp>
      <p:sp>
        <p:nvSpPr>
          <p:cNvPr id="2" name="Titre 1"/>
          <p:cNvSpPr>
            <a:spLocks noGrp="1"/>
          </p:cNvSpPr>
          <p:nvPr>
            <p:ph type="title"/>
          </p:nvPr>
        </p:nvSpPr>
        <p:spPr>
          <a:xfrm>
            <a:off x="831850" y="1709738"/>
            <a:ext cx="10515600" cy="2852737"/>
          </a:xfrm>
        </p:spPr>
        <p:txBody>
          <a:bodyPr anchor="b"/>
          <a:lstStyle>
            <a:lvl1pPr>
              <a:defRPr sz="6000">
                <a:solidFill>
                  <a:schemeClr val="bg1"/>
                </a:solidFill>
              </a:defRPr>
            </a:lvl1pPr>
          </a:lstStyle>
          <a:p>
            <a:r>
              <a:rPr lang="fr-FR" dirty="0"/>
              <a:t>Modifiez le style du titre</a:t>
            </a:r>
            <a:endParaRPr lang="en-US" dirty="0"/>
          </a:p>
        </p:txBody>
      </p:sp>
      <p:sp>
        <p:nvSpPr>
          <p:cNvPr id="3" name="Espace réservé du texte 2"/>
          <p:cNvSpPr>
            <a:spLocks noGrp="1"/>
          </p:cNvSpPr>
          <p:nvPr>
            <p:ph type="body" idx="1"/>
          </p:nvPr>
        </p:nvSpPr>
        <p:spPr>
          <a:xfrm>
            <a:off x="831850" y="4589463"/>
            <a:ext cx="10515600"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dirty="0"/>
              <a:t>Modifier les styles du texte du masque</a:t>
            </a:r>
          </a:p>
        </p:txBody>
      </p:sp>
      <p:sp>
        <p:nvSpPr>
          <p:cNvPr id="4" name="Espace réservé de la date 3"/>
          <p:cNvSpPr>
            <a:spLocks noGrp="1"/>
          </p:cNvSpPr>
          <p:nvPr>
            <p:ph type="dt" sz="half" idx="10"/>
          </p:nvPr>
        </p:nvSpPr>
        <p:spPr/>
        <p:txBody>
          <a:bodyPr/>
          <a:lstStyle>
            <a:lvl1pPr>
              <a:defRPr>
                <a:solidFill>
                  <a:schemeClr val="bg1"/>
                </a:solidFill>
              </a:defRPr>
            </a:lvl1pPr>
          </a:lstStyle>
          <a:p>
            <a:r>
              <a:rPr lang="fr-FR"/>
              <a:t>23/11/2018</a:t>
            </a:r>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lvl1pPr>
              <a:defRPr>
                <a:solidFill>
                  <a:schemeClr val="bg1"/>
                </a:solidFill>
              </a:defRPr>
            </a:lvl1pPr>
          </a:lstStyle>
          <a:p>
            <a:fld id="{C9355402-0690-4A79-A082-001A68712055}" type="slidenum">
              <a:rPr lang="fr-FR" smtClean="0"/>
              <a:pPr/>
              <a:t>‹N°›</a:t>
            </a:fld>
            <a:endParaRPr lang="fr-FR" dirty="0"/>
          </a:p>
        </p:txBody>
      </p:sp>
    </p:spTree>
    <p:extLst>
      <p:ext uri="{BB962C8B-B14F-4D97-AF65-F5344CB8AC3E}">
        <p14:creationId xmlns:p14="http://schemas.microsoft.com/office/powerpoint/2010/main" val="2651133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en-US"/>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e la date 4"/>
          <p:cNvSpPr>
            <a:spLocks noGrp="1"/>
          </p:cNvSpPr>
          <p:nvPr>
            <p:ph type="dt" sz="half" idx="10"/>
          </p:nvPr>
        </p:nvSpPr>
        <p:spPr/>
        <p:txBody>
          <a:bodyPr/>
          <a:lstStyle/>
          <a:p>
            <a:r>
              <a:rPr lang="fr-FR"/>
              <a:t>23/11/2018</a:t>
            </a: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9355402-0690-4A79-A082-001A68712055}" type="slidenum">
              <a:rPr lang="fr-FR" smtClean="0"/>
              <a:t>‹N°›</a:t>
            </a:fld>
            <a:endParaRPr lang="fr-FR"/>
          </a:p>
        </p:txBody>
      </p:sp>
    </p:spTree>
    <p:extLst>
      <p:ext uri="{BB962C8B-B14F-4D97-AF65-F5344CB8AC3E}">
        <p14:creationId xmlns:p14="http://schemas.microsoft.com/office/powerpoint/2010/main" val="42010170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839788" y="365125"/>
            <a:ext cx="10515600" cy="1325563"/>
          </a:xfrm>
        </p:spPr>
        <p:txBody>
          <a:bodyPr/>
          <a:lstStyle/>
          <a:p>
            <a:r>
              <a:rPr lang="fr-FR"/>
              <a:t>Modifiez le style du titre</a:t>
            </a:r>
            <a:endParaRPr lang="en-US"/>
          </a:p>
        </p:txBody>
      </p:sp>
      <p:sp>
        <p:nvSpPr>
          <p:cNvPr id="3" name="Espace réservé du texte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4" name="Espace réservé du contenu 3"/>
          <p:cNvSpPr>
            <a:spLocks noGrp="1"/>
          </p:cNvSpPr>
          <p:nvPr>
            <p:ph sz="half" idx="2"/>
          </p:nvPr>
        </p:nvSpPr>
        <p:spPr>
          <a:xfrm>
            <a:off x="839788" y="2505075"/>
            <a:ext cx="5157787"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Modifier les styles du texte du masque</a:t>
            </a:r>
          </a:p>
        </p:txBody>
      </p:sp>
      <p:sp>
        <p:nvSpPr>
          <p:cNvPr id="6" name="Espace réservé du contenu 5"/>
          <p:cNvSpPr>
            <a:spLocks noGrp="1"/>
          </p:cNvSpPr>
          <p:nvPr>
            <p:ph sz="quarter" idx="4"/>
          </p:nvPr>
        </p:nvSpPr>
        <p:spPr>
          <a:xfrm>
            <a:off x="6172200" y="2505075"/>
            <a:ext cx="5183188" cy="368458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7" name="Espace réservé de la date 6"/>
          <p:cNvSpPr>
            <a:spLocks noGrp="1"/>
          </p:cNvSpPr>
          <p:nvPr>
            <p:ph type="dt" sz="half" idx="10"/>
          </p:nvPr>
        </p:nvSpPr>
        <p:spPr/>
        <p:txBody>
          <a:bodyPr/>
          <a:lstStyle/>
          <a:p>
            <a:r>
              <a:rPr lang="fr-FR"/>
              <a:t>23/11/2018</a:t>
            </a:r>
          </a:p>
        </p:txBody>
      </p:sp>
      <p:sp>
        <p:nvSpPr>
          <p:cNvPr id="8" name="Espace réservé du pied de page 7"/>
          <p:cNvSpPr>
            <a:spLocks noGrp="1"/>
          </p:cNvSpPr>
          <p:nvPr>
            <p:ph type="ftr" sz="quarter" idx="11"/>
          </p:nvPr>
        </p:nvSpPr>
        <p:spPr/>
        <p:txBody>
          <a:bodyPr/>
          <a:lstStyle/>
          <a:p>
            <a:endParaRPr lang="fr-FR"/>
          </a:p>
        </p:txBody>
      </p:sp>
      <p:sp>
        <p:nvSpPr>
          <p:cNvPr id="9" name="Espace réservé du numéro de diapositive 8"/>
          <p:cNvSpPr>
            <a:spLocks noGrp="1"/>
          </p:cNvSpPr>
          <p:nvPr>
            <p:ph type="sldNum" sz="quarter" idx="12"/>
          </p:nvPr>
        </p:nvSpPr>
        <p:spPr/>
        <p:txBody>
          <a:bodyPr/>
          <a:lstStyle/>
          <a:p>
            <a:fld id="{C9355402-0690-4A79-A082-001A68712055}" type="slidenum">
              <a:rPr lang="fr-FR" smtClean="0"/>
              <a:t>‹N°›</a:t>
            </a:fld>
            <a:endParaRPr lang="fr-FR"/>
          </a:p>
        </p:txBody>
      </p:sp>
    </p:spTree>
    <p:extLst>
      <p:ext uri="{BB962C8B-B14F-4D97-AF65-F5344CB8AC3E}">
        <p14:creationId xmlns:p14="http://schemas.microsoft.com/office/powerpoint/2010/main" val="199379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9" name="Rectangle 8"/>
          <p:cNvSpPr/>
          <p:nvPr userDrawn="1"/>
        </p:nvSpPr>
        <p:spPr bwMode="auto">
          <a:xfrm>
            <a:off x="-7938" y="0"/>
            <a:ext cx="12199938" cy="1500464"/>
          </a:xfrm>
          <a:prstGeom prst="rect">
            <a:avLst/>
          </a:prstGeom>
          <a:gradFill flip="none" rotWithShape="1">
            <a:gsLst>
              <a:gs pos="0">
                <a:srgbClr val="040B11"/>
              </a:gs>
              <a:gs pos="100000">
                <a:schemeClr val="tx2"/>
              </a:gs>
            </a:gsLst>
            <a:lin ang="5400000" scaled="0"/>
            <a:tileRect/>
          </a:gradFill>
          <a:ln w="9525" cap="flat" cmpd="sng" algn="ctr">
            <a:noFill/>
            <a:prstDash val="solid"/>
            <a:round/>
            <a:headEnd type="none" w="med" len="med"/>
            <a:tailEnd type="none" w="med" len="med"/>
          </a:ln>
          <a:effectLst/>
        </p:spPr>
        <p:txBody>
          <a:bodyPr/>
          <a:lstStyle/>
          <a:p>
            <a:pPr>
              <a:defRPr/>
            </a:pPr>
            <a:endParaRPr lang="en-US" sz="1800">
              <a:ea typeface="+mn-ea"/>
              <a:cs typeface="Arial" charset="0"/>
            </a:endParaRPr>
          </a:p>
        </p:txBody>
      </p:sp>
      <p:sp>
        <p:nvSpPr>
          <p:cNvPr id="2" name="Titre 1"/>
          <p:cNvSpPr>
            <a:spLocks noGrp="1"/>
          </p:cNvSpPr>
          <p:nvPr>
            <p:ph type="title"/>
          </p:nvPr>
        </p:nvSpPr>
        <p:spPr>
          <a:xfrm>
            <a:off x="838200" y="365125"/>
            <a:ext cx="10515600" cy="888203"/>
          </a:xfrm>
        </p:spPr>
        <p:txBody>
          <a:bodyPr/>
          <a:lstStyle>
            <a:lvl1pPr>
              <a:defRPr>
                <a:solidFill>
                  <a:schemeClr val="bg1"/>
                </a:solidFill>
              </a:defRPr>
            </a:lvl1pPr>
          </a:lstStyle>
          <a:p>
            <a:r>
              <a:rPr lang="fr-FR" dirty="0"/>
              <a:t>Modifiez le style du titre</a:t>
            </a:r>
            <a:endParaRPr lang="en-US" dirty="0"/>
          </a:p>
        </p:txBody>
      </p:sp>
      <p:sp>
        <p:nvSpPr>
          <p:cNvPr id="3" name="Espace réservé de la date 2"/>
          <p:cNvSpPr>
            <a:spLocks noGrp="1"/>
          </p:cNvSpPr>
          <p:nvPr>
            <p:ph type="dt" sz="half" idx="10"/>
          </p:nvPr>
        </p:nvSpPr>
        <p:spPr/>
        <p:txBody>
          <a:bodyPr/>
          <a:lstStyle/>
          <a:p>
            <a:r>
              <a:rPr lang="fr-FR"/>
              <a:t>23/11/2018</a:t>
            </a:r>
          </a:p>
        </p:txBody>
      </p:sp>
      <p:sp>
        <p:nvSpPr>
          <p:cNvPr id="4" name="Espace réservé du pied de page 3"/>
          <p:cNvSpPr>
            <a:spLocks noGrp="1"/>
          </p:cNvSpPr>
          <p:nvPr>
            <p:ph type="ftr" sz="quarter" idx="11"/>
          </p:nvPr>
        </p:nvSpPr>
        <p:spPr/>
        <p:txBody>
          <a:bodyPr/>
          <a:lstStyle/>
          <a:p>
            <a:endParaRPr lang="fr-FR"/>
          </a:p>
        </p:txBody>
      </p:sp>
      <p:sp>
        <p:nvSpPr>
          <p:cNvPr id="5" name="Espace réservé du numéro de diapositive 4"/>
          <p:cNvSpPr>
            <a:spLocks noGrp="1"/>
          </p:cNvSpPr>
          <p:nvPr>
            <p:ph type="sldNum" sz="quarter" idx="12"/>
          </p:nvPr>
        </p:nvSpPr>
        <p:spPr/>
        <p:txBody>
          <a:bodyPr/>
          <a:lstStyle/>
          <a:p>
            <a:fld id="{C9355402-0690-4A79-A082-001A68712055}" type="slidenum">
              <a:rPr lang="fr-FR" smtClean="0"/>
              <a:t>‹N°›</a:t>
            </a:fld>
            <a:endParaRPr lang="fr-FR"/>
          </a:p>
        </p:txBody>
      </p:sp>
    </p:spTree>
    <p:extLst>
      <p:ext uri="{BB962C8B-B14F-4D97-AF65-F5344CB8AC3E}">
        <p14:creationId xmlns:p14="http://schemas.microsoft.com/office/powerpoint/2010/main" val="1871905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a:t>23/11/2018</a:t>
            </a:r>
          </a:p>
        </p:txBody>
      </p:sp>
      <p:sp>
        <p:nvSpPr>
          <p:cNvPr id="3" name="Espace réservé du pied de page 2"/>
          <p:cNvSpPr>
            <a:spLocks noGrp="1"/>
          </p:cNvSpPr>
          <p:nvPr>
            <p:ph type="ftr" sz="quarter" idx="11"/>
          </p:nvPr>
        </p:nvSpPr>
        <p:spPr/>
        <p:txBody>
          <a:bodyPr/>
          <a:lstStyle/>
          <a:p>
            <a:endParaRPr lang="fr-FR"/>
          </a:p>
        </p:txBody>
      </p:sp>
      <p:sp>
        <p:nvSpPr>
          <p:cNvPr id="4" name="Espace réservé du numéro de diapositive 3"/>
          <p:cNvSpPr>
            <a:spLocks noGrp="1"/>
          </p:cNvSpPr>
          <p:nvPr>
            <p:ph type="sldNum" sz="quarter" idx="12"/>
          </p:nvPr>
        </p:nvSpPr>
        <p:spPr/>
        <p:txBody>
          <a:bodyPr/>
          <a:lstStyle/>
          <a:p>
            <a:fld id="{C9355402-0690-4A79-A082-001A68712055}" type="slidenum">
              <a:rPr lang="fr-FR" smtClean="0"/>
              <a:t>‹N°›</a:t>
            </a:fld>
            <a:endParaRPr lang="fr-FR"/>
          </a:p>
        </p:txBody>
      </p:sp>
    </p:spTree>
    <p:extLst>
      <p:ext uri="{BB962C8B-B14F-4D97-AF65-F5344CB8AC3E}">
        <p14:creationId xmlns:p14="http://schemas.microsoft.com/office/powerpoint/2010/main" val="19973751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du conten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r>
              <a:rPr lang="fr-FR"/>
              <a:t>23/11/2018</a:t>
            </a: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9355402-0690-4A79-A082-001A68712055}" type="slidenum">
              <a:rPr lang="fr-FR" smtClean="0"/>
              <a:t>‹N°›</a:t>
            </a:fld>
            <a:endParaRPr lang="fr-FR"/>
          </a:p>
        </p:txBody>
      </p:sp>
    </p:spTree>
    <p:extLst>
      <p:ext uri="{BB962C8B-B14F-4D97-AF65-F5344CB8AC3E}">
        <p14:creationId xmlns:p14="http://schemas.microsoft.com/office/powerpoint/2010/main" val="1812566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3200"/>
            </a:lvl1pPr>
          </a:lstStyle>
          <a:p>
            <a:r>
              <a:rPr lang="fr-FR"/>
              <a:t>Modifiez le style du titre</a:t>
            </a:r>
            <a:endParaRPr lang="en-US"/>
          </a:p>
        </p:txBody>
      </p:sp>
      <p:sp>
        <p:nvSpPr>
          <p:cNvPr id="3" name="Espace réservé pour une image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r>
              <a:rPr lang="fr-FR"/>
              <a:t>23/11/2018</a:t>
            </a:r>
          </a:p>
        </p:txBody>
      </p:sp>
      <p:sp>
        <p:nvSpPr>
          <p:cNvPr id="6" name="Espace réservé du pied de page 5"/>
          <p:cNvSpPr>
            <a:spLocks noGrp="1"/>
          </p:cNvSpPr>
          <p:nvPr>
            <p:ph type="ftr" sz="quarter" idx="11"/>
          </p:nvPr>
        </p:nvSpPr>
        <p:spPr/>
        <p:txBody>
          <a:bodyPr/>
          <a:lstStyle/>
          <a:p>
            <a:endParaRPr lang="fr-FR"/>
          </a:p>
        </p:txBody>
      </p:sp>
      <p:sp>
        <p:nvSpPr>
          <p:cNvPr id="7" name="Espace réservé du numéro de diapositive 6"/>
          <p:cNvSpPr>
            <a:spLocks noGrp="1"/>
          </p:cNvSpPr>
          <p:nvPr>
            <p:ph type="sldNum" sz="quarter" idx="12"/>
          </p:nvPr>
        </p:nvSpPr>
        <p:spPr/>
        <p:txBody>
          <a:bodyPr/>
          <a:lstStyle/>
          <a:p>
            <a:fld id="{C9355402-0690-4A79-A082-001A68712055}" type="slidenum">
              <a:rPr lang="fr-FR" smtClean="0"/>
              <a:t>‹N°›</a:t>
            </a:fld>
            <a:endParaRPr lang="fr-FR"/>
          </a:p>
        </p:txBody>
      </p:sp>
    </p:spTree>
    <p:extLst>
      <p:ext uri="{BB962C8B-B14F-4D97-AF65-F5344CB8AC3E}">
        <p14:creationId xmlns:p14="http://schemas.microsoft.com/office/powerpoint/2010/main" val="2390061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endParaRPr lang="en-US"/>
          </a:p>
        </p:txBody>
      </p:sp>
      <p:sp>
        <p:nvSpPr>
          <p:cNvPr id="3" name="Espace réservé du texte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fr-FR"/>
              <a:t>23/11/2018</a:t>
            </a:r>
          </a:p>
        </p:txBody>
      </p:sp>
      <p:sp>
        <p:nvSpPr>
          <p:cNvPr id="5" name="Espace réservé du pied de page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dirty="0"/>
          </a:p>
        </p:txBody>
      </p:sp>
      <p:sp>
        <p:nvSpPr>
          <p:cNvPr id="6" name="Espace réservé du numéro de diapositive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355402-0690-4A79-A082-001A68712055}" type="slidenum">
              <a:rPr lang="fr-FR" smtClean="0"/>
              <a:t>‹N°›</a:t>
            </a:fld>
            <a:endParaRPr lang="fr-FR" dirty="0"/>
          </a:p>
        </p:txBody>
      </p:sp>
    </p:spTree>
    <p:extLst>
      <p:ext uri="{BB962C8B-B14F-4D97-AF65-F5344CB8AC3E}">
        <p14:creationId xmlns:p14="http://schemas.microsoft.com/office/powerpoint/2010/main" val="531228819"/>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2029653"/>
            <a:ext cx="9144000" cy="2387600"/>
          </a:xfrm>
        </p:spPr>
        <p:txBody>
          <a:bodyPr>
            <a:normAutofit/>
          </a:bodyPr>
          <a:lstStyle/>
          <a:p>
            <a:r>
              <a:rPr lang="en-US" dirty="0"/>
              <a:t>Recursive Data-Structures in SPARK</a:t>
            </a:r>
            <a:endParaRPr lang="fr-FR" dirty="0"/>
          </a:p>
        </p:txBody>
      </p:sp>
      <p:sp>
        <p:nvSpPr>
          <p:cNvPr id="3" name="Sous-titre 2"/>
          <p:cNvSpPr>
            <a:spLocks noGrp="1"/>
          </p:cNvSpPr>
          <p:nvPr>
            <p:ph type="subTitle" idx="1"/>
          </p:nvPr>
        </p:nvSpPr>
        <p:spPr>
          <a:xfrm>
            <a:off x="1524000" y="4509328"/>
            <a:ext cx="9144000" cy="1655762"/>
          </a:xfrm>
        </p:spPr>
        <p:txBody>
          <a:bodyPr/>
          <a:lstStyle/>
          <a:p>
            <a:r>
              <a:rPr lang="fr-FR" dirty="0"/>
              <a:t>Claire Dross</a:t>
            </a:r>
          </a:p>
        </p:txBody>
      </p:sp>
      <p:sp>
        <p:nvSpPr>
          <p:cNvPr id="6" name="Text Placeholder 4"/>
          <p:cNvSpPr txBox="1">
            <a:spLocks/>
          </p:cNvSpPr>
          <p:nvPr/>
        </p:nvSpPr>
        <p:spPr>
          <a:xfrm>
            <a:off x="609600" y="5602110"/>
            <a:ext cx="4104000" cy="533400"/>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solidFill>
                <a:schemeClr val="accent1">
                  <a:lumMod val="60000"/>
                  <a:lumOff val="40000"/>
                </a:schemeClr>
              </a:solidFill>
            </a:endParaRPr>
          </a:p>
        </p:txBody>
      </p:sp>
    </p:spTree>
    <p:extLst>
      <p:ext uri="{BB962C8B-B14F-4D97-AF65-F5344CB8AC3E}">
        <p14:creationId xmlns:p14="http://schemas.microsoft.com/office/powerpoint/2010/main" val="4163652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77CF6-85C9-47A8-907D-4A06FFD92765}"/>
              </a:ext>
            </a:extLst>
          </p:cNvPr>
          <p:cNvSpPr>
            <a:spLocks noGrp="1"/>
          </p:cNvSpPr>
          <p:nvPr>
            <p:ph type="title"/>
          </p:nvPr>
        </p:nvSpPr>
        <p:spPr/>
        <p:txBody>
          <a:bodyPr/>
          <a:lstStyle/>
          <a:p>
            <a:r>
              <a:rPr lang="en-US" dirty="0"/>
              <a:t>Pointers in SPARK – Ownership Policy</a:t>
            </a:r>
          </a:p>
        </p:txBody>
      </p:sp>
      <p:sp>
        <p:nvSpPr>
          <p:cNvPr id="3" name="Espace réservé du contenu 2">
            <a:extLst>
              <a:ext uri="{FF2B5EF4-FFF2-40B4-BE49-F238E27FC236}">
                <a16:creationId xmlns:a16="http://schemas.microsoft.com/office/drawing/2014/main" id="{5CB6776D-036D-4DFC-82A8-685A632D05B8}"/>
              </a:ext>
            </a:extLst>
          </p:cNvPr>
          <p:cNvSpPr>
            <a:spLocks noGrp="1"/>
          </p:cNvSpPr>
          <p:nvPr>
            <p:ph idx="1"/>
          </p:nvPr>
        </p:nvSpPr>
        <p:spPr/>
        <p:txBody>
          <a:bodyPr/>
          <a:lstStyle/>
          <a:p>
            <a:r>
              <a:rPr lang="en-US" dirty="0"/>
              <a:t>Assignments create an alias</a:t>
            </a:r>
          </a:p>
          <a:p>
            <a:r>
              <a:rPr lang="en-US" dirty="0"/>
              <a:t>Access objects are considered to be </a:t>
            </a:r>
            <a:r>
              <a:rPr lang="en-US" i="1" dirty="0"/>
              <a:t>moved</a:t>
            </a:r>
            <a:r>
              <a:rPr lang="en-US" dirty="0"/>
              <a:t> when they are assigned</a:t>
            </a:r>
          </a:p>
          <a:p>
            <a:pPr marL="0" indent="0">
              <a:buNone/>
            </a:pPr>
            <a:endParaRPr lang="en-US" sz="8800" dirty="0"/>
          </a:p>
          <a:p>
            <a:pPr marL="0" indent="0">
              <a:buNone/>
            </a:pPr>
            <a:endParaRPr lang="en-US" sz="4400" dirty="0"/>
          </a:p>
        </p:txBody>
      </p:sp>
      <p:sp>
        <p:nvSpPr>
          <p:cNvPr id="4" name="Espace réservé du numéro de diapositive 3">
            <a:extLst>
              <a:ext uri="{FF2B5EF4-FFF2-40B4-BE49-F238E27FC236}">
                <a16:creationId xmlns:a16="http://schemas.microsoft.com/office/drawing/2014/main" id="{E4CA4435-1814-4AC0-8C6C-050803430ABB}"/>
              </a:ext>
            </a:extLst>
          </p:cNvPr>
          <p:cNvSpPr>
            <a:spLocks noGrp="1"/>
          </p:cNvSpPr>
          <p:nvPr>
            <p:ph type="sldNum" sz="quarter" idx="12"/>
          </p:nvPr>
        </p:nvSpPr>
        <p:spPr/>
        <p:txBody>
          <a:bodyPr/>
          <a:lstStyle/>
          <a:p>
            <a:fld id="{C9355402-0690-4A79-A082-001A68712055}" type="slidenum">
              <a:rPr lang="fr-FR" smtClean="0"/>
              <a:t>10</a:t>
            </a:fld>
            <a:endParaRPr lang="fr-FR"/>
          </a:p>
        </p:txBody>
      </p:sp>
      <p:sp>
        <p:nvSpPr>
          <p:cNvPr id="5" name="Espace réservé du contenu 2">
            <a:extLst>
              <a:ext uri="{FF2B5EF4-FFF2-40B4-BE49-F238E27FC236}">
                <a16:creationId xmlns:a16="http://schemas.microsoft.com/office/drawing/2014/main" id="{4A9C6BCA-3FEF-4E93-AC92-B95E49D7FBB2}"/>
              </a:ext>
            </a:extLst>
          </p:cNvPr>
          <p:cNvSpPr txBox="1">
            <a:spLocks/>
          </p:cNvSpPr>
          <p:nvPr/>
        </p:nvSpPr>
        <p:spPr>
          <a:xfrm>
            <a:off x="1598956" y="3471524"/>
            <a:ext cx="9768839" cy="187263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urier New" panose="02070309020205020404" pitchFamily="49" charset="0"/>
                <a:cs typeface="Courier New" panose="02070309020205020404" pitchFamily="49" charset="0"/>
              </a:rPr>
              <a:t>X := </a:t>
            </a:r>
            <a:r>
              <a:rPr lang="en-US" sz="2000" b="1" dirty="0">
                <a:latin typeface="Courier New" panose="02070309020205020404" pitchFamily="49" charset="0"/>
                <a:cs typeface="Courier New" panose="02070309020205020404" pitchFamily="49" charset="0"/>
              </a:rPr>
              <a:t>new</a:t>
            </a:r>
            <a:r>
              <a:rPr lang="en-US" sz="2000" dirty="0">
                <a:latin typeface="Courier New" panose="02070309020205020404" pitchFamily="49" charset="0"/>
                <a:cs typeface="Courier New" panose="02070309020205020404" pitchFamily="49" charset="0"/>
              </a:rPr>
              <a:t> Integer’(1);</a:t>
            </a:r>
          </a:p>
          <a:p>
            <a:pPr marL="0" indent="0">
              <a:buNone/>
            </a:pPr>
            <a:r>
              <a:rPr lang="en-US" sz="2000" dirty="0">
                <a:latin typeface="Courier New" panose="02070309020205020404" pitchFamily="49" charset="0"/>
                <a:cs typeface="Courier New" panose="02070309020205020404" pitchFamily="49" charset="0"/>
              </a:rPr>
              <a:t>Y := X;                 </a:t>
            </a:r>
            <a:r>
              <a:rPr lang="en-US" sz="2000" i="1" dirty="0">
                <a:latin typeface="Courier New" panose="02070309020205020404" pitchFamily="49" charset="0"/>
                <a:cs typeface="Courier New" panose="02070309020205020404" pitchFamily="49" charset="0"/>
              </a:rPr>
              <a:t>--  the value designated by X is moved</a:t>
            </a:r>
          </a:p>
          <a:p>
            <a:pPr marL="0" indent="0">
              <a:buNone/>
            </a:pPr>
            <a:r>
              <a:rPr lang="en-US" sz="2000" dirty="0">
                <a:latin typeface="Courier New" panose="02070309020205020404" pitchFamily="49" charset="0"/>
                <a:cs typeface="Courier New" panose="02070309020205020404" pitchFamily="49" charset="0"/>
              </a:rPr>
              <a:t>V := </a:t>
            </a:r>
            <a:r>
              <a:rPr lang="en-US" sz="2000" dirty="0" err="1">
                <a:latin typeface="Courier New" panose="02070309020205020404" pitchFamily="49" charset="0"/>
                <a:cs typeface="Courier New" panose="02070309020205020404" pitchFamily="49" charset="0"/>
              </a:rPr>
              <a:t>X.</a:t>
            </a:r>
            <a:r>
              <a:rPr lang="en-US" sz="2000" b="1" dirty="0" err="1">
                <a:latin typeface="Courier New" panose="02070309020205020404" pitchFamily="49" charset="0"/>
                <a:cs typeface="Courier New" panose="02070309020205020404" pitchFamily="49" charset="0"/>
              </a:rPr>
              <a:t>all</a:t>
            </a:r>
            <a:r>
              <a:rPr lang="en-US" sz="2000" dirty="0">
                <a:latin typeface="Courier New" panose="02070309020205020404" pitchFamily="49" charset="0"/>
                <a:cs typeface="Courier New" panose="02070309020205020404" pitchFamily="49" charset="0"/>
              </a:rPr>
              <a:t>;             </a:t>
            </a:r>
            <a:r>
              <a:rPr lang="en-US" sz="2000" i="1" dirty="0">
                <a:latin typeface="Courier New" panose="02070309020205020404" pitchFamily="49" charset="0"/>
                <a:cs typeface="Courier New" panose="02070309020205020404" pitchFamily="49" charset="0"/>
              </a:rPr>
              <a:t>--  it can no longer be accessed</a:t>
            </a:r>
          </a:p>
          <a:p>
            <a:pPr marL="0" indent="0">
              <a:buNone/>
            </a:pPr>
            <a:r>
              <a:rPr lang="en-US" sz="2000" dirty="0">
                <a:latin typeface="Courier New" panose="02070309020205020404" pitchFamily="49" charset="0"/>
                <a:cs typeface="Courier New" panose="02070309020205020404" pitchFamily="49" charset="0"/>
              </a:rPr>
              <a:t>X := </a:t>
            </a:r>
            <a:r>
              <a:rPr lang="en-US" sz="2000" b="1" dirty="0">
                <a:latin typeface="Courier New" panose="02070309020205020404" pitchFamily="49" charset="0"/>
                <a:cs typeface="Courier New" panose="02070309020205020404" pitchFamily="49" charset="0"/>
              </a:rPr>
              <a:t>new </a:t>
            </a:r>
            <a:r>
              <a:rPr lang="en-US" sz="2000" dirty="0">
                <a:latin typeface="Courier New" panose="02070309020205020404" pitchFamily="49" charset="0"/>
                <a:cs typeface="Courier New" panose="02070309020205020404" pitchFamily="49" charset="0"/>
              </a:rPr>
              <a:t>Integer’(10);  </a:t>
            </a:r>
            <a:r>
              <a:rPr lang="en-US" sz="2000" i="1" dirty="0">
                <a:latin typeface="Courier New" panose="02070309020205020404" pitchFamily="49" charset="0"/>
                <a:cs typeface="Courier New" panose="02070309020205020404" pitchFamily="49" charset="0"/>
              </a:rPr>
              <a:t>--  X can designate something else</a:t>
            </a:r>
          </a:p>
          <a:p>
            <a:pPr marL="0" indent="0">
              <a:buNone/>
            </a:pPr>
            <a:endParaRPr lang="en-US" sz="2000" dirty="0">
              <a:latin typeface="Courier New" panose="02070309020205020404" pitchFamily="49" charset="0"/>
              <a:cs typeface="Courier New" panose="02070309020205020404" pitchFamily="49" charset="0"/>
            </a:endParaRPr>
          </a:p>
        </p:txBody>
      </p:sp>
      <p:pic>
        <p:nvPicPr>
          <p:cNvPr id="6" name="Picture 8" descr="wrong.png">
            <a:extLst>
              <a:ext uri="{FF2B5EF4-FFF2-40B4-BE49-F238E27FC236}">
                <a16:creationId xmlns:a16="http://schemas.microsoft.com/office/drawing/2014/main" id="{BD9DF038-BCC8-4ECC-8BEF-71657A09C4C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88741" y="4290622"/>
            <a:ext cx="355082" cy="354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343994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77CF6-85C9-47A8-907D-4A06FFD92765}"/>
              </a:ext>
            </a:extLst>
          </p:cNvPr>
          <p:cNvSpPr>
            <a:spLocks noGrp="1"/>
          </p:cNvSpPr>
          <p:nvPr>
            <p:ph type="title"/>
          </p:nvPr>
        </p:nvSpPr>
        <p:spPr/>
        <p:txBody>
          <a:bodyPr/>
          <a:lstStyle/>
          <a:p>
            <a:r>
              <a:rPr lang="en-US" dirty="0"/>
              <a:t>Pointers in SPARK – Proof Support</a:t>
            </a:r>
          </a:p>
        </p:txBody>
      </p:sp>
      <p:sp>
        <p:nvSpPr>
          <p:cNvPr id="3" name="Espace réservé du contenu 2">
            <a:extLst>
              <a:ext uri="{FF2B5EF4-FFF2-40B4-BE49-F238E27FC236}">
                <a16:creationId xmlns:a16="http://schemas.microsoft.com/office/drawing/2014/main" id="{5CB6776D-036D-4DFC-82A8-685A632D05B8}"/>
              </a:ext>
            </a:extLst>
          </p:cNvPr>
          <p:cNvSpPr>
            <a:spLocks noGrp="1"/>
          </p:cNvSpPr>
          <p:nvPr>
            <p:ph idx="1"/>
          </p:nvPr>
        </p:nvSpPr>
        <p:spPr/>
        <p:txBody>
          <a:bodyPr/>
          <a:lstStyle/>
          <a:p>
            <a:r>
              <a:rPr lang="en-US" dirty="0"/>
              <a:t>Access types are handled like option types</a:t>
            </a:r>
          </a:p>
          <a:p>
            <a:endParaRPr lang="en-US" dirty="0"/>
          </a:p>
          <a:p>
            <a:endParaRPr lang="en-US" sz="4800" dirty="0"/>
          </a:p>
          <a:p>
            <a:endParaRPr lang="en-US" dirty="0"/>
          </a:p>
          <a:p>
            <a:r>
              <a:rPr lang="en-US" dirty="0"/>
              <a:t>Only valid because of ownership rules</a:t>
            </a:r>
          </a:p>
        </p:txBody>
      </p:sp>
      <p:sp>
        <p:nvSpPr>
          <p:cNvPr id="4" name="Espace réservé du numéro de diapositive 3">
            <a:extLst>
              <a:ext uri="{FF2B5EF4-FFF2-40B4-BE49-F238E27FC236}">
                <a16:creationId xmlns:a16="http://schemas.microsoft.com/office/drawing/2014/main" id="{E4CA4435-1814-4AC0-8C6C-050803430ABB}"/>
              </a:ext>
            </a:extLst>
          </p:cNvPr>
          <p:cNvSpPr>
            <a:spLocks noGrp="1"/>
          </p:cNvSpPr>
          <p:nvPr>
            <p:ph type="sldNum" sz="quarter" idx="12"/>
          </p:nvPr>
        </p:nvSpPr>
        <p:spPr/>
        <p:txBody>
          <a:bodyPr/>
          <a:lstStyle/>
          <a:p>
            <a:fld id="{C9355402-0690-4A79-A082-001A68712055}" type="slidenum">
              <a:rPr lang="fr-FR" smtClean="0"/>
              <a:t>11</a:t>
            </a:fld>
            <a:endParaRPr lang="fr-FR"/>
          </a:p>
        </p:txBody>
      </p:sp>
      <p:sp>
        <p:nvSpPr>
          <p:cNvPr id="5" name="Espace réservé du contenu 2">
            <a:extLst>
              <a:ext uri="{FF2B5EF4-FFF2-40B4-BE49-F238E27FC236}">
                <a16:creationId xmlns:a16="http://schemas.microsoft.com/office/drawing/2014/main" id="{9BA4B1B0-6C10-4873-8D05-4B7E7C8CE010}"/>
              </a:ext>
            </a:extLst>
          </p:cNvPr>
          <p:cNvSpPr txBox="1">
            <a:spLocks/>
          </p:cNvSpPr>
          <p:nvPr/>
        </p:nvSpPr>
        <p:spPr>
          <a:xfrm>
            <a:off x="1931436" y="4934105"/>
            <a:ext cx="9422363" cy="124096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urier New" panose="02070309020205020404" pitchFamily="49" charset="0"/>
                <a:cs typeface="Courier New" panose="02070309020205020404" pitchFamily="49" charset="0"/>
              </a:rPr>
              <a:t>Y := X;</a:t>
            </a:r>
          </a:p>
          <a:p>
            <a:pPr marL="0" indent="0">
              <a:buNone/>
            </a:pPr>
            <a:r>
              <a:rPr lang="en-US" sz="2000" dirty="0" err="1">
                <a:latin typeface="Courier New" panose="02070309020205020404" pitchFamily="49" charset="0"/>
                <a:cs typeface="Courier New" panose="02070309020205020404" pitchFamily="49" charset="0"/>
              </a:rPr>
              <a:t>Y.</a:t>
            </a:r>
            <a:r>
              <a:rPr lang="en-US" sz="2000" b="1" dirty="0" err="1">
                <a:latin typeface="Courier New" panose="02070309020205020404" pitchFamily="49" charset="0"/>
                <a:cs typeface="Courier New" panose="02070309020205020404" pitchFamily="49" charset="0"/>
              </a:rPr>
              <a:t>all</a:t>
            </a:r>
            <a:r>
              <a:rPr lang="en-US" sz="2000" b="1"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11;</a:t>
            </a:r>
          </a:p>
          <a:p>
            <a:pPr marL="0" indent="0">
              <a:buNone/>
            </a:pPr>
            <a:r>
              <a:rPr lang="en-US" sz="2000" b="1" dirty="0">
                <a:latin typeface="Courier New" panose="02070309020205020404" pitchFamily="49" charset="0"/>
                <a:cs typeface="Courier New" panose="02070309020205020404" pitchFamily="49" charset="0"/>
              </a:rPr>
              <a:t>pragma </a:t>
            </a:r>
            <a:r>
              <a:rPr lang="en-US" sz="2000" dirty="0">
                <a:latin typeface="Courier New" panose="02070309020205020404" pitchFamily="49" charset="0"/>
                <a:cs typeface="Courier New" panose="02070309020205020404" pitchFamily="49" charset="0"/>
              </a:rPr>
              <a:t>Assert (</a:t>
            </a:r>
            <a:r>
              <a:rPr lang="en-US" sz="2000" dirty="0" err="1">
                <a:latin typeface="Courier New" panose="02070309020205020404" pitchFamily="49" charset="0"/>
                <a:cs typeface="Courier New" panose="02070309020205020404" pitchFamily="49" charset="0"/>
              </a:rPr>
              <a:t>X.</a:t>
            </a:r>
            <a:r>
              <a:rPr lang="en-US" sz="2000" b="1" dirty="0" err="1">
                <a:latin typeface="Courier New" panose="02070309020205020404" pitchFamily="49" charset="0"/>
                <a:cs typeface="Courier New" panose="02070309020205020404" pitchFamily="49" charset="0"/>
              </a:rPr>
              <a:t>all</a:t>
            </a:r>
            <a:r>
              <a:rPr lang="en-US" sz="2000" b="1"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10);  </a:t>
            </a:r>
            <a:r>
              <a:rPr lang="en-US" sz="2000" i="1" dirty="0">
                <a:latin typeface="Courier New" panose="02070309020205020404" pitchFamily="49" charset="0"/>
                <a:cs typeface="Courier New" panose="02070309020205020404" pitchFamily="49" charset="0"/>
              </a:rPr>
              <a:t>--  X has been moved</a:t>
            </a:r>
          </a:p>
        </p:txBody>
      </p:sp>
      <p:pic>
        <p:nvPicPr>
          <p:cNvPr id="7" name="Picture 9" descr="correct.png">
            <a:extLst>
              <a:ext uri="{FF2B5EF4-FFF2-40B4-BE49-F238E27FC236}">
                <a16:creationId xmlns:a16="http://schemas.microsoft.com/office/drawing/2014/main" id="{5CA39C80-1F04-4897-9FDA-FF7E4D297DB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61426" y="2949709"/>
            <a:ext cx="364578" cy="35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wrong.png">
            <a:extLst>
              <a:ext uri="{FF2B5EF4-FFF2-40B4-BE49-F238E27FC236}">
                <a16:creationId xmlns:a16="http://schemas.microsoft.com/office/drawing/2014/main" id="{AB99370A-73AF-47EC-B2B6-F3EE1D7B8FE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486765" y="5761882"/>
            <a:ext cx="355082" cy="354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Espace réservé du contenu 2">
            <a:extLst>
              <a:ext uri="{FF2B5EF4-FFF2-40B4-BE49-F238E27FC236}">
                <a16:creationId xmlns:a16="http://schemas.microsoft.com/office/drawing/2014/main" id="{931E073B-BEBA-45DA-B4FD-654D44E12C42}"/>
              </a:ext>
            </a:extLst>
          </p:cNvPr>
          <p:cNvSpPr txBox="1">
            <a:spLocks/>
          </p:cNvSpPr>
          <p:nvPr/>
        </p:nvSpPr>
        <p:spPr>
          <a:xfrm>
            <a:off x="1931436" y="2545421"/>
            <a:ext cx="9422363" cy="124096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urier New" panose="02070309020205020404" pitchFamily="49" charset="0"/>
                <a:cs typeface="Courier New" panose="02070309020205020404" pitchFamily="49" charset="0"/>
              </a:rPr>
              <a:t>X : </a:t>
            </a:r>
            <a:r>
              <a:rPr lang="en-US" sz="2000" dirty="0" err="1">
                <a:latin typeface="Courier New" panose="02070309020205020404" pitchFamily="49" charset="0"/>
                <a:cs typeface="Courier New" panose="02070309020205020404" pitchFamily="49" charset="0"/>
              </a:rPr>
              <a:t>Int_Access</a:t>
            </a:r>
            <a:r>
              <a:rPr lang="en-US" sz="2000" dirty="0">
                <a:latin typeface="Courier New" panose="02070309020205020404" pitchFamily="49" charset="0"/>
                <a:cs typeface="Courier New" panose="02070309020205020404" pitchFamily="49" charset="0"/>
              </a:rPr>
              <a:t> := </a:t>
            </a:r>
            <a:r>
              <a:rPr lang="en-US" sz="2000" b="1" dirty="0">
                <a:latin typeface="Courier New" panose="02070309020205020404" pitchFamily="49" charset="0"/>
                <a:cs typeface="Courier New" panose="02070309020205020404" pitchFamily="49" charset="0"/>
              </a:rPr>
              <a:t>new </a:t>
            </a:r>
            <a:r>
              <a:rPr lang="en-US" sz="2000" dirty="0">
                <a:latin typeface="Courier New" panose="02070309020205020404" pitchFamily="49" charset="0"/>
                <a:cs typeface="Courier New" panose="02070309020205020404" pitchFamily="49" charset="0"/>
              </a:rPr>
              <a:t>Integer’(10);</a:t>
            </a:r>
          </a:p>
          <a:p>
            <a:pPr marL="0" indent="0">
              <a:buNone/>
            </a:pPr>
            <a:r>
              <a:rPr lang="en-US" sz="2000" dirty="0">
                <a:latin typeface="Courier New" panose="02070309020205020404" pitchFamily="49" charset="0"/>
                <a:cs typeface="Courier New" panose="02070309020205020404" pitchFamily="49" charset="0"/>
              </a:rPr>
              <a:t>V : Integer := </a:t>
            </a:r>
            <a:r>
              <a:rPr lang="en-US" sz="2000" dirty="0" err="1">
                <a:latin typeface="Courier New" panose="02070309020205020404" pitchFamily="49" charset="0"/>
                <a:cs typeface="Courier New" panose="02070309020205020404" pitchFamily="49" charset="0"/>
              </a:rPr>
              <a:t>X.</a:t>
            </a:r>
            <a:r>
              <a:rPr lang="en-US" sz="2000" b="1" dirty="0" err="1">
                <a:latin typeface="Courier New" panose="02070309020205020404" pitchFamily="49" charset="0"/>
                <a:cs typeface="Courier New" panose="02070309020205020404" pitchFamily="49" charset="0"/>
              </a:rPr>
              <a:t>all</a:t>
            </a:r>
            <a:r>
              <a:rPr lang="en-US" sz="2000" dirty="0">
                <a:latin typeface="Courier New" panose="02070309020205020404" pitchFamily="49" charset="0"/>
                <a:cs typeface="Courier New" panose="02070309020205020404" pitchFamily="49" charset="0"/>
              </a:rPr>
              <a:t>;</a:t>
            </a:r>
          </a:p>
          <a:p>
            <a:pPr marL="0" indent="0">
              <a:buNone/>
            </a:pPr>
            <a:r>
              <a:rPr lang="en-US" sz="2000" i="1" dirty="0">
                <a:latin typeface="Courier New" panose="02070309020205020404" pitchFamily="49" charset="0"/>
                <a:cs typeface="Courier New" panose="02070309020205020404" pitchFamily="49" charset="0"/>
              </a:rPr>
              <a:t>--  access check proved</a:t>
            </a:r>
          </a:p>
        </p:txBody>
      </p:sp>
    </p:spTree>
    <p:extLst>
      <p:ext uri="{BB962C8B-B14F-4D97-AF65-F5344CB8AC3E}">
        <p14:creationId xmlns:p14="http://schemas.microsoft.com/office/powerpoint/2010/main" val="2535345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AECF72AB-C6FA-43D0-84F4-ECB708D567AB}"/>
              </a:ext>
            </a:extLst>
          </p:cNvPr>
          <p:cNvSpPr>
            <a:spLocks noGrp="1"/>
          </p:cNvSpPr>
          <p:nvPr>
            <p:ph type="title"/>
          </p:nvPr>
        </p:nvSpPr>
        <p:spPr/>
        <p:txBody>
          <a:bodyPr/>
          <a:lstStyle/>
          <a:p>
            <a:r>
              <a:rPr lang="en-US" dirty="0"/>
              <a:t>Recursive Data-Structures</a:t>
            </a:r>
          </a:p>
        </p:txBody>
      </p:sp>
      <p:sp>
        <p:nvSpPr>
          <p:cNvPr id="6" name="Espace réservé du texte 5">
            <a:extLst>
              <a:ext uri="{FF2B5EF4-FFF2-40B4-BE49-F238E27FC236}">
                <a16:creationId xmlns:a16="http://schemas.microsoft.com/office/drawing/2014/main" id="{287ED5A5-DDDF-41A2-A225-7C354DEB18D5}"/>
              </a:ext>
            </a:extLst>
          </p:cNvPr>
          <p:cNvSpPr>
            <a:spLocks noGrp="1"/>
          </p:cNvSpPr>
          <p:nvPr>
            <p:ph type="body" idx="1"/>
          </p:nvPr>
        </p:nvSpPr>
        <p:spPr/>
        <p:txBody>
          <a:bodyPr/>
          <a:lstStyle/>
          <a:p>
            <a:endParaRPr lang="en-US"/>
          </a:p>
        </p:txBody>
      </p:sp>
      <p:sp>
        <p:nvSpPr>
          <p:cNvPr id="4" name="Espace réservé du numéro de diapositive 3">
            <a:extLst>
              <a:ext uri="{FF2B5EF4-FFF2-40B4-BE49-F238E27FC236}">
                <a16:creationId xmlns:a16="http://schemas.microsoft.com/office/drawing/2014/main" id="{EED6F113-295B-45C1-B480-F0E205D5E915}"/>
              </a:ext>
            </a:extLst>
          </p:cNvPr>
          <p:cNvSpPr>
            <a:spLocks noGrp="1"/>
          </p:cNvSpPr>
          <p:nvPr>
            <p:ph type="sldNum" sz="quarter" idx="12"/>
          </p:nvPr>
        </p:nvSpPr>
        <p:spPr/>
        <p:txBody>
          <a:bodyPr/>
          <a:lstStyle/>
          <a:p>
            <a:fld id="{C9355402-0690-4A79-A082-001A68712055}" type="slidenum">
              <a:rPr lang="fr-FR" smtClean="0"/>
              <a:t>12</a:t>
            </a:fld>
            <a:endParaRPr lang="fr-FR"/>
          </a:p>
        </p:txBody>
      </p:sp>
    </p:spTree>
    <p:extLst>
      <p:ext uri="{BB962C8B-B14F-4D97-AF65-F5344CB8AC3E}">
        <p14:creationId xmlns:p14="http://schemas.microsoft.com/office/powerpoint/2010/main" val="29260716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E42FE40-E1FF-4EFC-AC5A-DC60E078782B}"/>
              </a:ext>
            </a:extLst>
          </p:cNvPr>
          <p:cNvSpPr>
            <a:spLocks noGrp="1"/>
          </p:cNvSpPr>
          <p:nvPr>
            <p:ph type="title"/>
          </p:nvPr>
        </p:nvSpPr>
        <p:spPr/>
        <p:txBody>
          <a:bodyPr/>
          <a:lstStyle/>
          <a:p>
            <a:r>
              <a:rPr lang="en-US" dirty="0"/>
              <a:t>Recursive Data-Structures in Ada</a:t>
            </a:r>
          </a:p>
        </p:txBody>
      </p:sp>
      <p:sp>
        <p:nvSpPr>
          <p:cNvPr id="3" name="Espace réservé du contenu 2">
            <a:extLst>
              <a:ext uri="{FF2B5EF4-FFF2-40B4-BE49-F238E27FC236}">
                <a16:creationId xmlns:a16="http://schemas.microsoft.com/office/drawing/2014/main" id="{9E47EA7F-ED98-4855-BC73-382099CF5DFD}"/>
              </a:ext>
            </a:extLst>
          </p:cNvPr>
          <p:cNvSpPr>
            <a:spLocks noGrp="1"/>
          </p:cNvSpPr>
          <p:nvPr>
            <p:ph idx="1"/>
          </p:nvPr>
        </p:nvSpPr>
        <p:spPr/>
        <p:txBody>
          <a:bodyPr/>
          <a:lstStyle/>
          <a:p>
            <a:r>
              <a:rPr lang="en-US" dirty="0"/>
              <a:t>Access types are used to construct recursive types</a:t>
            </a:r>
          </a:p>
          <a:p>
            <a:endParaRPr lang="en-US" dirty="0"/>
          </a:p>
          <a:p>
            <a:endParaRPr lang="en-US" dirty="0"/>
          </a:p>
          <a:p>
            <a:endParaRPr lang="en-US" dirty="0"/>
          </a:p>
          <a:p>
            <a:endParaRPr lang="en-US" dirty="0"/>
          </a:p>
          <a:p>
            <a:endParaRPr lang="en-US" sz="4000" dirty="0"/>
          </a:p>
          <a:p>
            <a:endParaRPr lang="en-US" sz="800" dirty="0"/>
          </a:p>
          <a:p>
            <a:r>
              <a:rPr lang="en-US" dirty="0"/>
              <a:t>Declarations can be interleaved with others to declare mutually recursive types, n-</a:t>
            </a:r>
            <a:r>
              <a:rPr lang="en-US" dirty="0" err="1"/>
              <a:t>ary</a:t>
            </a:r>
            <a:r>
              <a:rPr lang="en-US" dirty="0"/>
              <a:t> trees…</a:t>
            </a:r>
          </a:p>
          <a:p>
            <a:pPr marL="0" indent="0">
              <a:buNone/>
            </a:pPr>
            <a:endParaRPr lang="en-US" dirty="0"/>
          </a:p>
        </p:txBody>
      </p:sp>
      <p:sp>
        <p:nvSpPr>
          <p:cNvPr id="4" name="Espace réservé du numéro de diapositive 3">
            <a:extLst>
              <a:ext uri="{FF2B5EF4-FFF2-40B4-BE49-F238E27FC236}">
                <a16:creationId xmlns:a16="http://schemas.microsoft.com/office/drawing/2014/main" id="{DA0A4721-E7BE-41BE-AD87-648AE2523D2D}"/>
              </a:ext>
            </a:extLst>
          </p:cNvPr>
          <p:cNvSpPr>
            <a:spLocks noGrp="1"/>
          </p:cNvSpPr>
          <p:nvPr>
            <p:ph type="sldNum" sz="quarter" idx="12"/>
          </p:nvPr>
        </p:nvSpPr>
        <p:spPr/>
        <p:txBody>
          <a:bodyPr/>
          <a:lstStyle/>
          <a:p>
            <a:fld id="{C9355402-0690-4A79-A082-001A68712055}" type="slidenum">
              <a:rPr lang="fr-FR" smtClean="0"/>
              <a:t>13</a:t>
            </a:fld>
            <a:endParaRPr lang="fr-FR"/>
          </a:p>
        </p:txBody>
      </p:sp>
      <p:sp>
        <p:nvSpPr>
          <p:cNvPr id="5" name="Espace réservé du contenu 2">
            <a:extLst>
              <a:ext uri="{FF2B5EF4-FFF2-40B4-BE49-F238E27FC236}">
                <a16:creationId xmlns:a16="http://schemas.microsoft.com/office/drawing/2014/main" id="{30967E9D-DAC6-42E6-AB96-E1C09A0EB2A9}"/>
              </a:ext>
            </a:extLst>
          </p:cNvPr>
          <p:cNvSpPr txBox="1">
            <a:spLocks/>
          </p:cNvSpPr>
          <p:nvPr/>
        </p:nvSpPr>
        <p:spPr>
          <a:xfrm>
            <a:off x="1981200" y="2468880"/>
            <a:ext cx="9458131" cy="2753360"/>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latin typeface="Courier New" panose="02070309020205020404" pitchFamily="49" charset="0"/>
                <a:cs typeface="Courier New" panose="02070309020205020404" pitchFamily="49" charset="0"/>
              </a:rPr>
              <a:t>type </a:t>
            </a:r>
            <a:r>
              <a:rPr lang="en-US" sz="2000" dirty="0" err="1">
                <a:latin typeface="Courier New" panose="02070309020205020404" pitchFamily="49" charset="0"/>
                <a:cs typeface="Courier New" panose="02070309020205020404" pitchFamily="49" charset="0"/>
              </a:rPr>
              <a:t>List_Cell</a:t>
            </a:r>
            <a:r>
              <a:rPr lang="en-US" sz="2000" dirty="0">
                <a:latin typeface="Courier New" panose="02070309020205020404" pitchFamily="49" charset="0"/>
                <a:cs typeface="Courier New" panose="02070309020205020404" pitchFamily="49" charset="0"/>
              </a:rPr>
              <a:t>;</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type </a:t>
            </a:r>
            <a:r>
              <a:rPr lang="en-US" sz="2000" dirty="0">
                <a:latin typeface="Courier New" panose="02070309020205020404" pitchFamily="49" charset="0"/>
                <a:cs typeface="Courier New" panose="02070309020205020404" pitchFamily="49" charset="0"/>
              </a:rPr>
              <a:t>List </a:t>
            </a:r>
            <a:r>
              <a:rPr lang="en-US" sz="2000" b="1" dirty="0">
                <a:latin typeface="Courier New" panose="02070309020205020404" pitchFamily="49" charset="0"/>
                <a:cs typeface="Courier New" panose="02070309020205020404" pitchFamily="49" charset="0"/>
              </a:rPr>
              <a:t>is access </a:t>
            </a:r>
            <a:r>
              <a:rPr lang="en-US" sz="2000" dirty="0" err="1">
                <a:latin typeface="Courier New" panose="02070309020205020404" pitchFamily="49" charset="0"/>
                <a:cs typeface="Courier New" panose="02070309020205020404" pitchFamily="49" charset="0"/>
              </a:rPr>
              <a:t>List_Cell</a:t>
            </a:r>
            <a:r>
              <a:rPr lang="en-US" sz="2000" dirty="0">
                <a:latin typeface="Courier New" panose="02070309020205020404" pitchFamily="49" charset="0"/>
                <a:cs typeface="Courier New" panose="02070309020205020404" pitchFamily="49" charset="0"/>
              </a:rPr>
              <a:t>;</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type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List_Cell</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is record</a:t>
            </a:r>
          </a:p>
          <a:p>
            <a:pPr marL="0" indent="0">
              <a:buNone/>
            </a:pPr>
            <a:r>
              <a:rPr lang="en-US" sz="2000" b="1"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Data : Integer;</a:t>
            </a:r>
          </a:p>
          <a:p>
            <a:pPr marL="0" indent="0">
              <a:buNone/>
            </a:pPr>
            <a:r>
              <a:rPr lang="en-US" sz="2000" dirty="0">
                <a:latin typeface="Courier New" panose="02070309020205020404" pitchFamily="49" charset="0"/>
                <a:cs typeface="Courier New" panose="02070309020205020404" pitchFamily="49" charset="0"/>
              </a:rPr>
              <a:t>  Next : List;</a:t>
            </a:r>
          </a:p>
          <a:p>
            <a:pPr marL="0" indent="0">
              <a:buNone/>
            </a:pPr>
            <a:r>
              <a:rPr lang="en-US" sz="2000" b="1" dirty="0">
                <a:latin typeface="Courier New" panose="02070309020205020404" pitchFamily="49" charset="0"/>
                <a:cs typeface="Courier New" panose="02070309020205020404" pitchFamily="49" charset="0"/>
              </a:rPr>
              <a:t>end record</a:t>
            </a:r>
            <a:r>
              <a:rPr lang="en-US" sz="2000" dirty="0">
                <a:latin typeface="Courier New" panose="02070309020205020404" pitchFamily="49" charset="0"/>
                <a:cs typeface="Courier New" panose="02070309020205020404" pitchFamily="49" charset="0"/>
              </a:rPr>
              <a:t>;</a:t>
            </a:r>
          </a:p>
        </p:txBody>
      </p:sp>
      <p:sp>
        <p:nvSpPr>
          <p:cNvPr id="6" name="ZoneTexte 5">
            <a:extLst>
              <a:ext uri="{FF2B5EF4-FFF2-40B4-BE49-F238E27FC236}">
                <a16:creationId xmlns:a16="http://schemas.microsoft.com/office/drawing/2014/main" id="{F947E716-3C85-444E-897A-1E870DCB784E}"/>
              </a:ext>
            </a:extLst>
          </p:cNvPr>
          <p:cNvSpPr txBox="1"/>
          <p:nvPr/>
        </p:nvSpPr>
        <p:spPr>
          <a:xfrm>
            <a:off x="6771640" y="2387600"/>
            <a:ext cx="3070969" cy="461665"/>
          </a:xfrm>
          <a:prstGeom prst="rect">
            <a:avLst/>
          </a:prstGeom>
          <a:ln w="38100"/>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400" dirty="0"/>
              <a:t>Incomplete declaration</a:t>
            </a:r>
          </a:p>
        </p:txBody>
      </p:sp>
      <p:sp>
        <p:nvSpPr>
          <p:cNvPr id="7" name="ZoneTexte 6">
            <a:extLst>
              <a:ext uri="{FF2B5EF4-FFF2-40B4-BE49-F238E27FC236}">
                <a16:creationId xmlns:a16="http://schemas.microsoft.com/office/drawing/2014/main" id="{1AB4517A-23A5-4AF5-A4E3-CCA05A892A4D}"/>
              </a:ext>
            </a:extLst>
          </p:cNvPr>
          <p:cNvSpPr txBox="1"/>
          <p:nvPr/>
        </p:nvSpPr>
        <p:spPr>
          <a:xfrm>
            <a:off x="8485731" y="3103761"/>
            <a:ext cx="1643399" cy="461665"/>
          </a:xfrm>
          <a:prstGeom prst="rect">
            <a:avLst/>
          </a:prstGeom>
          <a:ln w="38100"/>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400" dirty="0"/>
              <a:t>Access type</a:t>
            </a:r>
          </a:p>
        </p:txBody>
      </p:sp>
      <p:sp>
        <p:nvSpPr>
          <p:cNvPr id="8" name="ZoneTexte 7">
            <a:extLst>
              <a:ext uri="{FF2B5EF4-FFF2-40B4-BE49-F238E27FC236}">
                <a16:creationId xmlns:a16="http://schemas.microsoft.com/office/drawing/2014/main" id="{FEBA7BDA-CC3A-4BF1-9941-8427BBC14CEF}"/>
              </a:ext>
            </a:extLst>
          </p:cNvPr>
          <p:cNvSpPr txBox="1"/>
          <p:nvPr/>
        </p:nvSpPr>
        <p:spPr>
          <a:xfrm>
            <a:off x="8252878" y="4267650"/>
            <a:ext cx="2261581" cy="461665"/>
          </a:xfrm>
          <a:prstGeom prst="rect">
            <a:avLst/>
          </a:prstGeom>
          <a:ln w="38100"/>
        </p:spPr>
        <p:style>
          <a:lnRef idx="2">
            <a:schemeClr val="accent6"/>
          </a:lnRef>
          <a:fillRef idx="1">
            <a:schemeClr val="lt1"/>
          </a:fillRef>
          <a:effectRef idx="0">
            <a:schemeClr val="accent6"/>
          </a:effectRef>
          <a:fontRef idx="minor">
            <a:schemeClr val="dk1"/>
          </a:fontRef>
        </p:style>
        <p:txBody>
          <a:bodyPr wrap="none" rtlCol="0">
            <a:spAutoFit/>
          </a:bodyPr>
          <a:lstStyle/>
          <a:p>
            <a:r>
              <a:rPr lang="en-US" sz="2400" dirty="0"/>
              <a:t>Type completion</a:t>
            </a:r>
          </a:p>
        </p:txBody>
      </p:sp>
      <p:cxnSp>
        <p:nvCxnSpPr>
          <p:cNvPr id="10" name="Connecteur droit avec flèche 9">
            <a:extLst>
              <a:ext uri="{FF2B5EF4-FFF2-40B4-BE49-F238E27FC236}">
                <a16:creationId xmlns:a16="http://schemas.microsoft.com/office/drawing/2014/main" id="{922DCE51-AD51-4774-ADD6-CF609216F6FB}"/>
              </a:ext>
            </a:extLst>
          </p:cNvPr>
          <p:cNvCxnSpPr/>
          <p:nvPr/>
        </p:nvCxnSpPr>
        <p:spPr>
          <a:xfrm flipH="1">
            <a:off x="4399280" y="2651760"/>
            <a:ext cx="2372360" cy="0"/>
          </a:xfrm>
          <a:prstGeom prst="straightConnector1">
            <a:avLst/>
          </a:prstGeom>
          <a:ln w="38100">
            <a:tailEnd type="triangle"/>
          </a:ln>
        </p:spPr>
        <p:style>
          <a:lnRef idx="2">
            <a:schemeClr val="accent1"/>
          </a:lnRef>
          <a:fillRef idx="1">
            <a:schemeClr val="lt1"/>
          </a:fillRef>
          <a:effectRef idx="0">
            <a:schemeClr val="accent1"/>
          </a:effectRef>
          <a:fontRef idx="minor">
            <a:schemeClr val="dk1"/>
          </a:fontRef>
        </p:style>
      </p:cxnSp>
      <p:cxnSp>
        <p:nvCxnSpPr>
          <p:cNvPr id="11" name="Connecteur droit avec flèche 10">
            <a:extLst>
              <a:ext uri="{FF2B5EF4-FFF2-40B4-BE49-F238E27FC236}">
                <a16:creationId xmlns:a16="http://schemas.microsoft.com/office/drawing/2014/main" id="{B749CEB2-283C-44A0-8E51-197FDD181F4F}"/>
              </a:ext>
            </a:extLst>
          </p:cNvPr>
          <p:cNvCxnSpPr>
            <a:cxnSpLocks/>
          </p:cNvCxnSpPr>
          <p:nvPr/>
        </p:nvCxnSpPr>
        <p:spPr>
          <a:xfrm flipH="1">
            <a:off x="6644640" y="3342640"/>
            <a:ext cx="1823720" cy="0"/>
          </a:xfrm>
          <a:prstGeom prst="straightConnector1">
            <a:avLst/>
          </a:prstGeom>
          <a:ln w="38100">
            <a:tailEnd type="triangle"/>
          </a:ln>
        </p:spPr>
        <p:style>
          <a:lnRef idx="2">
            <a:schemeClr val="accent2"/>
          </a:lnRef>
          <a:fillRef idx="1">
            <a:schemeClr val="lt1"/>
          </a:fillRef>
          <a:effectRef idx="0">
            <a:schemeClr val="accent2"/>
          </a:effectRef>
          <a:fontRef idx="minor">
            <a:schemeClr val="dk1"/>
          </a:fontRef>
        </p:style>
      </p:cxnSp>
      <p:cxnSp>
        <p:nvCxnSpPr>
          <p:cNvPr id="14" name="Connecteur droit avec flèche 13">
            <a:extLst>
              <a:ext uri="{FF2B5EF4-FFF2-40B4-BE49-F238E27FC236}">
                <a16:creationId xmlns:a16="http://schemas.microsoft.com/office/drawing/2014/main" id="{BFB8987A-2EBE-4CFC-9E2F-E377252C10A7}"/>
              </a:ext>
            </a:extLst>
          </p:cNvPr>
          <p:cNvCxnSpPr/>
          <p:nvPr/>
        </p:nvCxnSpPr>
        <p:spPr>
          <a:xfrm flipH="1">
            <a:off x="5872480" y="4521200"/>
            <a:ext cx="2372360" cy="0"/>
          </a:xfrm>
          <a:prstGeom prst="straightConnector1">
            <a:avLst/>
          </a:prstGeom>
          <a:ln w="38100">
            <a:tailEnd type="triangle"/>
          </a:ln>
        </p:spPr>
        <p:style>
          <a:lnRef idx="2">
            <a:schemeClr val="accent6"/>
          </a:lnRef>
          <a:fillRef idx="1">
            <a:schemeClr val="lt1"/>
          </a:fillRef>
          <a:effectRef idx="0">
            <a:schemeClr val="accent6"/>
          </a:effectRef>
          <a:fontRef idx="minor">
            <a:schemeClr val="dk1"/>
          </a:fontRef>
        </p:style>
      </p:cxnSp>
    </p:spTree>
    <p:extLst>
      <p:ext uri="{BB962C8B-B14F-4D97-AF65-F5344CB8AC3E}">
        <p14:creationId xmlns:p14="http://schemas.microsoft.com/office/powerpoint/2010/main" val="2850069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8" descr="wrong.png">
            <a:extLst>
              <a:ext uri="{FF2B5EF4-FFF2-40B4-BE49-F238E27FC236}">
                <a16:creationId xmlns:a16="http://schemas.microsoft.com/office/drawing/2014/main" id="{A04C32E4-2613-4ED7-9FCA-F7284DD865A5}"/>
              </a:ext>
            </a:extLst>
          </p:cNvPr>
          <p:cNvPicPr>
            <a:picLocks noChangeAspect="1"/>
          </p:cNvPicPr>
          <p:nvPr/>
        </p:nvPicPr>
        <p:blipFill>
          <a:blip r:embed="rId2">
            <a:alphaModFix amt="23000"/>
            <a:extLst>
              <a:ext uri="{28A0092B-C50C-407E-A947-70E740481C1C}">
                <a14:useLocalDpi xmlns:a14="http://schemas.microsoft.com/office/drawing/2010/main" val="0"/>
              </a:ext>
            </a:extLst>
          </a:blip>
          <a:srcRect/>
          <a:stretch>
            <a:fillRect/>
          </a:stretch>
        </p:blipFill>
        <p:spPr bwMode="auto">
          <a:xfrm>
            <a:off x="6647476" y="3031982"/>
            <a:ext cx="3339743" cy="3335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7" name="Picture 9" descr="correct.png">
            <a:extLst>
              <a:ext uri="{FF2B5EF4-FFF2-40B4-BE49-F238E27FC236}">
                <a16:creationId xmlns:a16="http://schemas.microsoft.com/office/drawing/2014/main" id="{F027C4BE-3271-43BF-AA2C-ADFCB9E18559}"/>
              </a:ext>
            </a:extLst>
          </p:cNvPr>
          <p:cNvPicPr>
            <a:picLocks noChangeAspect="1"/>
          </p:cNvPicPr>
          <p:nvPr/>
        </p:nvPicPr>
        <p:blipFill>
          <a:blip r:embed="rId3">
            <a:alphaModFix amt="28000"/>
            <a:extLst>
              <a:ext uri="{28A0092B-C50C-407E-A947-70E740481C1C}">
                <a14:useLocalDpi xmlns:a14="http://schemas.microsoft.com/office/drawing/2010/main" val="0"/>
              </a:ext>
            </a:extLst>
          </a:blip>
          <a:srcRect/>
          <a:stretch>
            <a:fillRect/>
          </a:stretch>
        </p:blipFill>
        <p:spPr bwMode="auto">
          <a:xfrm>
            <a:off x="1599211" y="3044629"/>
            <a:ext cx="3285773" cy="3217251"/>
          </a:xfrm>
          <a:prstGeom prst="rect">
            <a:avLst/>
          </a:prstGeom>
          <a:noFill/>
          <a:ln>
            <a:noFill/>
          </a:ln>
          <a:effectLst>
            <a:outerShdw blurRad="50800" dist="50800" dir="5400000" algn="ctr" rotWithShape="0">
              <a:srgbClr val="000000">
                <a:alpha val="0"/>
              </a:srgb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re 1">
            <a:extLst>
              <a:ext uri="{FF2B5EF4-FFF2-40B4-BE49-F238E27FC236}">
                <a16:creationId xmlns:a16="http://schemas.microsoft.com/office/drawing/2014/main" id="{8B58D98F-EA17-4D22-A499-EC2ED00C609D}"/>
              </a:ext>
            </a:extLst>
          </p:cNvPr>
          <p:cNvSpPr>
            <a:spLocks noGrp="1"/>
          </p:cNvSpPr>
          <p:nvPr>
            <p:ph type="title"/>
          </p:nvPr>
        </p:nvSpPr>
        <p:spPr/>
        <p:txBody>
          <a:bodyPr/>
          <a:lstStyle/>
          <a:p>
            <a:r>
              <a:rPr lang="en-US" dirty="0"/>
              <a:t>Recursive Data-Structures in SPARK</a:t>
            </a:r>
          </a:p>
        </p:txBody>
      </p:sp>
      <p:sp>
        <p:nvSpPr>
          <p:cNvPr id="3" name="Espace réservé du contenu 2">
            <a:extLst>
              <a:ext uri="{FF2B5EF4-FFF2-40B4-BE49-F238E27FC236}">
                <a16:creationId xmlns:a16="http://schemas.microsoft.com/office/drawing/2014/main" id="{6CDBB100-BA39-46BD-9C03-F8D63386E801}"/>
              </a:ext>
            </a:extLst>
          </p:cNvPr>
          <p:cNvSpPr>
            <a:spLocks noGrp="1"/>
          </p:cNvSpPr>
          <p:nvPr>
            <p:ph idx="1"/>
          </p:nvPr>
        </p:nvSpPr>
        <p:spPr>
          <a:xfrm>
            <a:off x="838200" y="1825625"/>
            <a:ext cx="10515600" cy="4351338"/>
          </a:xfrm>
        </p:spPr>
        <p:txBody>
          <a:bodyPr/>
          <a:lstStyle/>
          <a:p>
            <a:r>
              <a:rPr lang="en-US" dirty="0"/>
              <a:t>Recursive data-structures are supported in SPARK…</a:t>
            </a:r>
          </a:p>
          <a:p>
            <a:r>
              <a:rPr lang="en-US" dirty="0"/>
              <a:t>… but must comply with ownership policy</a:t>
            </a:r>
          </a:p>
        </p:txBody>
      </p:sp>
      <p:sp>
        <p:nvSpPr>
          <p:cNvPr id="4" name="Espace réservé du numéro de diapositive 3">
            <a:extLst>
              <a:ext uri="{FF2B5EF4-FFF2-40B4-BE49-F238E27FC236}">
                <a16:creationId xmlns:a16="http://schemas.microsoft.com/office/drawing/2014/main" id="{BD949D6C-4FCD-4F82-9F76-1084C9544D4F}"/>
              </a:ext>
            </a:extLst>
          </p:cNvPr>
          <p:cNvSpPr>
            <a:spLocks noGrp="1"/>
          </p:cNvSpPr>
          <p:nvPr>
            <p:ph type="sldNum" sz="quarter" idx="12"/>
          </p:nvPr>
        </p:nvSpPr>
        <p:spPr>
          <a:xfrm>
            <a:off x="8610600" y="6356350"/>
            <a:ext cx="2743200" cy="365125"/>
          </a:xfrm>
        </p:spPr>
        <p:txBody>
          <a:bodyPr/>
          <a:lstStyle/>
          <a:p>
            <a:fld id="{C9355402-0690-4A79-A082-001A68712055}" type="slidenum">
              <a:rPr lang="fr-FR" smtClean="0"/>
              <a:t>14</a:t>
            </a:fld>
            <a:endParaRPr lang="fr-FR"/>
          </a:p>
        </p:txBody>
      </p:sp>
      <p:grpSp>
        <p:nvGrpSpPr>
          <p:cNvPr id="5" name="Groupe 4">
            <a:extLst>
              <a:ext uri="{FF2B5EF4-FFF2-40B4-BE49-F238E27FC236}">
                <a16:creationId xmlns:a16="http://schemas.microsoft.com/office/drawing/2014/main" id="{7ADD8563-1186-489F-A2FE-57085DACAD59}"/>
              </a:ext>
            </a:extLst>
          </p:cNvPr>
          <p:cNvGrpSpPr/>
          <p:nvPr/>
        </p:nvGrpSpPr>
        <p:grpSpPr>
          <a:xfrm>
            <a:off x="3477136" y="3186659"/>
            <a:ext cx="1500502" cy="1493519"/>
            <a:chOff x="1665032" y="3093324"/>
            <a:chExt cx="1500502" cy="1493519"/>
          </a:xfrm>
        </p:grpSpPr>
        <p:sp>
          <p:nvSpPr>
            <p:cNvPr id="6" name="Ellipse 5">
              <a:extLst>
                <a:ext uri="{FF2B5EF4-FFF2-40B4-BE49-F238E27FC236}">
                  <a16:creationId xmlns:a16="http://schemas.microsoft.com/office/drawing/2014/main" id="{B117B66B-B717-4FA4-904F-F550C134795B}"/>
                </a:ext>
              </a:extLst>
            </p:cNvPr>
            <p:cNvSpPr/>
            <p:nvPr/>
          </p:nvSpPr>
          <p:spPr>
            <a:xfrm>
              <a:off x="2040406" y="3093324"/>
              <a:ext cx="374380" cy="371887"/>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7" name="Ellipse 6">
              <a:extLst>
                <a:ext uri="{FF2B5EF4-FFF2-40B4-BE49-F238E27FC236}">
                  <a16:creationId xmlns:a16="http://schemas.microsoft.com/office/drawing/2014/main" id="{9D222BB1-57CC-428E-861D-CDEA7DD971FD}"/>
                </a:ext>
              </a:extLst>
            </p:cNvPr>
            <p:cNvSpPr/>
            <p:nvPr/>
          </p:nvSpPr>
          <p:spPr>
            <a:xfrm>
              <a:off x="1665032" y="3654140"/>
              <a:ext cx="374380" cy="371887"/>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 name="Ellipse 7">
              <a:extLst>
                <a:ext uri="{FF2B5EF4-FFF2-40B4-BE49-F238E27FC236}">
                  <a16:creationId xmlns:a16="http://schemas.microsoft.com/office/drawing/2014/main" id="{22F6624F-88A4-447F-B0F7-E130C10A8F38}"/>
                </a:ext>
              </a:extLst>
            </p:cNvPr>
            <p:cNvSpPr/>
            <p:nvPr/>
          </p:nvSpPr>
          <p:spPr>
            <a:xfrm>
              <a:off x="2415780" y="3654140"/>
              <a:ext cx="374380" cy="371887"/>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 name="Ellipse 8">
              <a:extLst>
                <a:ext uri="{FF2B5EF4-FFF2-40B4-BE49-F238E27FC236}">
                  <a16:creationId xmlns:a16="http://schemas.microsoft.com/office/drawing/2014/main" id="{1AFB92A5-27E3-4D0B-B567-A9CCA40906E2}"/>
                </a:ext>
              </a:extLst>
            </p:cNvPr>
            <p:cNvSpPr/>
            <p:nvPr/>
          </p:nvSpPr>
          <p:spPr>
            <a:xfrm>
              <a:off x="2791154" y="4214956"/>
              <a:ext cx="374380" cy="371887"/>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cxnSp>
          <p:nvCxnSpPr>
            <p:cNvPr id="10" name="Connecteur droit avec flèche 9">
              <a:extLst>
                <a:ext uri="{FF2B5EF4-FFF2-40B4-BE49-F238E27FC236}">
                  <a16:creationId xmlns:a16="http://schemas.microsoft.com/office/drawing/2014/main" id="{996EC1AB-3956-4BF0-9F3C-DA096FCD2173}"/>
                </a:ext>
              </a:extLst>
            </p:cNvPr>
            <p:cNvCxnSpPr/>
            <p:nvPr/>
          </p:nvCxnSpPr>
          <p:spPr>
            <a:xfrm>
              <a:off x="2348848" y="3429579"/>
              <a:ext cx="155355" cy="253394"/>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1" name="Connecteur droit avec flèche 10">
              <a:extLst>
                <a:ext uri="{FF2B5EF4-FFF2-40B4-BE49-F238E27FC236}">
                  <a16:creationId xmlns:a16="http://schemas.microsoft.com/office/drawing/2014/main" id="{80463170-04B1-457B-B7A4-CE861FF00105}"/>
                </a:ext>
              </a:extLst>
            </p:cNvPr>
            <p:cNvCxnSpPr/>
            <p:nvPr/>
          </p:nvCxnSpPr>
          <p:spPr>
            <a:xfrm>
              <a:off x="2712482" y="4005400"/>
              <a:ext cx="155355" cy="253394"/>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2" name="Connecteur droit avec flèche 11">
              <a:extLst>
                <a:ext uri="{FF2B5EF4-FFF2-40B4-BE49-F238E27FC236}">
                  <a16:creationId xmlns:a16="http://schemas.microsoft.com/office/drawing/2014/main" id="{7BEA0B7A-9282-4913-8B94-1F480781D235}"/>
                </a:ext>
              </a:extLst>
            </p:cNvPr>
            <p:cNvCxnSpPr/>
            <p:nvPr/>
          </p:nvCxnSpPr>
          <p:spPr>
            <a:xfrm flipH="1">
              <a:off x="1961097" y="3429578"/>
              <a:ext cx="155355" cy="253394"/>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13" name="Ellipse 12">
              <a:extLst>
                <a:ext uri="{FF2B5EF4-FFF2-40B4-BE49-F238E27FC236}">
                  <a16:creationId xmlns:a16="http://schemas.microsoft.com/office/drawing/2014/main" id="{A29AFB22-E9B5-45E7-9312-5C5370626957}"/>
                </a:ext>
              </a:extLst>
            </p:cNvPr>
            <p:cNvSpPr/>
            <p:nvPr/>
          </p:nvSpPr>
          <p:spPr>
            <a:xfrm>
              <a:off x="2060548" y="4214956"/>
              <a:ext cx="374380" cy="371887"/>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cxnSp>
          <p:nvCxnSpPr>
            <p:cNvPr id="14" name="Connecteur droit avec flèche 13">
              <a:extLst>
                <a:ext uri="{FF2B5EF4-FFF2-40B4-BE49-F238E27FC236}">
                  <a16:creationId xmlns:a16="http://schemas.microsoft.com/office/drawing/2014/main" id="{650952F5-49E4-4460-897D-8D0A3C1D5CC2}"/>
                </a:ext>
              </a:extLst>
            </p:cNvPr>
            <p:cNvCxnSpPr/>
            <p:nvPr/>
          </p:nvCxnSpPr>
          <p:spPr>
            <a:xfrm flipH="1">
              <a:off x="2356613" y="3990395"/>
              <a:ext cx="155355" cy="253394"/>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grpSp>
      <p:grpSp>
        <p:nvGrpSpPr>
          <p:cNvPr id="41" name="Groupe 40">
            <a:extLst>
              <a:ext uri="{FF2B5EF4-FFF2-40B4-BE49-F238E27FC236}">
                <a16:creationId xmlns:a16="http://schemas.microsoft.com/office/drawing/2014/main" id="{9F17B506-8954-4014-928E-20E55AE879D2}"/>
              </a:ext>
            </a:extLst>
          </p:cNvPr>
          <p:cNvGrpSpPr/>
          <p:nvPr/>
        </p:nvGrpSpPr>
        <p:grpSpPr>
          <a:xfrm>
            <a:off x="1508859" y="4957697"/>
            <a:ext cx="2118946" cy="685978"/>
            <a:chOff x="1061904" y="5059249"/>
            <a:chExt cx="2118946" cy="685978"/>
          </a:xfrm>
        </p:grpSpPr>
        <p:sp>
          <p:nvSpPr>
            <p:cNvPr id="15" name="Ellipse 14">
              <a:extLst>
                <a:ext uri="{FF2B5EF4-FFF2-40B4-BE49-F238E27FC236}">
                  <a16:creationId xmlns:a16="http://schemas.microsoft.com/office/drawing/2014/main" id="{1AEA59F2-2D63-4712-A6B4-4DD7A02D0520}"/>
                </a:ext>
              </a:extLst>
            </p:cNvPr>
            <p:cNvSpPr/>
            <p:nvPr/>
          </p:nvSpPr>
          <p:spPr>
            <a:xfrm>
              <a:off x="1061904" y="5355752"/>
              <a:ext cx="374380" cy="371887"/>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6" name="Ellipse 15">
              <a:extLst>
                <a:ext uri="{FF2B5EF4-FFF2-40B4-BE49-F238E27FC236}">
                  <a16:creationId xmlns:a16="http://schemas.microsoft.com/office/drawing/2014/main" id="{3520A696-22C2-4D24-8BDD-64CBDB727D9B}"/>
                </a:ext>
              </a:extLst>
            </p:cNvPr>
            <p:cNvSpPr/>
            <p:nvPr/>
          </p:nvSpPr>
          <p:spPr>
            <a:xfrm>
              <a:off x="1643426" y="5355752"/>
              <a:ext cx="374380" cy="371887"/>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7" name="Ellipse 16">
              <a:extLst>
                <a:ext uri="{FF2B5EF4-FFF2-40B4-BE49-F238E27FC236}">
                  <a16:creationId xmlns:a16="http://schemas.microsoft.com/office/drawing/2014/main" id="{0F5302E2-D611-43F3-B34B-57DD9D12E7ED}"/>
                </a:ext>
              </a:extLst>
            </p:cNvPr>
            <p:cNvSpPr/>
            <p:nvPr/>
          </p:nvSpPr>
          <p:spPr>
            <a:xfrm>
              <a:off x="2227596" y="5355752"/>
              <a:ext cx="374380" cy="371887"/>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8" name="Ellipse 17">
              <a:extLst>
                <a:ext uri="{FF2B5EF4-FFF2-40B4-BE49-F238E27FC236}">
                  <a16:creationId xmlns:a16="http://schemas.microsoft.com/office/drawing/2014/main" id="{115586B1-C880-4CAC-9A0B-59FADBAB80E0}"/>
                </a:ext>
              </a:extLst>
            </p:cNvPr>
            <p:cNvSpPr/>
            <p:nvPr/>
          </p:nvSpPr>
          <p:spPr>
            <a:xfrm>
              <a:off x="2806470" y="5373340"/>
              <a:ext cx="374380" cy="371887"/>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9" name="Flèche en arc 26">
              <a:extLst>
                <a:ext uri="{FF2B5EF4-FFF2-40B4-BE49-F238E27FC236}">
                  <a16:creationId xmlns:a16="http://schemas.microsoft.com/office/drawing/2014/main" id="{2531A09D-C8FB-4874-ADC1-F8E29437591A}"/>
                </a:ext>
              </a:extLst>
            </p:cNvPr>
            <p:cNvSpPr/>
            <p:nvPr/>
          </p:nvSpPr>
          <p:spPr>
            <a:xfrm rot="327104">
              <a:off x="1186175" y="5059249"/>
              <a:ext cx="662964" cy="595031"/>
            </a:xfrm>
            <a:prstGeom prst="circularArrow">
              <a:avLst>
                <a:gd name="adj1" fmla="val 1866"/>
                <a:gd name="adj2" fmla="val 715359"/>
                <a:gd name="adj3" fmla="val 20581693"/>
                <a:gd name="adj4" fmla="val 10506172"/>
                <a:gd name="adj5" fmla="val 8599"/>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
          <p:nvSpPr>
            <p:cNvPr id="20" name="Flèche en arc 26">
              <a:extLst>
                <a:ext uri="{FF2B5EF4-FFF2-40B4-BE49-F238E27FC236}">
                  <a16:creationId xmlns:a16="http://schemas.microsoft.com/office/drawing/2014/main" id="{C0323FB4-6EFE-46E0-B0DD-049BBF97E652}"/>
                </a:ext>
              </a:extLst>
            </p:cNvPr>
            <p:cNvSpPr/>
            <p:nvPr/>
          </p:nvSpPr>
          <p:spPr>
            <a:xfrm rot="327104">
              <a:off x="1784259" y="5059250"/>
              <a:ext cx="662964" cy="595031"/>
            </a:xfrm>
            <a:prstGeom prst="circularArrow">
              <a:avLst>
                <a:gd name="adj1" fmla="val 1866"/>
                <a:gd name="adj2" fmla="val 715359"/>
                <a:gd name="adj3" fmla="val 20581693"/>
                <a:gd name="adj4" fmla="val 10506172"/>
                <a:gd name="adj5" fmla="val 8599"/>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
          <p:nvSpPr>
            <p:cNvPr id="21" name="Flèche en arc 26">
              <a:extLst>
                <a:ext uri="{FF2B5EF4-FFF2-40B4-BE49-F238E27FC236}">
                  <a16:creationId xmlns:a16="http://schemas.microsoft.com/office/drawing/2014/main" id="{C1B9CDDB-E671-4BFE-8547-DF485E07916B}"/>
                </a:ext>
              </a:extLst>
            </p:cNvPr>
            <p:cNvSpPr/>
            <p:nvPr/>
          </p:nvSpPr>
          <p:spPr>
            <a:xfrm rot="327104">
              <a:off x="2383380" y="5059250"/>
              <a:ext cx="662964" cy="595031"/>
            </a:xfrm>
            <a:prstGeom prst="circularArrow">
              <a:avLst>
                <a:gd name="adj1" fmla="val 1866"/>
                <a:gd name="adj2" fmla="val 715359"/>
                <a:gd name="adj3" fmla="val 20581693"/>
                <a:gd name="adj4" fmla="val 10506172"/>
                <a:gd name="adj5" fmla="val 8599"/>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grpSp>
      <p:grpSp>
        <p:nvGrpSpPr>
          <p:cNvPr id="42" name="Groupe 41">
            <a:extLst>
              <a:ext uri="{FF2B5EF4-FFF2-40B4-BE49-F238E27FC236}">
                <a16:creationId xmlns:a16="http://schemas.microsoft.com/office/drawing/2014/main" id="{A2E4D6A1-94CA-4797-A794-5BABC8804488}"/>
              </a:ext>
            </a:extLst>
          </p:cNvPr>
          <p:cNvGrpSpPr/>
          <p:nvPr/>
        </p:nvGrpSpPr>
        <p:grpSpPr>
          <a:xfrm>
            <a:off x="8111957" y="3308240"/>
            <a:ext cx="2118946" cy="992528"/>
            <a:chOff x="7304017" y="3024631"/>
            <a:chExt cx="2118946" cy="992528"/>
          </a:xfrm>
        </p:grpSpPr>
        <p:sp>
          <p:nvSpPr>
            <p:cNvPr id="22" name="Ellipse 21">
              <a:extLst>
                <a:ext uri="{FF2B5EF4-FFF2-40B4-BE49-F238E27FC236}">
                  <a16:creationId xmlns:a16="http://schemas.microsoft.com/office/drawing/2014/main" id="{3C527E05-3F04-43FC-8D8C-F9BBD50CDE00}"/>
                </a:ext>
              </a:extLst>
            </p:cNvPr>
            <p:cNvSpPr/>
            <p:nvPr/>
          </p:nvSpPr>
          <p:spPr>
            <a:xfrm>
              <a:off x="7304017" y="3321134"/>
              <a:ext cx="374380" cy="371887"/>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3" name="Ellipse 22">
              <a:extLst>
                <a:ext uri="{FF2B5EF4-FFF2-40B4-BE49-F238E27FC236}">
                  <a16:creationId xmlns:a16="http://schemas.microsoft.com/office/drawing/2014/main" id="{615D0742-4E71-4E0B-A0C0-5CB0105F74E9}"/>
                </a:ext>
              </a:extLst>
            </p:cNvPr>
            <p:cNvSpPr/>
            <p:nvPr/>
          </p:nvSpPr>
          <p:spPr>
            <a:xfrm>
              <a:off x="7885539" y="3321134"/>
              <a:ext cx="374380" cy="371887"/>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4" name="Ellipse 23">
              <a:extLst>
                <a:ext uri="{FF2B5EF4-FFF2-40B4-BE49-F238E27FC236}">
                  <a16:creationId xmlns:a16="http://schemas.microsoft.com/office/drawing/2014/main" id="{2B12E046-A48B-4F84-874B-6EFF948906AE}"/>
                </a:ext>
              </a:extLst>
            </p:cNvPr>
            <p:cNvSpPr/>
            <p:nvPr/>
          </p:nvSpPr>
          <p:spPr>
            <a:xfrm>
              <a:off x="8469709" y="3321134"/>
              <a:ext cx="374380" cy="371887"/>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5" name="Ellipse 24">
              <a:extLst>
                <a:ext uri="{FF2B5EF4-FFF2-40B4-BE49-F238E27FC236}">
                  <a16:creationId xmlns:a16="http://schemas.microsoft.com/office/drawing/2014/main" id="{EBAD0856-11D5-4C30-9564-F0114C72A7A5}"/>
                </a:ext>
              </a:extLst>
            </p:cNvPr>
            <p:cNvSpPr/>
            <p:nvPr/>
          </p:nvSpPr>
          <p:spPr>
            <a:xfrm>
              <a:off x="9048583" y="3338722"/>
              <a:ext cx="374380" cy="371887"/>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26" name="Flèche en arc 26">
              <a:extLst>
                <a:ext uri="{FF2B5EF4-FFF2-40B4-BE49-F238E27FC236}">
                  <a16:creationId xmlns:a16="http://schemas.microsoft.com/office/drawing/2014/main" id="{04A15785-1EAC-414E-8A5C-5C02B744D3A0}"/>
                </a:ext>
              </a:extLst>
            </p:cNvPr>
            <p:cNvSpPr/>
            <p:nvPr/>
          </p:nvSpPr>
          <p:spPr>
            <a:xfrm rot="327104">
              <a:off x="7428288" y="3024631"/>
              <a:ext cx="662964" cy="595031"/>
            </a:xfrm>
            <a:prstGeom prst="circularArrow">
              <a:avLst>
                <a:gd name="adj1" fmla="val 1866"/>
                <a:gd name="adj2" fmla="val 715359"/>
                <a:gd name="adj3" fmla="val 20581693"/>
                <a:gd name="adj4" fmla="val 10506172"/>
                <a:gd name="adj5" fmla="val 8599"/>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
          <p:nvSpPr>
            <p:cNvPr id="27" name="Flèche en arc 26">
              <a:extLst>
                <a:ext uri="{FF2B5EF4-FFF2-40B4-BE49-F238E27FC236}">
                  <a16:creationId xmlns:a16="http://schemas.microsoft.com/office/drawing/2014/main" id="{CAAAEE43-F3FC-4479-A0FA-A76C6953A0DE}"/>
                </a:ext>
              </a:extLst>
            </p:cNvPr>
            <p:cNvSpPr/>
            <p:nvPr/>
          </p:nvSpPr>
          <p:spPr>
            <a:xfrm rot="327104">
              <a:off x="8026372" y="3024632"/>
              <a:ext cx="662964" cy="595031"/>
            </a:xfrm>
            <a:prstGeom prst="circularArrow">
              <a:avLst>
                <a:gd name="adj1" fmla="val 1866"/>
                <a:gd name="adj2" fmla="val 715359"/>
                <a:gd name="adj3" fmla="val 20581693"/>
                <a:gd name="adj4" fmla="val 10506172"/>
                <a:gd name="adj5" fmla="val 8599"/>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
          <p:nvSpPr>
            <p:cNvPr id="28" name="Flèche en arc 26">
              <a:extLst>
                <a:ext uri="{FF2B5EF4-FFF2-40B4-BE49-F238E27FC236}">
                  <a16:creationId xmlns:a16="http://schemas.microsoft.com/office/drawing/2014/main" id="{8CF8F632-2602-4203-B7E9-2FB1B8D2F827}"/>
                </a:ext>
              </a:extLst>
            </p:cNvPr>
            <p:cNvSpPr/>
            <p:nvPr/>
          </p:nvSpPr>
          <p:spPr>
            <a:xfrm rot="327104">
              <a:off x="8625493" y="3024632"/>
              <a:ext cx="662964" cy="595031"/>
            </a:xfrm>
            <a:prstGeom prst="circularArrow">
              <a:avLst>
                <a:gd name="adj1" fmla="val 1866"/>
                <a:gd name="adj2" fmla="val 715359"/>
                <a:gd name="adj3" fmla="val 20581693"/>
                <a:gd name="adj4" fmla="val 10506172"/>
                <a:gd name="adj5" fmla="val 8599"/>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
          <p:nvSpPr>
            <p:cNvPr id="29" name="Flèche en arc 26">
              <a:extLst>
                <a:ext uri="{FF2B5EF4-FFF2-40B4-BE49-F238E27FC236}">
                  <a16:creationId xmlns:a16="http://schemas.microsoft.com/office/drawing/2014/main" id="{E24C74E7-0AC7-43B4-A765-040BFE446F8E}"/>
                </a:ext>
              </a:extLst>
            </p:cNvPr>
            <p:cNvSpPr/>
            <p:nvPr/>
          </p:nvSpPr>
          <p:spPr>
            <a:xfrm rot="327104" flipH="1" flipV="1">
              <a:off x="7448710" y="3422127"/>
              <a:ext cx="662964" cy="595031"/>
            </a:xfrm>
            <a:prstGeom prst="circularArrow">
              <a:avLst>
                <a:gd name="adj1" fmla="val 1866"/>
                <a:gd name="adj2" fmla="val 715359"/>
                <a:gd name="adj3" fmla="val 20581693"/>
                <a:gd name="adj4" fmla="val 10506172"/>
                <a:gd name="adj5" fmla="val 8599"/>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
          <p:nvSpPr>
            <p:cNvPr id="30" name="Flèche en arc 26">
              <a:extLst>
                <a:ext uri="{FF2B5EF4-FFF2-40B4-BE49-F238E27FC236}">
                  <a16:creationId xmlns:a16="http://schemas.microsoft.com/office/drawing/2014/main" id="{C9BAD683-B6D4-40F0-9C68-2547AC81027C}"/>
                </a:ext>
              </a:extLst>
            </p:cNvPr>
            <p:cNvSpPr/>
            <p:nvPr/>
          </p:nvSpPr>
          <p:spPr>
            <a:xfrm rot="327104" flipH="1" flipV="1">
              <a:off x="8046794" y="3422128"/>
              <a:ext cx="662964" cy="595031"/>
            </a:xfrm>
            <a:prstGeom prst="circularArrow">
              <a:avLst>
                <a:gd name="adj1" fmla="val 1866"/>
                <a:gd name="adj2" fmla="val 715359"/>
                <a:gd name="adj3" fmla="val 20581693"/>
                <a:gd name="adj4" fmla="val 10506172"/>
                <a:gd name="adj5" fmla="val 8599"/>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sp>
          <p:nvSpPr>
            <p:cNvPr id="31" name="Flèche en arc 26">
              <a:extLst>
                <a:ext uri="{FF2B5EF4-FFF2-40B4-BE49-F238E27FC236}">
                  <a16:creationId xmlns:a16="http://schemas.microsoft.com/office/drawing/2014/main" id="{78BC300B-50C6-49D5-8335-048C2C2C036A}"/>
                </a:ext>
              </a:extLst>
            </p:cNvPr>
            <p:cNvSpPr/>
            <p:nvPr/>
          </p:nvSpPr>
          <p:spPr>
            <a:xfrm rot="327104" flipH="1" flipV="1">
              <a:off x="8645915" y="3422128"/>
              <a:ext cx="662964" cy="595031"/>
            </a:xfrm>
            <a:prstGeom prst="circularArrow">
              <a:avLst>
                <a:gd name="adj1" fmla="val 1866"/>
                <a:gd name="adj2" fmla="val 715359"/>
                <a:gd name="adj3" fmla="val 20581693"/>
                <a:gd name="adj4" fmla="val 10506172"/>
                <a:gd name="adj5" fmla="val 8599"/>
              </a:avLst>
            </a:prstGeom>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fr-FR">
                <a:ln w="0"/>
                <a:solidFill>
                  <a:schemeClr val="tx1"/>
                </a:solidFill>
                <a:effectLst>
                  <a:outerShdw blurRad="38100" dist="19050" dir="2700000" algn="tl" rotWithShape="0">
                    <a:schemeClr val="dk1">
                      <a:alpha val="40000"/>
                    </a:schemeClr>
                  </a:outerShdw>
                </a:effectLst>
              </a:endParaRPr>
            </a:p>
          </p:txBody>
        </p:sp>
      </p:grpSp>
      <p:grpSp>
        <p:nvGrpSpPr>
          <p:cNvPr id="43" name="Groupe 42">
            <a:extLst>
              <a:ext uri="{FF2B5EF4-FFF2-40B4-BE49-F238E27FC236}">
                <a16:creationId xmlns:a16="http://schemas.microsoft.com/office/drawing/2014/main" id="{CB6FAC82-761B-403B-B465-B3241573359A}"/>
              </a:ext>
            </a:extLst>
          </p:cNvPr>
          <p:cNvGrpSpPr/>
          <p:nvPr/>
        </p:nvGrpSpPr>
        <p:grpSpPr>
          <a:xfrm>
            <a:off x="6219965" y="3840083"/>
            <a:ext cx="1500502" cy="2065728"/>
            <a:chOff x="6907906" y="4197832"/>
            <a:chExt cx="1500502" cy="2065728"/>
          </a:xfrm>
        </p:grpSpPr>
        <p:sp>
          <p:nvSpPr>
            <p:cNvPr id="32" name="Ellipse 31">
              <a:extLst>
                <a:ext uri="{FF2B5EF4-FFF2-40B4-BE49-F238E27FC236}">
                  <a16:creationId xmlns:a16="http://schemas.microsoft.com/office/drawing/2014/main" id="{6A2DEB13-0330-42F3-9AB4-FC75FA700739}"/>
                </a:ext>
              </a:extLst>
            </p:cNvPr>
            <p:cNvSpPr/>
            <p:nvPr/>
          </p:nvSpPr>
          <p:spPr>
            <a:xfrm>
              <a:off x="7283280" y="4197832"/>
              <a:ext cx="374380" cy="371887"/>
            </a:xfrm>
            <a:prstGeom prst="ellipse">
              <a:avLst/>
            </a:prstGeom>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3" name="Ellipse 32">
              <a:extLst>
                <a:ext uri="{FF2B5EF4-FFF2-40B4-BE49-F238E27FC236}">
                  <a16:creationId xmlns:a16="http://schemas.microsoft.com/office/drawing/2014/main" id="{1D3DB388-2DBE-43AD-934E-4713253778E6}"/>
                </a:ext>
              </a:extLst>
            </p:cNvPr>
            <p:cNvSpPr/>
            <p:nvPr/>
          </p:nvSpPr>
          <p:spPr>
            <a:xfrm>
              <a:off x="6907906" y="4758648"/>
              <a:ext cx="374380" cy="371887"/>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4" name="Ellipse 33">
              <a:extLst>
                <a:ext uri="{FF2B5EF4-FFF2-40B4-BE49-F238E27FC236}">
                  <a16:creationId xmlns:a16="http://schemas.microsoft.com/office/drawing/2014/main" id="{0C37EAC2-A8AB-4DEA-861A-900A940AE798}"/>
                </a:ext>
              </a:extLst>
            </p:cNvPr>
            <p:cNvSpPr/>
            <p:nvPr/>
          </p:nvSpPr>
          <p:spPr>
            <a:xfrm>
              <a:off x="7658654" y="4758648"/>
              <a:ext cx="374380" cy="371887"/>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35" name="Ellipse 34">
              <a:extLst>
                <a:ext uri="{FF2B5EF4-FFF2-40B4-BE49-F238E27FC236}">
                  <a16:creationId xmlns:a16="http://schemas.microsoft.com/office/drawing/2014/main" id="{3E2FF8E2-BCC9-4294-B91A-D2ABE2A78A50}"/>
                </a:ext>
              </a:extLst>
            </p:cNvPr>
            <p:cNvSpPr/>
            <p:nvPr/>
          </p:nvSpPr>
          <p:spPr>
            <a:xfrm>
              <a:off x="8034028" y="5319464"/>
              <a:ext cx="374380" cy="371887"/>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cxnSp>
          <p:nvCxnSpPr>
            <p:cNvPr id="36" name="Connecteur droit avec flèche 35">
              <a:extLst>
                <a:ext uri="{FF2B5EF4-FFF2-40B4-BE49-F238E27FC236}">
                  <a16:creationId xmlns:a16="http://schemas.microsoft.com/office/drawing/2014/main" id="{CD3CBE55-3F46-4804-8C70-F131692C1A31}"/>
                </a:ext>
              </a:extLst>
            </p:cNvPr>
            <p:cNvCxnSpPr/>
            <p:nvPr/>
          </p:nvCxnSpPr>
          <p:spPr>
            <a:xfrm>
              <a:off x="7591722" y="4534087"/>
              <a:ext cx="155355" cy="253394"/>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7" name="Connecteur droit avec flèche 36">
              <a:extLst>
                <a:ext uri="{FF2B5EF4-FFF2-40B4-BE49-F238E27FC236}">
                  <a16:creationId xmlns:a16="http://schemas.microsoft.com/office/drawing/2014/main" id="{5EB591E5-6042-4557-9359-8C140670237C}"/>
                </a:ext>
              </a:extLst>
            </p:cNvPr>
            <p:cNvCxnSpPr/>
            <p:nvPr/>
          </p:nvCxnSpPr>
          <p:spPr>
            <a:xfrm>
              <a:off x="7955356" y="5109908"/>
              <a:ext cx="155355" cy="253394"/>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38" name="Connecteur droit avec flèche 37">
              <a:extLst>
                <a:ext uri="{FF2B5EF4-FFF2-40B4-BE49-F238E27FC236}">
                  <a16:creationId xmlns:a16="http://schemas.microsoft.com/office/drawing/2014/main" id="{33EF6F31-8A78-4099-ACFF-168345921217}"/>
                </a:ext>
              </a:extLst>
            </p:cNvPr>
            <p:cNvCxnSpPr/>
            <p:nvPr/>
          </p:nvCxnSpPr>
          <p:spPr>
            <a:xfrm flipH="1">
              <a:off x="7203971" y="4534086"/>
              <a:ext cx="155355" cy="253394"/>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39" name="Ellipse 38">
              <a:extLst>
                <a:ext uri="{FF2B5EF4-FFF2-40B4-BE49-F238E27FC236}">
                  <a16:creationId xmlns:a16="http://schemas.microsoft.com/office/drawing/2014/main" id="{7B6E5E0E-125D-4A35-8AD1-648767775196}"/>
                </a:ext>
              </a:extLst>
            </p:cNvPr>
            <p:cNvSpPr/>
            <p:nvPr/>
          </p:nvSpPr>
          <p:spPr>
            <a:xfrm>
              <a:off x="7303422" y="5319464"/>
              <a:ext cx="374380" cy="371887"/>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cxnSp>
          <p:nvCxnSpPr>
            <p:cNvPr id="40" name="Connecteur droit avec flèche 39">
              <a:extLst>
                <a:ext uri="{FF2B5EF4-FFF2-40B4-BE49-F238E27FC236}">
                  <a16:creationId xmlns:a16="http://schemas.microsoft.com/office/drawing/2014/main" id="{2DDEB9A3-8E37-4743-9D41-9E99C2DB373E}"/>
                </a:ext>
              </a:extLst>
            </p:cNvPr>
            <p:cNvCxnSpPr/>
            <p:nvPr/>
          </p:nvCxnSpPr>
          <p:spPr>
            <a:xfrm flipH="1">
              <a:off x="7599487" y="5094903"/>
              <a:ext cx="155355" cy="253394"/>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44" name="Ellipse 43">
              <a:extLst>
                <a:ext uri="{FF2B5EF4-FFF2-40B4-BE49-F238E27FC236}">
                  <a16:creationId xmlns:a16="http://schemas.microsoft.com/office/drawing/2014/main" id="{0CFBC43D-9991-4F3A-8CF1-90680F906F4F}"/>
                </a:ext>
              </a:extLst>
            </p:cNvPr>
            <p:cNvSpPr/>
            <p:nvPr/>
          </p:nvSpPr>
          <p:spPr>
            <a:xfrm flipV="1">
              <a:off x="7680148" y="5891673"/>
              <a:ext cx="374380" cy="371887"/>
            </a:xfrm>
            <a:prstGeom prst="ellipse">
              <a:avLst/>
            </a:prstGeom>
            <a:ln w="28575"/>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cxnSp>
          <p:nvCxnSpPr>
            <p:cNvPr id="45" name="Connecteur droit avec flèche 44">
              <a:extLst>
                <a:ext uri="{FF2B5EF4-FFF2-40B4-BE49-F238E27FC236}">
                  <a16:creationId xmlns:a16="http://schemas.microsoft.com/office/drawing/2014/main" id="{B5A9BD72-FFB3-4E17-9960-77CC57951AF5}"/>
                </a:ext>
              </a:extLst>
            </p:cNvPr>
            <p:cNvCxnSpPr>
              <a:cxnSpLocks/>
            </p:cNvCxnSpPr>
            <p:nvPr/>
          </p:nvCxnSpPr>
          <p:spPr>
            <a:xfrm>
              <a:off x="7603162" y="5672497"/>
              <a:ext cx="155355" cy="253394"/>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46" name="Connecteur droit avec flèche 45">
              <a:extLst>
                <a:ext uri="{FF2B5EF4-FFF2-40B4-BE49-F238E27FC236}">
                  <a16:creationId xmlns:a16="http://schemas.microsoft.com/office/drawing/2014/main" id="{C1A19DC1-C813-498C-8C0C-B6C8E536953E}"/>
                </a:ext>
              </a:extLst>
            </p:cNvPr>
            <p:cNvCxnSpPr>
              <a:cxnSpLocks/>
            </p:cNvCxnSpPr>
            <p:nvPr/>
          </p:nvCxnSpPr>
          <p:spPr>
            <a:xfrm flipH="1">
              <a:off x="7981598" y="5674359"/>
              <a:ext cx="155355" cy="253394"/>
            </a:xfrm>
            <a:prstGeom prst="straightConnector1">
              <a:avLst/>
            </a:prstGeom>
            <a:ln w="38100">
              <a:solidFill>
                <a:schemeClr val="tx1"/>
              </a:solidFill>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4008650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40FFCBA-7AD7-436C-852C-E264FA40E1B2}"/>
              </a:ext>
            </a:extLst>
          </p:cNvPr>
          <p:cNvSpPr>
            <a:spLocks noGrp="1"/>
          </p:cNvSpPr>
          <p:nvPr>
            <p:ph type="title"/>
          </p:nvPr>
        </p:nvSpPr>
        <p:spPr/>
        <p:txBody>
          <a:bodyPr/>
          <a:lstStyle/>
          <a:p>
            <a:r>
              <a:rPr lang="en-US" dirty="0"/>
              <a:t>Traversing Recursive Data-Structures in SPARK</a:t>
            </a:r>
          </a:p>
        </p:txBody>
      </p:sp>
      <p:sp>
        <p:nvSpPr>
          <p:cNvPr id="3" name="Espace réservé du contenu 2">
            <a:extLst>
              <a:ext uri="{FF2B5EF4-FFF2-40B4-BE49-F238E27FC236}">
                <a16:creationId xmlns:a16="http://schemas.microsoft.com/office/drawing/2014/main" id="{0D352C26-5D79-4ADE-BC4D-E09DF2FEE87C}"/>
              </a:ext>
            </a:extLst>
          </p:cNvPr>
          <p:cNvSpPr>
            <a:spLocks noGrp="1"/>
          </p:cNvSpPr>
          <p:nvPr>
            <p:ph idx="1"/>
          </p:nvPr>
        </p:nvSpPr>
        <p:spPr/>
        <p:txBody>
          <a:bodyPr/>
          <a:lstStyle/>
          <a:p>
            <a:r>
              <a:rPr lang="en-US" dirty="0"/>
              <a:t>Most operations on recursive data-structures involve traversal</a:t>
            </a:r>
          </a:p>
          <a:p>
            <a:r>
              <a:rPr lang="en-US" dirty="0"/>
              <a:t>These operations can be expressed in a recursive way</a:t>
            </a:r>
          </a:p>
          <a:p>
            <a:endParaRPr lang="en-US" dirty="0"/>
          </a:p>
          <a:p>
            <a:endParaRPr lang="en-US" dirty="0"/>
          </a:p>
          <a:p>
            <a:endParaRPr lang="en-US" dirty="0"/>
          </a:p>
          <a:p>
            <a:endParaRPr lang="en-US" dirty="0"/>
          </a:p>
          <a:p>
            <a:endParaRPr lang="en-US" sz="3600" dirty="0"/>
          </a:p>
          <a:p>
            <a:pPr marL="0" indent="0">
              <a:buNone/>
            </a:pPr>
            <a:endParaRPr lang="en-US" dirty="0"/>
          </a:p>
        </p:txBody>
      </p:sp>
      <p:sp>
        <p:nvSpPr>
          <p:cNvPr id="4" name="Espace réservé du numéro de diapositive 3">
            <a:extLst>
              <a:ext uri="{FF2B5EF4-FFF2-40B4-BE49-F238E27FC236}">
                <a16:creationId xmlns:a16="http://schemas.microsoft.com/office/drawing/2014/main" id="{9335A854-4681-4C8D-BF8F-43F6BEBD41B1}"/>
              </a:ext>
            </a:extLst>
          </p:cNvPr>
          <p:cNvSpPr>
            <a:spLocks noGrp="1"/>
          </p:cNvSpPr>
          <p:nvPr>
            <p:ph type="sldNum" sz="quarter" idx="12"/>
          </p:nvPr>
        </p:nvSpPr>
        <p:spPr/>
        <p:txBody>
          <a:bodyPr/>
          <a:lstStyle/>
          <a:p>
            <a:fld id="{C9355402-0690-4A79-A082-001A68712055}" type="slidenum">
              <a:rPr lang="fr-FR" smtClean="0"/>
              <a:t>15</a:t>
            </a:fld>
            <a:endParaRPr lang="fr-FR"/>
          </a:p>
        </p:txBody>
      </p:sp>
      <p:sp>
        <p:nvSpPr>
          <p:cNvPr id="5" name="Espace réservé du contenu 2">
            <a:extLst>
              <a:ext uri="{FF2B5EF4-FFF2-40B4-BE49-F238E27FC236}">
                <a16:creationId xmlns:a16="http://schemas.microsoft.com/office/drawing/2014/main" id="{88F494CF-65EC-4DEA-8FC5-78B80930D7A4}"/>
              </a:ext>
            </a:extLst>
          </p:cNvPr>
          <p:cNvSpPr txBox="1">
            <a:spLocks/>
          </p:cNvSpPr>
          <p:nvPr/>
        </p:nvSpPr>
        <p:spPr>
          <a:xfrm>
            <a:off x="1931436" y="2977599"/>
            <a:ext cx="9422363" cy="2304613"/>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latin typeface="Courier New" panose="02070309020205020404" pitchFamily="49" charset="0"/>
                <a:cs typeface="Courier New" panose="02070309020205020404" pitchFamily="49" charset="0"/>
              </a:rPr>
              <a:t>function</a:t>
            </a:r>
            <a:r>
              <a:rPr lang="en-US" sz="2000" dirty="0">
                <a:latin typeface="Courier New" panose="02070309020205020404" pitchFamily="49" charset="0"/>
                <a:cs typeface="Courier New" panose="02070309020205020404" pitchFamily="49" charset="0"/>
              </a:rPr>
              <a:t> Length (L : List) </a:t>
            </a:r>
            <a:r>
              <a:rPr lang="en-US" sz="2000" b="1" dirty="0">
                <a:latin typeface="Courier New" panose="02070309020205020404" pitchFamily="49" charset="0"/>
                <a:cs typeface="Courier New" panose="02070309020205020404" pitchFamily="49" charset="0"/>
              </a:rPr>
              <a:t>return</a:t>
            </a:r>
            <a:r>
              <a:rPr lang="en-US" sz="2000" dirty="0">
                <a:latin typeface="Courier New" panose="02070309020205020404" pitchFamily="49" charset="0"/>
                <a:cs typeface="Courier New" panose="02070309020205020404" pitchFamily="49" charset="0"/>
              </a:rPr>
              <a:t> Natural </a:t>
            </a:r>
            <a:r>
              <a:rPr lang="en-US" sz="2000" b="1" dirty="0">
                <a:latin typeface="Courier New" panose="02070309020205020404" pitchFamily="49" charset="0"/>
                <a:cs typeface="Courier New" panose="02070309020205020404" pitchFamily="49" charset="0"/>
              </a:rPr>
              <a:t>is</a:t>
            </a:r>
          </a:p>
          <a:p>
            <a:pPr marL="0" indent="0">
              <a:buNone/>
            </a:pP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if</a:t>
            </a:r>
            <a:r>
              <a:rPr lang="en-US" sz="2000" dirty="0">
                <a:latin typeface="Courier New" panose="02070309020205020404" pitchFamily="49" charset="0"/>
                <a:cs typeface="Courier New" panose="02070309020205020404" pitchFamily="49" charset="0"/>
              </a:rPr>
              <a:t> L = </a:t>
            </a:r>
            <a:r>
              <a:rPr lang="en-US" sz="2000" b="1" dirty="0">
                <a:latin typeface="Courier New" panose="02070309020205020404" pitchFamily="49" charset="0"/>
                <a:cs typeface="Courier New" panose="02070309020205020404" pitchFamily="49" charset="0"/>
              </a:rPr>
              <a:t>null</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then</a:t>
            </a:r>
            <a:r>
              <a:rPr lang="en-US" sz="2000" dirty="0">
                <a:latin typeface="Courier New" panose="02070309020205020404" pitchFamily="49" charset="0"/>
                <a:cs typeface="Courier New" panose="02070309020205020404" pitchFamily="49" charset="0"/>
              </a:rPr>
              <a:t> 0 </a:t>
            </a:r>
            <a:r>
              <a:rPr lang="en-US" sz="2000" b="1" dirty="0">
                <a:latin typeface="Courier New" panose="02070309020205020404" pitchFamily="49" charset="0"/>
                <a:cs typeface="Courier New" panose="02070309020205020404" pitchFamily="49" charset="0"/>
              </a:rPr>
              <a:t>else</a:t>
            </a:r>
            <a:r>
              <a:rPr lang="en-US" sz="2000" dirty="0">
                <a:latin typeface="Courier New" panose="02070309020205020404" pitchFamily="49" charset="0"/>
                <a:cs typeface="Courier New" panose="02070309020205020404" pitchFamily="49" charset="0"/>
              </a:rPr>
              <a:t> 1 + Length (</a:t>
            </a:r>
            <a:r>
              <a:rPr lang="en-US" sz="2000" dirty="0" err="1">
                <a:latin typeface="Courier New" panose="02070309020205020404" pitchFamily="49" charset="0"/>
                <a:cs typeface="Courier New" panose="02070309020205020404" pitchFamily="49" charset="0"/>
              </a:rPr>
              <a:t>L.Next</a:t>
            </a:r>
            <a:r>
              <a:rPr lang="en-US" sz="2000" dirty="0">
                <a:latin typeface="Courier New" panose="02070309020205020404" pitchFamily="49" charset="0"/>
                <a:cs typeface="Courier New" panose="02070309020205020404" pitchFamily="49" charset="0"/>
              </a:rPr>
              <a:t>));</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function</a:t>
            </a:r>
            <a:r>
              <a:rPr lang="en-US" sz="2000" dirty="0">
                <a:latin typeface="Courier New" panose="02070309020205020404" pitchFamily="49" charset="0"/>
                <a:cs typeface="Courier New" panose="02070309020205020404" pitchFamily="49" charset="0"/>
              </a:rPr>
              <a:t> Nth (X : List; I : Positive) </a:t>
            </a:r>
            <a:r>
              <a:rPr lang="en-US" sz="2000" b="1" dirty="0">
                <a:latin typeface="Courier New" panose="02070309020205020404" pitchFamily="49" charset="0"/>
                <a:cs typeface="Courier New" panose="02070309020205020404" pitchFamily="49" charset="0"/>
              </a:rPr>
              <a:t>return</a:t>
            </a:r>
            <a:r>
              <a:rPr lang="en-US" sz="2000" dirty="0">
                <a:latin typeface="Courier New" panose="02070309020205020404" pitchFamily="49" charset="0"/>
                <a:cs typeface="Courier New" panose="02070309020205020404" pitchFamily="49" charset="0"/>
              </a:rPr>
              <a:t> Integer </a:t>
            </a:r>
            <a:r>
              <a:rPr lang="en-US" sz="2000" b="1" dirty="0">
                <a:latin typeface="Courier New" panose="02070309020205020404" pitchFamily="49" charset="0"/>
                <a:cs typeface="Courier New" panose="02070309020205020404" pitchFamily="49" charset="0"/>
              </a:rPr>
              <a:t>is</a:t>
            </a:r>
          </a:p>
          <a:p>
            <a:pPr marL="0" indent="0">
              <a:buNone/>
            </a:pP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if</a:t>
            </a:r>
            <a:r>
              <a:rPr lang="en-US" sz="2000" dirty="0">
                <a:latin typeface="Courier New" panose="02070309020205020404" pitchFamily="49" charset="0"/>
                <a:cs typeface="Courier New" panose="02070309020205020404" pitchFamily="49" charset="0"/>
              </a:rPr>
              <a:t> I = 1 </a:t>
            </a:r>
            <a:r>
              <a:rPr lang="en-US" sz="2000" b="1" dirty="0">
                <a:latin typeface="Courier New" panose="02070309020205020404" pitchFamily="49" charset="0"/>
                <a:cs typeface="Courier New" panose="02070309020205020404" pitchFamily="49" charset="0"/>
              </a:rPr>
              <a:t>then</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X.Data</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else</a:t>
            </a:r>
            <a:r>
              <a:rPr lang="en-US" sz="2000" dirty="0">
                <a:latin typeface="Courier New" panose="02070309020205020404" pitchFamily="49" charset="0"/>
                <a:cs typeface="Courier New" panose="02070309020205020404" pitchFamily="49" charset="0"/>
              </a:rPr>
              <a:t> Nth (</a:t>
            </a:r>
            <a:r>
              <a:rPr lang="en-US" sz="2000" dirty="0" err="1">
                <a:latin typeface="Courier New" panose="02070309020205020404" pitchFamily="49" charset="0"/>
                <a:cs typeface="Courier New" panose="02070309020205020404" pitchFamily="49" charset="0"/>
              </a:rPr>
              <a:t>X.Next</a:t>
            </a:r>
            <a:r>
              <a:rPr lang="en-US" sz="2000" dirty="0">
                <a:latin typeface="Courier New" panose="02070309020205020404" pitchFamily="49" charset="0"/>
                <a:cs typeface="Courier New" panose="02070309020205020404" pitchFamily="49" charset="0"/>
              </a:rPr>
              <a:t>, I - 1))</a:t>
            </a:r>
          </a:p>
          <a:p>
            <a:pPr marL="0" indent="0">
              <a:buNone/>
            </a:pPr>
            <a:r>
              <a:rPr lang="en-US" sz="2000" b="1" dirty="0">
                <a:latin typeface="Courier New" panose="02070309020205020404" pitchFamily="49" charset="0"/>
                <a:cs typeface="Courier New" panose="02070309020205020404" pitchFamily="49" charset="0"/>
              </a:rPr>
              <a:t>with</a:t>
            </a:r>
            <a:r>
              <a:rPr lang="en-US" sz="2000" dirty="0">
                <a:latin typeface="Courier New" panose="02070309020205020404" pitchFamily="49" charset="0"/>
                <a:cs typeface="Courier New" panose="02070309020205020404" pitchFamily="49" charset="0"/>
              </a:rPr>
              <a:t> Pre =&gt; I &lt;= Length (X);</a:t>
            </a:r>
          </a:p>
        </p:txBody>
      </p:sp>
    </p:spTree>
    <p:extLst>
      <p:ext uri="{BB962C8B-B14F-4D97-AF65-F5344CB8AC3E}">
        <p14:creationId xmlns:p14="http://schemas.microsoft.com/office/powerpoint/2010/main" val="35302131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22DF0B-C0F1-4C50-B15D-2778857705F2}"/>
              </a:ext>
            </a:extLst>
          </p:cNvPr>
          <p:cNvSpPr>
            <a:spLocks noGrp="1"/>
          </p:cNvSpPr>
          <p:nvPr>
            <p:ph type="title"/>
          </p:nvPr>
        </p:nvSpPr>
        <p:spPr/>
        <p:txBody>
          <a:bodyPr>
            <a:normAutofit/>
          </a:bodyPr>
          <a:lstStyle/>
          <a:p>
            <a:r>
              <a:rPr lang="en-US" dirty="0"/>
              <a:t>Traversing Recursive Data-Structures in SPARK</a:t>
            </a:r>
          </a:p>
        </p:txBody>
      </p:sp>
      <p:sp>
        <p:nvSpPr>
          <p:cNvPr id="3" name="Espace réservé du contenu 2">
            <a:extLst>
              <a:ext uri="{FF2B5EF4-FFF2-40B4-BE49-F238E27FC236}">
                <a16:creationId xmlns:a16="http://schemas.microsoft.com/office/drawing/2014/main" id="{4E33DD0D-D3A2-4BF5-B5B9-FF1079713CE9}"/>
              </a:ext>
            </a:extLst>
          </p:cNvPr>
          <p:cNvSpPr>
            <a:spLocks noGrp="1"/>
          </p:cNvSpPr>
          <p:nvPr>
            <p:ph idx="1"/>
          </p:nvPr>
        </p:nvSpPr>
        <p:spPr/>
        <p:txBody>
          <a:bodyPr/>
          <a:lstStyle/>
          <a:p>
            <a:r>
              <a:rPr lang="en-US" dirty="0"/>
              <a:t>Traversing a recursive data structure using a loop creates an alias</a:t>
            </a:r>
          </a:p>
          <a:p>
            <a:endParaRPr lang="en-US" dirty="0"/>
          </a:p>
          <a:p>
            <a:endParaRPr lang="en-US" dirty="0"/>
          </a:p>
          <a:p>
            <a:endParaRPr lang="en-US" dirty="0"/>
          </a:p>
          <a:p>
            <a:endParaRPr lang="en-US" dirty="0"/>
          </a:p>
          <a:p>
            <a:endParaRPr lang="en-US" dirty="0"/>
          </a:p>
        </p:txBody>
      </p:sp>
      <p:sp>
        <p:nvSpPr>
          <p:cNvPr id="4" name="Espace réservé du numéro de diapositive 3">
            <a:extLst>
              <a:ext uri="{FF2B5EF4-FFF2-40B4-BE49-F238E27FC236}">
                <a16:creationId xmlns:a16="http://schemas.microsoft.com/office/drawing/2014/main" id="{AE448F04-7473-4A33-AF88-8499B4B2E9AD}"/>
              </a:ext>
            </a:extLst>
          </p:cNvPr>
          <p:cNvSpPr>
            <a:spLocks noGrp="1"/>
          </p:cNvSpPr>
          <p:nvPr>
            <p:ph type="sldNum" sz="quarter" idx="12"/>
          </p:nvPr>
        </p:nvSpPr>
        <p:spPr/>
        <p:txBody>
          <a:bodyPr/>
          <a:lstStyle/>
          <a:p>
            <a:fld id="{C9355402-0690-4A79-A082-001A68712055}" type="slidenum">
              <a:rPr lang="fr-FR" smtClean="0"/>
              <a:t>16</a:t>
            </a:fld>
            <a:endParaRPr lang="fr-FR" dirty="0"/>
          </a:p>
        </p:txBody>
      </p:sp>
      <p:sp>
        <p:nvSpPr>
          <p:cNvPr id="5" name="Espace réservé du contenu 2">
            <a:extLst>
              <a:ext uri="{FF2B5EF4-FFF2-40B4-BE49-F238E27FC236}">
                <a16:creationId xmlns:a16="http://schemas.microsoft.com/office/drawing/2014/main" id="{4E9A26F7-68BB-49D2-BE82-A6B7CE06AE27}"/>
              </a:ext>
            </a:extLst>
          </p:cNvPr>
          <p:cNvSpPr txBox="1">
            <a:spLocks/>
          </p:cNvSpPr>
          <p:nvPr/>
        </p:nvSpPr>
        <p:spPr>
          <a:xfrm>
            <a:off x="1021741" y="2533032"/>
            <a:ext cx="10615128" cy="387220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latin typeface="Courier New" panose="02070309020205020404" pitchFamily="49" charset="0"/>
                <a:cs typeface="Courier New" panose="02070309020205020404" pitchFamily="49" charset="0"/>
              </a:rPr>
              <a:t>procedure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Set_All_To_Zero</a:t>
            </a:r>
            <a:r>
              <a:rPr lang="en-US" sz="2000" dirty="0">
                <a:latin typeface="Courier New" panose="02070309020205020404" pitchFamily="49" charset="0"/>
                <a:cs typeface="Courier New" panose="02070309020205020404" pitchFamily="49" charset="0"/>
              </a:rPr>
              <a:t> (X : </a:t>
            </a:r>
            <a:r>
              <a:rPr lang="en-US" sz="2000" b="1" dirty="0">
                <a:latin typeface="Courier New" panose="02070309020205020404" pitchFamily="49" charset="0"/>
                <a:cs typeface="Courier New" panose="02070309020205020404" pitchFamily="49" charset="0"/>
              </a:rPr>
              <a:t>in out </a:t>
            </a:r>
            <a:r>
              <a:rPr lang="en-US" sz="2000" dirty="0">
                <a:latin typeface="Courier New" panose="02070309020205020404" pitchFamily="49" charset="0"/>
                <a:cs typeface="Courier New" panose="02070309020205020404" pitchFamily="49" charset="0"/>
              </a:rPr>
              <a:t>List) </a:t>
            </a:r>
            <a:r>
              <a:rPr lang="en-US" sz="2000" b="1" dirty="0">
                <a:latin typeface="Courier New" panose="02070309020205020404" pitchFamily="49" charset="0"/>
                <a:cs typeface="Courier New" panose="02070309020205020404" pitchFamily="49" charset="0"/>
              </a:rPr>
              <a:t>is</a:t>
            </a:r>
          </a:p>
          <a:p>
            <a:pPr marL="0" indent="0">
              <a:buNone/>
            </a:pPr>
            <a:r>
              <a:rPr lang="en-US" sz="2000" dirty="0">
                <a:latin typeface="Courier New" panose="02070309020205020404" pitchFamily="49" charset="0"/>
                <a:cs typeface="Courier New" panose="02070309020205020404" pitchFamily="49" charset="0"/>
              </a:rPr>
              <a:t>   Y : List := X;       --  </a:t>
            </a:r>
            <a:r>
              <a:rPr lang="en-US" sz="2000" i="1" dirty="0">
                <a:latin typeface="Courier New" panose="02070309020205020404" pitchFamily="49" charset="0"/>
                <a:cs typeface="Courier New" panose="02070309020205020404" pitchFamily="49" charset="0"/>
              </a:rPr>
              <a:t>ownership of X is moved to Y</a:t>
            </a:r>
          </a:p>
          <a:p>
            <a:pPr marL="0" indent="0">
              <a:buNone/>
            </a:pPr>
            <a:r>
              <a:rPr lang="en-US" sz="2000" b="1" dirty="0">
                <a:latin typeface="Courier New" panose="02070309020205020404" pitchFamily="49" charset="0"/>
                <a:cs typeface="Courier New" panose="02070309020205020404" pitchFamily="49" charset="0"/>
              </a:rPr>
              <a:t>begin</a:t>
            </a:r>
          </a:p>
          <a:p>
            <a:pPr marL="0" indent="0">
              <a:buNone/>
            </a:pP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while</a:t>
            </a:r>
            <a:r>
              <a:rPr lang="en-US" sz="2000" dirty="0">
                <a:latin typeface="Courier New" panose="02070309020205020404" pitchFamily="49" charset="0"/>
                <a:cs typeface="Courier New" panose="02070309020205020404" pitchFamily="49" charset="0"/>
              </a:rPr>
              <a:t> Y /= </a:t>
            </a:r>
            <a:r>
              <a:rPr lang="en-US" sz="2000" b="1" dirty="0">
                <a:latin typeface="Courier New" panose="02070309020205020404" pitchFamily="49" charset="0"/>
                <a:cs typeface="Courier New" panose="02070309020205020404" pitchFamily="49" charset="0"/>
              </a:rPr>
              <a:t>null loop</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Y.Data</a:t>
            </a:r>
            <a:r>
              <a:rPr lang="en-US" sz="2000" dirty="0">
                <a:latin typeface="Courier New" panose="02070309020205020404" pitchFamily="49" charset="0"/>
                <a:cs typeface="Courier New" panose="02070309020205020404" pitchFamily="49" charset="0"/>
              </a:rPr>
              <a:t> := 0;</a:t>
            </a:r>
          </a:p>
          <a:p>
            <a:pPr marL="0" indent="0">
              <a:buNone/>
            </a:pPr>
            <a:r>
              <a:rPr lang="en-US" sz="2000" dirty="0">
                <a:latin typeface="Courier New" panose="02070309020205020404" pitchFamily="49" charset="0"/>
                <a:cs typeface="Courier New" panose="02070309020205020404" pitchFamily="49" charset="0"/>
              </a:rPr>
              <a:t>      Y := </a:t>
            </a:r>
            <a:r>
              <a:rPr lang="en-US" sz="2000" dirty="0" err="1">
                <a:latin typeface="Courier New" panose="02070309020205020404" pitchFamily="49" charset="0"/>
                <a:cs typeface="Courier New" panose="02070309020205020404" pitchFamily="49" charset="0"/>
              </a:rPr>
              <a:t>Y.Next</a:t>
            </a:r>
            <a:r>
              <a:rPr lang="en-US" sz="2000" dirty="0">
                <a:latin typeface="Courier New" panose="02070309020205020404" pitchFamily="49" charset="0"/>
                <a:cs typeface="Courier New" panose="02070309020205020404" pitchFamily="49" charset="0"/>
              </a:rPr>
              <a:t>;      --  </a:t>
            </a:r>
            <a:r>
              <a:rPr lang="en-US" sz="2000" i="1" dirty="0">
                <a:latin typeface="Courier New" panose="02070309020205020404" pitchFamily="49" charset="0"/>
                <a:cs typeface="Courier New" panose="02070309020205020404" pitchFamily="49" charset="0"/>
              </a:rPr>
              <a:t>ownership of the first cell of Y is lost</a:t>
            </a:r>
          </a:p>
          <a:p>
            <a:pPr marL="0" indent="0">
              <a:buNone/>
            </a:pP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end loop; </a:t>
            </a:r>
          </a:p>
          <a:p>
            <a:pPr marL="0" indent="0">
              <a:buNone/>
            </a:pPr>
            <a:r>
              <a:rPr lang="en-US" sz="2000" b="1" dirty="0">
                <a:latin typeface="Courier New" panose="02070309020205020404" pitchFamily="49" charset="0"/>
                <a:cs typeface="Courier New" panose="02070309020205020404" pitchFamily="49" charset="0"/>
              </a:rPr>
              <a:t>end </a:t>
            </a:r>
            <a:r>
              <a:rPr lang="en-US" sz="2000" dirty="0" err="1">
                <a:latin typeface="Courier New" panose="02070309020205020404" pitchFamily="49" charset="0"/>
                <a:cs typeface="Courier New" panose="02070309020205020404" pitchFamily="49" charset="0"/>
              </a:rPr>
              <a:t>Set_All_To_Zero</a:t>
            </a:r>
            <a:r>
              <a:rPr lang="en-US" sz="2000" b="1" dirty="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    --  </a:t>
            </a:r>
            <a:r>
              <a:rPr lang="en-US" sz="2000" i="1" dirty="0">
                <a:latin typeface="Courier New" panose="02070309020205020404" pitchFamily="49" charset="0"/>
                <a:cs typeface="Courier New" panose="02070309020205020404" pitchFamily="49" charset="0"/>
              </a:rPr>
              <a:t>how do we restore ownership to X?</a:t>
            </a:r>
          </a:p>
          <a:p>
            <a:pPr marL="0" indent="0">
              <a:buNone/>
            </a:pPr>
            <a:endParaRPr lang="en-US" sz="2000" i="1" dirty="0">
              <a:latin typeface="Courier New" panose="02070309020205020404" pitchFamily="49" charset="0"/>
              <a:cs typeface="Courier New" panose="02070309020205020404" pitchFamily="49" charset="0"/>
            </a:endParaRPr>
          </a:p>
        </p:txBody>
      </p:sp>
      <p:sp>
        <p:nvSpPr>
          <p:cNvPr id="6" name="Espace réservé du contenu 2">
            <a:extLst>
              <a:ext uri="{FF2B5EF4-FFF2-40B4-BE49-F238E27FC236}">
                <a16:creationId xmlns:a16="http://schemas.microsoft.com/office/drawing/2014/main" id="{CE788ED5-E3B5-4217-B2FA-32EC4156762B}"/>
              </a:ext>
            </a:extLst>
          </p:cNvPr>
          <p:cNvSpPr txBox="1">
            <a:spLocks/>
          </p:cNvSpPr>
          <p:nvPr/>
        </p:nvSpPr>
        <p:spPr>
          <a:xfrm>
            <a:off x="1021741" y="2533032"/>
            <a:ext cx="10615128" cy="3872207"/>
          </a:xfrm>
          <a:prstGeom prst="rect">
            <a:avLst/>
          </a:prstGeom>
          <a:solidFill>
            <a:schemeClr val="bg1"/>
          </a:solidFill>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latin typeface="Courier New" panose="02070309020205020404" pitchFamily="49" charset="0"/>
                <a:cs typeface="Courier New" panose="02070309020205020404" pitchFamily="49" charset="0"/>
              </a:rPr>
              <a:t>procedure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Set_All_To_Zero</a:t>
            </a:r>
            <a:r>
              <a:rPr lang="en-US" sz="2000" dirty="0">
                <a:latin typeface="Courier New" panose="02070309020205020404" pitchFamily="49" charset="0"/>
                <a:cs typeface="Courier New" panose="02070309020205020404" pitchFamily="49" charset="0"/>
              </a:rPr>
              <a:t> (X : </a:t>
            </a:r>
            <a:r>
              <a:rPr lang="en-US" sz="2000" b="1" dirty="0">
                <a:latin typeface="Courier New" panose="02070309020205020404" pitchFamily="49" charset="0"/>
                <a:cs typeface="Courier New" panose="02070309020205020404" pitchFamily="49" charset="0"/>
              </a:rPr>
              <a:t>in out </a:t>
            </a:r>
            <a:r>
              <a:rPr lang="en-US" sz="2000" dirty="0">
                <a:latin typeface="Courier New" panose="02070309020205020404" pitchFamily="49" charset="0"/>
                <a:cs typeface="Courier New" panose="02070309020205020404" pitchFamily="49" charset="0"/>
              </a:rPr>
              <a:t>List) </a:t>
            </a:r>
            <a:r>
              <a:rPr lang="en-US" sz="2000" b="1" dirty="0">
                <a:latin typeface="Courier New" panose="02070309020205020404" pitchFamily="49" charset="0"/>
                <a:cs typeface="Courier New" panose="02070309020205020404" pitchFamily="49" charset="0"/>
              </a:rPr>
              <a:t>is</a:t>
            </a:r>
          </a:p>
          <a:p>
            <a:pPr marL="0" indent="0">
              <a:buNone/>
            </a:pPr>
            <a:r>
              <a:rPr lang="en-US" sz="2000" dirty="0">
                <a:latin typeface="Courier New" panose="02070309020205020404" pitchFamily="49" charset="0"/>
                <a:cs typeface="Courier New" panose="02070309020205020404" pitchFamily="49" charset="0"/>
              </a:rPr>
              <a:t>   Y : List := X;</a:t>
            </a:r>
            <a:endParaRPr lang="en-US" sz="2000" i="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begin</a:t>
            </a:r>
          </a:p>
          <a:p>
            <a:pPr marL="0" indent="0">
              <a:buNone/>
            </a:pP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while</a:t>
            </a:r>
            <a:r>
              <a:rPr lang="en-US" sz="2000" dirty="0">
                <a:latin typeface="Courier New" panose="02070309020205020404" pitchFamily="49" charset="0"/>
                <a:cs typeface="Courier New" panose="02070309020205020404" pitchFamily="49" charset="0"/>
              </a:rPr>
              <a:t> Y /= </a:t>
            </a:r>
            <a:r>
              <a:rPr lang="en-US" sz="2000" b="1" dirty="0">
                <a:latin typeface="Courier New" panose="02070309020205020404" pitchFamily="49" charset="0"/>
                <a:cs typeface="Courier New" panose="02070309020205020404" pitchFamily="49" charset="0"/>
              </a:rPr>
              <a:t>null loop</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Y.Data</a:t>
            </a:r>
            <a:r>
              <a:rPr lang="en-US" sz="2000" dirty="0">
                <a:latin typeface="Courier New" panose="02070309020205020404" pitchFamily="49" charset="0"/>
                <a:cs typeface="Courier New" panose="02070309020205020404" pitchFamily="49" charset="0"/>
              </a:rPr>
              <a:t> := 0;</a:t>
            </a:r>
          </a:p>
          <a:p>
            <a:pPr marL="0" indent="0">
              <a:buNone/>
            </a:pPr>
            <a:r>
              <a:rPr lang="en-US" sz="2000" dirty="0">
                <a:latin typeface="Courier New" panose="02070309020205020404" pitchFamily="49" charset="0"/>
                <a:cs typeface="Courier New" panose="02070309020205020404" pitchFamily="49" charset="0"/>
              </a:rPr>
              <a:t>      Y := </a:t>
            </a:r>
            <a:r>
              <a:rPr lang="en-US" sz="2000" dirty="0" err="1">
                <a:latin typeface="Courier New" panose="02070309020205020404" pitchFamily="49" charset="0"/>
                <a:cs typeface="Courier New" panose="02070309020205020404" pitchFamily="49" charset="0"/>
              </a:rPr>
              <a:t>Y.Next</a:t>
            </a:r>
            <a:r>
              <a:rPr lang="en-US" sz="2000" dirty="0">
                <a:latin typeface="Courier New" panose="02070309020205020404" pitchFamily="49" charset="0"/>
                <a:cs typeface="Courier New" panose="02070309020205020404" pitchFamily="49" charset="0"/>
              </a:rPr>
              <a:t>;</a:t>
            </a:r>
            <a:endParaRPr lang="en-US" sz="2000" i="1"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end loop; </a:t>
            </a:r>
          </a:p>
          <a:p>
            <a:pPr marL="0" indent="0">
              <a:buNone/>
            </a:pPr>
            <a:r>
              <a:rPr lang="en-US" sz="2000" b="1" dirty="0">
                <a:latin typeface="Courier New" panose="02070309020205020404" pitchFamily="49" charset="0"/>
                <a:cs typeface="Courier New" panose="02070309020205020404" pitchFamily="49" charset="0"/>
              </a:rPr>
              <a:t>end </a:t>
            </a:r>
            <a:r>
              <a:rPr lang="en-US" sz="2000" dirty="0" err="1">
                <a:latin typeface="Courier New" panose="02070309020205020404" pitchFamily="49" charset="0"/>
                <a:cs typeface="Courier New" panose="02070309020205020404" pitchFamily="49" charset="0"/>
              </a:rPr>
              <a:t>Set_All_To_Zero</a:t>
            </a:r>
            <a:r>
              <a:rPr lang="en-US" sz="2000" b="1" dirty="0">
                <a:latin typeface="Courier New" panose="02070309020205020404" pitchFamily="49" charset="0"/>
                <a:cs typeface="Courier New" panose="02070309020205020404" pitchFamily="49" charset="0"/>
              </a:rPr>
              <a:t>;</a:t>
            </a:r>
            <a:endParaRPr lang="en-US" sz="2000" i="1" dirty="0">
              <a:latin typeface="Courier New" panose="02070309020205020404" pitchFamily="49" charset="0"/>
              <a:cs typeface="Courier New" panose="02070309020205020404" pitchFamily="49" charset="0"/>
            </a:endParaRPr>
          </a:p>
        </p:txBody>
      </p:sp>
      <p:pic>
        <p:nvPicPr>
          <p:cNvPr id="7" name="Picture 8" descr="wrong.png">
            <a:extLst>
              <a:ext uri="{FF2B5EF4-FFF2-40B4-BE49-F238E27FC236}">
                <a16:creationId xmlns:a16="http://schemas.microsoft.com/office/drawing/2014/main" id="{994998F0-05DD-46FD-8A4B-6799A54AF0A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7418" y="5310796"/>
            <a:ext cx="355082" cy="354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29156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hidden"/>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AD423AD4-6B23-4288-9849-B99A0F9F8C3D}"/>
              </a:ext>
            </a:extLst>
          </p:cNvPr>
          <p:cNvSpPr>
            <a:spLocks noGrp="1"/>
          </p:cNvSpPr>
          <p:nvPr>
            <p:ph type="title"/>
          </p:nvPr>
        </p:nvSpPr>
        <p:spPr/>
        <p:txBody>
          <a:bodyPr/>
          <a:lstStyle/>
          <a:p>
            <a:r>
              <a:rPr lang="en-US" dirty="0"/>
              <a:t>Borrowing Ownership</a:t>
            </a:r>
          </a:p>
        </p:txBody>
      </p:sp>
      <p:sp>
        <p:nvSpPr>
          <p:cNvPr id="6" name="Espace réservé du texte 5">
            <a:extLst>
              <a:ext uri="{FF2B5EF4-FFF2-40B4-BE49-F238E27FC236}">
                <a16:creationId xmlns:a16="http://schemas.microsoft.com/office/drawing/2014/main" id="{9D151F2C-0E8C-43D6-89BC-EDD827DDCB81}"/>
              </a:ext>
            </a:extLst>
          </p:cNvPr>
          <p:cNvSpPr>
            <a:spLocks noGrp="1"/>
          </p:cNvSpPr>
          <p:nvPr>
            <p:ph type="body" idx="1"/>
          </p:nvPr>
        </p:nvSpPr>
        <p:spPr/>
        <p:txBody>
          <a:bodyPr/>
          <a:lstStyle/>
          <a:p>
            <a:endParaRPr lang="en-US"/>
          </a:p>
        </p:txBody>
      </p:sp>
      <p:sp>
        <p:nvSpPr>
          <p:cNvPr id="4" name="Espace réservé du numéro de diapositive 3">
            <a:extLst>
              <a:ext uri="{FF2B5EF4-FFF2-40B4-BE49-F238E27FC236}">
                <a16:creationId xmlns:a16="http://schemas.microsoft.com/office/drawing/2014/main" id="{EC07FF7D-3584-4A19-977B-7F222D412A82}"/>
              </a:ext>
            </a:extLst>
          </p:cNvPr>
          <p:cNvSpPr>
            <a:spLocks noGrp="1"/>
          </p:cNvSpPr>
          <p:nvPr>
            <p:ph type="sldNum" sz="quarter" idx="12"/>
          </p:nvPr>
        </p:nvSpPr>
        <p:spPr/>
        <p:txBody>
          <a:bodyPr/>
          <a:lstStyle/>
          <a:p>
            <a:fld id="{C9355402-0690-4A79-A082-001A68712055}" type="slidenum">
              <a:rPr lang="fr-FR" smtClean="0"/>
              <a:t>17</a:t>
            </a:fld>
            <a:endParaRPr lang="fr-FR"/>
          </a:p>
        </p:txBody>
      </p:sp>
    </p:spTree>
    <p:extLst>
      <p:ext uri="{BB962C8B-B14F-4D97-AF65-F5344CB8AC3E}">
        <p14:creationId xmlns:p14="http://schemas.microsoft.com/office/powerpoint/2010/main" val="10144111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22DF0B-C0F1-4C50-B15D-2778857705F2}"/>
              </a:ext>
            </a:extLst>
          </p:cNvPr>
          <p:cNvSpPr>
            <a:spLocks noGrp="1"/>
          </p:cNvSpPr>
          <p:nvPr>
            <p:ph type="title"/>
          </p:nvPr>
        </p:nvSpPr>
        <p:spPr/>
        <p:txBody>
          <a:bodyPr>
            <a:normAutofit/>
          </a:bodyPr>
          <a:lstStyle/>
          <a:p>
            <a:r>
              <a:rPr lang="en-US" dirty="0"/>
              <a:t>Introduction to Local Observers/Borrowers</a:t>
            </a:r>
          </a:p>
        </p:txBody>
      </p:sp>
      <p:sp>
        <p:nvSpPr>
          <p:cNvPr id="3" name="Espace réservé du contenu 2">
            <a:extLst>
              <a:ext uri="{FF2B5EF4-FFF2-40B4-BE49-F238E27FC236}">
                <a16:creationId xmlns:a16="http://schemas.microsoft.com/office/drawing/2014/main" id="{4E33DD0D-D3A2-4BF5-B5B9-FF1079713CE9}"/>
              </a:ext>
            </a:extLst>
          </p:cNvPr>
          <p:cNvSpPr>
            <a:spLocks noGrp="1"/>
          </p:cNvSpPr>
          <p:nvPr>
            <p:ph idx="1"/>
          </p:nvPr>
        </p:nvSpPr>
        <p:spPr/>
        <p:txBody>
          <a:bodyPr>
            <a:normAutofit/>
          </a:bodyPr>
          <a:lstStyle/>
          <a:p>
            <a:r>
              <a:rPr lang="en-US" dirty="0"/>
              <a:t>SPARK allows to temporarily borrow the ownership of an object</a:t>
            </a:r>
          </a:p>
          <a:p>
            <a:endParaRPr lang="en-US" sz="4400" dirty="0"/>
          </a:p>
          <a:p>
            <a:endParaRPr lang="en-US" sz="4400" dirty="0"/>
          </a:p>
          <a:p>
            <a:endParaRPr lang="en-US" dirty="0"/>
          </a:p>
          <a:p>
            <a:endParaRPr lang="en-US" dirty="0"/>
          </a:p>
          <a:p>
            <a:endParaRPr lang="en-US" dirty="0"/>
          </a:p>
          <a:p>
            <a:endParaRPr lang="en-US" sz="1400" dirty="0"/>
          </a:p>
          <a:p>
            <a:r>
              <a:rPr lang="en-US" dirty="0"/>
              <a:t>Borrowers are statically known aliases</a:t>
            </a:r>
          </a:p>
        </p:txBody>
      </p:sp>
      <p:sp>
        <p:nvSpPr>
          <p:cNvPr id="4" name="Espace réservé du numéro de diapositive 3">
            <a:extLst>
              <a:ext uri="{FF2B5EF4-FFF2-40B4-BE49-F238E27FC236}">
                <a16:creationId xmlns:a16="http://schemas.microsoft.com/office/drawing/2014/main" id="{AE448F04-7473-4A33-AF88-8499B4B2E9AD}"/>
              </a:ext>
            </a:extLst>
          </p:cNvPr>
          <p:cNvSpPr>
            <a:spLocks noGrp="1"/>
          </p:cNvSpPr>
          <p:nvPr>
            <p:ph type="sldNum" sz="quarter" idx="12"/>
          </p:nvPr>
        </p:nvSpPr>
        <p:spPr/>
        <p:txBody>
          <a:bodyPr/>
          <a:lstStyle/>
          <a:p>
            <a:fld id="{C9355402-0690-4A79-A082-001A68712055}" type="slidenum">
              <a:rPr lang="fr-FR" smtClean="0"/>
              <a:t>18</a:t>
            </a:fld>
            <a:endParaRPr lang="fr-FR" dirty="0"/>
          </a:p>
        </p:txBody>
      </p:sp>
      <p:sp>
        <p:nvSpPr>
          <p:cNvPr id="5" name="Espace réservé du contenu 2">
            <a:extLst>
              <a:ext uri="{FF2B5EF4-FFF2-40B4-BE49-F238E27FC236}">
                <a16:creationId xmlns:a16="http://schemas.microsoft.com/office/drawing/2014/main" id="{4E9A26F7-68BB-49D2-BE82-A6B7CE06AE27}"/>
              </a:ext>
            </a:extLst>
          </p:cNvPr>
          <p:cNvSpPr txBox="1">
            <a:spLocks/>
          </p:cNvSpPr>
          <p:nvPr/>
        </p:nvSpPr>
        <p:spPr>
          <a:xfrm>
            <a:off x="951722" y="2418080"/>
            <a:ext cx="10982131" cy="3119119"/>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100" b="1" dirty="0">
                <a:latin typeface="Courier New" panose="02070309020205020404" pitchFamily="49" charset="0"/>
                <a:cs typeface="Courier New" panose="02070309020205020404" pitchFamily="49" charset="0"/>
              </a:rPr>
              <a:t>declare</a:t>
            </a:r>
          </a:p>
          <a:p>
            <a:pPr marL="0" indent="0">
              <a:buNone/>
            </a:pPr>
            <a:r>
              <a:rPr lang="en-US" sz="2100" dirty="0">
                <a:latin typeface="Courier New" panose="02070309020205020404" pitchFamily="49" charset="0"/>
                <a:cs typeface="Courier New" panose="02070309020205020404" pitchFamily="49" charset="0"/>
              </a:rPr>
              <a:t>   Y : </a:t>
            </a:r>
            <a:r>
              <a:rPr lang="en-US" sz="2100" b="1" dirty="0">
                <a:latin typeface="Courier New" panose="02070309020205020404" pitchFamily="49" charset="0"/>
                <a:cs typeface="Courier New" panose="02070309020205020404" pitchFamily="49" charset="0"/>
              </a:rPr>
              <a:t>access</a:t>
            </a:r>
            <a:r>
              <a:rPr lang="en-US" sz="2100" dirty="0">
                <a:latin typeface="Courier New" panose="02070309020205020404" pitchFamily="49" charset="0"/>
                <a:cs typeface="Courier New" panose="02070309020205020404" pitchFamily="49" charset="0"/>
              </a:rPr>
              <a:t> </a:t>
            </a:r>
            <a:r>
              <a:rPr lang="en-US" sz="2100" dirty="0" err="1">
                <a:latin typeface="Courier New" panose="02070309020205020404" pitchFamily="49" charset="0"/>
                <a:cs typeface="Courier New" panose="02070309020205020404" pitchFamily="49" charset="0"/>
              </a:rPr>
              <a:t>List_Cell</a:t>
            </a:r>
            <a:r>
              <a:rPr lang="en-US" sz="2100" dirty="0">
                <a:latin typeface="Courier New" panose="02070309020205020404" pitchFamily="49" charset="0"/>
                <a:cs typeface="Courier New" panose="02070309020205020404" pitchFamily="49" charset="0"/>
              </a:rPr>
              <a:t> := X;</a:t>
            </a:r>
          </a:p>
          <a:p>
            <a:pPr marL="0" indent="0">
              <a:buNone/>
            </a:pPr>
            <a:r>
              <a:rPr lang="en-US" sz="2100" dirty="0">
                <a:latin typeface="Courier New" panose="02070309020205020404" pitchFamily="49" charset="0"/>
                <a:cs typeface="Courier New" panose="02070309020205020404" pitchFamily="49" charset="0"/>
              </a:rPr>
              <a:t>   </a:t>
            </a:r>
            <a:r>
              <a:rPr lang="en-US" sz="2100" i="1" dirty="0">
                <a:latin typeface="Courier New" panose="02070309020205020404" pitchFamily="49" charset="0"/>
                <a:cs typeface="Courier New" panose="02070309020205020404" pitchFamily="49" charset="0"/>
              </a:rPr>
              <a:t>--  ownership temporarily transferred to Y</a:t>
            </a:r>
            <a:endParaRPr lang="en-US" sz="2100" b="1" dirty="0">
              <a:latin typeface="Courier New" panose="02070309020205020404" pitchFamily="49" charset="0"/>
              <a:cs typeface="Courier New" panose="02070309020205020404" pitchFamily="49" charset="0"/>
            </a:endParaRPr>
          </a:p>
          <a:p>
            <a:pPr marL="0" indent="0">
              <a:buNone/>
            </a:pPr>
            <a:r>
              <a:rPr lang="en-US" sz="2100" b="1" dirty="0">
                <a:latin typeface="Courier New" panose="02070309020205020404" pitchFamily="49" charset="0"/>
                <a:cs typeface="Courier New" panose="02070309020205020404" pitchFamily="49" charset="0"/>
              </a:rPr>
              <a:t>begin</a:t>
            </a:r>
          </a:p>
          <a:p>
            <a:pPr marL="0" indent="0">
              <a:buNone/>
            </a:pPr>
            <a:r>
              <a:rPr lang="en-US" sz="2100" b="1" dirty="0">
                <a:latin typeface="Courier New" panose="02070309020205020404" pitchFamily="49" charset="0"/>
                <a:cs typeface="Courier New" panose="02070309020205020404" pitchFamily="49" charset="0"/>
              </a:rPr>
              <a:t>   </a:t>
            </a:r>
            <a:r>
              <a:rPr lang="en-US" sz="2100" dirty="0">
                <a:latin typeface="Courier New" panose="02070309020205020404" pitchFamily="49" charset="0"/>
                <a:cs typeface="Courier New" panose="02070309020205020404" pitchFamily="49" charset="0"/>
              </a:rPr>
              <a:t>V := </a:t>
            </a:r>
            <a:r>
              <a:rPr lang="en-US" sz="2100" dirty="0" err="1">
                <a:latin typeface="Courier New" panose="02070309020205020404" pitchFamily="49" charset="0"/>
                <a:cs typeface="Courier New" panose="02070309020205020404" pitchFamily="49" charset="0"/>
              </a:rPr>
              <a:t>X.all</a:t>
            </a:r>
            <a:r>
              <a:rPr lang="en-US" sz="2100" dirty="0">
                <a:latin typeface="Courier New" panose="02070309020205020404" pitchFamily="49" charset="0"/>
                <a:cs typeface="Courier New" panose="02070309020205020404" pitchFamily="49" charset="0"/>
              </a:rPr>
              <a:t>;</a:t>
            </a:r>
            <a:r>
              <a:rPr lang="en-US" sz="2100" b="1" dirty="0">
                <a:latin typeface="Courier New" panose="02070309020205020404" pitchFamily="49" charset="0"/>
                <a:cs typeface="Courier New" panose="02070309020205020404" pitchFamily="49" charset="0"/>
              </a:rPr>
              <a:t>                </a:t>
            </a:r>
            <a:r>
              <a:rPr lang="en-US" sz="2100" i="1" dirty="0">
                <a:latin typeface="Courier New" panose="02070309020205020404" pitchFamily="49" charset="0"/>
                <a:cs typeface="Courier New" panose="02070309020205020404" pitchFamily="49" charset="0"/>
              </a:rPr>
              <a:t>--  it is forbidden to read</a:t>
            </a:r>
          </a:p>
          <a:p>
            <a:pPr marL="0" indent="0">
              <a:buNone/>
            </a:pPr>
            <a:r>
              <a:rPr lang="en-US" sz="2100" i="1" dirty="0">
                <a:latin typeface="Courier New" panose="02070309020205020404" pitchFamily="49" charset="0"/>
                <a:cs typeface="Courier New" panose="02070309020205020404" pitchFamily="49" charset="0"/>
              </a:rPr>
              <a:t>   </a:t>
            </a:r>
            <a:r>
              <a:rPr lang="en-US" sz="2100" dirty="0" err="1">
                <a:latin typeface="Courier New" panose="02070309020205020404" pitchFamily="49" charset="0"/>
                <a:cs typeface="Courier New" panose="02070309020205020404" pitchFamily="49" charset="0"/>
              </a:rPr>
              <a:t>X.all</a:t>
            </a:r>
            <a:r>
              <a:rPr lang="en-US" sz="2100" dirty="0">
                <a:latin typeface="Courier New" panose="02070309020205020404" pitchFamily="49" charset="0"/>
                <a:cs typeface="Courier New" panose="02070309020205020404" pitchFamily="49" charset="0"/>
              </a:rPr>
              <a:t> := </a:t>
            </a:r>
            <a:r>
              <a:rPr lang="en-US" sz="2100" dirty="0" err="1">
                <a:latin typeface="Courier New" panose="02070309020205020404" pitchFamily="49" charset="0"/>
                <a:cs typeface="Courier New" panose="02070309020205020404" pitchFamily="49" charset="0"/>
              </a:rPr>
              <a:t>X.all</a:t>
            </a:r>
            <a:r>
              <a:rPr lang="en-US" sz="2100" dirty="0">
                <a:latin typeface="Courier New" panose="02070309020205020404" pitchFamily="49" charset="0"/>
                <a:cs typeface="Courier New" panose="02070309020205020404" pitchFamily="49" charset="0"/>
              </a:rPr>
              <a:t> + 1;        </a:t>
            </a:r>
            <a:r>
              <a:rPr lang="en-US" sz="2100" i="1" dirty="0">
                <a:latin typeface="Courier New" panose="02070309020205020404" pitchFamily="49" charset="0"/>
                <a:cs typeface="Courier New" panose="02070309020205020404" pitchFamily="49" charset="0"/>
              </a:rPr>
              <a:t>-- </a:t>
            </a:r>
            <a:r>
              <a:rPr lang="en-US" sz="2100" dirty="0">
                <a:latin typeface="Courier New" panose="02070309020205020404" pitchFamily="49" charset="0"/>
                <a:cs typeface="Courier New" panose="02070309020205020404" pitchFamily="49" charset="0"/>
              </a:rPr>
              <a:t> or modify </a:t>
            </a:r>
            <a:r>
              <a:rPr lang="en-US" sz="2100" i="1" dirty="0">
                <a:latin typeface="Courier New" panose="02070309020205020404" pitchFamily="49" charset="0"/>
                <a:cs typeface="Courier New" panose="02070309020205020404" pitchFamily="49" charset="0"/>
              </a:rPr>
              <a:t>X during the borrow</a:t>
            </a:r>
            <a:endParaRPr lang="en-US" sz="2100" dirty="0">
              <a:latin typeface="Courier New" panose="02070309020205020404" pitchFamily="49" charset="0"/>
              <a:cs typeface="Courier New" panose="02070309020205020404" pitchFamily="49" charset="0"/>
            </a:endParaRPr>
          </a:p>
          <a:p>
            <a:pPr marL="0" indent="0">
              <a:buNone/>
            </a:pPr>
            <a:r>
              <a:rPr lang="en-US" sz="2100" b="1" dirty="0">
                <a:latin typeface="Courier New" panose="02070309020205020404" pitchFamily="49" charset="0"/>
                <a:cs typeface="Courier New" panose="02070309020205020404" pitchFamily="49" charset="0"/>
              </a:rPr>
              <a:t>end</a:t>
            </a:r>
            <a:r>
              <a:rPr lang="en-US" sz="2100" dirty="0">
                <a:latin typeface="Courier New" panose="02070309020205020404" pitchFamily="49" charset="0"/>
                <a:cs typeface="Courier New" panose="02070309020205020404" pitchFamily="49" charset="0"/>
              </a:rPr>
              <a:t>;</a:t>
            </a:r>
          </a:p>
          <a:p>
            <a:pPr marL="0" indent="0">
              <a:buNone/>
            </a:pPr>
            <a:r>
              <a:rPr lang="en-US" sz="2100" dirty="0" err="1">
                <a:latin typeface="Courier New" panose="02070309020205020404" pitchFamily="49" charset="0"/>
                <a:cs typeface="Courier New" panose="02070309020205020404" pitchFamily="49" charset="0"/>
              </a:rPr>
              <a:t>X.all</a:t>
            </a:r>
            <a:r>
              <a:rPr lang="en-US" sz="2100" dirty="0">
                <a:latin typeface="Courier New" panose="02070309020205020404" pitchFamily="49" charset="0"/>
                <a:cs typeface="Courier New" panose="02070309020205020404" pitchFamily="49" charset="0"/>
              </a:rPr>
              <a:t> := </a:t>
            </a:r>
            <a:r>
              <a:rPr lang="en-US" sz="2100" dirty="0" err="1">
                <a:latin typeface="Courier New" panose="02070309020205020404" pitchFamily="49" charset="0"/>
                <a:cs typeface="Courier New" panose="02070309020205020404" pitchFamily="49" charset="0"/>
              </a:rPr>
              <a:t>X.all</a:t>
            </a:r>
            <a:r>
              <a:rPr lang="en-US" sz="2100" dirty="0">
                <a:latin typeface="Courier New" panose="02070309020205020404" pitchFamily="49" charset="0"/>
                <a:cs typeface="Courier New" panose="02070309020205020404" pitchFamily="49" charset="0"/>
              </a:rPr>
              <a:t> + 1;</a:t>
            </a:r>
            <a:r>
              <a:rPr lang="en-US" sz="2100" i="1" dirty="0">
                <a:latin typeface="Courier New" panose="02070309020205020404" pitchFamily="49" charset="0"/>
                <a:cs typeface="Courier New" panose="02070309020205020404" pitchFamily="49" charset="0"/>
              </a:rPr>
              <a:t>           --  ownership goes back to X</a:t>
            </a:r>
          </a:p>
          <a:p>
            <a:pPr marL="0" indent="0">
              <a:buNone/>
            </a:pPr>
            <a:endParaRPr lang="en-US" sz="2000" dirty="0">
              <a:latin typeface="Courier New" panose="02070309020205020404" pitchFamily="49" charset="0"/>
              <a:cs typeface="Courier New" panose="02070309020205020404" pitchFamily="49" charset="0"/>
            </a:endParaRPr>
          </a:p>
        </p:txBody>
      </p:sp>
      <p:pic>
        <p:nvPicPr>
          <p:cNvPr id="8" name="Picture 8" descr="wrong.png">
            <a:extLst>
              <a:ext uri="{FF2B5EF4-FFF2-40B4-BE49-F238E27FC236}">
                <a16:creationId xmlns:a16="http://schemas.microsoft.com/office/drawing/2014/main" id="{3E17DBB5-1C30-4118-B93D-2A9429B683B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7418" y="3929036"/>
            <a:ext cx="355082" cy="354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9" descr="correct.png">
            <a:extLst>
              <a:ext uri="{FF2B5EF4-FFF2-40B4-BE49-F238E27FC236}">
                <a16:creationId xmlns:a16="http://schemas.microsoft.com/office/drawing/2014/main" id="{425AA63D-B801-40F5-9CE5-5EB8264C784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62670" y="5109105"/>
            <a:ext cx="364578" cy="35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8" descr="wrong.png">
            <a:extLst>
              <a:ext uri="{FF2B5EF4-FFF2-40B4-BE49-F238E27FC236}">
                <a16:creationId xmlns:a16="http://schemas.microsoft.com/office/drawing/2014/main" id="{5FBFDC19-B7C6-4F3C-9EA5-334B181F357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67418" y="4345596"/>
            <a:ext cx="355082" cy="354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478041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22DF0B-C0F1-4C50-B15D-2778857705F2}"/>
              </a:ext>
            </a:extLst>
          </p:cNvPr>
          <p:cNvSpPr>
            <a:spLocks noGrp="1"/>
          </p:cNvSpPr>
          <p:nvPr>
            <p:ph type="title"/>
          </p:nvPr>
        </p:nvSpPr>
        <p:spPr/>
        <p:txBody>
          <a:bodyPr>
            <a:normAutofit/>
          </a:bodyPr>
          <a:lstStyle/>
          <a:p>
            <a:r>
              <a:rPr lang="en-US" dirty="0"/>
              <a:t>Introduction to Local Observers/Borrowers</a:t>
            </a:r>
          </a:p>
        </p:txBody>
      </p:sp>
      <p:sp>
        <p:nvSpPr>
          <p:cNvPr id="3" name="Espace réservé du contenu 2">
            <a:extLst>
              <a:ext uri="{FF2B5EF4-FFF2-40B4-BE49-F238E27FC236}">
                <a16:creationId xmlns:a16="http://schemas.microsoft.com/office/drawing/2014/main" id="{4E33DD0D-D3A2-4BF5-B5B9-FF1079713CE9}"/>
              </a:ext>
            </a:extLst>
          </p:cNvPr>
          <p:cNvSpPr>
            <a:spLocks noGrp="1"/>
          </p:cNvSpPr>
          <p:nvPr>
            <p:ph idx="1"/>
          </p:nvPr>
        </p:nvSpPr>
        <p:spPr>
          <a:xfrm>
            <a:off x="838200" y="1825624"/>
            <a:ext cx="10515600" cy="4453255"/>
          </a:xfrm>
        </p:spPr>
        <p:txBody>
          <a:bodyPr>
            <a:normAutofit fontScale="92500" lnSpcReduction="10000"/>
          </a:bodyPr>
          <a:lstStyle/>
          <a:p>
            <a:r>
              <a:rPr lang="en-US" sz="3000" dirty="0"/>
              <a:t>If only read access is necessary, an observer can be used instead</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sz="3000" dirty="0"/>
              <a:t>Beware of naming with respect to Rust!</a:t>
            </a:r>
          </a:p>
          <a:p>
            <a:pPr marL="0" indent="0">
              <a:buNone/>
            </a:pPr>
            <a:endParaRPr lang="en-US" i="1" dirty="0"/>
          </a:p>
          <a:p>
            <a:endParaRPr lang="en-US" dirty="0"/>
          </a:p>
          <a:p>
            <a:endParaRPr lang="en-US" dirty="0"/>
          </a:p>
          <a:p>
            <a:endParaRPr lang="en-US" dirty="0"/>
          </a:p>
          <a:p>
            <a:endParaRPr lang="en-US" dirty="0"/>
          </a:p>
          <a:p>
            <a:endParaRPr lang="en-US" sz="800" dirty="0"/>
          </a:p>
          <a:p>
            <a:endParaRPr lang="en-US" dirty="0"/>
          </a:p>
          <a:p>
            <a:pPr marL="0" indent="0">
              <a:buNone/>
            </a:pPr>
            <a:endParaRPr lang="en-US" dirty="0"/>
          </a:p>
        </p:txBody>
      </p:sp>
      <p:sp>
        <p:nvSpPr>
          <p:cNvPr id="4" name="Espace réservé du numéro de diapositive 3">
            <a:extLst>
              <a:ext uri="{FF2B5EF4-FFF2-40B4-BE49-F238E27FC236}">
                <a16:creationId xmlns:a16="http://schemas.microsoft.com/office/drawing/2014/main" id="{AE448F04-7473-4A33-AF88-8499B4B2E9AD}"/>
              </a:ext>
            </a:extLst>
          </p:cNvPr>
          <p:cNvSpPr>
            <a:spLocks noGrp="1"/>
          </p:cNvSpPr>
          <p:nvPr>
            <p:ph type="sldNum" sz="quarter" idx="12"/>
          </p:nvPr>
        </p:nvSpPr>
        <p:spPr/>
        <p:txBody>
          <a:bodyPr/>
          <a:lstStyle/>
          <a:p>
            <a:fld id="{C9355402-0690-4A79-A082-001A68712055}" type="slidenum">
              <a:rPr lang="fr-FR" smtClean="0"/>
              <a:t>19</a:t>
            </a:fld>
            <a:endParaRPr lang="fr-FR" dirty="0"/>
          </a:p>
        </p:txBody>
      </p:sp>
      <p:sp>
        <p:nvSpPr>
          <p:cNvPr id="11" name="Espace réservé du contenu 2">
            <a:extLst>
              <a:ext uri="{FF2B5EF4-FFF2-40B4-BE49-F238E27FC236}">
                <a16:creationId xmlns:a16="http://schemas.microsoft.com/office/drawing/2014/main" id="{371A23EA-A32B-49EE-8963-7DC91D85DA7C}"/>
              </a:ext>
            </a:extLst>
          </p:cNvPr>
          <p:cNvSpPr txBox="1">
            <a:spLocks/>
          </p:cNvSpPr>
          <p:nvPr/>
        </p:nvSpPr>
        <p:spPr>
          <a:xfrm>
            <a:off x="951722" y="2468880"/>
            <a:ext cx="10982131" cy="3119119"/>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100" b="1" dirty="0">
                <a:latin typeface="Courier New" panose="02070309020205020404" pitchFamily="49" charset="0"/>
                <a:cs typeface="Courier New" panose="02070309020205020404" pitchFamily="49" charset="0"/>
              </a:rPr>
              <a:t>declare</a:t>
            </a:r>
          </a:p>
          <a:p>
            <a:pPr marL="0" indent="0">
              <a:buNone/>
            </a:pPr>
            <a:r>
              <a:rPr lang="en-US" sz="2100" dirty="0">
                <a:latin typeface="Courier New" panose="02070309020205020404" pitchFamily="49" charset="0"/>
                <a:cs typeface="Courier New" panose="02070309020205020404" pitchFamily="49" charset="0"/>
              </a:rPr>
              <a:t>   Y : </a:t>
            </a:r>
            <a:r>
              <a:rPr lang="en-US" sz="2100" b="1" dirty="0">
                <a:latin typeface="Courier New" panose="02070309020205020404" pitchFamily="49" charset="0"/>
                <a:cs typeface="Courier New" panose="02070309020205020404" pitchFamily="49" charset="0"/>
              </a:rPr>
              <a:t>access constant</a:t>
            </a:r>
            <a:r>
              <a:rPr lang="en-US" sz="2100" dirty="0">
                <a:latin typeface="Courier New" panose="02070309020205020404" pitchFamily="49" charset="0"/>
                <a:cs typeface="Courier New" panose="02070309020205020404" pitchFamily="49" charset="0"/>
              </a:rPr>
              <a:t> </a:t>
            </a:r>
            <a:r>
              <a:rPr lang="en-US" sz="2100" dirty="0" err="1">
                <a:latin typeface="Courier New" panose="02070309020205020404" pitchFamily="49" charset="0"/>
                <a:cs typeface="Courier New" panose="02070309020205020404" pitchFamily="49" charset="0"/>
              </a:rPr>
              <a:t>List_Cell</a:t>
            </a:r>
            <a:r>
              <a:rPr lang="en-US" sz="2100" dirty="0">
                <a:latin typeface="Courier New" panose="02070309020205020404" pitchFamily="49" charset="0"/>
                <a:cs typeface="Courier New" panose="02070309020205020404" pitchFamily="49" charset="0"/>
              </a:rPr>
              <a:t> := X;</a:t>
            </a:r>
          </a:p>
          <a:p>
            <a:pPr marL="0" indent="0">
              <a:buNone/>
            </a:pPr>
            <a:r>
              <a:rPr lang="en-US" sz="2100" dirty="0">
                <a:latin typeface="Courier New" panose="02070309020205020404" pitchFamily="49" charset="0"/>
                <a:cs typeface="Courier New" panose="02070309020205020404" pitchFamily="49" charset="0"/>
              </a:rPr>
              <a:t>   </a:t>
            </a:r>
            <a:r>
              <a:rPr lang="en-US" sz="2100" i="1" dirty="0">
                <a:latin typeface="Courier New" panose="02070309020205020404" pitchFamily="49" charset="0"/>
                <a:cs typeface="Courier New" panose="02070309020205020404" pitchFamily="49" charset="0"/>
              </a:rPr>
              <a:t>--  read-only ownership temporarily transferred to Y</a:t>
            </a:r>
            <a:endParaRPr lang="en-US" sz="2100" b="1" dirty="0">
              <a:latin typeface="Courier New" panose="02070309020205020404" pitchFamily="49" charset="0"/>
              <a:cs typeface="Courier New" panose="02070309020205020404" pitchFamily="49" charset="0"/>
            </a:endParaRPr>
          </a:p>
          <a:p>
            <a:pPr marL="0" indent="0">
              <a:buNone/>
            </a:pPr>
            <a:r>
              <a:rPr lang="en-US" sz="2100" b="1" dirty="0">
                <a:latin typeface="Courier New" panose="02070309020205020404" pitchFamily="49" charset="0"/>
                <a:cs typeface="Courier New" panose="02070309020205020404" pitchFamily="49" charset="0"/>
              </a:rPr>
              <a:t>begin</a:t>
            </a:r>
          </a:p>
          <a:p>
            <a:pPr marL="0" indent="0">
              <a:buNone/>
            </a:pPr>
            <a:r>
              <a:rPr lang="en-US" sz="2100" b="1" dirty="0">
                <a:latin typeface="Courier New" panose="02070309020205020404" pitchFamily="49" charset="0"/>
                <a:cs typeface="Courier New" panose="02070309020205020404" pitchFamily="49" charset="0"/>
              </a:rPr>
              <a:t>   </a:t>
            </a:r>
            <a:r>
              <a:rPr lang="en-US" sz="2100" dirty="0">
                <a:latin typeface="Courier New" panose="02070309020205020404" pitchFamily="49" charset="0"/>
                <a:cs typeface="Courier New" panose="02070309020205020404" pitchFamily="49" charset="0"/>
              </a:rPr>
              <a:t>V := </a:t>
            </a:r>
            <a:r>
              <a:rPr lang="en-US" sz="2100" dirty="0" err="1">
                <a:latin typeface="Courier New" panose="02070309020205020404" pitchFamily="49" charset="0"/>
                <a:cs typeface="Courier New" panose="02070309020205020404" pitchFamily="49" charset="0"/>
              </a:rPr>
              <a:t>X.all</a:t>
            </a:r>
            <a:r>
              <a:rPr lang="en-US" sz="2100" dirty="0">
                <a:latin typeface="Courier New" panose="02070309020205020404" pitchFamily="49" charset="0"/>
                <a:cs typeface="Courier New" panose="02070309020205020404" pitchFamily="49" charset="0"/>
              </a:rPr>
              <a:t>;</a:t>
            </a:r>
            <a:r>
              <a:rPr lang="en-US" sz="2100" b="1" dirty="0">
                <a:latin typeface="Courier New" panose="02070309020205020404" pitchFamily="49" charset="0"/>
                <a:cs typeface="Courier New" panose="02070309020205020404" pitchFamily="49" charset="0"/>
              </a:rPr>
              <a:t>              </a:t>
            </a:r>
            <a:r>
              <a:rPr lang="en-US" sz="2100" i="1" dirty="0">
                <a:latin typeface="Courier New" panose="02070309020205020404" pitchFamily="49" charset="0"/>
                <a:cs typeface="Courier New" panose="02070309020205020404" pitchFamily="49" charset="0"/>
              </a:rPr>
              <a:t>--  X can still be read</a:t>
            </a:r>
          </a:p>
          <a:p>
            <a:pPr marL="0" indent="0">
              <a:buNone/>
            </a:pPr>
            <a:r>
              <a:rPr lang="en-US" sz="2100" i="1" dirty="0">
                <a:latin typeface="Courier New" panose="02070309020205020404" pitchFamily="49" charset="0"/>
                <a:cs typeface="Courier New" panose="02070309020205020404" pitchFamily="49" charset="0"/>
              </a:rPr>
              <a:t>   </a:t>
            </a:r>
            <a:r>
              <a:rPr lang="en-US" sz="2100" dirty="0" err="1">
                <a:latin typeface="Courier New" panose="02070309020205020404" pitchFamily="49" charset="0"/>
                <a:cs typeface="Courier New" panose="02070309020205020404" pitchFamily="49" charset="0"/>
              </a:rPr>
              <a:t>X.all</a:t>
            </a:r>
            <a:r>
              <a:rPr lang="en-US" sz="2100" dirty="0">
                <a:latin typeface="Courier New" panose="02070309020205020404" pitchFamily="49" charset="0"/>
                <a:cs typeface="Courier New" panose="02070309020205020404" pitchFamily="49" charset="0"/>
              </a:rPr>
              <a:t> := </a:t>
            </a:r>
            <a:r>
              <a:rPr lang="en-US" sz="2100" dirty="0" err="1">
                <a:latin typeface="Courier New" panose="02070309020205020404" pitchFamily="49" charset="0"/>
                <a:cs typeface="Courier New" panose="02070309020205020404" pitchFamily="49" charset="0"/>
              </a:rPr>
              <a:t>X.all</a:t>
            </a:r>
            <a:r>
              <a:rPr lang="en-US" sz="2100" dirty="0">
                <a:latin typeface="Courier New" panose="02070309020205020404" pitchFamily="49" charset="0"/>
                <a:cs typeface="Courier New" panose="02070309020205020404" pitchFamily="49" charset="0"/>
              </a:rPr>
              <a:t> + 1;      </a:t>
            </a:r>
            <a:r>
              <a:rPr lang="en-US" sz="2100" i="1" dirty="0">
                <a:latin typeface="Courier New" panose="02070309020205020404" pitchFamily="49" charset="0"/>
                <a:cs typeface="Courier New" panose="02070309020205020404" pitchFamily="49" charset="0"/>
              </a:rPr>
              <a:t>-- </a:t>
            </a:r>
            <a:r>
              <a:rPr lang="en-US" sz="2100" dirty="0">
                <a:latin typeface="Courier New" panose="02070309020205020404" pitchFamily="49" charset="0"/>
                <a:cs typeface="Courier New" panose="02070309020205020404" pitchFamily="49" charset="0"/>
              </a:rPr>
              <a:t> but not modified</a:t>
            </a:r>
            <a:r>
              <a:rPr lang="en-US" sz="2100" i="1" dirty="0">
                <a:latin typeface="Courier New" panose="02070309020205020404" pitchFamily="49" charset="0"/>
                <a:cs typeface="Courier New" panose="02070309020205020404" pitchFamily="49" charset="0"/>
              </a:rPr>
              <a:t> during the observe</a:t>
            </a:r>
            <a:endParaRPr lang="en-US" sz="2100" dirty="0">
              <a:latin typeface="Courier New" panose="02070309020205020404" pitchFamily="49" charset="0"/>
              <a:cs typeface="Courier New" panose="02070309020205020404" pitchFamily="49" charset="0"/>
            </a:endParaRPr>
          </a:p>
          <a:p>
            <a:pPr marL="0" indent="0">
              <a:buNone/>
            </a:pPr>
            <a:r>
              <a:rPr lang="en-US" sz="2100" b="1" dirty="0">
                <a:latin typeface="Courier New" panose="02070309020205020404" pitchFamily="49" charset="0"/>
                <a:cs typeface="Courier New" panose="02070309020205020404" pitchFamily="49" charset="0"/>
              </a:rPr>
              <a:t>end</a:t>
            </a:r>
            <a:r>
              <a:rPr lang="en-US" sz="2100" dirty="0">
                <a:latin typeface="Courier New" panose="02070309020205020404" pitchFamily="49" charset="0"/>
                <a:cs typeface="Courier New" panose="02070309020205020404" pitchFamily="49" charset="0"/>
              </a:rPr>
              <a:t>;</a:t>
            </a:r>
          </a:p>
          <a:p>
            <a:pPr marL="0" indent="0">
              <a:buNone/>
            </a:pPr>
            <a:r>
              <a:rPr lang="en-US" sz="2100" dirty="0" err="1">
                <a:latin typeface="Courier New" panose="02070309020205020404" pitchFamily="49" charset="0"/>
                <a:cs typeface="Courier New" panose="02070309020205020404" pitchFamily="49" charset="0"/>
              </a:rPr>
              <a:t>X.all</a:t>
            </a:r>
            <a:r>
              <a:rPr lang="en-US" sz="2100" dirty="0">
                <a:latin typeface="Courier New" panose="02070309020205020404" pitchFamily="49" charset="0"/>
                <a:cs typeface="Courier New" panose="02070309020205020404" pitchFamily="49" charset="0"/>
              </a:rPr>
              <a:t> := </a:t>
            </a:r>
            <a:r>
              <a:rPr lang="en-US" sz="2100" dirty="0" err="1">
                <a:latin typeface="Courier New" panose="02070309020205020404" pitchFamily="49" charset="0"/>
                <a:cs typeface="Courier New" panose="02070309020205020404" pitchFamily="49" charset="0"/>
              </a:rPr>
              <a:t>X.all</a:t>
            </a:r>
            <a:r>
              <a:rPr lang="en-US" sz="2100" dirty="0">
                <a:latin typeface="Courier New" panose="02070309020205020404" pitchFamily="49" charset="0"/>
                <a:cs typeface="Courier New" panose="02070309020205020404" pitchFamily="49" charset="0"/>
              </a:rPr>
              <a:t> + 1;</a:t>
            </a:r>
            <a:r>
              <a:rPr lang="en-US" sz="2100" i="1" dirty="0">
                <a:latin typeface="Courier New" panose="02070309020205020404" pitchFamily="49" charset="0"/>
                <a:cs typeface="Courier New" panose="02070309020205020404" pitchFamily="49" charset="0"/>
              </a:rPr>
              <a:t>         --  ownership goes back to X</a:t>
            </a:r>
          </a:p>
          <a:p>
            <a:pPr marL="0" indent="0">
              <a:buNone/>
            </a:pPr>
            <a:endParaRPr lang="en-US" sz="800" dirty="0">
              <a:latin typeface="Courier New" panose="02070309020205020404" pitchFamily="49" charset="0"/>
              <a:cs typeface="Courier New" panose="02070309020205020404" pitchFamily="49" charset="0"/>
            </a:endParaRPr>
          </a:p>
        </p:txBody>
      </p:sp>
      <p:pic>
        <p:nvPicPr>
          <p:cNvPr id="12" name="Picture 9" descr="correct.png">
            <a:extLst>
              <a:ext uri="{FF2B5EF4-FFF2-40B4-BE49-F238E27FC236}">
                <a16:creationId xmlns:a16="http://schemas.microsoft.com/office/drawing/2014/main" id="{5F03E55A-5533-419D-AB85-EC068C7AC90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8314" y="5159905"/>
            <a:ext cx="364578" cy="35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8" descr="wrong.png">
            <a:extLst>
              <a:ext uri="{FF2B5EF4-FFF2-40B4-BE49-F238E27FC236}">
                <a16:creationId xmlns:a16="http://schemas.microsoft.com/office/drawing/2014/main" id="{37F85826-EEE8-47F7-9DB1-053E18D2DEF1}"/>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3062" y="4396396"/>
            <a:ext cx="355082" cy="354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9" descr="correct.png">
            <a:extLst>
              <a:ext uri="{FF2B5EF4-FFF2-40B4-BE49-F238E27FC236}">
                <a16:creationId xmlns:a16="http://schemas.microsoft.com/office/drawing/2014/main" id="{11B38E51-B8AC-4F41-AFC2-C189C5D6D1E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8314" y="3987498"/>
            <a:ext cx="364578" cy="35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390434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AECF72AB-C6FA-43D0-84F4-ECB708D567AB}"/>
              </a:ext>
            </a:extLst>
          </p:cNvPr>
          <p:cNvSpPr>
            <a:spLocks noGrp="1"/>
          </p:cNvSpPr>
          <p:nvPr>
            <p:ph type="title"/>
          </p:nvPr>
        </p:nvSpPr>
        <p:spPr/>
        <p:txBody>
          <a:bodyPr/>
          <a:lstStyle/>
          <a:p>
            <a:r>
              <a:rPr lang="en-US" dirty="0"/>
              <a:t>Ada 2012 and SPARK 2014</a:t>
            </a:r>
          </a:p>
        </p:txBody>
      </p:sp>
      <p:sp>
        <p:nvSpPr>
          <p:cNvPr id="6" name="Espace réservé du texte 5">
            <a:extLst>
              <a:ext uri="{FF2B5EF4-FFF2-40B4-BE49-F238E27FC236}">
                <a16:creationId xmlns:a16="http://schemas.microsoft.com/office/drawing/2014/main" id="{287ED5A5-DDDF-41A2-A225-7C354DEB18D5}"/>
              </a:ext>
            </a:extLst>
          </p:cNvPr>
          <p:cNvSpPr>
            <a:spLocks noGrp="1"/>
          </p:cNvSpPr>
          <p:nvPr>
            <p:ph type="body" idx="1"/>
          </p:nvPr>
        </p:nvSpPr>
        <p:spPr/>
        <p:txBody>
          <a:bodyPr/>
          <a:lstStyle/>
          <a:p>
            <a:endParaRPr lang="en-US"/>
          </a:p>
        </p:txBody>
      </p:sp>
      <p:sp>
        <p:nvSpPr>
          <p:cNvPr id="4" name="Espace réservé du numéro de diapositive 3">
            <a:extLst>
              <a:ext uri="{FF2B5EF4-FFF2-40B4-BE49-F238E27FC236}">
                <a16:creationId xmlns:a16="http://schemas.microsoft.com/office/drawing/2014/main" id="{EED6F113-295B-45C1-B480-F0E205D5E915}"/>
              </a:ext>
            </a:extLst>
          </p:cNvPr>
          <p:cNvSpPr>
            <a:spLocks noGrp="1"/>
          </p:cNvSpPr>
          <p:nvPr>
            <p:ph type="sldNum" sz="quarter" idx="12"/>
          </p:nvPr>
        </p:nvSpPr>
        <p:spPr/>
        <p:txBody>
          <a:bodyPr/>
          <a:lstStyle/>
          <a:p>
            <a:fld id="{C9355402-0690-4A79-A082-001A68712055}" type="slidenum">
              <a:rPr lang="fr-FR" smtClean="0"/>
              <a:t>2</a:t>
            </a:fld>
            <a:endParaRPr lang="fr-FR"/>
          </a:p>
        </p:txBody>
      </p:sp>
    </p:spTree>
    <p:extLst>
      <p:ext uri="{BB962C8B-B14F-4D97-AF65-F5344CB8AC3E}">
        <p14:creationId xmlns:p14="http://schemas.microsoft.com/office/powerpoint/2010/main" val="11574623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22DF0B-C0F1-4C50-B15D-2778857705F2}"/>
              </a:ext>
            </a:extLst>
          </p:cNvPr>
          <p:cNvSpPr>
            <a:spLocks noGrp="1"/>
          </p:cNvSpPr>
          <p:nvPr>
            <p:ph type="title"/>
          </p:nvPr>
        </p:nvSpPr>
        <p:spPr/>
        <p:txBody>
          <a:bodyPr>
            <a:normAutofit/>
          </a:bodyPr>
          <a:lstStyle/>
          <a:p>
            <a:r>
              <a:rPr lang="en-US" dirty="0"/>
              <a:t>Local Borrowers – Reborrow</a:t>
            </a:r>
          </a:p>
        </p:txBody>
      </p:sp>
      <p:sp>
        <p:nvSpPr>
          <p:cNvPr id="3" name="Espace réservé du contenu 2">
            <a:extLst>
              <a:ext uri="{FF2B5EF4-FFF2-40B4-BE49-F238E27FC236}">
                <a16:creationId xmlns:a16="http://schemas.microsoft.com/office/drawing/2014/main" id="{4E33DD0D-D3A2-4BF5-B5B9-FF1079713CE9}"/>
              </a:ext>
            </a:extLst>
          </p:cNvPr>
          <p:cNvSpPr>
            <a:spLocks noGrp="1"/>
          </p:cNvSpPr>
          <p:nvPr>
            <p:ph idx="1"/>
          </p:nvPr>
        </p:nvSpPr>
        <p:spPr/>
        <p:txBody>
          <a:bodyPr>
            <a:normAutofit lnSpcReduction="10000"/>
          </a:bodyPr>
          <a:lstStyle/>
          <a:p>
            <a:r>
              <a:rPr lang="en-US" dirty="0"/>
              <a:t>Reborrows allow simple traversal of data-structures</a:t>
            </a:r>
          </a:p>
          <a:p>
            <a:endParaRPr lang="en-US" dirty="0"/>
          </a:p>
          <a:p>
            <a:endParaRPr lang="en-US" dirty="0"/>
          </a:p>
          <a:p>
            <a:endParaRPr lang="en-US" dirty="0"/>
          </a:p>
          <a:p>
            <a:endParaRPr lang="en-US" dirty="0"/>
          </a:p>
          <a:p>
            <a:endParaRPr lang="en-US" dirty="0"/>
          </a:p>
          <a:p>
            <a:endParaRPr lang="en-US" dirty="0"/>
          </a:p>
          <a:p>
            <a:endParaRPr lang="en-US" sz="3200" dirty="0"/>
          </a:p>
          <a:p>
            <a:r>
              <a:rPr lang="en-US" dirty="0"/>
              <a:t>More complex traversals are not possible in SPARK</a:t>
            </a:r>
          </a:p>
          <a:p>
            <a:endParaRPr lang="en-US" dirty="0"/>
          </a:p>
          <a:p>
            <a:pPr marL="0" indent="0">
              <a:buNone/>
            </a:pPr>
            <a:endParaRPr lang="en-US" dirty="0"/>
          </a:p>
        </p:txBody>
      </p:sp>
      <p:sp>
        <p:nvSpPr>
          <p:cNvPr id="4" name="Espace réservé du numéro de diapositive 3">
            <a:extLst>
              <a:ext uri="{FF2B5EF4-FFF2-40B4-BE49-F238E27FC236}">
                <a16:creationId xmlns:a16="http://schemas.microsoft.com/office/drawing/2014/main" id="{AE448F04-7473-4A33-AF88-8499B4B2E9AD}"/>
              </a:ext>
            </a:extLst>
          </p:cNvPr>
          <p:cNvSpPr>
            <a:spLocks noGrp="1"/>
          </p:cNvSpPr>
          <p:nvPr>
            <p:ph type="sldNum" sz="quarter" idx="12"/>
          </p:nvPr>
        </p:nvSpPr>
        <p:spPr/>
        <p:txBody>
          <a:bodyPr/>
          <a:lstStyle/>
          <a:p>
            <a:fld id="{C9355402-0690-4A79-A082-001A68712055}" type="slidenum">
              <a:rPr lang="fr-FR" smtClean="0"/>
              <a:t>20</a:t>
            </a:fld>
            <a:endParaRPr lang="fr-FR"/>
          </a:p>
        </p:txBody>
      </p:sp>
      <p:sp>
        <p:nvSpPr>
          <p:cNvPr id="7" name="Espace réservé du contenu 2">
            <a:extLst>
              <a:ext uri="{FF2B5EF4-FFF2-40B4-BE49-F238E27FC236}">
                <a16:creationId xmlns:a16="http://schemas.microsoft.com/office/drawing/2014/main" id="{96649E43-CB53-4265-8906-C2FA418F3F0A}"/>
              </a:ext>
            </a:extLst>
          </p:cNvPr>
          <p:cNvSpPr txBox="1">
            <a:spLocks/>
          </p:cNvSpPr>
          <p:nvPr/>
        </p:nvSpPr>
        <p:spPr>
          <a:xfrm>
            <a:off x="1571348" y="2409258"/>
            <a:ext cx="10362505" cy="3107094"/>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latin typeface="Courier New" panose="02070309020205020404" pitchFamily="49" charset="0"/>
                <a:cs typeface="Courier New" panose="02070309020205020404" pitchFamily="49" charset="0"/>
              </a:rPr>
              <a:t>procedure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Set_All_To_Zero</a:t>
            </a:r>
            <a:r>
              <a:rPr lang="en-US" sz="2000" dirty="0">
                <a:latin typeface="Courier New" panose="02070309020205020404" pitchFamily="49" charset="0"/>
                <a:cs typeface="Courier New" panose="02070309020205020404" pitchFamily="49" charset="0"/>
              </a:rPr>
              <a:t> (X : </a:t>
            </a:r>
            <a:r>
              <a:rPr lang="en-US" sz="2000" b="1" dirty="0">
                <a:latin typeface="Courier New" panose="02070309020205020404" pitchFamily="49" charset="0"/>
                <a:cs typeface="Courier New" panose="02070309020205020404" pitchFamily="49" charset="0"/>
              </a:rPr>
              <a:t>in out </a:t>
            </a:r>
            <a:r>
              <a:rPr lang="en-US" sz="2000" dirty="0">
                <a:latin typeface="Courier New" panose="02070309020205020404" pitchFamily="49" charset="0"/>
                <a:cs typeface="Courier New" panose="02070309020205020404" pitchFamily="49" charset="0"/>
              </a:rPr>
              <a:t>List) </a:t>
            </a:r>
            <a:r>
              <a:rPr lang="en-US" sz="2000" b="1" dirty="0">
                <a:latin typeface="Courier New" panose="02070309020205020404" pitchFamily="49" charset="0"/>
                <a:cs typeface="Courier New" panose="02070309020205020404" pitchFamily="49" charset="0"/>
              </a:rPr>
              <a:t>is</a:t>
            </a:r>
          </a:p>
          <a:p>
            <a:pPr marL="0" indent="0">
              <a:buNone/>
            </a:pPr>
            <a:r>
              <a:rPr lang="en-US" sz="2000" dirty="0">
                <a:latin typeface="Courier New" panose="02070309020205020404" pitchFamily="49" charset="0"/>
                <a:cs typeface="Courier New" panose="02070309020205020404" pitchFamily="49" charset="0"/>
              </a:rPr>
              <a:t>   Y : </a:t>
            </a:r>
            <a:r>
              <a:rPr lang="en-US" sz="2000" b="1" dirty="0">
                <a:latin typeface="Courier New" panose="02070309020205020404" pitchFamily="49" charset="0"/>
                <a:cs typeface="Courier New" panose="02070309020205020404" pitchFamily="49" charset="0"/>
              </a:rPr>
              <a:t>access</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List_Cell</a:t>
            </a:r>
            <a:r>
              <a:rPr lang="en-US" sz="2000" dirty="0">
                <a:latin typeface="Courier New" panose="02070309020205020404" pitchFamily="49" charset="0"/>
                <a:cs typeface="Courier New" panose="02070309020205020404" pitchFamily="49" charset="0"/>
              </a:rPr>
              <a:t> := X;</a:t>
            </a:r>
            <a:endParaRPr lang="en-US" sz="2000" i="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begin</a:t>
            </a:r>
          </a:p>
          <a:p>
            <a:pPr marL="0" indent="0">
              <a:buNone/>
            </a:pP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while</a:t>
            </a:r>
            <a:r>
              <a:rPr lang="en-US" sz="2000" dirty="0">
                <a:latin typeface="Courier New" panose="02070309020205020404" pitchFamily="49" charset="0"/>
                <a:cs typeface="Courier New" panose="02070309020205020404" pitchFamily="49" charset="0"/>
              </a:rPr>
              <a:t> Y /= </a:t>
            </a:r>
            <a:r>
              <a:rPr lang="en-US" sz="2000" b="1" dirty="0">
                <a:latin typeface="Courier New" panose="02070309020205020404" pitchFamily="49" charset="0"/>
                <a:cs typeface="Courier New" panose="02070309020205020404" pitchFamily="49" charset="0"/>
              </a:rPr>
              <a:t>null loop</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Y.Data</a:t>
            </a:r>
            <a:r>
              <a:rPr lang="en-US" sz="2000" dirty="0">
                <a:latin typeface="Courier New" panose="02070309020205020404" pitchFamily="49" charset="0"/>
                <a:cs typeface="Courier New" panose="02070309020205020404" pitchFamily="49" charset="0"/>
              </a:rPr>
              <a:t> := 0;</a:t>
            </a:r>
          </a:p>
          <a:p>
            <a:pPr marL="0" indent="0">
              <a:buNone/>
            </a:pPr>
            <a:r>
              <a:rPr lang="en-US" sz="2000" dirty="0">
                <a:latin typeface="Courier New" panose="02070309020205020404" pitchFamily="49" charset="0"/>
                <a:cs typeface="Courier New" panose="02070309020205020404" pitchFamily="49" charset="0"/>
              </a:rPr>
              <a:t>      Y := </a:t>
            </a:r>
            <a:r>
              <a:rPr lang="en-US" sz="2000" dirty="0" err="1">
                <a:latin typeface="Courier New" panose="02070309020205020404" pitchFamily="49" charset="0"/>
                <a:cs typeface="Courier New" panose="02070309020205020404" pitchFamily="49" charset="0"/>
              </a:rPr>
              <a:t>Y.Next</a:t>
            </a:r>
            <a:r>
              <a:rPr lang="en-US" sz="2000" dirty="0">
                <a:latin typeface="Courier New" panose="02070309020205020404" pitchFamily="49" charset="0"/>
                <a:cs typeface="Courier New" panose="02070309020205020404" pitchFamily="49" charset="0"/>
              </a:rPr>
              <a:t>;    </a:t>
            </a:r>
            <a:r>
              <a:rPr lang="en-US" sz="2000" i="1"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a:t>
            </a:r>
            <a:r>
              <a:rPr lang="en-US" sz="2000" i="1" dirty="0">
                <a:latin typeface="Courier New" panose="02070309020205020404" pitchFamily="49" charset="0"/>
                <a:cs typeface="Courier New" panose="02070309020205020404" pitchFamily="49" charset="0"/>
              </a:rPr>
              <a:t>Y modified to designate something deeper</a:t>
            </a:r>
          </a:p>
          <a:p>
            <a:pPr marL="0" indent="0">
              <a:buNone/>
            </a:pP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end loop; </a:t>
            </a:r>
          </a:p>
          <a:p>
            <a:pPr marL="0" indent="0">
              <a:buNone/>
            </a:pPr>
            <a:r>
              <a:rPr lang="en-US" sz="2000" b="1" dirty="0">
                <a:latin typeface="Courier New" panose="02070309020205020404" pitchFamily="49" charset="0"/>
                <a:cs typeface="Courier New" panose="02070309020205020404" pitchFamily="49" charset="0"/>
              </a:rPr>
              <a:t>end </a:t>
            </a:r>
            <a:r>
              <a:rPr lang="en-US" sz="2000" dirty="0" err="1">
                <a:latin typeface="Courier New" panose="02070309020205020404" pitchFamily="49" charset="0"/>
                <a:cs typeface="Courier New" panose="02070309020205020404" pitchFamily="49" charset="0"/>
              </a:rPr>
              <a:t>Set_All_To_Zero</a:t>
            </a:r>
            <a:r>
              <a:rPr lang="en-US" sz="2000" b="1" dirty="0">
                <a:latin typeface="Courier New" panose="02070309020205020404" pitchFamily="49" charset="0"/>
                <a:cs typeface="Courier New" panose="02070309020205020404" pitchFamily="49" charset="0"/>
              </a:rPr>
              <a:t>;</a:t>
            </a:r>
            <a:endParaRPr lang="en-US" sz="2000" i="1" dirty="0">
              <a:latin typeface="Courier New" panose="02070309020205020404" pitchFamily="49" charset="0"/>
              <a:cs typeface="Courier New" panose="02070309020205020404" pitchFamily="49" charset="0"/>
            </a:endParaRPr>
          </a:p>
          <a:p>
            <a:pPr marL="0" indent="0">
              <a:buNone/>
            </a:pPr>
            <a:endParaRPr lang="en-US" sz="20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792226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322DF0B-C0F1-4C50-B15D-2778857705F2}"/>
              </a:ext>
            </a:extLst>
          </p:cNvPr>
          <p:cNvSpPr>
            <a:spLocks noGrp="1"/>
          </p:cNvSpPr>
          <p:nvPr>
            <p:ph type="title"/>
          </p:nvPr>
        </p:nvSpPr>
        <p:spPr/>
        <p:txBody>
          <a:bodyPr>
            <a:normAutofit/>
          </a:bodyPr>
          <a:lstStyle/>
          <a:p>
            <a:r>
              <a:rPr lang="en-US" dirty="0"/>
              <a:t>Local Borrowers – Indirect Update</a:t>
            </a:r>
          </a:p>
        </p:txBody>
      </p:sp>
      <p:sp>
        <p:nvSpPr>
          <p:cNvPr id="3" name="Espace réservé du contenu 2">
            <a:extLst>
              <a:ext uri="{FF2B5EF4-FFF2-40B4-BE49-F238E27FC236}">
                <a16:creationId xmlns:a16="http://schemas.microsoft.com/office/drawing/2014/main" id="{4E33DD0D-D3A2-4BF5-B5B9-FF1079713CE9}"/>
              </a:ext>
            </a:extLst>
          </p:cNvPr>
          <p:cNvSpPr>
            <a:spLocks noGrp="1"/>
          </p:cNvSpPr>
          <p:nvPr>
            <p:ph idx="1"/>
          </p:nvPr>
        </p:nvSpPr>
        <p:spPr>
          <a:xfrm>
            <a:off x="838200" y="1825624"/>
            <a:ext cx="10515600" cy="4530725"/>
          </a:xfrm>
        </p:spPr>
        <p:txBody>
          <a:bodyPr>
            <a:normAutofit/>
          </a:bodyPr>
          <a:lstStyle/>
          <a:p>
            <a:r>
              <a:rPr lang="en-US" dirty="0"/>
              <a:t>Borrowers can modify arbitrarily deep parts of the object</a:t>
            </a:r>
          </a:p>
          <a:p>
            <a:endParaRPr lang="en-US" dirty="0"/>
          </a:p>
          <a:p>
            <a:endParaRPr lang="en-US" dirty="0"/>
          </a:p>
          <a:p>
            <a:endParaRPr lang="en-US" dirty="0"/>
          </a:p>
          <a:p>
            <a:endParaRPr lang="en-US" dirty="0"/>
          </a:p>
          <a:p>
            <a:endParaRPr lang="en-US" dirty="0"/>
          </a:p>
          <a:p>
            <a:endParaRPr lang="en-US" sz="4000" dirty="0"/>
          </a:p>
          <a:p>
            <a:r>
              <a:rPr lang="en-US" dirty="0"/>
              <a:t>The modified part may not be known statically</a:t>
            </a:r>
          </a:p>
          <a:p>
            <a:endParaRPr lang="en-US" dirty="0"/>
          </a:p>
          <a:p>
            <a:endParaRPr lang="en-US" dirty="0"/>
          </a:p>
          <a:p>
            <a:endParaRPr lang="en-US" dirty="0"/>
          </a:p>
          <a:p>
            <a:endParaRPr lang="en-US" dirty="0"/>
          </a:p>
          <a:p>
            <a:endParaRPr lang="en-US" dirty="0"/>
          </a:p>
          <a:p>
            <a:pPr marL="0" indent="0">
              <a:buNone/>
            </a:pPr>
            <a:endParaRPr lang="en-US" sz="3200" dirty="0"/>
          </a:p>
        </p:txBody>
      </p:sp>
      <p:sp>
        <p:nvSpPr>
          <p:cNvPr id="4" name="Espace réservé du numéro de diapositive 3">
            <a:extLst>
              <a:ext uri="{FF2B5EF4-FFF2-40B4-BE49-F238E27FC236}">
                <a16:creationId xmlns:a16="http://schemas.microsoft.com/office/drawing/2014/main" id="{AE448F04-7473-4A33-AF88-8499B4B2E9AD}"/>
              </a:ext>
            </a:extLst>
          </p:cNvPr>
          <p:cNvSpPr>
            <a:spLocks noGrp="1"/>
          </p:cNvSpPr>
          <p:nvPr>
            <p:ph type="sldNum" sz="quarter" idx="12"/>
          </p:nvPr>
        </p:nvSpPr>
        <p:spPr/>
        <p:txBody>
          <a:bodyPr/>
          <a:lstStyle/>
          <a:p>
            <a:fld id="{C9355402-0690-4A79-A082-001A68712055}" type="slidenum">
              <a:rPr lang="fr-FR" smtClean="0"/>
              <a:t>21</a:t>
            </a:fld>
            <a:endParaRPr lang="fr-FR"/>
          </a:p>
        </p:txBody>
      </p:sp>
      <p:sp>
        <p:nvSpPr>
          <p:cNvPr id="6" name="Espace réservé du contenu 2">
            <a:extLst>
              <a:ext uri="{FF2B5EF4-FFF2-40B4-BE49-F238E27FC236}">
                <a16:creationId xmlns:a16="http://schemas.microsoft.com/office/drawing/2014/main" id="{BF9FE63E-E746-42A1-9C44-62553F66CA96}"/>
              </a:ext>
            </a:extLst>
          </p:cNvPr>
          <p:cNvSpPr txBox="1">
            <a:spLocks/>
          </p:cNvSpPr>
          <p:nvPr/>
        </p:nvSpPr>
        <p:spPr>
          <a:xfrm>
            <a:off x="1580225" y="2486684"/>
            <a:ext cx="10362505" cy="3020036"/>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i="1" dirty="0">
                <a:latin typeface="Courier New" panose="02070309020205020404" pitchFamily="49" charset="0"/>
                <a:cs typeface="Courier New" panose="02070309020205020404" pitchFamily="49" charset="0"/>
              </a:rPr>
              <a:t>--  X = { 1, 2, 3 }</a:t>
            </a:r>
          </a:p>
          <a:p>
            <a:pPr marL="0" indent="0">
              <a:buNone/>
            </a:pPr>
            <a:r>
              <a:rPr lang="en-US" sz="2000" b="1" dirty="0">
                <a:latin typeface="Courier New" panose="02070309020205020404" pitchFamily="49" charset="0"/>
                <a:cs typeface="Courier New" panose="02070309020205020404" pitchFamily="49" charset="0"/>
              </a:rPr>
              <a:t>declare</a:t>
            </a:r>
          </a:p>
          <a:p>
            <a:pPr marL="0" indent="0">
              <a:buNone/>
            </a:pPr>
            <a:r>
              <a:rPr lang="en-US" sz="2000" dirty="0">
                <a:latin typeface="Courier New" panose="02070309020205020404" pitchFamily="49" charset="0"/>
                <a:cs typeface="Courier New" panose="02070309020205020404" pitchFamily="49" charset="0"/>
              </a:rPr>
              <a:t>   Y : </a:t>
            </a:r>
            <a:r>
              <a:rPr lang="en-US" sz="2000" b="1" dirty="0">
                <a:latin typeface="Courier New" panose="02070309020205020404" pitchFamily="49" charset="0"/>
                <a:cs typeface="Courier New" panose="02070309020205020404" pitchFamily="49" charset="0"/>
              </a:rPr>
              <a:t>access</a:t>
            </a:r>
            <a:r>
              <a:rPr lang="en-US" sz="2000" dirty="0">
                <a:latin typeface="Courier New" panose="02070309020205020404" pitchFamily="49" charset="0"/>
                <a:cs typeface="Courier New" panose="02070309020205020404" pitchFamily="49" charset="0"/>
              </a:rPr>
              <a:t> List := X;</a:t>
            </a:r>
          </a:p>
          <a:p>
            <a:pPr marL="0" indent="0">
              <a:buNone/>
            </a:pPr>
            <a:r>
              <a:rPr lang="en-US" sz="2000" b="1" dirty="0">
                <a:latin typeface="Courier New" panose="02070309020205020404" pitchFamily="49" charset="0"/>
                <a:cs typeface="Courier New" panose="02070309020205020404" pitchFamily="49" charset="0"/>
              </a:rPr>
              <a:t>begin</a:t>
            </a:r>
          </a:p>
          <a:p>
            <a:pPr marL="0" indent="0">
              <a:buNone/>
            </a:pPr>
            <a:r>
              <a:rPr lang="en-US" sz="2000" b="1"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Y := </a:t>
            </a:r>
            <a:r>
              <a:rPr lang="en-US" sz="2000" dirty="0" err="1">
                <a:latin typeface="Courier New" panose="02070309020205020404" pitchFamily="49" charset="0"/>
                <a:cs typeface="Courier New" panose="02070309020205020404" pitchFamily="49" charset="0"/>
              </a:rPr>
              <a:t>Y.Next.Next</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Y.Data</a:t>
            </a:r>
            <a:r>
              <a:rPr lang="en-US" sz="2000" dirty="0">
                <a:latin typeface="Courier New" panose="02070309020205020404" pitchFamily="49" charset="0"/>
                <a:cs typeface="Courier New" panose="02070309020205020404" pitchFamily="49" charset="0"/>
              </a:rPr>
              <a:t> := 0;       </a:t>
            </a:r>
            <a:r>
              <a:rPr lang="en-US" sz="2000" i="1" dirty="0">
                <a:latin typeface="Courier New" panose="02070309020205020404" pitchFamily="49" charset="0"/>
                <a:cs typeface="Courier New" panose="02070309020205020404" pitchFamily="49" charset="0"/>
              </a:rPr>
              <a:t>--  X is modified through Y</a:t>
            </a:r>
          </a:p>
          <a:p>
            <a:pPr marL="0" indent="0">
              <a:buNone/>
            </a:pPr>
            <a:r>
              <a:rPr lang="en-US" sz="2000" b="1" dirty="0">
                <a:latin typeface="Courier New" panose="02070309020205020404" pitchFamily="49" charset="0"/>
                <a:cs typeface="Courier New" panose="02070309020205020404" pitchFamily="49" charset="0"/>
              </a:rPr>
              <a:t>end</a:t>
            </a:r>
            <a:r>
              <a:rPr lang="en-US" sz="2000" dirty="0">
                <a:latin typeface="Courier New" panose="02070309020205020404" pitchFamily="49" charset="0"/>
                <a:cs typeface="Courier New" panose="02070309020205020404" pitchFamily="49" charset="0"/>
              </a:rPr>
              <a:t>;</a:t>
            </a:r>
          </a:p>
          <a:p>
            <a:pPr marL="0" indent="0">
              <a:buNone/>
            </a:pPr>
            <a:r>
              <a:rPr lang="en-US" sz="2000" b="1" dirty="0">
                <a:latin typeface="Courier New" panose="02070309020205020404" pitchFamily="49" charset="0"/>
                <a:cs typeface="Courier New" panose="02070309020205020404" pitchFamily="49" charset="0"/>
              </a:rPr>
              <a:t>pragma</a:t>
            </a:r>
            <a:r>
              <a:rPr lang="en-US" sz="2000" dirty="0">
                <a:latin typeface="Courier New" panose="02070309020205020404" pitchFamily="49" charset="0"/>
                <a:cs typeface="Courier New" panose="02070309020205020404" pitchFamily="49" charset="0"/>
              </a:rPr>
              <a:t> Assert (</a:t>
            </a:r>
            <a:r>
              <a:rPr lang="en-US" sz="2000" dirty="0" err="1">
                <a:latin typeface="Courier New" panose="02070309020205020404" pitchFamily="49" charset="0"/>
                <a:cs typeface="Courier New" panose="02070309020205020404" pitchFamily="49" charset="0"/>
              </a:rPr>
              <a:t>X.Next.Next.Data</a:t>
            </a:r>
            <a:r>
              <a:rPr lang="en-US" sz="2000" dirty="0">
                <a:latin typeface="Courier New" panose="02070309020205020404" pitchFamily="49" charset="0"/>
                <a:cs typeface="Courier New" panose="02070309020205020404" pitchFamily="49" charset="0"/>
              </a:rPr>
              <a:t> = 0);</a:t>
            </a:r>
          </a:p>
        </p:txBody>
      </p:sp>
    </p:spTree>
    <p:extLst>
      <p:ext uri="{BB962C8B-B14F-4D97-AF65-F5344CB8AC3E}">
        <p14:creationId xmlns:p14="http://schemas.microsoft.com/office/powerpoint/2010/main" val="1255941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4E33DD0D-D3A2-4BF5-B5B9-FF1079713CE9}"/>
              </a:ext>
            </a:extLst>
          </p:cNvPr>
          <p:cNvSpPr>
            <a:spLocks noGrp="1"/>
          </p:cNvSpPr>
          <p:nvPr>
            <p:ph idx="1"/>
          </p:nvPr>
        </p:nvSpPr>
        <p:spPr>
          <a:xfrm>
            <a:off x="838200" y="1825624"/>
            <a:ext cx="10515600" cy="4530725"/>
          </a:xfrm>
        </p:spPr>
        <p:txBody>
          <a:bodyPr>
            <a:normAutofit/>
          </a:bodyPr>
          <a:lstStyle/>
          <a:p>
            <a:r>
              <a:rPr lang="en-US" dirty="0"/>
              <a:t>The relation between X and Y is stored in a variable</a:t>
            </a:r>
          </a:p>
          <a:p>
            <a:endParaRPr lang="en-US" dirty="0"/>
          </a:p>
          <a:p>
            <a:endParaRPr lang="en-US" dirty="0"/>
          </a:p>
          <a:p>
            <a:endParaRPr lang="en-US" dirty="0"/>
          </a:p>
          <a:p>
            <a:endParaRPr lang="en-US" dirty="0"/>
          </a:p>
          <a:p>
            <a:endParaRPr lang="en-US" dirty="0"/>
          </a:p>
          <a:p>
            <a:endParaRPr lang="en-US" sz="4400" dirty="0"/>
          </a:p>
        </p:txBody>
      </p:sp>
      <p:sp>
        <p:nvSpPr>
          <p:cNvPr id="35" name="Espace réservé du contenu 2">
            <a:extLst>
              <a:ext uri="{FF2B5EF4-FFF2-40B4-BE49-F238E27FC236}">
                <a16:creationId xmlns:a16="http://schemas.microsoft.com/office/drawing/2014/main" id="{F38DB75A-7EE4-4178-8D14-238967980224}"/>
              </a:ext>
            </a:extLst>
          </p:cNvPr>
          <p:cNvSpPr txBox="1">
            <a:spLocks/>
          </p:cNvSpPr>
          <p:nvPr/>
        </p:nvSpPr>
        <p:spPr>
          <a:xfrm>
            <a:off x="1580225" y="2395243"/>
            <a:ext cx="10362505" cy="4097631"/>
          </a:xfrm>
          <a:prstGeom prst="rect">
            <a:avLst/>
          </a:prstGeom>
          <a:solidFill>
            <a:schemeClr val="bg1"/>
          </a:solidFill>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i="1" dirty="0">
                <a:latin typeface="Courier New" panose="02070309020205020404" pitchFamily="49" charset="0"/>
                <a:cs typeface="Courier New" panose="02070309020205020404" pitchFamily="49" charset="0"/>
              </a:rPr>
              <a:t>--  X = { 1, 2, 3 }</a:t>
            </a:r>
          </a:p>
          <a:p>
            <a:pPr marL="0" indent="0">
              <a:buNone/>
            </a:pPr>
            <a:endParaRPr lang="en-US" sz="2000" b="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declare</a:t>
            </a:r>
          </a:p>
          <a:p>
            <a:pPr marL="0" indent="0">
              <a:buNone/>
            </a:pPr>
            <a:r>
              <a:rPr lang="en-US" sz="2000" dirty="0">
                <a:latin typeface="Courier New" panose="02070309020205020404" pitchFamily="49" charset="0"/>
                <a:cs typeface="Courier New" panose="02070309020205020404" pitchFamily="49" charset="0"/>
              </a:rPr>
              <a:t>   Y : </a:t>
            </a:r>
            <a:r>
              <a:rPr lang="en-US" sz="2000" b="1" dirty="0">
                <a:latin typeface="Courier New" panose="02070309020205020404" pitchFamily="49" charset="0"/>
                <a:cs typeface="Courier New" panose="02070309020205020404" pitchFamily="49" charset="0"/>
              </a:rPr>
              <a:t>access</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List_Cell</a:t>
            </a:r>
            <a:r>
              <a:rPr lang="en-US" sz="2000" dirty="0">
                <a:latin typeface="Courier New" panose="02070309020205020404" pitchFamily="49" charset="0"/>
                <a:cs typeface="Courier New" panose="02070309020205020404" pitchFamily="49" charset="0"/>
              </a:rPr>
              <a:t> := X;</a:t>
            </a:r>
          </a:p>
          <a:p>
            <a:pPr marL="0" indent="0">
              <a:buNone/>
            </a:pPr>
            <a:r>
              <a:rPr lang="en-US" sz="2000" dirty="0">
                <a:latin typeface="Courier New" panose="02070309020205020404" pitchFamily="49" charset="0"/>
                <a:cs typeface="Courier New" panose="02070309020205020404" pitchFamily="49" charset="0"/>
              </a:rPr>
              <a:t>   </a:t>
            </a:r>
            <a:r>
              <a:rPr lang="en-US" sz="2000" i="1" dirty="0">
                <a:latin typeface="Courier New" panose="02070309020205020404" pitchFamily="49" charset="0"/>
                <a:cs typeface="Courier New" panose="02070309020205020404" pitchFamily="49" charset="0"/>
              </a:rPr>
              <a:t>--  p := fun (N_X, N_Y) -&gt; N_X = N_Y</a:t>
            </a:r>
          </a:p>
          <a:p>
            <a:pPr marL="0" indent="0">
              <a:buNone/>
            </a:pPr>
            <a:r>
              <a:rPr lang="en-US" sz="2000" b="1" dirty="0">
                <a:latin typeface="Courier New" panose="02070309020205020404" pitchFamily="49" charset="0"/>
                <a:cs typeface="Courier New" panose="02070309020205020404" pitchFamily="49" charset="0"/>
              </a:rPr>
              <a:t>begin</a:t>
            </a:r>
          </a:p>
          <a:p>
            <a:pPr marL="0" indent="0">
              <a:buNone/>
            </a:pPr>
            <a:r>
              <a:rPr lang="en-US" sz="2000" b="1"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Y := </a:t>
            </a:r>
            <a:r>
              <a:rPr lang="en-US" sz="2000" dirty="0" err="1">
                <a:latin typeface="Courier New" panose="02070309020205020404" pitchFamily="49" charset="0"/>
                <a:cs typeface="Courier New" panose="02070309020205020404" pitchFamily="49" charset="0"/>
              </a:rPr>
              <a:t>Y.Next.Next</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a:t>
            </a:r>
            <a:r>
              <a:rPr lang="en-US" sz="2000" i="1" dirty="0">
                <a:latin typeface="Courier New" panose="02070309020205020404" pitchFamily="49" charset="0"/>
                <a:cs typeface="Courier New" panose="02070309020205020404" pitchFamily="49" charset="0"/>
              </a:rPr>
              <a:t>--  p := fun (N_X, N_Y) -&gt; N_X = { X with </a:t>
            </a:r>
            <a:r>
              <a:rPr lang="en-US" sz="2000" i="1" dirty="0" err="1">
                <a:latin typeface="Courier New" panose="02070309020205020404" pitchFamily="49" charset="0"/>
                <a:cs typeface="Courier New" panose="02070309020205020404" pitchFamily="49" charset="0"/>
              </a:rPr>
              <a:t>X.Next.Next</a:t>
            </a:r>
            <a:r>
              <a:rPr lang="en-US" sz="2000" i="1" dirty="0">
                <a:latin typeface="Courier New" panose="02070309020205020404" pitchFamily="49" charset="0"/>
                <a:cs typeface="Courier New" panose="02070309020205020404" pitchFamily="49" charset="0"/>
              </a:rPr>
              <a:t> = N_Y }</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Y.Data</a:t>
            </a:r>
            <a:r>
              <a:rPr lang="en-US" sz="2000" dirty="0">
                <a:latin typeface="Courier New" panose="02070309020205020404" pitchFamily="49" charset="0"/>
                <a:cs typeface="Courier New" panose="02070309020205020404" pitchFamily="49" charset="0"/>
              </a:rPr>
              <a:t> := 0;</a:t>
            </a:r>
            <a:endParaRPr lang="en-US" sz="2000" i="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end</a:t>
            </a:r>
            <a:r>
              <a:rPr lang="en-US" sz="2000" dirty="0">
                <a:latin typeface="Courier New" panose="02070309020205020404" pitchFamily="49" charset="0"/>
                <a:cs typeface="Courier New" panose="02070309020205020404" pitchFamily="49" charset="0"/>
              </a:rPr>
              <a:t>;</a:t>
            </a:r>
          </a:p>
          <a:p>
            <a:pPr marL="0" indent="0">
              <a:buNone/>
            </a:pPr>
            <a:r>
              <a:rPr lang="en-US" sz="2000" b="1" dirty="0">
                <a:latin typeface="Courier New" panose="02070309020205020404" pitchFamily="49" charset="0"/>
                <a:cs typeface="Courier New" panose="02070309020205020404" pitchFamily="49" charset="0"/>
              </a:rPr>
              <a:t>pragma</a:t>
            </a:r>
            <a:r>
              <a:rPr lang="en-US" sz="2000" dirty="0">
                <a:latin typeface="Courier New" panose="02070309020205020404" pitchFamily="49" charset="0"/>
                <a:cs typeface="Courier New" panose="02070309020205020404" pitchFamily="49" charset="0"/>
              </a:rPr>
              <a:t> Assert (</a:t>
            </a:r>
            <a:r>
              <a:rPr lang="en-US" sz="2000" dirty="0" err="1">
                <a:latin typeface="Courier New" panose="02070309020205020404" pitchFamily="49" charset="0"/>
                <a:cs typeface="Courier New" panose="02070309020205020404" pitchFamily="49" charset="0"/>
              </a:rPr>
              <a:t>X.Next.Next.Data</a:t>
            </a:r>
            <a:r>
              <a:rPr lang="en-US" sz="2000" dirty="0">
                <a:latin typeface="Courier New" panose="02070309020205020404" pitchFamily="49" charset="0"/>
                <a:cs typeface="Courier New" panose="02070309020205020404" pitchFamily="49" charset="0"/>
              </a:rPr>
              <a:t> = 0);</a:t>
            </a:r>
          </a:p>
        </p:txBody>
      </p:sp>
      <p:sp>
        <p:nvSpPr>
          <p:cNvPr id="34" name="Espace réservé du contenu 2">
            <a:extLst>
              <a:ext uri="{FF2B5EF4-FFF2-40B4-BE49-F238E27FC236}">
                <a16:creationId xmlns:a16="http://schemas.microsoft.com/office/drawing/2014/main" id="{9C58AF71-BD6E-40AA-9EFE-9AA3E9E46F6A}"/>
              </a:ext>
            </a:extLst>
          </p:cNvPr>
          <p:cNvSpPr txBox="1">
            <a:spLocks/>
          </p:cNvSpPr>
          <p:nvPr/>
        </p:nvSpPr>
        <p:spPr>
          <a:xfrm>
            <a:off x="1580225" y="2395243"/>
            <a:ext cx="10362505" cy="4097631"/>
          </a:xfrm>
          <a:prstGeom prst="rect">
            <a:avLst/>
          </a:prstGeom>
          <a:solidFill>
            <a:schemeClr val="bg1"/>
          </a:solidFill>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i="1" dirty="0">
                <a:latin typeface="Courier New" panose="02070309020205020404" pitchFamily="49" charset="0"/>
                <a:cs typeface="Courier New" panose="02070309020205020404" pitchFamily="49" charset="0"/>
              </a:rPr>
              <a:t>--  X = { 1, 2, 3 }</a:t>
            </a:r>
          </a:p>
          <a:p>
            <a:pPr marL="0" indent="0">
              <a:buNone/>
            </a:pPr>
            <a:endParaRPr lang="en-US" sz="2000" b="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declare</a:t>
            </a:r>
          </a:p>
          <a:p>
            <a:pPr marL="0" indent="0">
              <a:buNone/>
            </a:pPr>
            <a:r>
              <a:rPr lang="en-US" sz="2000" dirty="0">
                <a:latin typeface="Courier New" panose="02070309020205020404" pitchFamily="49" charset="0"/>
                <a:cs typeface="Courier New" panose="02070309020205020404" pitchFamily="49" charset="0"/>
              </a:rPr>
              <a:t>   Y : </a:t>
            </a:r>
            <a:r>
              <a:rPr lang="en-US" sz="2000" b="1" dirty="0">
                <a:latin typeface="Courier New" panose="02070309020205020404" pitchFamily="49" charset="0"/>
                <a:cs typeface="Courier New" panose="02070309020205020404" pitchFamily="49" charset="0"/>
              </a:rPr>
              <a:t>access</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List_Cell</a:t>
            </a:r>
            <a:r>
              <a:rPr lang="en-US" sz="2000" dirty="0">
                <a:latin typeface="Courier New" panose="02070309020205020404" pitchFamily="49" charset="0"/>
                <a:cs typeface="Courier New" panose="02070309020205020404" pitchFamily="49" charset="0"/>
              </a:rPr>
              <a:t> := X;</a:t>
            </a:r>
          </a:p>
          <a:p>
            <a:pPr marL="0" indent="0">
              <a:buNone/>
            </a:pPr>
            <a:r>
              <a:rPr lang="en-US" sz="2000" dirty="0">
                <a:latin typeface="Courier New" panose="02070309020205020404" pitchFamily="49" charset="0"/>
                <a:cs typeface="Courier New" panose="02070309020205020404" pitchFamily="49" charset="0"/>
              </a:rPr>
              <a:t>   </a:t>
            </a:r>
            <a:r>
              <a:rPr lang="en-US" sz="2000" i="1" dirty="0">
                <a:latin typeface="Courier New" panose="02070309020205020404" pitchFamily="49" charset="0"/>
                <a:cs typeface="Courier New" panose="02070309020205020404" pitchFamily="49" charset="0"/>
              </a:rPr>
              <a:t>--  p := fun (N_X, N_Y) -&gt; N_X = N_Y</a:t>
            </a:r>
          </a:p>
          <a:p>
            <a:pPr marL="0" indent="0">
              <a:buNone/>
            </a:pPr>
            <a:r>
              <a:rPr lang="en-US" sz="2000" b="1" dirty="0">
                <a:latin typeface="Courier New" panose="02070309020205020404" pitchFamily="49" charset="0"/>
                <a:cs typeface="Courier New" panose="02070309020205020404" pitchFamily="49" charset="0"/>
              </a:rPr>
              <a:t>begin</a:t>
            </a:r>
          </a:p>
          <a:p>
            <a:pPr marL="0" indent="0">
              <a:buNone/>
            </a:pPr>
            <a:r>
              <a:rPr lang="en-US" sz="2000" b="1"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Y := </a:t>
            </a:r>
            <a:r>
              <a:rPr lang="en-US" sz="2000" dirty="0" err="1">
                <a:latin typeface="Courier New" panose="02070309020205020404" pitchFamily="49" charset="0"/>
                <a:cs typeface="Courier New" panose="02070309020205020404" pitchFamily="49" charset="0"/>
              </a:rPr>
              <a:t>Y.Next.Next</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a:t>
            </a:r>
            <a:r>
              <a:rPr lang="en-US" sz="2000" i="1" dirty="0">
                <a:latin typeface="Courier New" panose="02070309020205020404" pitchFamily="49" charset="0"/>
                <a:cs typeface="Courier New" panose="02070309020205020404" pitchFamily="49" charset="0"/>
              </a:rPr>
              <a:t> </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Y.Data</a:t>
            </a:r>
            <a:r>
              <a:rPr lang="en-US" sz="2000" dirty="0">
                <a:latin typeface="Courier New" panose="02070309020205020404" pitchFamily="49" charset="0"/>
                <a:cs typeface="Courier New" panose="02070309020205020404" pitchFamily="49" charset="0"/>
              </a:rPr>
              <a:t> := 0;</a:t>
            </a:r>
            <a:endParaRPr lang="en-US" sz="2000" i="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end</a:t>
            </a:r>
            <a:r>
              <a:rPr lang="en-US" sz="2000" dirty="0">
                <a:latin typeface="Courier New" panose="02070309020205020404" pitchFamily="49" charset="0"/>
                <a:cs typeface="Courier New" panose="02070309020205020404" pitchFamily="49" charset="0"/>
              </a:rPr>
              <a:t>;</a:t>
            </a:r>
          </a:p>
          <a:p>
            <a:pPr marL="0" indent="0">
              <a:buNone/>
            </a:pPr>
            <a:r>
              <a:rPr lang="en-US" sz="2000" b="1" dirty="0">
                <a:latin typeface="Courier New" panose="02070309020205020404" pitchFamily="49" charset="0"/>
                <a:cs typeface="Courier New" panose="02070309020205020404" pitchFamily="49" charset="0"/>
              </a:rPr>
              <a:t>pragma</a:t>
            </a:r>
            <a:r>
              <a:rPr lang="en-US" sz="2000" dirty="0">
                <a:latin typeface="Courier New" panose="02070309020205020404" pitchFamily="49" charset="0"/>
                <a:cs typeface="Courier New" panose="02070309020205020404" pitchFamily="49" charset="0"/>
              </a:rPr>
              <a:t> Assert (</a:t>
            </a:r>
            <a:r>
              <a:rPr lang="en-US" sz="2000" dirty="0" err="1">
                <a:latin typeface="Courier New" panose="02070309020205020404" pitchFamily="49" charset="0"/>
                <a:cs typeface="Courier New" panose="02070309020205020404" pitchFamily="49" charset="0"/>
              </a:rPr>
              <a:t>X.Next.Next.Data</a:t>
            </a:r>
            <a:r>
              <a:rPr lang="en-US" sz="2000" dirty="0">
                <a:latin typeface="Courier New" panose="02070309020205020404" pitchFamily="49" charset="0"/>
                <a:cs typeface="Courier New" panose="02070309020205020404" pitchFamily="49" charset="0"/>
              </a:rPr>
              <a:t> = 0);</a:t>
            </a:r>
          </a:p>
        </p:txBody>
      </p:sp>
      <p:sp>
        <p:nvSpPr>
          <p:cNvPr id="2" name="Titre 1">
            <a:extLst>
              <a:ext uri="{FF2B5EF4-FFF2-40B4-BE49-F238E27FC236}">
                <a16:creationId xmlns:a16="http://schemas.microsoft.com/office/drawing/2014/main" id="{F322DF0B-C0F1-4C50-B15D-2778857705F2}"/>
              </a:ext>
            </a:extLst>
          </p:cNvPr>
          <p:cNvSpPr>
            <a:spLocks noGrp="1"/>
          </p:cNvSpPr>
          <p:nvPr>
            <p:ph type="title"/>
          </p:nvPr>
        </p:nvSpPr>
        <p:spPr/>
        <p:txBody>
          <a:bodyPr>
            <a:normAutofit/>
          </a:bodyPr>
          <a:lstStyle/>
          <a:p>
            <a:r>
              <a:rPr lang="en-US" dirty="0"/>
              <a:t>Local Borrowers – Borrow Relation</a:t>
            </a:r>
          </a:p>
        </p:txBody>
      </p:sp>
      <p:sp>
        <p:nvSpPr>
          <p:cNvPr id="4" name="Espace réservé du numéro de diapositive 3">
            <a:extLst>
              <a:ext uri="{FF2B5EF4-FFF2-40B4-BE49-F238E27FC236}">
                <a16:creationId xmlns:a16="http://schemas.microsoft.com/office/drawing/2014/main" id="{AE448F04-7473-4A33-AF88-8499B4B2E9AD}"/>
              </a:ext>
            </a:extLst>
          </p:cNvPr>
          <p:cNvSpPr>
            <a:spLocks noGrp="1"/>
          </p:cNvSpPr>
          <p:nvPr>
            <p:ph type="sldNum" sz="quarter" idx="12"/>
          </p:nvPr>
        </p:nvSpPr>
        <p:spPr/>
        <p:txBody>
          <a:bodyPr/>
          <a:lstStyle/>
          <a:p>
            <a:fld id="{C9355402-0690-4A79-A082-001A68712055}" type="slidenum">
              <a:rPr lang="fr-FR" smtClean="0"/>
              <a:t>22</a:t>
            </a:fld>
            <a:endParaRPr lang="fr-FR"/>
          </a:p>
        </p:txBody>
      </p:sp>
      <p:grpSp>
        <p:nvGrpSpPr>
          <p:cNvPr id="8" name="Groupe 7">
            <a:extLst>
              <a:ext uri="{FF2B5EF4-FFF2-40B4-BE49-F238E27FC236}">
                <a16:creationId xmlns:a16="http://schemas.microsoft.com/office/drawing/2014/main" id="{BC9E33F7-CEBC-4608-A07A-BC72C26C901A}"/>
              </a:ext>
            </a:extLst>
          </p:cNvPr>
          <p:cNvGrpSpPr/>
          <p:nvPr/>
        </p:nvGrpSpPr>
        <p:grpSpPr>
          <a:xfrm>
            <a:off x="8671038" y="2628271"/>
            <a:ext cx="2622324" cy="866909"/>
            <a:chOff x="7283815" y="4073324"/>
            <a:chExt cx="2622324" cy="866909"/>
          </a:xfrm>
        </p:grpSpPr>
        <p:sp>
          <p:nvSpPr>
            <p:cNvPr id="9" name="Ellipse 8">
              <a:extLst>
                <a:ext uri="{FF2B5EF4-FFF2-40B4-BE49-F238E27FC236}">
                  <a16:creationId xmlns:a16="http://schemas.microsoft.com/office/drawing/2014/main" id="{7C96F3C8-6FE5-42E5-9681-73254C85893E}"/>
                </a:ext>
              </a:extLst>
            </p:cNvPr>
            <p:cNvSpPr/>
            <p:nvPr/>
          </p:nvSpPr>
          <p:spPr>
            <a:xfrm>
              <a:off x="7854565" y="4545117"/>
              <a:ext cx="374380" cy="371887"/>
            </a:xfrm>
            <a:prstGeom prst="ellipse">
              <a:avLst/>
            </a:prstGeom>
            <a:solidFill>
              <a:schemeClr val="bg1"/>
            </a:solid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1</a:t>
              </a:r>
            </a:p>
          </p:txBody>
        </p:sp>
        <p:sp>
          <p:nvSpPr>
            <p:cNvPr id="10" name="Ellipse 9">
              <a:extLst>
                <a:ext uri="{FF2B5EF4-FFF2-40B4-BE49-F238E27FC236}">
                  <a16:creationId xmlns:a16="http://schemas.microsoft.com/office/drawing/2014/main" id="{014FFBBE-937B-4233-BD9E-909EF1A045AC}"/>
                </a:ext>
              </a:extLst>
            </p:cNvPr>
            <p:cNvSpPr/>
            <p:nvPr/>
          </p:nvSpPr>
          <p:spPr>
            <a:xfrm>
              <a:off x="8421375" y="4545117"/>
              <a:ext cx="374380" cy="371887"/>
            </a:xfrm>
            <a:prstGeom prst="ellipse">
              <a:avLst/>
            </a:prstGeom>
            <a:solidFill>
              <a:schemeClr val="bg1"/>
            </a:solid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2</a:t>
              </a:r>
            </a:p>
          </p:txBody>
        </p:sp>
        <p:sp>
          <p:nvSpPr>
            <p:cNvPr id="11" name="Ellipse 10">
              <a:extLst>
                <a:ext uri="{FF2B5EF4-FFF2-40B4-BE49-F238E27FC236}">
                  <a16:creationId xmlns:a16="http://schemas.microsoft.com/office/drawing/2014/main" id="{648260EE-332F-4988-8EC0-81B404FB83AC}"/>
                </a:ext>
              </a:extLst>
            </p:cNvPr>
            <p:cNvSpPr/>
            <p:nvPr/>
          </p:nvSpPr>
          <p:spPr>
            <a:xfrm>
              <a:off x="8988185" y="4545117"/>
              <a:ext cx="374380" cy="371887"/>
            </a:xfrm>
            <a:prstGeom prst="ellipse">
              <a:avLst/>
            </a:prstGeom>
            <a:solidFill>
              <a:srgbClr val="FFC000"/>
            </a:solidFill>
            <a:ln w="28575">
              <a:solidFill>
                <a:schemeClr val="tx1"/>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cxnSp>
          <p:nvCxnSpPr>
            <p:cNvPr id="12" name="Connecteur droit avec flèche 11">
              <a:extLst>
                <a:ext uri="{FF2B5EF4-FFF2-40B4-BE49-F238E27FC236}">
                  <a16:creationId xmlns:a16="http://schemas.microsoft.com/office/drawing/2014/main" id="{4E04154B-285C-43A2-AA96-052A93F5C561}"/>
                </a:ext>
              </a:extLst>
            </p:cNvPr>
            <p:cNvCxnSpPr>
              <a:cxnSpLocks/>
            </p:cNvCxnSpPr>
            <p:nvPr/>
          </p:nvCxnSpPr>
          <p:spPr>
            <a:xfrm>
              <a:off x="8225351" y="4726378"/>
              <a:ext cx="209735" cy="936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3" name="Connecteur droit avec flèche 12">
              <a:extLst>
                <a:ext uri="{FF2B5EF4-FFF2-40B4-BE49-F238E27FC236}">
                  <a16:creationId xmlns:a16="http://schemas.microsoft.com/office/drawing/2014/main" id="{D20BA118-DD21-4A85-BEEA-D674B38A17AA}"/>
                </a:ext>
              </a:extLst>
            </p:cNvPr>
            <p:cNvCxnSpPr>
              <a:cxnSpLocks/>
            </p:cNvCxnSpPr>
            <p:nvPr/>
          </p:nvCxnSpPr>
          <p:spPr>
            <a:xfrm>
              <a:off x="8792611" y="4726378"/>
              <a:ext cx="209735" cy="936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4" name="Connecteur droit avec flèche 13">
              <a:extLst>
                <a:ext uri="{FF2B5EF4-FFF2-40B4-BE49-F238E27FC236}">
                  <a16:creationId xmlns:a16="http://schemas.microsoft.com/office/drawing/2014/main" id="{391314F8-B8C7-4058-91A6-D77084E88BA4}"/>
                </a:ext>
              </a:extLst>
            </p:cNvPr>
            <p:cNvCxnSpPr>
              <a:cxnSpLocks/>
            </p:cNvCxnSpPr>
            <p:nvPr/>
          </p:nvCxnSpPr>
          <p:spPr>
            <a:xfrm>
              <a:off x="9379321" y="4726378"/>
              <a:ext cx="209735" cy="9365"/>
            </a:xfrm>
            <a:prstGeom prst="straightConnector1">
              <a:avLst/>
            </a:prstGeom>
            <a:ln w="38100">
              <a:prstDash val="solid"/>
              <a:tailEnd type="triangle"/>
            </a:ln>
          </p:spPr>
          <p:style>
            <a:lnRef idx="3">
              <a:schemeClr val="dk1"/>
            </a:lnRef>
            <a:fillRef idx="0">
              <a:schemeClr val="dk1"/>
            </a:fillRef>
            <a:effectRef idx="2">
              <a:schemeClr val="dk1"/>
            </a:effectRef>
            <a:fontRef idx="minor">
              <a:schemeClr val="tx1"/>
            </a:fontRef>
          </p:style>
        </p:cxnSp>
        <p:cxnSp>
          <p:nvCxnSpPr>
            <p:cNvPr id="15" name="Connecteur droit avec flèche 14">
              <a:extLst>
                <a:ext uri="{FF2B5EF4-FFF2-40B4-BE49-F238E27FC236}">
                  <a16:creationId xmlns:a16="http://schemas.microsoft.com/office/drawing/2014/main" id="{5DF19FDA-5F8A-41E9-99E4-A7D79BA029AE}"/>
                </a:ext>
              </a:extLst>
            </p:cNvPr>
            <p:cNvCxnSpPr>
              <a:cxnSpLocks/>
            </p:cNvCxnSpPr>
            <p:nvPr/>
          </p:nvCxnSpPr>
          <p:spPr>
            <a:xfrm>
              <a:off x="7639114" y="4717013"/>
              <a:ext cx="209735" cy="936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6" name="Connecteur droit avec flèche 15">
              <a:extLst>
                <a:ext uri="{FF2B5EF4-FFF2-40B4-BE49-F238E27FC236}">
                  <a16:creationId xmlns:a16="http://schemas.microsoft.com/office/drawing/2014/main" id="{99B35E9E-31B3-4FE9-B31A-1FD948FC8C82}"/>
                </a:ext>
              </a:extLst>
            </p:cNvPr>
            <p:cNvCxnSpPr>
              <a:cxnSpLocks/>
            </p:cNvCxnSpPr>
            <p:nvPr/>
          </p:nvCxnSpPr>
          <p:spPr>
            <a:xfrm rot="2460000">
              <a:off x="8937065" y="4460612"/>
              <a:ext cx="209735" cy="936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17" name="ZoneTexte 16">
              <a:extLst>
                <a:ext uri="{FF2B5EF4-FFF2-40B4-BE49-F238E27FC236}">
                  <a16:creationId xmlns:a16="http://schemas.microsoft.com/office/drawing/2014/main" id="{77DCEDAE-7720-4099-92E7-7A6EBAFDA114}"/>
                </a:ext>
              </a:extLst>
            </p:cNvPr>
            <p:cNvSpPr txBox="1"/>
            <p:nvPr/>
          </p:nvSpPr>
          <p:spPr>
            <a:xfrm>
              <a:off x="7283815" y="4478568"/>
              <a:ext cx="344966" cy="461665"/>
            </a:xfrm>
            <a:prstGeom prst="rect">
              <a:avLst/>
            </a:prstGeom>
            <a:noFill/>
          </p:spPr>
          <p:txBody>
            <a:bodyPr wrap="none" rtlCol="0">
              <a:spAutoFit/>
            </a:bodyPr>
            <a:lstStyle/>
            <a:p>
              <a:r>
                <a:rPr lang="en-US" sz="2400" dirty="0"/>
                <a:t>X</a:t>
              </a:r>
            </a:p>
          </p:txBody>
        </p:sp>
        <p:sp>
          <p:nvSpPr>
            <p:cNvPr id="18" name="ZoneTexte 17">
              <a:extLst>
                <a:ext uri="{FF2B5EF4-FFF2-40B4-BE49-F238E27FC236}">
                  <a16:creationId xmlns:a16="http://schemas.microsoft.com/office/drawing/2014/main" id="{61A72700-BCFE-47CB-A01B-ECACF9CB780C}"/>
                </a:ext>
              </a:extLst>
            </p:cNvPr>
            <p:cNvSpPr txBox="1"/>
            <p:nvPr/>
          </p:nvSpPr>
          <p:spPr>
            <a:xfrm>
              <a:off x="8662839" y="4073324"/>
              <a:ext cx="335348" cy="461665"/>
            </a:xfrm>
            <a:prstGeom prst="rect">
              <a:avLst/>
            </a:prstGeom>
            <a:noFill/>
          </p:spPr>
          <p:txBody>
            <a:bodyPr wrap="none" rtlCol="0">
              <a:spAutoFit/>
            </a:bodyPr>
            <a:lstStyle/>
            <a:p>
              <a:r>
                <a:rPr lang="en-US" sz="2400" dirty="0"/>
                <a:t>Y</a:t>
              </a:r>
            </a:p>
          </p:txBody>
        </p:sp>
        <p:sp>
          <p:nvSpPr>
            <p:cNvPr id="19" name="ZoneTexte 18">
              <a:extLst>
                <a:ext uri="{FF2B5EF4-FFF2-40B4-BE49-F238E27FC236}">
                  <a16:creationId xmlns:a16="http://schemas.microsoft.com/office/drawing/2014/main" id="{31FD3DAE-29B6-4D15-AFEA-32BFF9C61CFC}"/>
                </a:ext>
              </a:extLst>
            </p:cNvPr>
            <p:cNvSpPr txBox="1"/>
            <p:nvPr/>
          </p:nvSpPr>
          <p:spPr>
            <a:xfrm>
              <a:off x="9023731" y="4531146"/>
              <a:ext cx="303288" cy="400110"/>
            </a:xfrm>
            <a:prstGeom prst="rect">
              <a:avLst/>
            </a:prstGeom>
            <a:noFill/>
          </p:spPr>
          <p:txBody>
            <a:bodyPr wrap="none" rtlCol="0">
              <a:spAutoFit/>
            </a:bodyPr>
            <a:lstStyle/>
            <a:p>
              <a:r>
                <a:rPr lang="en-US" sz="2000" i="1" dirty="0"/>
                <a:t>?</a:t>
              </a:r>
            </a:p>
          </p:txBody>
        </p:sp>
        <p:sp>
          <p:nvSpPr>
            <p:cNvPr id="20" name="ZoneTexte 19">
              <a:extLst>
                <a:ext uri="{FF2B5EF4-FFF2-40B4-BE49-F238E27FC236}">
                  <a16:creationId xmlns:a16="http://schemas.microsoft.com/office/drawing/2014/main" id="{10E1C364-40E6-4D4F-A151-75410BE70BE8}"/>
                </a:ext>
              </a:extLst>
            </p:cNvPr>
            <p:cNvSpPr txBox="1"/>
            <p:nvPr/>
          </p:nvSpPr>
          <p:spPr>
            <a:xfrm>
              <a:off x="9602851" y="4531146"/>
              <a:ext cx="303288" cy="400110"/>
            </a:xfrm>
            <a:prstGeom prst="rect">
              <a:avLst/>
            </a:prstGeom>
            <a:noFill/>
          </p:spPr>
          <p:txBody>
            <a:bodyPr wrap="none" rtlCol="0">
              <a:spAutoFit/>
            </a:bodyPr>
            <a:lstStyle/>
            <a:p>
              <a:r>
                <a:rPr lang="en-US" sz="2000" i="1" dirty="0"/>
                <a:t>?</a:t>
              </a:r>
            </a:p>
          </p:txBody>
        </p:sp>
      </p:grpSp>
      <p:pic>
        <p:nvPicPr>
          <p:cNvPr id="7" name="Picture 9" descr="correct.png">
            <a:extLst>
              <a:ext uri="{FF2B5EF4-FFF2-40B4-BE49-F238E27FC236}">
                <a16:creationId xmlns:a16="http://schemas.microsoft.com/office/drawing/2014/main" id="{BF6D005B-5635-445C-A6C9-1EAAB072829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26924" y="5960027"/>
            <a:ext cx="364578" cy="35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e 4">
            <a:extLst>
              <a:ext uri="{FF2B5EF4-FFF2-40B4-BE49-F238E27FC236}">
                <a16:creationId xmlns:a16="http://schemas.microsoft.com/office/drawing/2014/main" id="{DB31858A-9F7A-4AAD-83FE-69F58C4038E5}"/>
              </a:ext>
            </a:extLst>
          </p:cNvPr>
          <p:cNvGrpSpPr/>
          <p:nvPr/>
        </p:nvGrpSpPr>
        <p:grpSpPr>
          <a:xfrm>
            <a:off x="9436377" y="2628271"/>
            <a:ext cx="1484404" cy="866909"/>
            <a:chOff x="9522909" y="2416645"/>
            <a:chExt cx="1484404" cy="866909"/>
          </a:xfrm>
        </p:grpSpPr>
        <p:sp>
          <p:nvSpPr>
            <p:cNvPr id="24" name="Ellipse 23">
              <a:extLst>
                <a:ext uri="{FF2B5EF4-FFF2-40B4-BE49-F238E27FC236}">
                  <a16:creationId xmlns:a16="http://schemas.microsoft.com/office/drawing/2014/main" id="{5C8A1D15-818D-49E3-8D07-04624D134440}"/>
                </a:ext>
              </a:extLst>
            </p:cNvPr>
            <p:cNvSpPr/>
            <p:nvPr/>
          </p:nvSpPr>
          <p:spPr>
            <a:xfrm>
              <a:off x="10089359" y="2888438"/>
              <a:ext cx="374380" cy="371887"/>
            </a:xfrm>
            <a:prstGeom prst="ellipse">
              <a:avLst/>
            </a:prstGeom>
            <a:solidFill>
              <a:srgbClr val="FFC000"/>
            </a:solidFill>
            <a:ln w="28575">
              <a:solidFill>
                <a:schemeClr val="tx1"/>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cxnSp>
          <p:nvCxnSpPr>
            <p:cNvPr id="27" name="Connecteur droit avec flèche 26">
              <a:extLst>
                <a:ext uri="{FF2B5EF4-FFF2-40B4-BE49-F238E27FC236}">
                  <a16:creationId xmlns:a16="http://schemas.microsoft.com/office/drawing/2014/main" id="{2C7FCC89-9AAF-4DFF-A39B-0EFB4AB1A131}"/>
                </a:ext>
              </a:extLst>
            </p:cNvPr>
            <p:cNvCxnSpPr>
              <a:cxnSpLocks/>
            </p:cNvCxnSpPr>
            <p:nvPr/>
          </p:nvCxnSpPr>
          <p:spPr>
            <a:xfrm>
              <a:off x="10480495" y="3069699"/>
              <a:ext cx="209735" cy="9365"/>
            </a:xfrm>
            <a:prstGeom prst="straightConnector1">
              <a:avLst/>
            </a:prstGeom>
            <a:ln w="38100">
              <a:prstDash val="solid"/>
              <a:tailEnd type="triangle"/>
            </a:ln>
          </p:spPr>
          <p:style>
            <a:lnRef idx="3">
              <a:schemeClr val="dk1"/>
            </a:lnRef>
            <a:fillRef idx="0">
              <a:schemeClr val="dk1"/>
            </a:fillRef>
            <a:effectRef idx="2">
              <a:schemeClr val="dk1"/>
            </a:effectRef>
            <a:fontRef idx="minor">
              <a:schemeClr val="tx1"/>
            </a:fontRef>
          </p:style>
        </p:cxnSp>
        <p:cxnSp>
          <p:nvCxnSpPr>
            <p:cNvPr id="28" name="Connecteur droit avec flèche 27">
              <a:extLst>
                <a:ext uri="{FF2B5EF4-FFF2-40B4-BE49-F238E27FC236}">
                  <a16:creationId xmlns:a16="http://schemas.microsoft.com/office/drawing/2014/main" id="{A133D5E9-168C-4F30-A59C-A93805B86954}"/>
                </a:ext>
              </a:extLst>
            </p:cNvPr>
            <p:cNvCxnSpPr>
              <a:cxnSpLocks/>
            </p:cNvCxnSpPr>
            <p:nvPr/>
          </p:nvCxnSpPr>
          <p:spPr>
            <a:xfrm>
              <a:off x="9878208" y="3060334"/>
              <a:ext cx="209735" cy="936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9" name="Connecteur droit avec flèche 28">
              <a:extLst>
                <a:ext uri="{FF2B5EF4-FFF2-40B4-BE49-F238E27FC236}">
                  <a16:creationId xmlns:a16="http://schemas.microsoft.com/office/drawing/2014/main" id="{8507F6C5-456C-4A1A-AEC3-B4FEB9AC1644}"/>
                </a:ext>
              </a:extLst>
            </p:cNvPr>
            <p:cNvCxnSpPr>
              <a:cxnSpLocks/>
            </p:cNvCxnSpPr>
            <p:nvPr/>
          </p:nvCxnSpPr>
          <p:spPr>
            <a:xfrm rot="2460000">
              <a:off x="10038239" y="2803933"/>
              <a:ext cx="209735" cy="936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30" name="ZoneTexte 29">
              <a:extLst>
                <a:ext uri="{FF2B5EF4-FFF2-40B4-BE49-F238E27FC236}">
                  <a16:creationId xmlns:a16="http://schemas.microsoft.com/office/drawing/2014/main" id="{F9CC4C32-AE59-4398-90EA-FDAE5D753780}"/>
                </a:ext>
              </a:extLst>
            </p:cNvPr>
            <p:cNvSpPr txBox="1"/>
            <p:nvPr/>
          </p:nvSpPr>
          <p:spPr>
            <a:xfrm>
              <a:off x="9522909" y="2821889"/>
              <a:ext cx="344966" cy="461665"/>
            </a:xfrm>
            <a:prstGeom prst="rect">
              <a:avLst/>
            </a:prstGeom>
            <a:noFill/>
          </p:spPr>
          <p:txBody>
            <a:bodyPr wrap="none" rtlCol="0">
              <a:spAutoFit/>
            </a:bodyPr>
            <a:lstStyle/>
            <a:p>
              <a:r>
                <a:rPr lang="en-US" sz="2400" dirty="0"/>
                <a:t>X</a:t>
              </a:r>
            </a:p>
          </p:txBody>
        </p:sp>
        <p:sp>
          <p:nvSpPr>
            <p:cNvPr id="31" name="ZoneTexte 30">
              <a:extLst>
                <a:ext uri="{FF2B5EF4-FFF2-40B4-BE49-F238E27FC236}">
                  <a16:creationId xmlns:a16="http://schemas.microsoft.com/office/drawing/2014/main" id="{B9D8133E-D7B2-4D29-9E50-76E592E654B2}"/>
                </a:ext>
              </a:extLst>
            </p:cNvPr>
            <p:cNvSpPr txBox="1"/>
            <p:nvPr/>
          </p:nvSpPr>
          <p:spPr>
            <a:xfrm>
              <a:off x="9764013" y="2416645"/>
              <a:ext cx="335348" cy="461665"/>
            </a:xfrm>
            <a:prstGeom prst="rect">
              <a:avLst/>
            </a:prstGeom>
            <a:noFill/>
          </p:spPr>
          <p:txBody>
            <a:bodyPr wrap="none" rtlCol="0">
              <a:spAutoFit/>
            </a:bodyPr>
            <a:lstStyle/>
            <a:p>
              <a:r>
                <a:rPr lang="en-US" sz="2400" dirty="0"/>
                <a:t>Y</a:t>
              </a:r>
            </a:p>
          </p:txBody>
        </p:sp>
        <p:sp>
          <p:nvSpPr>
            <p:cNvPr id="32" name="ZoneTexte 31">
              <a:extLst>
                <a:ext uri="{FF2B5EF4-FFF2-40B4-BE49-F238E27FC236}">
                  <a16:creationId xmlns:a16="http://schemas.microsoft.com/office/drawing/2014/main" id="{F2D21299-DB61-43F2-A13C-9537642BC45D}"/>
                </a:ext>
              </a:extLst>
            </p:cNvPr>
            <p:cNvSpPr txBox="1"/>
            <p:nvPr/>
          </p:nvSpPr>
          <p:spPr>
            <a:xfrm>
              <a:off x="10124905" y="2874467"/>
              <a:ext cx="303288" cy="400110"/>
            </a:xfrm>
            <a:prstGeom prst="rect">
              <a:avLst/>
            </a:prstGeom>
            <a:noFill/>
          </p:spPr>
          <p:txBody>
            <a:bodyPr wrap="none" rtlCol="0">
              <a:spAutoFit/>
            </a:bodyPr>
            <a:lstStyle/>
            <a:p>
              <a:r>
                <a:rPr lang="en-US" sz="2000" i="1" dirty="0"/>
                <a:t>?</a:t>
              </a:r>
            </a:p>
          </p:txBody>
        </p:sp>
        <p:sp>
          <p:nvSpPr>
            <p:cNvPr id="33" name="ZoneTexte 32">
              <a:extLst>
                <a:ext uri="{FF2B5EF4-FFF2-40B4-BE49-F238E27FC236}">
                  <a16:creationId xmlns:a16="http://schemas.microsoft.com/office/drawing/2014/main" id="{36161E71-87C8-4EA8-A06D-3E2AB54A95F3}"/>
                </a:ext>
              </a:extLst>
            </p:cNvPr>
            <p:cNvSpPr txBox="1"/>
            <p:nvPr/>
          </p:nvSpPr>
          <p:spPr>
            <a:xfrm>
              <a:off x="10704025" y="2874467"/>
              <a:ext cx="303288" cy="400110"/>
            </a:xfrm>
            <a:prstGeom prst="rect">
              <a:avLst/>
            </a:prstGeom>
            <a:noFill/>
          </p:spPr>
          <p:txBody>
            <a:bodyPr wrap="none" rtlCol="0">
              <a:spAutoFit/>
            </a:bodyPr>
            <a:lstStyle/>
            <a:p>
              <a:r>
                <a:rPr lang="en-US" sz="2000" i="1" dirty="0"/>
                <a:t>?</a:t>
              </a:r>
            </a:p>
          </p:txBody>
        </p:sp>
      </p:grpSp>
    </p:spTree>
    <p:extLst>
      <p:ext uri="{BB962C8B-B14F-4D97-AF65-F5344CB8AC3E}">
        <p14:creationId xmlns:p14="http://schemas.microsoft.com/office/powerpoint/2010/main" val="21991837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xit" presetSubtype="0" fill="hold" grpId="0" nodeType="withEffect">
                                  <p:stCondLst>
                                    <p:cond delay="0"/>
                                  </p:stCondLst>
                                  <p:childTnLst>
                                    <p:set>
                                      <p:cBhvr>
                                        <p:cTn id="8" dur="1" fill="hold">
                                          <p:stCondLst>
                                            <p:cond delay="0"/>
                                          </p:stCondLst>
                                        </p:cTn>
                                        <p:tgtEl>
                                          <p:spTgt spid="34"/>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5"/>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Espace réservé du contenu 2">
            <a:extLst>
              <a:ext uri="{FF2B5EF4-FFF2-40B4-BE49-F238E27FC236}">
                <a16:creationId xmlns:a16="http://schemas.microsoft.com/office/drawing/2014/main" id="{BF9FE63E-E746-42A1-9C44-62553F66CA96}"/>
              </a:ext>
            </a:extLst>
          </p:cNvPr>
          <p:cNvSpPr txBox="1">
            <a:spLocks/>
          </p:cNvSpPr>
          <p:nvPr/>
        </p:nvSpPr>
        <p:spPr>
          <a:xfrm>
            <a:off x="1580225" y="2470066"/>
            <a:ext cx="10306975" cy="3881204"/>
          </a:xfrm>
          <a:prstGeom prst="rect">
            <a:avLst/>
          </a:prstGeom>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i="1" dirty="0">
                <a:latin typeface="Courier New" panose="02070309020205020404" pitchFamily="49" charset="0"/>
                <a:cs typeface="Courier New" panose="02070309020205020404" pitchFamily="49" charset="0"/>
              </a:rPr>
              <a:t>--  Y0 = ..., p0 = ...</a:t>
            </a:r>
          </a:p>
          <a:p>
            <a:pPr marL="0" indent="0">
              <a:buNone/>
            </a:pPr>
            <a:r>
              <a:rPr lang="en-US" sz="2000" b="1" dirty="0">
                <a:latin typeface="Courier New" panose="02070309020205020404" pitchFamily="49" charset="0"/>
                <a:cs typeface="Courier New" panose="02070309020205020404" pitchFamily="49" charset="0"/>
              </a:rPr>
              <a:t>if </a:t>
            </a:r>
            <a:r>
              <a:rPr lang="en-US" sz="2000" dirty="0">
                <a:latin typeface="Courier New" panose="02070309020205020404" pitchFamily="49" charset="0"/>
                <a:cs typeface="Courier New" panose="02070309020205020404" pitchFamily="49" charset="0"/>
              </a:rPr>
              <a:t>Test</a:t>
            </a:r>
            <a:r>
              <a:rPr lang="en-US" sz="2000" b="1" dirty="0">
                <a:latin typeface="Courier New" panose="02070309020205020404" pitchFamily="49" charset="0"/>
                <a:cs typeface="Courier New" panose="02070309020205020404" pitchFamily="49" charset="0"/>
              </a:rPr>
              <a:t> then</a:t>
            </a:r>
          </a:p>
          <a:p>
            <a:pPr marL="0" indent="0">
              <a:buNone/>
            </a:pPr>
            <a:r>
              <a:rPr lang="en-US" sz="2000" b="1"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Y := </a:t>
            </a:r>
            <a:r>
              <a:rPr lang="en-US" sz="2000" dirty="0" err="1">
                <a:latin typeface="Courier New" panose="02070309020205020404" pitchFamily="49" charset="0"/>
                <a:cs typeface="Courier New" panose="02070309020205020404" pitchFamily="49" charset="0"/>
              </a:rPr>
              <a:t>Y.Left</a:t>
            </a:r>
            <a:r>
              <a:rPr lang="en-US" sz="2000" dirty="0">
                <a:latin typeface="Courier New" panose="02070309020205020404" pitchFamily="49" charset="0"/>
                <a:cs typeface="Courier New" panose="02070309020205020404" pitchFamily="49" charset="0"/>
              </a:rPr>
              <a:t>;</a:t>
            </a:r>
          </a:p>
          <a:p>
            <a:pPr marL="0" indent="0">
              <a:buNone/>
            </a:pPr>
            <a:r>
              <a:rPr lang="en-US" sz="2000" i="1" dirty="0">
                <a:latin typeface="Courier New" panose="02070309020205020404" pitchFamily="49" charset="0"/>
                <a:cs typeface="Courier New" panose="02070309020205020404" pitchFamily="49" charset="0"/>
              </a:rPr>
              <a:t>  --  Y1 = Y0.Left</a:t>
            </a:r>
          </a:p>
          <a:p>
            <a:pPr marL="0" indent="0">
              <a:buNone/>
            </a:pPr>
            <a:r>
              <a:rPr lang="en-US" sz="2000" dirty="0">
                <a:latin typeface="Courier New" panose="02070309020205020404" pitchFamily="49" charset="0"/>
                <a:cs typeface="Courier New" panose="02070309020205020404" pitchFamily="49" charset="0"/>
              </a:rPr>
              <a:t>  </a:t>
            </a:r>
            <a:r>
              <a:rPr lang="en-US" sz="2000" i="1" dirty="0">
                <a:latin typeface="Courier New" panose="02070309020205020404" pitchFamily="49" charset="0"/>
                <a:cs typeface="Courier New" panose="02070309020205020404" pitchFamily="49" charset="0"/>
              </a:rPr>
              <a:t>--  p1 = fun (N_X, N_Y) -&gt; p0 (N_X, {Y0 with Y0.Left =&gt; N_Y})</a:t>
            </a:r>
          </a:p>
          <a:p>
            <a:pPr marL="0" indent="0">
              <a:buNone/>
            </a:pPr>
            <a:r>
              <a:rPr lang="en-US" sz="2000" b="1" dirty="0">
                <a:latin typeface="Courier New" panose="02070309020205020404" pitchFamily="49" charset="0"/>
                <a:cs typeface="Courier New" panose="02070309020205020404" pitchFamily="49" charset="0"/>
              </a:rPr>
              <a:t>else </a:t>
            </a:r>
          </a:p>
          <a:p>
            <a:pPr marL="0" indent="0">
              <a:buNone/>
            </a:pPr>
            <a:r>
              <a:rPr lang="en-US" sz="2000" b="1"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Y := </a:t>
            </a:r>
            <a:r>
              <a:rPr lang="en-US" sz="2000" dirty="0" err="1">
                <a:latin typeface="Courier New" panose="02070309020205020404" pitchFamily="49" charset="0"/>
                <a:cs typeface="Courier New" panose="02070309020205020404" pitchFamily="49" charset="0"/>
              </a:rPr>
              <a:t>Y.Right</a:t>
            </a:r>
            <a:r>
              <a:rPr lang="en-US" sz="2000" dirty="0">
                <a:latin typeface="Courier New" panose="02070309020205020404" pitchFamily="49" charset="0"/>
                <a:cs typeface="Courier New" panose="02070309020205020404" pitchFamily="49" charset="0"/>
              </a:rPr>
              <a:t>;</a:t>
            </a:r>
          </a:p>
          <a:p>
            <a:pPr marL="0" indent="0">
              <a:buNone/>
            </a:pPr>
            <a:r>
              <a:rPr lang="en-US" sz="2000" i="1" dirty="0">
                <a:latin typeface="Courier New" panose="02070309020205020404" pitchFamily="49" charset="0"/>
                <a:cs typeface="Courier New" panose="02070309020205020404" pitchFamily="49" charset="0"/>
              </a:rPr>
              <a:t>  --  Y2 = Y0.Right</a:t>
            </a:r>
          </a:p>
          <a:p>
            <a:pPr marL="0" indent="0">
              <a:buNone/>
            </a:pPr>
            <a:r>
              <a:rPr lang="en-US" sz="2000" dirty="0">
                <a:latin typeface="Courier New" panose="02070309020205020404" pitchFamily="49" charset="0"/>
                <a:cs typeface="Courier New" panose="02070309020205020404" pitchFamily="49" charset="0"/>
              </a:rPr>
              <a:t>  </a:t>
            </a:r>
            <a:r>
              <a:rPr lang="en-US" sz="2000" i="1" dirty="0">
                <a:latin typeface="Courier New" panose="02070309020205020404" pitchFamily="49" charset="0"/>
                <a:cs typeface="Courier New" panose="02070309020205020404" pitchFamily="49" charset="0"/>
              </a:rPr>
              <a:t>--  p2 = fun (N_X, N_Y) -&gt; p0 (N_X, {Y0 with Y0.Right =&gt; N_Y})</a:t>
            </a:r>
          </a:p>
          <a:p>
            <a:pPr marL="0" indent="0">
              <a:buNone/>
            </a:pPr>
            <a:r>
              <a:rPr lang="en-US" sz="2000" b="1" dirty="0">
                <a:latin typeface="Courier New" panose="02070309020205020404" pitchFamily="49" charset="0"/>
                <a:cs typeface="Courier New" panose="02070309020205020404" pitchFamily="49" charset="0"/>
              </a:rPr>
              <a:t>end if</a:t>
            </a:r>
            <a:r>
              <a:rPr lang="en-US" sz="2000" dirty="0">
                <a:latin typeface="Courier New" panose="02070309020205020404" pitchFamily="49" charset="0"/>
                <a:cs typeface="Courier New" panose="02070309020205020404" pitchFamily="49" charset="0"/>
              </a:rPr>
              <a:t>;</a:t>
            </a:r>
          </a:p>
          <a:p>
            <a:pPr marL="0" indent="0">
              <a:buNone/>
            </a:pPr>
            <a:r>
              <a:rPr lang="en-US" sz="2000" i="1" dirty="0">
                <a:latin typeface="Courier New" panose="02070309020205020404" pitchFamily="49" charset="0"/>
                <a:cs typeface="Courier New" panose="02070309020205020404" pitchFamily="49" charset="0"/>
              </a:rPr>
              <a:t>--  Y3 = (if Test then Y1 else Y2)</a:t>
            </a:r>
          </a:p>
          <a:p>
            <a:pPr marL="0" indent="0">
              <a:buNone/>
            </a:pPr>
            <a:r>
              <a:rPr lang="en-US" sz="2000" i="1" dirty="0">
                <a:latin typeface="Courier New" panose="02070309020205020404" pitchFamily="49" charset="0"/>
                <a:cs typeface="Courier New" panose="02070309020205020404" pitchFamily="49" charset="0"/>
              </a:rPr>
              <a:t>--  p3 = (if Test then p1 else p2)</a:t>
            </a:r>
            <a:endParaRPr lang="en-US" sz="2000" dirty="0">
              <a:latin typeface="Courier New" panose="02070309020205020404" pitchFamily="49" charset="0"/>
              <a:cs typeface="Courier New" panose="02070309020205020404" pitchFamily="49" charset="0"/>
            </a:endParaRPr>
          </a:p>
        </p:txBody>
      </p:sp>
      <p:sp>
        <p:nvSpPr>
          <p:cNvPr id="9" name="Espace réservé du contenu 2">
            <a:extLst>
              <a:ext uri="{FF2B5EF4-FFF2-40B4-BE49-F238E27FC236}">
                <a16:creationId xmlns:a16="http://schemas.microsoft.com/office/drawing/2014/main" id="{0880E68C-7186-48FB-96A5-6B8AE6C4BC3A}"/>
              </a:ext>
            </a:extLst>
          </p:cNvPr>
          <p:cNvSpPr txBox="1">
            <a:spLocks/>
          </p:cNvSpPr>
          <p:nvPr/>
        </p:nvSpPr>
        <p:spPr>
          <a:xfrm>
            <a:off x="1580225" y="2470066"/>
            <a:ext cx="10306975" cy="3881204"/>
          </a:xfrm>
          <a:prstGeom prst="rect">
            <a:avLst/>
          </a:prstGeom>
          <a:solidFill>
            <a:schemeClr val="bg1"/>
          </a:solidFill>
        </p:spPr>
        <p:txBody>
          <a:bodyP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i="1" dirty="0">
                <a:latin typeface="Courier New" panose="02070309020205020404" pitchFamily="49" charset="0"/>
                <a:cs typeface="Courier New" panose="02070309020205020404" pitchFamily="49" charset="0"/>
              </a:rPr>
              <a:t>--  Y0 = ...</a:t>
            </a:r>
          </a:p>
          <a:p>
            <a:pPr marL="0" indent="0">
              <a:buNone/>
            </a:pPr>
            <a:r>
              <a:rPr lang="en-US" sz="2000" b="1" dirty="0">
                <a:latin typeface="Courier New" panose="02070309020205020404" pitchFamily="49" charset="0"/>
                <a:cs typeface="Courier New" panose="02070309020205020404" pitchFamily="49" charset="0"/>
              </a:rPr>
              <a:t>if </a:t>
            </a:r>
            <a:r>
              <a:rPr lang="en-US" sz="2000" dirty="0">
                <a:latin typeface="Courier New" panose="02070309020205020404" pitchFamily="49" charset="0"/>
                <a:cs typeface="Courier New" panose="02070309020205020404" pitchFamily="49" charset="0"/>
              </a:rPr>
              <a:t>Test</a:t>
            </a:r>
            <a:r>
              <a:rPr lang="en-US" sz="2000" b="1" dirty="0">
                <a:latin typeface="Courier New" panose="02070309020205020404" pitchFamily="49" charset="0"/>
                <a:cs typeface="Courier New" panose="02070309020205020404" pitchFamily="49" charset="0"/>
              </a:rPr>
              <a:t> then</a:t>
            </a:r>
          </a:p>
          <a:p>
            <a:pPr marL="0" indent="0">
              <a:buNone/>
            </a:pPr>
            <a:r>
              <a:rPr lang="en-US" sz="2000" b="1"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Y := </a:t>
            </a:r>
            <a:r>
              <a:rPr lang="en-US" sz="2000" dirty="0" err="1">
                <a:latin typeface="Courier New" panose="02070309020205020404" pitchFamily="49" charset="0"/>
                <a:cs typeface="Courier New" panose="02070309020205020404" pitchFamily="49" charset="0"/>
              </a:rPr>
              <a:t>Y.Left</a:t>
            </a:r>
            <a:r>
              <a:rPr lang="en-US" sz="2000" dirty="0">
                <a:latin typeface="Courier New" panose="02070309020205020404" pitchFamily="49" charset="0"/>
                <a:cs typeface="Courier New" panose="02070309020205020404" pitchFamily="49" charset="0"/>
              </a:rPr>
              <a:t>;</a:t>
            </a:r>
          </a:p>
          <a:p>
            <a:pPr marL="0" indent="0">
              <a:buNone/>
            </a:pPr>
            <a:r>
              <a:rPr lang="en-US" sz="2000" i="1" dirty="0">
                <a:latin typeface="Courier New" panose="02070309020205020404" pitchFamily="49" charset="0"/>
                <a:cs typeface="Courier New" panose="02070309020205020404" pitchFamily="49" charset="0"/>
              </a:rPr>
              <a:t>  --  Y1 = Y0.Left</a:t>
            </a:r>
          </a:p>
          <a:p>
            <a:pPr marL="0" indent="0">
              <a:buNone/>
            </a:pPr>
            <a:r>
              <a:rPr lang="en-US" sz="2000" dirty="0">
                <a:latin typeface="Courier New" panose="02070309020205020404" pitchFamily="49" charset="0"/>
                <a:cs typeface="Courier New" panose="02070309020205020404" pitchFamily="49" charset="0"/>
              </a:rPr>
              <a:t>  </a:t>
            </a:r>
            <a:endParaRPr lang="en-US" sz="2000" i="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else </a:t>
            </a:r>
          </a:p>
          <a:p>
            <a:pPr marL="0" indent="0">
              <a:buNone/>
            </a:pPr>
            <a:r>
              <a:rPr lang="en-US" sz="2000" b="1"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Y := </a:t>
            </a:r>
            <a:r>
              <a:rPr lang="en-US" sz="2000" dirty="0" err="1">
                <a:latin typeface="Courier New" panose="02070309020205020404" pitchFamily="49" charset="0"/>
                <a:cs typeface="Courier New" panose="02070309020205020404" pitchFamily="49" charset="0"/>
              </a:rPr>
              <a:t>Y.Right</a:t>
            </a:r>
            <a:r>
              <a:rPr lang="en-US" sz="2000" dirty="0">
                <a:latin typeface="Courier New" panose="02070309020205020404" pitchFamily="49" charset="0"/>
                <a:cs typeface="Courier New" panose="02070309020205020404" pitchFamily="49" charset="0"/>
              </a:rPr>
              <a:t>;</a:t>
            </a:r>
          </a:p>
          <a:p>
            <a:pPr marL="0" indent="0">
              <a:buNone/>
            </a:pPr>
            <a:r>
              <a:rPr lang="en-US" sz="2000" i="1" dirty="0">
                <a:latin typeface="Courier New" panose="02070309020205020404" pitchFamily="49" charset="0"/>
                <a:cs typeface="Courier New" panose="02070309020205020404" pitchFamily="49" charset="0"/>
              </a:rPr>
              <a:t>  --  Y2 = Y0.Right</a:t>
            </a:r>
          </a:p>
          <a:p>
            <a:pPr marL="0" indent="0">
              <a:buNone/>
            </a:pPr>
            <a:r>
              <a:rPr lang="en-US" sz="2000" dirty="0">
                <a:latin typeface="Courier New" panose="02070309020205020404" pitchFamily="49" charset="0"/>
                <a:cs typeface="Courier New" panose="02070309020205020404" pitchFamily="49" charset="0"/>
              </a:rPr>
              <a:t>  </a:t>
            </a:r>
            <a:endParaRPr lang="en-US" sz="2000" i="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end if</a:t>
            </a:r>
            <a:r>
              <a:rPr lang="en-US" sz="2000" dirty="0">
                <a:latin typeface="Courier New" panose="02070309020205020404" pitchFamily="49" charset="0"/>
                <a:cs typeface="Courier New" panose="02070309020205020404" pitchFamily="49" charset="0"/>
              </a:rPr>
              <a:t>;</a:t>
            </a:r>
          </a:p>
          <a:p>
            <a:pPr marL="0" indent="0">
              <a:buNone/>
            </a:pPr>
            <a:r>
              <a:rPr lang="en-US" sz="2000" i="1" dirty="0">
                <a:latin typeface="Courier New" panose="02070309020205020404" pitchFamily="49" charset="0"/>
                <a:cs typeface="Courier New" panose="02070309020205020404" pitchFamily="49" charset="0"/>
              </a:rPr>
              <a:t>--  Y3 = (if Test then Y1 else Y2)</a:t>
            </a:r>
          </a:p>
          <a:p>
            <a:pPr marL="0" indent="0">
              <a:buNone/>
            </a:pPr>
            <a:r>
              <a:rPr lang="en-US" sz="2000" i="1" dirty="0">
                <a:latin typeface="Courier New" panose="02070309020205020404" pitchFamily="49" charset="0"/>
                <a:cs typeface="Courier New" panose="02070309020205020404" pitchFamily="49" charset="0"/>
              </a:rPr>
              <a:t> </a:t>
            </a:r>
            <a:endParaRPr lang="en-US" sz="2000" dirty="0">
              <a:latin typeface="Courier New" panose="02070309020205020404" pitchFamily="49" charset="0"/>
              <a:cs typeface="Courier New" panose="02070309020205020404" pitchFamily="49" charset="0"/>
            </a:endParaRPr>
          </a:p>
        </p:txBody>
      </p:sp>
      <p:sp>
        <p:nvSpPr>
          <p:cNvPr id="2" name="Titre 1">
            <a:extLst>
              <a:ext uri="{FF2B5EF4-FFF2-40B4-BE49-F238E27FC236}">
                <a16:creationId xmlns:a16="http://schemas.microsoft.com/office/drawing/2014/main" id="{F322DF0B-C0F1-4C50-B15D-2778857705F2}"/>
              </a:ext>
            </a:extLst>
          </p:cNvPr>
          <p:cNvSpPr>
            <a:spLocks noGrp="1"/>
          </p:cNvSpPr>
          <p:nvPr>
            <p:ph type="title"/>
          </p:nvPr>
        </p:nvSpPr>
        <p:spPr/>
        <p:txBody>
          <a:bodyPr>
            <a:normAutofit/>
          </a:bodyPr>
          <a:lstStyle/>
          <a:p>
            <a:r>
              <a:rPr lang="en-US" dirty="0"/>
              <a:t>Local Borrowers – Borrow Relation</a:t>
            </a:r>
          </a:p>
        </p:txBody>
      </p:sp>
      <p:sp>
        <p:nvSpPr>
          <p:cNvPr id="3" name="Espace réservé du contenu 2">
            <a:extLst>
              <a:ext uri="{FF2B5EF4-FFF2-40B4-BE49-F238E27FC236}">
                <a16:creationId xmlns:a16="http://schemas.microsoft.com/office/drawing/2014/main" id="{4E33DD0D-D3A2-4BF5-B5B9-FF1079713CE9}"/>
              </a:ext>
            </a:extLst>
          </p:cNvPr>
          <p:cNvSpPr>
            <a:spLocks noGrp="1"/>
          </p:cNvSpPr>
          <p:nvPr>
            <p:ph idx="1"/>
          </p:nvPr>
        </p:nvSpPr>
        <p:spPr>
          <a:xfrm>
            <a:off x="838200" y="1825624"/>
            <a:ext cx="10515600" cy="4530725"/>
          </a:xfrm>
        </p:spPr>
        <p:txBody>
          <a:bodyPr>
            <a:normAutofit/>
          </a:bodyPr>
          <a:lstStyle/>
          <a:p>
            <a:r>
              <a:rPr lang="en-US" dirty="0"/>
              <a:t>Allows using normal computation of mathematical formulas</a:t>
            </a:r>
          </a:p>
          <a:p>
            <a:endParaRPr lang="en-US" dirty="0"/>
          </a:p>
          <a:p>
            <a:endParaRPr lang="en-US" dirty="0"/>
          </a:p>
          <a:p>
            <a:endParaRPr lang="en-US" dirty="0"/>
          </a:p>
          <a:p>
            <a:endParaRPr lang="en-US" dirty="0"/>
          </a:p>
          <a:p>
            <a:endParaRPr lang="en-US" dirty="0"/>
          </a:p>
          <a:p>
            <a:endParaRPr lang="en-US" sz="3600" dirty="0"/>
          </a:p>
          <a:p>
            <a:pPr marL="0" indent="0">
              <a:buNone/>
            </a:pPr>
            <a:endParaRPr lang="en-US" dirty="0"/>
          </a:p>
        </p:txBody>
      </p:sp>
      <p:sp>
        <p:nvSpPr>
          <p:cNvPr id="4" name="Espace réservé du numéro de diapositive 3">
            <a:extLst>
              <a:ext uri="{FF2B5EF4-FFF2-40B4-BE49-F238E27FC236}">
                <a16:creationId xmlns:a16="http://schemas.microsoft.com/office/drawing/2014/main" id="{AE448F04-7473-4A33-AF88-8499B4B2E9AD}"/>
              </a:ext>
            </a:extLst>
          </p:cNvPr>
          <p:cNvSpPr>
            <a:spLocks noGrp="1"/>
          </p:cNvSpPr>
          <p:nvPr>
            <p:ph type="sldNum" sz="quarter" idx="12"/>
          </p:nvPr>
        </p:nvSpPr>
        <p:spPr/>
        <p:txBody>
          <a:bodyPr/>
          <a:lstStyle/>
          <a:p>
            <a:fld id="{C9355402-0690-4A79-A082-001A68712055}" type="slidenum">
              <a:rPr lang="fr-FR" smtClean="0"/>
              <a:t>23</a:t>
            </a:fld>
            <a:endParaRPr lang="fr-FR"/>
          </a:p>
        </p:txBody>
      </p:sp>
    </p:spTree>
    <p:extLst>
      <p:ext uri="{BB962C8B-B14F-4D97-AF65-F5344CB8AC3E}">
        <p14:creationId xmlns:p14="http://schemas.microsoft.com/office/powerpoint/2010/main" val="4075975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E8D66C2D-1DA1-454F-8200-590BB3A327BF}"/>
              </a:ext>
            </a:extLst>
          </p:cNvPr>
          <p:cNvSpPr>
            <a:spLocks noGrp="1"/>
          </p:cNvSpPr>
          <p:nvPr>
            <p:ph type="title"/>
          </p:nvPr>
        </p:nvSpPr>
        <p:spPr/>
        <p:txBody>
          <a:bodyPr/>
          <a:lstStyle/>
          <a:p>
            <a:r>
              <a:rPr lang="en-US" dirty="0"/>
              <a:t>Describing the Borrow Relation</a:t>
            </a:r>
          </a:p>
        </p:txBody>
      </p:sp>
      <p:sp>
        <p:nvSpPr>
          <p:cNvPr id="6" name="Espace réservé du texte 5">
            <a:extLst>
              <a:ext uri="{FF2B5EF4-FFF2-40B4-BE49-F238E27FC236}">
                <a16:creationId xmlns:a16="http://schemas.microsoft.com/office/drawing/2014/main" id="{D6A1276E-B2B7-4134-9A1E-618B5EE6CCD9}"/>
              </a:ext>
            </a:extLst>
          </p:cNvPr>
          <p:cNvSpPr>
            <a:spLocks noGrp="1"/>
          </p:cNvSpPr>
          <p:nvPr>
            <p:ph type="body" idx="1"/>
          </p:nvPr>
        </p:nvSpPr>
        <p:spPr/>
        <p:txBody>
          <a:bodyPr/>
          <a:lstStyle/>
          <a:p>
            <a:r>
              <a:rPr lang="en-US" dirty="0"/>
              <a:t>Introduction to </a:t>
            </a:r>
            <a:r>
              <a:rPr lang="en-US" i="1" dirty="0"/>
              <a:t>pledges</a:t>
            </a:r>
          </a:p>
        </p:txBody>
      </p:sp>
      <p:sp>
        <p:nvSpPr>
          <p:cNvPr id="4" name="Espace réservé du numéro de diapositive 3">
            <a:extLst>
              <a:ext uri="{FF2B5EF4-FFF2-40B4-BE49-F238E27FC236}">
                <a16:creationId xmlns:a16="http://schemas.microsoft.com/office/drawing/2014/main" id="{ED620E94-0741-4F46-9B13-CD3A5D7E3DC4}"/>
              </a:ext>
            </a:extLst>
          </p:cNvPr>
          <p:cNvSpPr>
            <a:spLocks noGrp="1"/>
          </p:cNvSpPr>
          <p:nvPr>
            <p:ph type="sldNum" sz="quarter" idx="12"/>
          </p:nvPr>
        </p:nvSpPr>
        <p:spPr/>
        <p:txBody>
          <a:bodyPr/>
          <a:lstStyle/>
          <a:p>
            <a:fld id="{C9355402-0690-4A79-A082-001A68712055}" type="slidenum">
              <a:rPr lang="fr-FR" smtClean="0"/>
              <a:t>24</a:t>
            </a:fld>
            <a:endParaRPr lang="fr-FR"/>
          </a:p>
        </p:txBody>
      </p:sp>
    </p:spTree>
    <p:extLst>
      <p:ext uri="{BB962C8B-B14F-4D97-AF65-F5344CB8AC3E}">
        <p14:creationId xmlns:p14="http://schemas.microsoft.com/office/powerpoint/2010/main" val="967316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BE9417-B379-4080-BB45-0A0B3273FF64}"/>
              </a:ext>
            </a:extLst>
          </p:cNvPr>
          <p:cNvSpPr>
            <a:spLocks noGrp="1"/>
          </p:cNvSpPr>
          <p:nvPr>
            <p:ph type="title"/>
          </p:nvPr>
        </p:nvSpPr>
        <p:spPr/>
        <p:txBody>
          <a:bodyPr>
            <a:normAutofit fontScale="90000"/>
          </a:bodyPr>
          <a:lstStyle/>
          <a:p>
            <a:r>
              <a:rPr lang="en-US" dirty="0"/>
              <a:t>Describing the Borrow Relation – Loop Invariants</a:t>
            </a:r>
          </a:p>
        </p:txBody>
      </p:sp>
      <p:sp>
        <p:nvSpPr>
          <p:cNvPr id="3" name="Espace réservé du contenu 2">
            <a:extLst>
              <a:ext uri="{FF2B5EF4-FFF2-40B4-BE49-F238E27FC236}">
                <a16:creationId xmlns:a16="http://schemas.microsoft.com/office/drawing/2014/main" id="{AA50BF38-3901-4236-B98A-FE6CFD5CA7C4}"/>
              </a:ext>
            </a:extLst>
          </p:cNvPr>
          <p:cNvSpPr>
            <a:spLocks noGrp="1"/>
          </p:cNvSpPr>
          <p:nvPr>
            <p:ph idx="1"/>
          </p:nvPr>
        </p:nvSpPr>
        <p:spPr/>
        <p:txBody>
          <a:bodyPr/>
          <a:lstStyle/>
          <a:p>
            <a:r>
              <a:rPr lang="en-US" dirty="0"/>
              <a:t>Loops should be annotated with invariants</a:t>
            </a:r>
          </a:p>
          <a:p>
            <a:r>
              <a:rPr lang="en-US" dirty="0"/>
              <a:t>Give information about what is modified in the loop</a:t>
            </a:r>
          </a:p>
          <a:p>
            <a:r>
              <a:rPr lang="en-US" dirty="0"/>
              <a:t>Act as a cut point</a:t>
            </a:r>
          </a:p>
        </p:txBody>
      </p:sp>
      <p:sp>
        <p:nvSpPr>
          <p:cNvPr id="4" name="Espace réservé du numéro de diapositive 3">
            <a:extLst>
              <a:ext uri="{FF2B5EF4-FFF2-40B4-BE49-F238E27FC236}">
                <a16:creationId xmlns:a16="http://schemas.microsoft.com/office/drawing/2014/main" id="{E6E165A7-367F-4BCC-A88D-12AF8AE55067}"/>
              </a:ext>
            </a:extLst>
          </p:cNvPr>
          <p:cNvSpPr>
            <a:spLocks noGrp="1"/>
          </p:cNvSpPr>
          <p:nvPr>
            <p:ph type="sldNum" sz="quarter" idx="12"/>
          </p:nvPr>
        </p:nvSpPr>
        <p:spPr/>
        <p:txBody>
          <a:bodyPr/>
          <a:lstStyle/>
          <a:p>
            <a:fld id="{C9355402-0690-4A79-A082-001A68712055}" type="slidenum">
              <a:rPr lang="fr-FR" smtClean="0"/>
              <a:t>25</a:t>
            </a:fld>
            <a:endParaRPr lang="fr-FR"/>
          </a:p>
        </p:txBody>
      </p:sp>
      <p:sp>
        <p:nvSpPr>
          <p:cNvPr id="5" name="Espace réservé du contenu 2">
            <a:extLst>
              <a:ext uri="{FF2B5EF4-FFF2-40B4-BE49-F238E27FC236}">
                <a16:creationId xmlns:a16="http://schemas.microsoft.com/office/drawing/2014/main" id="{5824ECC8-D5CB-4CFD-AF83-EBD38E09935D}"/>
              </a:ext>
            </a:extLst>
          </p:cNvPr>
          <p:cNvSpPr txBox="1">
            <a:spLocks/>
          </p:cNvSpPr>
          <p:nvPr/>
        </p:nvSpPr>
        <p:spPr>
          <a:xfrm>
            <a:off x="1021741" y="3467099"/>
            <a:ext cx="10615128" cy="2927351"/>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latin typeface="Courier New" panose="02070309020205020404" pitchFamily="49" charset="0"/>
                <a:cs typeface="Courier New" panose="02070309020205020404" pitchFamily="49" charset="0"/>
              </a:rPr>
              <a:t>procedure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Set_All_To_Zero</a:t>
            </a:r>
            <a:r>
              <a:rPr lang="en-US" sz="2000" dirty="0">
                <a:latin typeface="Courier New" panose="02070309020205020404" pitchFamily="49" charset="0"/>
                <a:cs typeface="Courier New" panose="02070309020205020404" pitchFamily="49" charset="0"/>
              </a:rPr>
              <a:t> (X : </a:t>
            </a:r>
            <a:r>
              <a:rPr lang="en-US" sz="2000" b="1" dirty="0">
                <a:latin typeface="Courier New" panose="02070309020205020404" pitchFamily="49" charset="0"/>
                <a:cs typeface="Courier New" panose="02070309020205020404" pitchFamily="49" charset="0"/>
              </a:rPr>
              <a:t>in out </a:t>
            </a:r>
            <a:r>
              <a:rPr lang="en-US" sz="2000" dirty="0" err="1">
                <a:latin typeface="Courier New" panose="02070309020205020404" pitchFamily="49" charset="0"/>
                <a:cs typeface="Courier New" panose="02070309020205020404" pitchFamily="49" charset="0"/>
              </a:rPr>
              <a:t>Small_Int_Arr</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is</a:t>
            </a:r>
          </a:p>
          <a:p>
            <a:pPr marL="0" indent="0">
              <a:buNone/>
            </a:pPr>
            <a:r>
              <a:rPr lang="en-US" sz="2000" b="1" dirty="0">
                <a:latin typeface="Courier New" panose="02070309020205020404" pitchFamily="49" charset="0"/>
                <a:cs typeface="Courier New" panose="02070309020205020404" pitchFamily="49" charset="0"/>
              </a:rPr>
              <a:t>begin</a:t>
            </a:r>
          </a:p>
          <a:p>
            <a:pPr marL="0" indent="0">
              <a:buNone/>
            </a:pP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for</a:t>
            </a:r>
            <a:r>
              <a:rPr lang="en-US" sz="2000" dirty="0">
                <a:latin typeface="Courier New" panose="02070309020205020404" pitchFamily="49" charset="0"/>
                <a:cs typeface="Courier New" panose="02070309020205020404" pitchFamily="49" charset="0"/>
              </a:rPr>
              <a:t> I </a:t>
            </a:r>
            <a:r>
              <a:rPr lang="en-US" sz="2000" b="1" dirty="0">
                <a:latin typeface="Courier New" panose="02070309020205020404" pitchFamily="49" charset="0"/>
                <a:cs typeface="Courier New" panose="02070309020205020404" pitchFamily="49" charset="0"/>
              </a:rPr>
              <a:t>in</a:t>
            </a:r>
            <a:r>
              <a:rPr lang="en-US" sz="2000" dirty="0">
                <a:latin typeface="Courier New" panose="02070309020205020404" pitchFamily="49" charset="0"/>
                <a:cs typeface="Courier New" panose="02070309020205020404" pitchFamily="49" charset="0"/>
              </a:rPr>
              <a:t> 1 .. 10 </a:t>
            </a:r>
            <a:r>
              <a:rPr lang="en-US" sz="2000" b="1" dirty="0">
                <a:latin typeface="Courier New" panose="02070309020205020404" pitchFamily="49" charset="0"/>
                <a:cs typeface="Courier New" panose="02070309020205020404" pitchFamily="49" charset="0"/>
              </a:rPr>
              <a:t>loop</a:t>
            </a:r>
          </a:p>
          <a:p>
            <a:pPr marL="0" indent="0">
              <a:buNone/>
            </a:pP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pragma</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Loop_Invariant</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for all </a:t>
            </a:r>
            <a:r>
              <a:rPr lang="en-US" sz="2000" dirty="0">
                <a:latin typeface="Courier New" panose="02070309020205020404" pitchFamily="49" charset="0"/>
                <a:cs typeface="Courier New" panose="02070309020205020404" pitchFamily="49" charset="0"/>
              </a:rPr>
              <a:t>I </a:t>
            </a:r>
            <a:r>
              <a:rPr lang="en-US" sz="2000" b="1" dirty="0">
                <a:latin typeface="Courier New" panose="02070309020205020404" pitchFamily="49" charset="0"/>
                <a:cs typeface="Courier New" panose="02070309020205020404" pitchFamily="49" charset="0"/>
              </a:rPr>
              <a:t>in</a:t>
            </a:r>
            <a:r>
              <a:rPr lang="en-US" sz="2000" dirty="0">
                <a:latin typeface="Courier New" panose="02070309020205020404" pitchFamily="49" charset="0"/>
                <a:cs typeface="Courier New" panose="02070309020205020404" pitchFamily="49" charset="0"/>
              </a:rPr>
              <a:t> 1 .. I – 1 =&gt; X (I) = 0);</a:t>
            </a:r>
          </a:p>
          <a:p>
            <a:pPr marL="0" indent="0">
              <a:buNone/>
            </a:pPr>
            <a:r>
              <a:rPr lang="en-US" sz="2000" dirty="0">
                <a:latin typeface="Courier New" panose="02070309020205020404" pitchFamily="49" charset="0"/>
                <a:cs typeface="Courier New" panose="02070309020205020404" pitchFamily="49" charset="0"/>
              </a:rPr>
              <a:t>      X (I) := 0;</a:t>
            </a:r>
          </a:p>
          <a:p>
            <a:pPr marL="0" indent="0">
              <a:buNone/>
            </a:pP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end loop</a:t>
            </a:r>
            <a:r>
              <a:rPr lang="en-US" sz="2000" dirty="0">
                <a:latin typeface="Courier New" panose="02070309020205020404" pitchFamily="49" charset="0"/>
                <a:cs typeface="Courier New" panose="02070309020205020404" pitchFamily="49" charset="0"/>
              </a:rPr>
              <a:t>;</a:t>
            </a:r>
          </a:p>
          <a:p>
            <a:pPr marL="0" indent="0">
              <a:buNone/>
            </a:pPr>
            <a:r>
              <a:rPr lang="en-US" sz="2000" b="1" dirty="0">
                <a:latin typeface="Courier New" panose="02070309020205020404" pitchFamily="49" charset="0"/>
                <a:cs typeface="Courier New" panose="02070309020205020404" pitchFamily="49" charset="0"/>
              </a:rPr>
              <a:t>end</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Set_All_To_Zero</a:t>
            </a:r>
            <a:r>
              <a:rPr lang="en-US" sz="200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0003084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BE9417-B379-4080-BB45-0A0B3273FF64}"/>
              </a:ext>
            </a:extLst>
          </p:cNvPr>
          <p:cNvSpPr>
            <a:spLocks noGrp="1"/>
          </p:cNvSpPr>
          <p:nvPr>
            <p:ph type="title"/>
          </p:nvPr>
        </p:nvSpPr>
        <p:spPr/>
        <p:txBody>
          <a:bodyPr>
            <a:normAutofit fontScale="90000"/>
          </a:bodyPr>
          <a:lstStyle/>
          <a:p>
            <a:r>
              <a:rPr lang="en-US" dirty="0"/>
              <a:t>Describing the Borrow Relation – Loop Invariants</a:t>
            </a:r>
          </a:p>
        </p:txBody>
      </p:sp>
      <p:sp>
        <p:nvSpPr>
          <p:cNvPr id="3" name="Espace réservé du contenu 2">
            <a:extLst>
              <a:ext uri="{FF2B5EF4-FFF2-40B4-BE49-F238E27FC236}">
                <a16:creationId xmlns:a16="http://schemas.microsoft.com/office/drawing/2014/main" id="{AA50BF38-3901-4236-B98A-FE6CFD5CA7C4}"/>
              </a:ext>
            </a:extLst>
          </p:cNvPr>
          <p:cNvSpPr>
            <a:spLocks noGrp="1"/>
          </p:cNvSpPr>
          <p:nvPr>
            <p:ph idx="1"/>
          </p:nvPr>
        </p:nvSpPr>
        <p:spPr/>
        <p:txBody>
          <a:bodyPr/>
          <a:lstStyle/>
          <a:p>
            <a:r>
              <a:rPr lang="en-US" dirty="0"/>
              <a:t>Borrow relation can be modified in a loop</a:t>
            </a:r>
          </a:p>
          <a:p>
            <a:r>
              <a:rPr lang="en-US" dirty="0"/>
              <a:t>Must describe it in an invariant</a:t>
            </a:r>
          </a:p>
          <a:p>
            <a:pPr marL="0" indent="0">
              <a:buNone/>
            </a:pPr>
            <a:endParaRPr lang="en-US" dirty="0"/>
          </a:p>
        </p:txBody>
      </p:sp>
      <p:sp>
        <p:nvSpPr>
          <p:cNvPr id="4" name="Espace réservé du numéro de diapositive 3">
            <a:extLst>
              <a:ext uri="{FF2B5EF4-FFF2-40B4-BE49-F238E27FC236}">
                <a16:creationId xmlns:a16="http://schemas.microsoft.com/office/drawing/2014/main" id="{E6E165A7-367F-4BCC-A88D-12AF8AE55067}"/>
              </a:ext>
            </a:extLst>
          </p:cNvPr>
          <p:cNvSpPr>
            <a:spLocks noGrp="1"/>
          </p:cNvSpPr>
          <p:nvPr>
            <p:ph type="sldNum" sz="quarter" idx="12"/>
          </p:nvPr>
        </p:nvSpPr>
        <p:spPr/>
        <p:txBody>
          <a:bodyPr/>
          <a:lstStyle/>
          <a:p>
            <a:fld id="{C9355402-0690-4A79-A082-001A68712055}" type="slidenum">
              <a:rPr lang="fr-FR" smtClean="0"/>
              <a:t>26</a:t>
            </a:fld>
            <a:endParaRPr lang="fr-FR" dirty="0"/>
          </a:p>
        </p:txBody>
      </p:sp>
      <p:sp>
        <p:nvSpPr>
          <p:cNvPr id="5" name="Espace réservé du contenu 2">
            <a:extLst>
              <a:ext uri="{FF2B5EF4-FFF2-40B4-BE49-F238E27FC236}">
                <a16:creationId xmlns:a16="http://schemas.microsoft.com/office/drawing/2014/main" id="{E974894D-F9A4-482D-A10E-29D844BB4E50}"/>
              </a:ext>
            </a:extLst>
          </p:cNvPr>
          <p:cNvSpPr txBox="1">
            <a:spLocks/>
          </p:cNvSpPr>
          <p:nvPr/>
        </p:nvSpPr>
        <p:spPr>
          <a:xfrm>
            <a:off x="1021741" y="2982897"/>
            <a:ext cx="10615128" cy="371531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latin typeface="Courier New" panose="02070309020205020404" pitchFamily="49" charset="0"/>
                <a:cs typeface="Courier New" panose="02070309020205020404" pitchFamily="49" charset="0"/>
              </a:rPr>
              <a:t>procedure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Set_All_To_Zero</a:t>
            </a:r>
            <a:r>
              <a:rPr lang="en-US" sz="2000" dirty="0">
                <a:latin typeface="Courier New" panose="02070309020205020404" pitchFamily="49" charset="0"/>
                <a:cs typeface="Courier New" panose="02070309020205020404" pitchFamily="49" charset="0"/>
              </a:rPr>
              <a:t> (X : </a:t>
            </a:r>
            <a:r>
              <a:rPr lang="en-US" sz="2000" b="1" dirty="0">
                <a:latin typeface="Courier New" panose="02070309020205020404" pitchFamily="49" charset="0"/>
                <a:cs typeface="Courier New" panose="02070309020205020404" pitchFamily="49" charset="0"/>
              </a:rPr>
              <a:t>in out </a:t>
            </a:r>
            <a:r>
              <a:rPr lang="en-US" sz="2000" dirty="0">
                <a:latin typeface="Courier New" panose="02070309020205020404" pitchFamily="49" charset="0"/>
                <a:cs typeface="Courier New" panose="02070309020205020404" pitchFamily="49" charset="0"/>
              </a:rPr>
              <a:t>List) </a:t>
            </a:r>
            <a:r>
              <a:rPr lang="en-US" sz="2000" b="1" dirty="0">
                <a:latin typeface="Courier New" panose="02070309020205020404" pitchFamily="49" charset="0"/>
                <a:cs typeface="Courier New" panose="02070309020205020404" pitchFamily="49" charset="0"/>
              </a:rPr>
              <a:t>is</a:t>
            </a:r>
          </a:p>
          <a:p>
            <a:pPr marL="0" indent="0">
              <a:buNone/>
            </a:pPr>
            <a:r>
              <a:rPr lang="en-US" sz="2000" dirty="0">
                <a:latin typeface="Courier New" panose="02070309020205020404" pitchFamily="49" charset="0"/>
                <a:cs typeface="Courier New" panose="02070309020205020404" pitchFamily="49" charset="0"/>
              </a:rPr>
              <a:t>   Y : </a:t>
            </a:r>
            <a:r>
              <a:rPr lang="en-US" sz="2000" b="1" dirty="0">
                <a:latin typeface="Courier New" panose="02070309020205020404" pitchFamily="49" charset="0"/>
                <a:cs typeface="Courier New" panose="02070309020205020404" pitchFamily="49" charset="0"/>
              </a:rPr>
              <a:t>access</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List_Cell</a:t>
            </a:r>
            <a:r>
              <a:rPr lang="en-US" sz="2000" dirty="0">
                <a:latin typeface="Courier New" panose="02070309020205020404" pitchFamily="49" charset="0"/>
                <a:cs typeface="Courier New" panose="02070309020205020404" pitchFamily="49" charset="0"/>
              </a:rPr>
              <a:t> := X;</a:t>
            </a:r>
            <a:endParaRPr lang="en-US" sz="2000" i="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begin</a:t>
            </a:r>
          </a:p>
          <a:p>
            <a:pPr marL="0" indent="0">
              <a:buNone/>
            </a:pP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while</a:t>
            </a:r>
            <a:r>
              <a:rPr lang="en-US" sz="2000" dirty="0">
                <a:latin typeface="Courier New" panose="02070309020205020404" pitchFamily="49" charset="0"/>
                <a:cs typeface="Courier New" panose="02070309020205020404" pitchFamily="49" charset="0"/>
              </a:rPr>
              <a:t> Y /= </a:t>
            </a:r>
            <a:r>
              <a:rPr lang="en-US" sz="2000" b="1" dirty="0">
                <a:latin typeface="Courier New" panose="02070309020205020404" pitchFamily="49" charset="0"/>
                <a:cs typeface="Courier New" panose="02070309020205020404" pitchFamily="49" charset="0"/>
              </a:rPr>
              <a:t>null loop</a:t>
            </a:r>
          </a:p>
          <a:p>
            <a:pPr marL="0" indent="0">
              <a:buNone/>
            </a:pPr>
            <a:r>
              <a:rPr lang="en-US" sz="2000" i="1"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pragma</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Loop_Invariant</a:t>
            </a:r>
            <a:r>
              <a:rPr lang="en-US" sz="2000" dirty="0">
                <a:latin typeface="Courier New" panose="02070309020205020404" pitchFamily="49" charset="0"/>
                <a:cs typeface="Courier New" panose="02070309020205020404" pitchFamily="49" charset="0"/>
              </a:rPr>
              <a:t> (</a:t>
            </a:r>
            <a:r>
              <a:rPr lang="en-US" sz="2000" i="1" dirty="0">
                <a:latin typeface="Courier New" panose="02070309020205020404" pitchFamily="49" charset="0"/>
                <a:cs typeface="Courier New" panose="02070309020205020404" pitchFamily="49" charset="0"/>
              </a:rPr>
              <a:t>???</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Y.Data</a:t>
            </a:r>
            <a:r>
              <a:rPr lang="en-US" sz="2000" dirty="0">
                <a:latin typeface="Courier New" panose="02070309020205020404" pitchFamily="49" charset="0"/>
                <a:cs typeface="Courier New" panose="02070309020205020404" pitchFamily="49" charset="0"/>
              </a:rPr>
              <a:t> := 0;</a:t>
            </a:r>
          </a:p>
          <a:p>
            <a:pPr marL="0" indent="0">
              <a:buNone/>
            </a:pPr>
            <a:r>
              <a:rPr lang="en-US" sz="2000" dirty="0">
                <a:latin typeface="Courier New" panose="02070309020205020404" pitchFamily="49" charset="0"/>
                <a:cs typeface="Courier New" panose="02070309020205020404" pitchFamily="49" charset="0"/>
              </a:rPr>
              <a:t>      Y := </a:t>
            </a:r>
            <a:r>
              <a:rPr lang="en-US" sz="2000" dirty="0" err="1">
                <a:latin typeface="Courier New" panose="02070309020205020404" pitchFamily="49" charset="0"/>
                <a:cs typeface="Courier New" panose="02070309020205020404" pitchFamily="49" charset="0"/>
              </a:rPr>
              <a:t>Y.Next</a:t>
            </a:r>
            <a:r>
              <a:rPr lang="en-US" sz="2000" dirty="0">
                <a:latin typeface="Courier New" panose="02070309020205020404" pitchFamily="49" charset="0"/>
                <a:cs typeface="Courier New" panose="02070309020205020404" pitchFamily="49" charset="0"/>
              </a:rPr>
              <a:t>;</a:t>
            </a:r>
            <a:r>
              <a:rPr lang="en-US" sz="2000" i="1" dirty="0">
                <a:latin typeface="Courier New" panose="02070309020205020404" pitchFamily="49" charset="0"/>
                <a:cs typeface="Courier New" panose="02070309020205020404" pitchFamily="49" charset="0"/>
              </a:rPr>
              <a:t>   --  reborrow</a:t>
            </a:r>
          </a:p>
          <a:p>
            <a:pPr marL="0" indent="0">
              <a:buNone/>
            </a:pP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end loop; </a:t>
            </a:r>
          </a:p>
          <a:p>
            <a:pPr marL="0" indent="0">
              <a:buNone/>
            </a:pPr>
            <a:r>
              <a:rPr lang="en-US" sz="2000" b="1" dirty="0">
                <a:latin typeface="Courier New" panose="02070309020205020404" pitchFamily="49" charset="0"/>
                <a:cs typeface="Courier New" panose="02070309020205020404" pitchFamily="49" charset="0"/>
              </a:rPr>
              <a:t>end </a:t>
            </a:r>
            <a:r>
              <a:rPr lang="en-US" sz="2000" dirty="0" err="1">
                <a:latin typeface="Courier New" panose="02070309020205020404" pitchFamily="49" charset="0"/>
                <a:cs typeface="Courier New" panose="02070309020205020404" pitchFamily="49" charset="0"/>
              </a:rPr>
              <a:t>Set_All_To_Zero</a:t>
            </a:r>
            <a:r>
              <a:rPr lang="en-US" sz="2000" b="1" dirty="0">
                <a:latin typeface="Courier New" panose="02070309020205020404" pitchFamily="49" charset="0"/>
                <a:cs typeface="Courier New" panose="02070309020205020404" pitchFamily="49" charset="0"/>
              </a:rPr>
              <a:t>;</a:t>
            </a:r>
            <a:endParaRPr lang="en-US" sz="2000" i="1" dirty="0">
              <a:latin typeface="Courier New" panose="02070309020205020404" pitchFamily="49" charset="0"/>
              <a:cs typeface="Courier New" panose="02070309020205020404" pitchFamily="49" charset="0"/>
            </a:endParaRPr>
          </a:p>
        </p:txBody>
      </p:sp>
      <p:grpSp>
        <p:nvGrpSpPr>
          <p:cNvPr id="30" name="Groupe 29">
            <a:extLst>
              <a:ext uri="{FF2B5EF4-FFF2-40B4-BE49-F238E27FC236}">
                <a16:creationId xmlns:a16="http://schemas.microsoft.com/office/drawing/2014/main" id="{5FF45D91-45AF-4A4B-BE82-8EA167FEE5F9}"/>
              </a:ext>
            </a:extLst>
          </p:cNvPr>
          <p:cNvGrpSpPr/>
          <p:nvPr/>
        </p:nvGrpSpPr>
        <p:grpSpPr>
          <a:xfrm>
            <a:off x="7771765" y="3704876"/>
            <a:ext cx="3146746" cy="871903"/>
            <a:chOff x="6867525" y="3704876"/>
            <a:chExt cx="3146746" cy="871903"/>
          </a:xfrm>
        </p:grpSpPr>
        <p:sp>
          <p:nvSpPr>
            <p:cNvPr id="7" name="Ellipse 6">
              <a:extLst>
                <a:ext uri="{FF2B5EF4-FFF2-40B4-BE49-F238E27FC236}">
                  <a16:creationId xmlns:a16="http://schemas.microsoft.com/office/drawing/2014/main" id="{9319C26E-0380-4BE4-940B-8A824FC90F23}"/>
                </a:ext>
              </a:extLst>
            </p:cNvPr>
            <p:cNvSpPr/>
            <p:nvPr/>
          </p:nvSpPr>
          <p:spPr>
            <a:xfrm>
              <a:off x="7430265" y="4176669"/>
              <a:ext cx="374380" cy="371887"/>
            </a:xfrm>
            <a:prstGeom prst="ellipse">
              <a:avLst/>
            </a:prstGeom>
            <a:solidFill>
              <a:schemeClr val="bg1"/>
            </a:solid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8" name="Ellipse 7">
              <a:extLst>
                <a:ext uri="{FF2B5EF4-FFF2-40B4-BE49-F238E27FC236}">
                  <a16:creationId xmlns:a16="http://schemas.microsoft.com/office/drawing/2014/main" id="{9445DF84-7DC4-419D-B5A8-0FD99F17AD3A}"/>
                </a:ext>
              </a:extLst>
            </p:cNvPr>
            <p:cNvSpPr/>
            <p:nvPr/>
          </p:nvSpPr>
          <p:spPr>
            <a:xfrm>
              <a:off x="7997075" y="4176669"/>
              <a:ext cx="374380" cy="371887"/>
            </a:xfrm>
            <a:prstGeom prst="ellipse">
              <a:avLst/>
            </a:prstGeom>
            <a:solidFill>
              <a:schemeClr val="bg1"/>
            </a:solid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9" name="Ellipse 8">
              <a:extLst>
                <a:ext uri="{FF2B5EF4-FFF2-40B4-BE49-F238E27FC236}">
                  <a16:creationId xmlns:a16="http://schemas.microsoft.com/office/drawing/2014/main" id="{06ADC836-CC8E-49A4-8F85-2810F152814B}"/>
                </a:ext>
              </a:extLst>
            </p:cNvPr>
            <p:cNvSpPr/>
            <p:nvPr/>
          </p:nvSpPr>
          <p:spPr>
            <a:xfrm>
              <a:off x="8563885" y="4176669"/>
              <a:ext cx="374380" cy="371887"/>
            </a:xfrm>
            <a:prstGeom prst="ellipse">
              <a:avLst/>
            </a:prstGeom>
            <a:solidFill>
              <a:schemeClr val="bg1"/>
            </a:solid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10" name="Ellipse 9">
              <a:extLst>
                <a:ext uri="{FF2B5EF4-FFF2-40B4-BE49-F238E27FC236}">
                  <a16:creationId xmlns:a16="http://schemas.microsoft.com/office/drawing/2014/main" id="{8703C720-F5FB-4903-8B92-B8768968913F}"/>
                </a:ext>
              </a:extLst>
            </p:cNvPr>
            <p:cNvSpPr/>
            <p:nvPr/>
          </p:nvSpPr>
          <p:spPr>
            <a:xfrm>
              <a:off x="9130695" y="4176669"/>
              <a:ext cx="374380" cy="371887"/>
            </a:xfrm>
            <a:prstGeom prst="ellipse">
              <a:avLst/>
            </a:prstGeom>
            <a:solidFill>
              <a:srgbClr val="FFC000"/>
            </a:solid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i="1" dirty="0"/>
                <a:t>?</a:t>
              </a:r>
            </a:p>
          </p:txBody>
        </p:sp>
        <p:cxnSp>
          <p:nvCxnSpPr>
            <p:cNvPr id="17" name="Connecteur droit avec flèche 16">
              <a:extLst>
                <a:ext uri="{FF2B5EF4-FFF2-40B4-BE49-F238E27FC236}">
                  <a16:creationId xmlns:a16="http://schemas.microsoft.com/office/drawing/2014/main" id="{E5151F3F-F119-407E-8F99-D36A3C784DDD}"/>
                </a:ext>
              </a:extLst>
            </p:cNvPr>
            <p:cNvCxnSpPr>
              <a:cxnSpLocks/>
            </p:cNvCxnSpPr>
            <p:nvPr/>
          </p:nvCxnSpPr>
          <p:spPr>
            <a:xfrm>
              <a:off x="7804645" y="4357930"/>
              <a:ext cx="209735" cy="936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9" name="Connecteur droit avec flèche 18">
              <a:extLst>
                <a:ext uri="{FF2B5EF4-FFF2-40B4-BE49-F238E27FC236}">
                  <a16:creationId xmlns:a16="http://schemas.microsoft.com/office/drawing/2014/main" id="{4A3C08C5-199D-4C43-9135-8504FCDAC9B0}"/>
                </a:ext>
              </a:extLst>
            </p:cNvPr>
            <p:cNvCxnSpPr>
              <a:cxnSpLocks/>
            </p:cNvCxnSpPr>
            <p:nvPr/>
          </p:nvCxnSpPr>
          <p:spPr>
            <a:xfrm>
              <a:off x="8367861" y="4357930"/>
              <a:ext cx="209735" cy="936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0" name="Connecteur droit avec flèche 19">
              <a:extLst>
                <a:ext uri="{FF2B5EF4-FFF2-40B4-BE49-F238E27FC236}">
                  <a16:creationId xmlns:a16="http://schemas.microsoft.com/office/drawing/2014/main" id="{1F61ABAA-89DD-499F-BD70-BCF10826A4F8}"/>
                </a:ext>
              </a:extLst>
            </p:cNvPr>
            <p:cNvCxnSpPr>
              <a:cxnSpLocks/>
            </p:cNvCxnSpPr>
            <p:nvPr/>
          </p:nvCxnSpPr>
          <p:spPr>
            <a:xfrm>
              <a:off x="8935121" y="4357930"/>
              <a:ext cx="209735" cy="936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1" name="Connecteur droit avec flèche 20">
              <a:extLst>
                <a:ext uri="{FF2B5EF4-FFF2-40B4-BE49-F238E27FC236}">
                  <a16:creationId xmlns:a16="http://schemas.microsoft.com/office/drawing/2014/main" id="{31DA6858-2BC1-4057-860A-D8CE5409D039}"/>
                </a:ext>
              </a:extLst>
            </p:cNvPr>
            <p:cNvCxnSpPr>
              <a:cxnSpLocks/>
            </p:cNvCxnSpPr>
            <p:nvPr/>
          </p:nvCxnSpPr>
          <p:spPr>
            <a:xfrm>
              <a:off x="9521831" y="4357930"/>
              <a:ext cx="209735" cy="936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3" name="Connecteur droit avec flèche 22">
              <a:extLst>
                <a:ext uri="{FF2B5EF4-FFF2-40B4-BE49-F238E27FC236}">
                  <a16:creationId xmlns:a16="http://schemas.microsoft.com/office/drawing/2014/main" id="{51BCF87B-B5E7-4AA2-9109-F2E4C7BE8F5D}"/>
                </a:ext>
              </a:extLst>
            </p:cNvPr>
            <p:cNvCxnSpPr>
              <a:cxnSpLocks/>
            </p:cNvCxnSpPr>
            <p:nvPr/>
          </p:nvCxnSpPr>
          <p:spPr>
            <a:xfrm>
              <a:off x="7222824" y="4348565"/>
              <a:ext cx="209735" cy="936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4" name="Connecteur droit avec flèche 23">
              <a:extLst>
                <a:ext uri="{FF2B5EF4-FFF2-40B4-BE49-F238E27FC236}">
                  <a16:creationId xmlns:a16="http://schemas.microsoft.com/office/drawing/2014/main" id="{2FD79627-5FC2-4968-BCC5-E3732AB28454}"/>
                </a:ext>
              </a:extLst>
            </p:cNvPr>
            <p:cNvCxnSpPr>
              <a:cxnSpLocks/>
            </p:cNvCxnSpPr>
            <p:nvPr/>
          </p:nvCxnSpPr>
          <p:spPr>
            <a:xfrm rot="2460000">
              <a:off x="9079575" y="4092164"/>
              <a:ext cx="209735" cy="936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25" name="ZoneTexte 24">
              <a:extLst>
                <a:ext uri="{FF2B5EF4-FFF2-40B4-BE49-F238E27FC236}">
                  <a16:creationId xmlns:a16="http://schemas.microsoft.com/office/drawing/2014/main" id="{A44899E0-6150-4AE7-992E-1944B64239A1}"/>
                </a:ext>
              </a:extLst>
            </p:cNvPr>
            <p:cNvSpPr txBox="1"/>
            <p:nvPr/>
          </p:nvSpPr>
          <p:spPr>
            <a:xfrm>
              <a:off x="6867525" y="4110120"/>
              <a:ext cx="344966" cy="461665"/>
            </a:xfrm>
            <a:prstGeom prst="rect">
              <a:avLst/>
            </a:prstGeom>
            <a:noFill/>
          </p:spPr>
          <p:txBody>
            <a:bodyPr wrap="none" rtlCol="0">
              <a:spAutoFit/>
            </a:bodyPr>
            <a:lstStyle/>
            <a:p>
              <a:r>
                <a:rPr lang="en-US" sz="2400" dirty="0"/>
                <a:t>X</a:t>
              </a:r>
            </a:p>
          </p:txBody>
        </p:sp>
        <p:sp>
          <p:nvSpPr>
            <p:cNvPr id="27" name="ZoneTexte 26">
              <a:extLst>
                <a:ext uri="{FF2B5EF4-FFF2-40B4-BE49-F238E27FC236}">
                  <a16:creationId xmlns:a16="http://schemas.microsoft.com/office/drawing/2014/main" id="{2822E3BC-DA88-4E12-AFA4-11789C60F3CA}"/>
                </a:ext>
              </a:extLst>
            </p:cNvPr>
            <p:cNvSpPr txBox="1"/>
            <p:nvPr/>
          </p:nvSpPr>
          <p:spPr>
            <a:xfrm>
              <a:off x="8805349" y="3704876"/>
              <a:ext cx="335348" cy="461665"/>
            </a:xfrm>
            <a:prstGeom prst="rect">
              <a:avLst/>
            </a:prstGeom>
            <a:noFill/>
          </p:spPr>
          <p:txBody>
            <a:bodyPr wrap="none" rtlCol="0">
              <a:spAutoFit/>
            </a:bodyPr>
            <a:lstStyle/>
            <a:p>
              <a:r>
                <a:rPr lang="en-US" sz="2400" dirty="0"/>
                <a:t>Y</a:t>
              </a:r>
            </a:p>
          </p:txBody>
        </p:sp>
        <p:sp>
          <p:nvSpPr>
            <p:cNvPr id="29" name="ZoneTexte 28">
              <a:extLst>
                <a:ext uri="{FF2B5EF4-FFF2-40B4-BE49-F238E27FC236}">
                  <a16:creationId xmlns:a16="http://schemas.microsoft.com/office/drawing/2014/main" id="{4C51A2C5-FFAE-4F82-8505-E2F01EE8EC33}"/>
                </a:ext>
              </a:extLst>
            </p:cNvPr>
            <p:cNvSpPr txBox="1"/>
            <p:nvPr/>
          </p:nvSpPr>
          <p:spPr>
            <a:xfrm>
              <a:off x="9710983" y="4176669"/>
              <a:ext cx="303288" cy="400110"/>
            </a:xfrm>
            <a:prstGeom prst="rect">
              <a:avLst/>
            </a:prstGeom>
            <a:noFill/>
          </p:spPr>
          <p:txBody>
            <a:bodyPr wrap="none" rtlCol="0">
              <a:spAutoFit/>
            </a:bodyPr>
            <a:lstStyle/>
            <a:p>
              <a:r>
                <a:rPr lang="en-US" sz="2000" i="1" dirty="0"/>
                <a:t>?</a:t>
              </a:r>
            </a:p>
          </p:txBody>
        </p:sp>
      </p:grpSp>
    </p:spTree>
    <p:extLst>
      <p:ext uri="{BB962C8B-B14F-4D97-AF65-F5344CB8AC3E}">
        <p14:creationId xmlns:p14="http://schemas.microsoft.com/office/powerpoint/2010/main" val="25003231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BE9417-B379-4080-BB45-0A0B3273FF64}"/>
              </a:ext>
            </a:extLst>
          </p:cNvPr>
          <p:cNvSpPr>
            <a:spLocks noGrp="1"/>
          </p:cNvSpPr>
          <p:nvPr>
            <p:ph type="title"/>
          </p:nvPr>
        </p:nvSpPr>
        <p:spPr/>
        <p:txBody>
          <a:bodyPr>
            <a:normAutofit/>
          </a:bodyPr>
          <a:lstStyle/>
          <a:p>
            <a:r>
              <a:rPr lang="en-US" dirty="0"/>
              <a:t>Describing the Borrow Relation – Pledges</a:t>
            </a:r>
          </a:p>
        </p:txBody>
      </p:sp>
      <p:sp>
        <p:nvSpPr>
          <p:cNvPr id="3" name="Espace réservé du contenu 2">
            <a:extLst>
              <a:ext uri="{FF2B5EF4-FFF2-40B4-BE49-F238E27FC236}">
                <a16:creationId xmlns:a16="http://schemas.microsoft.com/office/drawing/2014/main" id="{AA50BF38-3901-4236-B98A-FE6CFD5CA7C4}"/>
              </a:ext>
            </a:extLst>
          </p:cNvPr>
          <p:cNvSpPr>
            <a:spLocks noGrp="1"/>
          </p:cNvSpPr>
          <p:nvPr>
            <p:ph idx="1"/>
          </p:nvPr>
        </p:nvSpPr>
        <p:spPr/>
        <p:txBody>
          <a:bodyPr/>
          <a:lstStyle/>
          <a:p>
            <a:r>
              <a:rPr lang="en-US" dirty="0"/>
              <a:t>Pledges were introduced by researchers at ETH Zurich</a:t>
            </a:r>
          </a:p>
          <a:p>
            <a:pPr marL="0" indent="0" algn="ctr">
              <a:buNone/>
            </a:pPr>
            <a:r>
              <a:rPr lang="en-US" sz="2400" i="1" dirty="0"/>
              <a:t>Leveraging Rust Types for Modular Specification and Verification.</a:t>
            </a:r>
          </a:p>
          <a:p>
            <a:pPr marL="0" indent="0" algn="ctr">
              <a:buNone/>
            </a:pPr>
            <a:r>
              <a:rPr lang="en-US" sz="2400" i="1" dirty="0"/>
              <a:t> V. </a:t>
            </a:r>
            <a:r>
              <a:rPr lang="en-US" sz="2400" i="1" dirty="0" err="1"/>
              <a:t>Astrauskas</a:t>
            </a:r>
            <a:r>
              <a:rPr lang="en-US" sz="2400" i="1" dirty="0"/>
              <a:t> et all. OOPSLA, 2019.</a:t>
            </a:r>
          </a:p>
          <a:p>
            <a:pPr marL="0" indent="0" algn="ctr">
              <a:buNone/>
            </a:pPr>
            <a:endParaRPr lang="en-US" sz="900" i="1" dirty="0"/>
          </a:p>
          <a:p>
            <a:r>
              <a:rPr lang="en-US" dirty="0"/>
              <a:t>Expressed in SPARK using a </a:t>
            </a:r>
            <a:r>
              <a:rPr lang="en-US" i="1" dirty="0"/>
              <a:t>Pledge</a:t>
            </a:r>
            <a:r>
              <a:rPr lang="en-US" dirty="0"/>
              <a:t> function</a:t>
            </a:r>
          </a:p>
        </p:txBody>
      </p:sp>
      <p:sp>
        <p:nvSpPr>
          <p:cNvPr id="4" name="Espace réservé du numéro de diapositive 3">
            <a:extLst>
              <a:ext uri="{FF2B5EF4-FFF2-40B4-BE49-F238E27FC236}">
                <a16:creationId xmlns:a16="http://schemas.microsoft.com/office/drawing/2014/main" id="{E6E165A7-367F-4BCC-A88D-12AF8AE55067}"/>
              </a:ext>
            </a:extLst>
          </p:cNvPr>
          <p:cNvSpPr>
            <a:spLocks noGrp="1"/>
          </p:cNvSpPr>
          <p:nvPr>
            <p:ph type="sldNum" sz="quarter" idx="12"/>
          </p:nvPr>
        </p:nvSpPr>
        <p:spPr/>
        <p:txBody>
          <a:bodyPr/>
          <a:lstStyle/>
          <a:p>
            <a:fld id="{C9355402-0690-4A79-A082-001A68712055}" type="slidenum">
              <a:rPr lang="fr-FR" smtClean="0"/>
              <a:t>27</a:t>
            </a:fld>
            <a:endParaRPr lang="fr-FR"/>
          </a:p>
        </p:txBody>
      </p:sp>
      <p:sp>
        <p:nvSpPr>
          <p:cNvPr id="5" name="Espace réservé du contenu 2">
            <a:extLst>
              <a:ext uri="{FF2B5EF4-FFF2-40B4-BE49-F238E27FC236}">
                <a16:creationId xmlns:a16="http://schemas.microsoft.com/office/drawing/2014/main" id="{EABEB8A2-DF5B-49A5-B72A-B473D02F1997}"/>
              </a:ext>
            </a:extLst>
          </p:cNvPr>
          <p:cNvSpPr txBox="1">
            <a:spLocks/>
          </p:cNvSpPr>
          <p:nvPr/>
        </p:nvSpPr>
        <p:spPr>
          <a:xfrm>
            <a:off x="1224625" y="4704080"/>
            <a:ext cx="10362505" cy="1916430"/>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latin typeface="Courier New" panose="02070309020205020404" pitchFamily="49" charset="0"/>
                <a:cs typeface="Courier New" panose="02070309020205020404" pitchFamily="49" charset="0"/>
              </a:rPr>
              <a:t>declare</a:t>
            </a:r>
          </a:p>
          <a:p>
            <a:pPr marL="0" indent="0">
              <a:buNone/>
            </a:pPr>
            <a:r>
              <a:rPr lang="en-US" sz="2000" dirty="0">
                <a:latin typeface="Courier New" panose="02070309020205020404" pitchFamily="49" charset="0"/>
                <a:cs typeface="Courier New" panose="02070309020205020404" pitchFamily="49" charset="0"/>
              </a:rPr>
              <a:t>   Y : </a:t>
            </a:r>
            <a:r>
              <a:rPr lang="en-US" sz="2000" b="1" dirty="0">
                <a:latin typeface="Courier New" panose="02070309020205020404" pitchFamily="49" charset="0"/>
                <a:cs typeface="Courier New" panose="02070309020205020404" pitchFamily="49" charset="0"/>
              </a:rPr>
              <a:t>access</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List_Cell</a:t>
            </a:r>
            <a:r>
              <a:rPr lang="en-US" sz="2000" dirty="0">
                <a:latin typeface="Courier New" panose="02070309020205020404" pitchFamily="49" charset="0"/>
                <a:cs typeface="Courier New" panose="02070309020205020404" pitchFamily="49" charset="0"/>
              </a:rPr>
              <a:t> := X; </a:t>
            </a:r>
          </a:p>
          <a:p>
            <a:pPr marL="0" indent="0">
              <a:buNone/>
            </a:pPr>
            <a:r>
              <a:rPr lang="en-US" sz="2000" b="1" dirty="0">
                <a:latin typeface="Courier New" panose="02070309020205020404" pitchFamily="49" charset="0"/>
                <a:cs typeface="Courier New" panose="02070309020205020404" pitchFamily="49" charset="0"/>
              </a:rPr>
              <a:t>begin</a:t>
            </a:r>
          </a:p>
          <a:p>
            <a:pPr marL="0" indent="0">
              <a:buNone/>
            </a:pPr>
            <a:r>
              <a:rPr lang="en-US" sz="2000" b="1" dirty="0">
                <a:latin typeface="Courier New" panose="02070309020205020404" pitchFamily="49" charset="0"/>
                <a:cs typeface="Courier New" panose="02070309020205020404" pitchFamily="49" charset="0"/>
              </a:rPr>
              <a:t>   pragma</a:t>
            </a:r>
            <a:r>
              <a:rPr lang="en-US" sz="2000" dirty="0">
                <a:latin typeface="Courier New" panose="02070309020205020404" pitchFamily="49" charset="0"/>
                <a:cs typeface="Courier New" panose="02070309020205020404" pitchFamily="49" charset="0"/>
              </a:rPr>
              <a:t> Assert  (Pledge  (Y, </a:t>
            </a:r>
            <a:r>
              <a:rPr lang="en-US" sz="2000" dirty="0" err="1">
                <a:latin typeface="Courier New" panose="02070309020205020404" pitchFamily="49" charset="0"/>
                <a:cs typeface="Courier New" panose="02070309020205020404" pitchFamily="49" charset="0"/>
              </a:rPr>
              <a:t>X.Data</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Y.Data</a:t>
            </a:r>
            <a:r>
              <a:rPr lang="en-US" sz="2000" dirty="0">
                <a:latin typeface="Courier New" panose="02070309020205020404" pitchFamily="49" charset="0"/>
                <a:cs typeface="Courier New" panose="02070309020205020404" pitchFamily="49" charset="0"/>
              </a:rPr>
              <a:t>));</a:t>
            </a:r>
          </a:p>
          <a:p>
            <a:pPr marL="0" indent="0">
              <a:buNone/>
            </a:pPr>
            <a:r>
              <a:rPr lang="en-US" sz="2000" b="1" dirty="0">
                <a:latin typeface="Courier New" panose="02070309020205020404" pitchFamily="49" charset="0"/>
                <a:cs typeface="Courier New" panose="02070309020205020404" pitchFamily="49" charset="0"/>
              </a:rPr>
              <a:t>end;</a:t>
            </a:r>
          </a:p>
        </p:txBody>
      </p:sp>
      <p:sp>
        <p:nvSpPr>
          <p:cNvPr id="49" name="ZoneTexte 48">
            <a:extLst>
              <a:ext uri="{FF2B5EF4-FFF2-40B4-BE49-F238E27FC236}">
                <a16:creationId xmlns:a16="http://schemas.microsoft.com/office/drawing/2014/main" id="{28C25EE6-6227-48DD-9B72-06E937CDAF04}"/>
              </a:ext>
            </a:extLst>
          </p:cNvPr>
          <p:cNvSpPr txBox="1"/>
          <p:nvPr/>
        </p:nvSpPr>
        <p:spPr>
          <a:xfrm>
            <a:off x="2463845" y="4012089"/>
            <a:ext cx="1362040" cy="461665"/>
          </a:xfrm>
          <a:prstGeom prst="rect">
            <a:avLst/>
          </a:prstGeom>
          <a:ln w="38100"/>
        </p:spPr>
        <p:style>
          <a:lnRef idx="2">
            <a:schemeClr val="accent1"/>
          </a:lnRef>
          <a:fillRef idx="1">
            <a:schemeClr val="lt1"/>
          </a:fillRef>
          <a:effectRef idx="0">
            <a:schemeClr val="accent1"/>
          </a:effectRef>
          <a:fontRef idx="minor">
            <a:schemeClr val="dk1"/>
          </a:fontRef>
        </p:style>
        <p:txBody>
          <a:bodyPr wrap="none" rtlCol="0">
            <a:spAutoFit/>
          </a:bodyPr>
          <a:lstStyle/>
          <a:p>
            <a:r>
              <a:rPr lang="en-US" sz="2400" dirty="0"/>
              <a:t>Borrower</a:t>
            </a:r>
          </a:p>
        </p:txBody>
      </p:sp>
      <p:sp>
        <p:nvSpPr>
          <p:cNvPr id="50" name="ZoneTexte 49">
            <a:extLst>
              <a:ext uri="{FF2B5EF4-FFF2-40B4-BE49-F238E27FC236}">
                <a16:creationId xmlns:a16="http://schemas.microsoft.com/office/drawing/2014/main" id="{83FE50EE-B328-497A-A346-C60BC9BA10C4}"/>
              </a:ext>
            </a:extLst>
          </p:cNvPr>
          <p:cNvSpPr txBox="1"/>
          <p:nvPr/>
        </p:nvSpPr>
        <p:spPr>
          <a:xfrm>
            <a:off x="8183925" y="3978255"/>
            <a:ext cx="1272977" cy="461665"/>
          </a:xfrm>
          <a:prstGeom prst="rect">
            <a:avLst/>
          </a:prstGeom>
          <a:ln w="38100"/>
        </p:spPr>
        <p:style>
          <a:lnRef idx="2">
            <a:schemeClr val="accent2"/>
          </a:lnRef>
          <a:fillRef idx="1">
            <a:schemeClr val="lt1"/>
          </a:fillRef>
          <a:effectRef idx="0">
            <a:schemeClr val="accent2"/>
          </a:effectRef>
          <a:fontRef idx="minor">
            <a:schemeClr val="dk1"/>
          </a:fontRef>
        </p:style>
        <p:txBody>
          <a:bodyPr wrap="none" rtlCol="0">
            <a:spAutoFit/>
          </a:bodyPr>
          <a:lstStyle/>
          <a:p>
            <a:r>
              <a:rPr lang="en-US" sz="2400" dirty="0"/>
              <a:t>Property</a:t>
            </a:r>
          </a:p>
        </p:txBody>
      </p:sp>
      <p:cxnSp>
        <p:nvCxnSpPr>
          <p:cNvPr id="52" name="Connecteur droit avec flèche 51">
            <a:extLst>
              <a:ext uri="{FF2B5EF4-FFF2-40B4-BE49-F238E27FC236}">
                <a16:creationId xmlns:a16="http://schemas.microsoft.com/office/drawing/2014/main" id="{9B0E2AC7-6ED7-4D90-8316-66CF0EDCEFF6}"/>
              </a:ext>
            </a:extLst>
          </p:cNvPr>
          <p:cNvCxnSpPr>
            <a:cxnSpLocks/>
            <a:stCxn id="49" idx="3"/>
          </p:cNvCxnSpPr>
          <p:nvPr/>
        </p:nvCxnSpPr>
        <p:spPr>
          <a:xfrm>
            <a:off x="3825885" y="4242922"/>
            <a:ext cx="1823075" cy="157875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54" name="Connecteur droit avec flèche 53">
            <a:extLst>
              <a:ext uri="{FF2B5EF4-FFF2-40B4-BE49-F238E27FC236}">
                <a16:creationId xmlns:a16="http://schemas.microsoft.com/office/drawing/2014/main" id="{DC19BFA1-62C1-4F7E-BB10-CA1A7677B1D2}"/>
              </a:ext>
            </a:extLst>
          </p:cNvPr>
          <p:cNvCxnSpPr>
            <a:cxnSpLocks/>
            <a:stCxn id="50" idx="1"/>
          </p:cNvCxnSpPr>
          <p:nvPr/>
        </p:nvCxnSpPr>
        <p:spPr>
          <a:xfrm flipH="1">
            <a:off x="7193280" y="4209088"/>
            <a:ext cx="990645" cy="1612592"/>
          </a:xfrm>
          <a:prstGeom prst="straightConnector1">
            <a:avLst/>
          </a:prstGeom>
          <a:ln w="38100">
            <a:tailEnd type="triangle"/>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713018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CBE9417-B379-4080-BB45-0A0B3273FF64}"/>
              </a:ext>
            </a:extLst>
          </p:cNvPr>
          <p:cNvSpPr>
            <a:spLocks noGrp="1"/>
          </p:cNvSpPr>
          <p:nvPr>
            <p:ph type="title"/>
          </p:nvPr>
        </p:nvSpPr>
        <p:spPr/>
        <p:txBody>
          <a:bodyPr>
            <a:normAutofit/>
          </a:bodyPr>
          <a:lstStyle/>
          <a:p>
            <a:r>
              <a:rPr lang="en-US" dirty="0"/>
              <a:t>Describing the Borrow Relation – Pledges</a:t>
            </a:r>
          </a:p>
        </p:txBody>
      </p:sp>
      <p:sp>
        <p:nvSpPr>
          <p:cNvPr id="3" name="Espace réservé du contenu 2">
            <a:extLst>
              <a:ext uri="{FF2B5EF4-FFF2-40B4-BE49-F238E27FC236}">
                <a16:creationId xmlns:a16="http://schemas.microsoft.com/office/drawing/2014/main" id="{AA50BF38-3901-4236-B98A-FE6CFD5CA7C4}"/>
              </a:ext>
            </a:extLst>
          </p:cNvPr>
          <p:cNvSpPr>
            <a:spLocks noGrp="1"/>
          </p:cNvSpPr>
          <p:nvPr>
            <p:ph idx="1"/>
          </p:nvPr>
        </p:nvSpPr>
        <p:spPr>
          <a:xfrm>
            <a:off x="838200" y="1825625"/>
            <a:ext cx="10515600" cy="4667250"/>
          </a:xfrm>
        </p:spPr>
        <p:txBody>
          <a:bodyPr>
            <a:normAutofit/>
          </a:bodyPr>
          <a:lstStyle/>
          <a:p>
            <a:r>
              <a:rPr lang="en-US" dirty="0"/>
              <a:t>Pledges give information about what is entailed by a borrow relation</a:t>
            </a:r>
          </a:p>
          <a:p>
            <a:endParaRPr lang="en-US" dirty="0"/>
          </a:p>
          <a:p>
            <a:endParaRPr lang="en-US" dirty="0"/>
          </a:p>
          <a:p>
            <a:endParaRPr lang="en-US" dirty="0"/>
          </a:p>
          <a:p>
            <a:endParaRPr lang="en-US" dirty="0"/>
          </a:p>
          <a:p>
            <a:endParaRPr lang="en-US" dirty="0"/>
          </a:p>
          <a:p>
            <a:endParaRPr lang="en-US" dirty="0"/>
          </a:p>
          <a:p>
            <a:endParaRPr lang="en-US" dirty="0"/>
          </a:p>
          <a:p>
            <a:r>
              <a:rPr lang="en-US" dirty="0"/>
              <a:t>Borrowed variables can be mentioned inside Pledges</a:t>
            </a:r>
          </a:p>
        </p:txBody>
      </p:sp>
      <p:sp>
        <p:nvSpPr>
          <p:cNvPr id="4" name="Espace réservé du numéro de diapositive 3">
            <a:extLst>
              <a:ext uri="{FF2B5EF4-FFF2-40B4-BE49-F238E27FC236}">
                <a16:creationId xmlns:a16="http://schemas.microsoft.com/office/drawing/2014/main" id="{E6E165A7-367F-4BCC-A88D-12AF8AE55067}"/>
              </a:ext>
            </a:extLst>
          </p:cNvPr>
          <p:cNvSpPr>
            <a:spLocks noGrp="1"/>
          </p:cNvSpPr>
          <p:nvPr>
            <p:ph type="sldNum" sz="quarter" idx="12"/>
          </p:nvPr>
        </p:nvSpPr>
        <p:spPr/>
        <p:txBody>
          <a:bodyPr/>
          <a:lstStyle/>
          <a:p>
            <a:fld id="{C9355402-0690-4A79-A082-001A68712055}" type="slidenum">
              <a:rPr lang="fr-FR" smtClean="0"/>
              <a:t>28</a:t>
            </a:fld>
            <a:endParaRPr lang="fr-FR"/>
          </a:p>
        </p:txBody>
      </p:sp>
      <p:sp>
        <p:nvSpPr>
          <p:cNvPr id="5" name="Espace réservé du contenu 2">
            <a:extLst>
              <a:ext uri="{FF2B5EF4-FFF2-40B4-BE49-F238E27FC236}">
                <a16:creationId xmlns:a16="http://schemas.microsoft.com/office/drawing/2014/main" id="{EABEB8A2-DF5B-49A5-B72A-B473D02F1997}"/>
              </a:ext>
            </a:extLst>
          </p:cNvPr>
          <p:cNvSpPr txBox="1">
            <a:spLocks/>
          </p:cNvSpPr>
          <p:nvPr/>
        </p:nvSpPr>
        <p:spPr>
          <a:xfrm>
            <a:off x="1580225" y="2428240"/>
            <a:ext cx="10362505" cy="3459702"/>
          </a:xfrm>
          <a:prstGeom prst="rect">
            <a:avLst/>
          </a:prstGeom>
        </p:spPr>
        <p:txBody>
          <a:bodyP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i="1" dirty="0">
                <a:latin typeface="Courier New" panose="02070309020205020404" pitchFamily="49" charset="0"/>
                <a:cs typeface="Courier New" panose="02070309020205020404" pitchFamily="49" charset="0"/>
              </a:rPr>
              <a:t>--  X = { 1, 2, 3 }</a:t>
            </a:r>
          </a:p>
          <a:p>
            <a:pPr marL="0" indent="0">
              <a:buNone/>
            </a:pPr>
            <a:endParaRPr lang="en-US" sz="2000" i="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declare</a:t>
            </a:r>
          </a:p>
          <a:p>
            <a:pPr marL="0" indent="0">
              <a:buNone/>
            </a:pPr>
            <a:r>
              <a:rPr lang="en-US" sz="2000" dirty="0">
                <a:latin typeface="Courier New" panose="02070309020205020404" pitchFamily="49" charset="0"/>
                <a:cs typeface="Courier New" panose="02070309020205020404" pitchFamily="49" charset="0"/>
              </a:rPr>
              <a:t>   Y : </a:t>
            </a:r>
            <a:r>
              <a:rPr lang="en-US" sz="2000" b="1" dirty="0">
                <a:latin typeface="Courier New" panose="02070309020205020404" pitchFamily="49" charset="0"/>
                <a:cs typeface="Courier New" panose="02070309020205020404" pitchFamily="49" charset="0"/>
              </a:rPr>
              <a:t>access</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List_Cell</a:t>
            </a:r>
            <a:r>
              <a:rPr lang="en-US" sz="2000" dirty="0">
                <a:latin typeface="Courier New" panose="02070309020205020404" pitchFamily="49" charset="0"/>
                <a:cs typeface="Courier New" panose="02070309020205020404" pitchFamily="49" charset="0"/>
              </a:rPr>
              <a:t> := X; </a:t>
            </a:r>
          </a:p>
          <a:p>
            <a:pPr marL="0" indent="0">
              <a:buNone/>
            </a:pPr>
            <a:r>
              <a:rPr lang="en-US" sz="2000" b="1" dirty="0">
                <a:latin typeface="Courier New" panose="02070309020205020404" pitchFamily="49" charset="0"/>
                <a:cs typeface="Courier New" panose="02070309020205020404" pitchFamily="49" charset="0"/>
              </a:rPr>
              <a:t>begin</a:t>
            </a:r>
          </a:p>
          <a:p>
            <a:pPr marL="0" indent="0">
              <a:buNone/>
            </a:pPr>
            <a:r>
              <a:rPr lang="en-US" sz="2000" b="1"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Y := </a:t>
            </a:r>
            <a:r>
              <a:rPr lang="en-US" sz="2000" dirty="0" err="1">
                <a:latin typeface="Courier New" panose="02070309020205020404" pitchFamily="49" charset="0"/>
                <a:cs typeface="Courier New" panose="02070309020205020404" pitchFamily="49" charset="0"/>
              </a:rPr>
              <a:t>Y.Next.Next</a:t>
            </a:r>
            <a:r>
              <a:rPr lang="en-US" sz="2000" dirty="0">
                <a:latin typeface="Courier New" panose="02070309020205020404" pitchFamily="49" charset="0"/>
                <a:cs typeface="Courier New" panose="02070309020205020404" pitchFamily="49" charset="0"/>
              </a:rPr>
              <a:t>;</a:t>
            </a:r>
          </a:p>
          <a:p>
            <a:pPr marL="0" indent="0">
              <a:buNone/>
            </a:pP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pragma</a:t>
            </a:r>
            <a:r>
              <a:rPr lang="en-US" sz="2000" dirty="0">
                <a:latin typeface="Courier New" panose="02070309020205020404" pitchFamily="49" charset="0"/>
                <a:cs typeface="Courier New" panose="02070309020205020404" pitchFamily="49" charset="0"/>
              </a:rPr>
              <a:t> Assert (Pledge (Y, </a:t>
            </a:r>
            <a:r>
              <a:rPr lang="en-US" sz="2000" dirty="0" err="1">
                <a:latin typeface="Courier New" panose="02070309020205020404" pitchFamily="49" charset="0"/>
                <a:cs typeface="Courier New" panose="02070309020205020404" pitchFamily="49" charset="0"/>
              </a:rPr>
              <a:t>X.Data</a:t>
            </a:r>
            <a:r>
              <a:rPr lang="en-US" sz="2000" dirty="0">
                <a:latin typeface="Courier New" panose="02070309020205020404" pitchFamily="49" charset="0"/>
                <a:cs typeface="Courier New" panose="02070309020205020404" pitchFamily="49" charset="0"/>
              </a:rPr>
              <a:t> = 1 </a:t>
            </a:r>
            <a:r>
              <a:rPr lang="en-US" sz="2000" b="1" dirty="0">
                <a:latin typeface="Courier New" panose="02070309020205020404" pitchFamily="49" charset="0"/>
                <a:cs typeface="Courier New" panose="02070309020205020404" pitchFamily="49" charset="0"/>
              </a:rPr>
              <a:t>and</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X.Next.Data</a:t>
            </a:r>
            <a:r>
              <a:rPr lang="en-US" sz="2000" dirty="0">
                <a:latin typeface="Courier New" panose="02070309020205020404" pitchFamily="49" charset="0"/>
                <a:cs typeface="Courier New" panose="02070309020205020404" pitchFamily="49" charset="0"/>
              </a:rPr>
              <a:t> = 2));</a:t>
            </a:r>
          </a:p>
          <a:p>
            <a:pPr marL="0" indent="0">
              <a:buNone/>
            </a:pP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pragma</a:t>
            </a:r>
            <a:r>
              <a:rPr lang="en-US" sz="2000" dirty="0">
                <a:latin typeface="Courier New" panose="02070309020205020404" pitchFamily="49" charset="0"/>
                <a:cs typeface="Courier New" panose="02070309020205020404" pitchFamily="49" charset="0"/>
              </a:rPr>
              <a:t> Assert (Pledge (Y, </a:t>
            </a:r>
            <a:r>
              <a:rPr lang="en-US" sz="2000" dirty="0" err="1">
                <a:latin typeface="Courier New" panose="02070309020205020404" pitchFamily="49" charset="0"/>
                <a:cs typeface="Courier New" panose="02070309020205020404" pitchFamily="49" charset="0"/>
              </a:rPr>
              <a:t>X.Next.Next.Data</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Y.Data</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pragma</a:t>
            </a:r>
            <a:r>
              <a:rPr lang="en-US" sz="2000" dirty="0">
                <a:latin typeface="Courier New" panose="02070309020205020404" pitchFamily="49" charset="0"/>
                <a:cs typeface="Courier New" panose="02070309020205020404" pitchFamily="49" charset="0"/>
              </a:rPr>
              <a:t> Assert (Pledge (Y, </a:t>
            </a:r>
            <a:r>
              <a:rPr lang="en-US" sz="2000" dirty="0" err="1">
                <a:latin typeface="Courier New" panose="02070309020205020404" pitchFamily="49" charset="0"/>
                <a:cs typeface="Courier New" panose="02070309020205020404" pitchFamily="49" charset="0"/>
              </a:rPr>
              <a:t>X.Next.Next.Data</a:t>
            </a:r>
            <a:r>
              <a:rPr lang="en-US" sz="2000" dirty="0">
                <a:latin typeface="Courier New" panose="02070309020205020404" pitchFamily="49" charset="0"/>
                <a:cs typeface="Courier New" panose="02070309020205020404" pitchFamily="49" charset="0"/>
              </a:rPr>
              <a:t> = 3)); </a:t>
            </a:r>
          </a:p>
          <a:p>
            <a:pPr marL="0" indent="0">
              <a:buNone/>
            </a:pPr>
            <a:endParaRPr lang="en-US" sz="2000" dirty="0">
              <a:latin typeface="Courier New" panose="02070309020205020404" pitchFamily="49" charset="0"/>
              <a:cs typeface="Courier New" panose="02070309020205020404" pitchFamily="49" charset="0"/>
            </a:endParaRPr>
          </a:p>
        </p:txBody>
      </p:sp>
      <p:pic>
        <p:nvPicPr>
          <p:cNvPr id="6" name="Picture 9" descr="correct.png">
            <a:extLst>
              <a:ext uri="{FF2B5EF4-FFF2-40B4-BE49-F238E27FC236}">
                <a16:creationId xmlns:a16="http://schemas.microsoft.com/office/drawing/2014/main" id="{A1291821-B089-4208-8A7D-133652FC5EE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154" y="5101686"/>
            <a:ext cx="364578" cy="35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9" descr="correct.png">
            <a:extLst>
              <a:ext uri="{FF2B5EF4-FFF2-40B4-BE49-F238E27FC236}">
                <a16:creationId xmlns:a16="http://schemas.microsoft.com/office/drawing/2014/main" id="{9965892A-867F-4462-AA8C-B2C2412F92F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8154" y="4742097"/>
            <a:ext cx="364578" cy="356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8" descr="wrong.png">
            <a:extLst>
              <a:ext uri="{FF2B5EF4-FFF2-40B4-BE49-F238E27FC236}">
                <a16:creationId xmlns:a16="http://schemas.microsoft.com/office/drawing/2014/main" id="{27FF468A-9DD0-4B8A-8FD6-9DFD49E2BEB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28154" y="5457825"/>
            <a:ext cx="355082" cy="354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8" name="Groupe 47">
            <a:extLst>
              <a:ext uri="{FF2B5EF4-FFF2-40B4-BE49-F238E27FC236}">
                <a16:creationId xmlns:a16="http://schemas.microsoft.com/office/drawing/2014/main" id="{32A843C0-1DA3-4C87-8393-1D0C9384CA9A}"/>
              </a:ext>
            </a:extLst>
          </p:cNvPr>
          <p:cNvGrpSpPr/>
          <p:nvPr/>
        </p:nvGrpSpPr>
        <p:grpSpPr>
          <a:xfrm>
            <a:off x="7456535" y="2813484"/>
            <a:ext cx="2622324" cy="866909"/>
            <a:chOff x="7283815" y="4073324"/>
            <a:chExt cx="2622324" cy="866909"/>
          </a:xfrm>
        </p:grpSpPr>
        <p:sp>
          <p:nvSpPr>
            <p:cNvPr id="11" name="Ellipse 10">
              <a:extLst>
                <a:ext uri="{FF2B5EF4-FFF2-40B4-BE49-F238E27FC236}">
                  <a16:creationId xmlns:a16="http://schemas.microsoft.com/office/drawing/2014/main" id="{2D61C70B-D7A2-4920-BF81-FF97D96F8762}"/>
                </a:ext>
              </a:extLst>
            </p:cNvPr>
            <p:cNvSpPr/>
            <p:nvPr/>
          </p:nvSpPr>
          <p:spPr>
            <a:xfrm>
              <a:off x="7854565" y="4545117"/>
              <a:ext cx="374380" cy="371887"/>
            </a:xfrm>
            <a:prstGeom prst="ellipse">
              <a:avLst/>
            </a:prstGeom>
            <a:solidFill>
              <a:schemeClr val="bg1"/>
            </a:solid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1</a:t>
              </a:r>
            </a:p>
          </p:txBody>
        </p:sp>
        <p:sp>
          <p:nvSpPr>
            <p:cNvPr id="12" name="Ellipse 11">
              <a:extLst>
                <a:ext uri="{FF2B5EF4-FFF2-40B4-BE49-F238E27FC236}">
                  <a16:creationId xmlns:a16="http://schemas.microsoft.com/office/drawing/2014/main" id="{FC3E3434-8524-4F2E-B454-142A980B26E5}"/>
                </a:ext>
              </a:extLst>
            </p:cNvPr>
            <p:cNvSpPr/>
            <p:nvPr/>
          </p:nvSpPr>
          <p:spPr>
            <a:xfrm>
              <a:off x="8421375" y="4545117"/>
              <a:ext cx="374380" cy="371887"/>
            </a:xfrm>
            <a:prstGeom prst="ellipse">
              <a:avLst/>
            </a:prstGeom>
            <a:solidFill>
              <a:schemeClr val="bg1"/>
            </a:solid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400" dirty="0"/>
                <a:t>2</a:t>
              </a:r>
            </a:p>
          </p:txBody>
        </p:sp>
        <p:sp>
          <p:nvSpPr>
            <p:cNvPr id="13" name="Ellipse 12">
              <a:extLst>
                <a:ext uri="{FF2B5EF4-FFF2-40B4-BE49-F238E27FC236}">
                  <a16:creationId xmlns:a16="http://schemas.microsoft.com/office/drawing/2014/main" id="{3C7B6F0F-B798-48B8-B841-5B73A739B9CB}"/>
                </a:ext>
              </a:extLst>
            </p:cNvPr>
            <p:cNvSpPr/>
            <p:nvPr/>
          </p:nvSpPr>
          <p:spPr>
            <a:xfrm>
              <a:off x="8988185" y="4545117"/>
              <a:ext cx="374380" cy="371887"/>
            </a:xfrm>
            <a:prstGeom prst="ellipse">
              <a:avLst/>
            </a:prstGeom>
            <a:solidFill>
              <a:srgbClr val="FFC000"/>
            </a:solidFill>
            <a:ln w="28575">
              <a:solidFill>
                <a:schemeClr val="tx1"/>
              </a:solidFill>
              <a:prstDash val="solid"/>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cxnSp>
          <p:nvCxnSpPr>
            <p:cNvPr id="17" name="Connecteur droit avec flèche 16">
              <a:extLst>
                <a:ext uri="{FF2B5EF4-FFF2-40B4-BE49-F238E27FC236}">
                  <a16:creationId xmlns:a16="http://schemas.microsoft.com/office/drawing/2014/main" id="{E85650FA-9677-4D99-BE88-C5CB96531E29}"/>
                </a:ext>
              </a:extLst>
            </p:cNvPr>
            <p:cNvCxnSpPr>
              <a:cxnSpLocks/>
            </p:cNvCxnSpPr>
            <p:nvPr/>
          </p:nvCxnSpPr>
          <p:spPr>
            <a:xfrm>
              <a:off x="8225351" y="4726378"/>
              <a:ext cx="209735" cy="936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8" name="Connecteur droit avec flèche 17">
              <a:extLst>
                <a:ext uri="{FF2B5EF4-FFF2-40B4-BE49-F238E27FC236}">
                  <a16:creationId xmlns:a16="http://schemas.microsoft.com/office/drawing/2014/main" id="{98A62EB2-4194-4B71-927E-63CE287FADDF}"/>
                </a:ext>
              </a:extLst>
            </p:cNvPr>
            <p:cNvCxnSpPr>
              <a:cxnSpLocks/>
            </p:cNvCxnSpPr>
            <p:nvPr/>
          </p:nvCxnSpPr>
          <p:spPr>
            <a:xfrm>
              <a:off x="8792611" y="4726378"/>
              <a:ext cx="209735" cy="936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19" name="Connecteur droit avec flèche 18">
              <a:extLst>
                <a:ext uri="{FF2B5EF4-FFF2-40B4-BE49-F238E27FC236}">
                  <a16:creationId xmlns:a16="http://schemas.microsoft.com/office/drawing/2014/main" id="{5FEC717F-1A9F-4628-B3E2-5F6C823A45A0}"/>
                </a:ext>
              </a:extLst>
            </p:cNvPr>
            <p:cNvCxnSpPr>
              <a:cxnSpLocks/>
            </p:cNvCxnSpPr>
            <p:nvPr/>
          </p:nvCxnSpPr>
          <p:spPr>
            <a:xfrm>
              <a:off x="9379321" y="4726378"/>
              <a:ext cx="209735" cy="9365"/>
            </a:xfrm>
            <a:prstGeom prst="straightConnector1">
              <a:avLst/>
            </a:prstGeom>
            <a:ln w="38100">
              <a:prstDash val="solid"/>
              <a:tailEnd type="triangle"/>
            </a:ln>
          </p:spPr>
          <p:style>
            <a:lnRef idx="3">
              <a:schemeClr val="dk1"/>
            </a:lnRef>
            <a:fillRef idx="0">
              <a:schemeClr val="dk1"/>
            </a:fillRef>
            <a:effectRef idx="2">
              <a:schemeClr val="dk1"/>
            </a:effectRef>
            <a:fontRef idx="minor">
              <a:schemeClr val="tx1"/>
            </a:fontRef>
          </p:style>
        </p:cxnSp>
        <p:cxnSp>
          <p:nvCxnSpPr>
            <p:cNvPr id="21" name="Connecteur droit avec flèche 20">
              <a:extLst>
                <a:ext uri="{FF2B5EF4-FFF2-40B4-BE49-F238E27FC236}">
                  <a16:creationId xmlns:a16="http://schemas.microsoft.com/office/drawing/2014/main" id="{6FDF0499-A198-493A-9007-FA9BA9C24674}"/>
                </a:ext>
              </a:extLst>
            </p:cNvPr>
            <p:cNvCxnSpPr>
              <a:cxnSpLocks/>
            </p:cNvCxnSpPr>
            <p:nvPr/>
          </p:nvCxnSpPr>
          <p:spPr>
            <a:xfrm>
              <a:off x="7639114" y="4717013"/>
              <a:ext cx="209735" cy="936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2" name="Connecteur droit avec flèche 21">
              <a:extLst>
                <a:ext uri="{FF2B5EF4-FFF2-40B4-BE49-F238E27FC236}">
                  <a16:creationId xmlns:a16="http://schemas.microsoft.com/office/drawing/2014/main" id="{F9F09687-4288-4C5B-8526-B25D6D096138}"/>
                </a:ext>
              </a:extLst>
            </p:cNvPr>
            <p:cNvCxnSpPr>
              <a:cxnSpLocks/>
            </p:cNvCxnSpPr>
            <p:nvPr/>
          </p:nvCxnSpPr>
          <p:spPr>
            <a:xfrm rot="2460000">
              <a:off x="8937065" y="4460612"/>
              <a:ext cx="209735" cy="936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23" name="ZoneTexte 22">
              <a:extLst>
                <a:ext uri="{FF2B5EF4-FFF2-40B4-BE49-F238E27FC236}">
                  <a16:creationId xmlns:a16="http://schemas.microsoft.com/office/drawing/2014/main" id="{803B4426-AC36-464E-806E-C37E0C0F5E30}"/>
                </a:ext>
              </a:extLst>
            </p:cNvPr>
            <p:cNvSpPr txBox="1"/>
            <p:nvPr/>
          </p:nvSpPr>
          <p:spPr>
            <a:xfrm>
              <a:off x="7283815" y="4478568"/>
              <a:ext cx="344966" cy="461665"/>
            </a:xfrm>
            <a:prstGeom prst="rect">
              <a:avLst/>
            </a:prstGeom>
            <a:noFill/>
          </p:spPr>
          <p:txBody>
            <a:bodyPr wrap="none" rtlCol="0">
              <a:spAutoFit/>
            </a:bodyPr>
            <a:lstStyle/>
            <a:p>
              <a:r>
                <a:rPr lang="en-US" sz="2400" dirty="0"/>
                <a:t>X</a:t>
              </a:r>
            </a:p>
          </p:txBody>
        </p:sp>
        <p:sp>
          <p:nvSpPr>
            <p:cNvPr id="24" name="ZoneTexte 23">
              <a:extLst>
                <a:ext uri="{FF2B5EF4-FFF2-40B4-BE49-F238E27FC236}">
                  <a16:creationId xmlns:a16="http://schemas.microsoft.com/office/drawing/2014/main" id="{6283E9AD-8376-4186-8680-E8D84FE9EA05}"/>
                </a:ext>
              </a:extLst>
            </p:cNvPr>
            <p:cNvSpPr txBox="1"/>
            <p:nvPr/>
          </p:nvSpPr>
          <p:spPr>
            <a:xfrm>
              <a:off x="8662839" y="4073324"/>
              <a:ext cx="335348" cy="461665"/>
            </a:xfrm>
            <a:prstGeom prst="rect">
              <a:avLst/>
            </a:prstGeom>
            <a:noFill/>
          </p:spPr>
          <p:txBody>
            <a:bodyPr wrap="none" rtlCol="0">
              <a:spAutoFit/>
            </a:bodyPr>
            <a:lstStyle/>
            <a:p>
              <a:r>
                <a:rPr lang="en-US" sz="2400" dirty="0"/>
                <a:t>Y</a:t>
              </a:r>
            </a:p>
          </p:txBody>
        </p:sp>
        <p:sp>
          <p:nvSpPr>
            <p:cNvPr id="30" name="ZoneTexte 29">
              <a:extLst>
                <a:ext uri="{FF2B5EF4-FFF2-40B4-BE49-F238E27FC236}">
                  <a16:creationId xmlns:a16="http://schemas.microsoft.com/office/drawing/2014/main" id="{D3C19C82-4049-41AC-8CEA-CF229DF7DCC7}"/>
                </a:ext>
              </a:extLst>
            </p:cNvPr>
            <p:cNvSpPr txBox="1"/>
            <p:nvPr/>
          </p:nvSpPr>
          <p:spPr>
            <a:xfrm>
              <a:off x="9023731" y="4531146"/>
              <a:ext cx="303288" cy="400110"/>
            </a:xfrm>
            <a:prstGeom prst="rect">
              <a:avLst/>
            </a:prstGeom>
            <a:noFill/>
          </p:spPr>
          <p:txBody>
            <a:bodyPr wrap="none" rtlCol="0">
              <a:spAutoFit/>
            </a:bodyPr>
            <a:lstStyle/>
            <a:p>
              <a:r>
                <a:rPr lang="en-US" sz="2000" i="1" dirty="0"/>
                <a:t>?</a:t>
              </a:r>
            </a:p>
          </p:txBody>
        </p:sp>
        <p:sp>
          <p:nvSpPr>
            <p:cNvPr id="47" name="ZoneTexte 46">
              <a:extLst>
                <a:ext uri="{FF2B5EF4-FFF2-40B4-BE49-F238E27FC236}">
                  <a16:creationId xmlns:a16="http://schemas.microsoft.com/office/drawing/2014/main" id="{97CEA303-5638-4A32-B5E5-63DBFB192748}"/>
                </a:ext>
              </a:extLst>
            </p:cNvPr>
            <p:cNvSpPr txBox="1"/>
            <p:nvPr/>
          </p:nvSpPr>
          <p:spPr>
            <a:xfrm>
              <a:off x="9602851" y="4531146"/>
              <a:ext cx="303288" cy="400110"/>
            </a:xfrm>
            <a:prstGeom prst="rect">
              <a:avLst/>
            </a:prstGeom>
            <a:noFill/>
          </p:spPr>
          <p:txBody>
            <a:bodyPr wrap="none" rtlCol="0">
              <a:spAutoFit/>
            </a:bodyPr>
            <a:lstStyle/>
            <a:p>
              <a:r>
                <a:rPr lang="en-US" sz="2000" i="1" dirty="0"/>
                <a:t>?</a:t>
              </a:r>
            </a:p>
          </p:txBody>
        </p:sp>
      </p:grpSp>
    </p:spTree>
    <p:extLst>
      <p:ext uri="{BB962C8B-B14F-4D97-AF65-F5344CB8AC3E}">
        <p14:creationId xmlns:p14="http://schemas.microsoft.com/office/powerpoint/2010/main" val="1324297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Espace réservé du contenu 2">
            <a:extLst>
              <a:ext uri="{FF2B5EF4-FFF2-40B4-BE49-F238E27FC236}">
                <a16:creationId xmlns:a16="http://schemas.microsoft.com/office/drawing/2014/main" id="{0572B4A2-15E7-4B97-97E7-EDC6FEFB5FD2}"/>
              </a:ext>
            </a:extLst>
          </p:cNvPr>
          <p:cNvSpPr txBox="1">
            <a:spLocks/>
          </p:cNvSpPr>
          <p:nvPr/>
        </p:nvSpPr>
        <p:spPr>
          <a:xfrm>
            <a:off x="838200" y="1831665"/>
            <a:ext cx="11353800" cy="4345298"/>
          </a:xfrm>
          <a:prstGeom prst="rect">
            <a:avLst/>
          </a:prstGeom>
        </p:spPr>
        <p:txBody>
          <a:bodyPr>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C : Natural := 0 </a:t>
            </a:r>
            <a:r>
              <a:rPr lang="en-US" sz="2000" b="1" dirty="0">
                <a:latin typeface="Courier New" panose="02070309020205020404" pitchFamily="49" charset="0"/>
                <a:cs typeface="Courier New" panose="02070309020205020404" pitchFamily="49" charset="0"/>
              </a:rPr>
              <a:t>with </a:t>
            </a:r>
            <a:r>
              <a:rPr lang="en-US" sz="2000" dirty="0">
                <a:latin typeface="Courier New" panose="02070309020205020404" pitchFamily="49" charset="0"/>
                <a:cs typeface="Courier New" panose="02070309020205020404" pitchFamily="49" charset="0"/>
              </a:rPr>
              <a:t>Ghost;</a:t>
            </a:r>
          </a:p>
          <a:p>
            <a:pPr marL="0" indent="0">
              <a:buNone/>
            </a:pPr>
            <a:r>
              <a:rPr lang="en-US" sz="2000" dirty="0">
                <a:latin typeface="Courier New" panose="02070309020205020404" pitchFamily="49" charset="0"/>
                <a:cs typeface="Courier New" panose="02070309020205020404" pitchFamily="49" charset="0"/>
              </a:rPr>
              <a:t>   Y : </a:t>
            </a:r>
            <a:r>
              <a:rPr lang="en-US" sz="2000" b="1" dirty="0">
                <a:latin typeface="Courier New" panose="02070309020205020404" pitchFamily="49" charset="0"/>
                <a:cs typeface="Courier New" panose="02070309020205020404" pitchFamily="49" charset="0"/>
              </a:rPr>
              <a:t>access</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List_Cell</a:t>
            </a:r>
            <a:r>
              <a:rPr lang="en-US" sz="2000" dirty="0">
                <a:latin typeface="Courier New" panose="02070309020205020404" pitchFamily="49" charset="0"/>
                <a:cs typeface="Courier New" panose="02070309020205020404" pitchFamily="49" charset="0"/>
              </a:rPr>
              <a:t> := X;</a:t>
            </a:r>
          </a:p>
          <a:p>
            <a:pPr marL="0" indent="0">
              <a:buNone/>
            </a:pPr>
            <a:r>
              <a:rPr lang="en-US" sz="2000" b="1" dirty="0">
                <a:latin typeface="Courier New" panose="02070309020205020404" pitchFamily="49" charset="0"/>
                <a:cs typeface="Courier New" panose="02070309020205020404" pitchFamily="49" charset="0"/>
              </a:rPr>
              <a:t>begin</a:t>
            </a:r>
          </a:p>
          <a:p>
            <a:pPr marL="0" indent="0">
              <a:buNone/>
            </a:pPr>
            <a:r>
              <a:rPr lang="en-US" sz="2000" b="1" dirty="0">
                <a:latin typeface="Courier New" panose="02070309020205020404" pitchFamily="49" charset="0"/>
                <a:cs typeface="Courier New" panose="02070309020205020404" pitchFamily="49" charset="0"/>
              </a:rPr>
              <a:t>   while </a:t>
            </a:r>
            <a:r>
              <a:rPr lang="en-US" sz="2000" dirty="0">
                <a:latin typeface="Courier New" panose="02070309020205020404" pitchFamily="49" charset="0"/>
                <a:cs typeface="Courier New" panose="02070309020205020404" pitchFamily="49" charset="0"/>
              </a:rPr>
              <a:t>Y /= </a:t>
            </a:r>
            <a:r>
              <a:rPr lang="en-US" sz="2000" b="1" dirty="0">
                <a:latin typeface="Courier New" panose="02070309020205020404" pitchFamily="49" charset="0"/>
                <a:cs typeface="Courier New" panose="02070309020205020404" pitchFamily="49" charset="0"/>
              </a:rPr>
              <a:t>null loop</a:t>
            </a:r>
          </a:p>
          <a:p>
            <a:pPr marL="0" indent="0">
              <a:buNone/>
            </a:pP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pragma </a:t>
            </a:r>
            <a:r>
              <a:rPr lang="en-US" sz="2000" dirty="0" err="1">
                <a:latin typeface="Courier New" panose="02070309020205020404" pitchFamily="49" charset="0"/>
                <a:cs typeface="Courier New" panose="02070309020205020404" pitchFamily="49" charset="0"/>
              </a:rPr>
              <a:t>Loop_Invariant</a:t>
            </a:r>
            <a:r>
              <a:rPr lang="en-US" sz="2000" dirty="0">
                <a:latin typeface="Courier New" panose="02070309020205020404" pitchFamily="49" charset="0"/>
                <a:cs typeface="Courier New" panose="02070309020205020404" pitchFamily="49" charset="0"/>
              </a:rPr>
              <a:t> (C = Length (Y)'</a:t>
            </a:r>
            <a:r>
              <a:rPr lang="en-US" sz="2000" dirty="0" err="1">
                <a:latin typeface="Courier New" panose="02070309020205020404" pitchFamily="49" charset="0"/>
                <a:cs typeface="Courier New" panose="02070309020205020404" pitchFamily="49" charset="0"/>
              </a:rPr>
              <a:t>Loop_Entry</a:t>
            </a:r>
            <a:r>
              <a:rPr lang="en-US" sz="2000" dirty="0">
                <a:latin typeface="Courier New" panose="02070309020205020404" pitchFamily="49" charset="0"/>
                <a:cs typeface="Courier New" panose="02070309020205020404" pitchFamily="49" charset="0"/>
              </a:rPr>
              <a:t> - Length (Y));</a:t>
            </a:r>
          </a:p>
          <a:p>
            <a:pPr marL="0" indent="0">
              <a:buNone/>
            </a:pP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pragma</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Loop_Invariant</a:t>
            </a:r>
            <a:r>
              <a:rPr lang="en-US" sz="2000" dirty="0">
                <a:latin typeface="Courier New" panose="02070309020205020404" pitchFamily="49" charset="0"/>
                <a:cs typeface="Courier New" panose="02070309020205020404" pitchFamily="49" charset="0"/>
              </a:rPr>
              <a:t> (Pledge (Y, Length (X) = C + Length (Y)));</a:t>
            </a:r>
          </a:p>
          <a:p>
            <a:pPr marL="0" indent="0">
              <a:buNone/>
            </a:pP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pragma</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Loop_Invariant</a:t>
            </a:r>
            <a:endParaRPr lang="en-US" sz="2000"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        (Pledge (Y, (</a:t>
            </a:r>
            <a:r>
              <a:rPr lang="en-US" sz="2000" b="1" dirty="0">
                <a:latin typeface="Courier New" panose="02070309020205020404" pitchFamily="49" charset="0"/>
                <a:cs typeface="Courier New" panose="02070309020205020404" pitchFamily="49" charset="0"/>
              </a:rPr>
              <a:t>for all </a:t>
            </a:r>
            <a:r>
              <a:rPr lang="en-US" sz="2000" dirty="0">
                <a:latin typeface="Courier New" panose="02070309020205020404" pitchFamily="49" charset="0"/>
                <a:cs typeface="Courier New" panose="02070309020205020404" pitchFamily="49" charset="0"/>
              </a:rPr>
              <a:t>I </a:t>
            </a:r>
            <a:r>
              <a:rPr lang="en-US" sz="2000" b="1" dirty="0">
                <a:latin typeface="Courier New" panose="02070309020205020404" pitchFamily="49" charset="0"/>
                <a:cs typeface="Courier New" panose="02070309020205020404" pitchFamily="49" charset="0"/>
              </a:rPr>
              <a:t>in</a:t>
            </a:r>
            <a:r>
              <a:rPr lang="en-US" sz="2000" dirty="0">
                <a:latin typeface="Courier New" panose="02070309020205020404" pitchFamily="49" charset="0"/>
                <a:cs typeface="Courier New" panose="02070309020205020404" pitchFamily="49" charset="0"/>
              </a:rPr>
              <a:t> 1 .. Length (X) =&gt;</a:t>
            </a:r>
          </a:p>
          <a:p>
            <a:pPr marL="0" indent="0">
              <a:buNone/>
            </a:pP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if</a:t>
            </a:r>
            <a:r>
              <a:rPr lang="en-US" sz="2000" dirty="0">
                <a:latin typeface="Courier New" panose="02070309020205020404" pitchFamily="49" charset="0"/>
                <a:cs typeface="Courier New" panose="02070309020205020404" pitchFamily="49" charset="0"/>
              </a:rPr>
              <a:t> I &lt;= C </a:t>
            </a:r>
            <a:r>
              <a:rPr lang="en-US" sz="2000" b="1" dirty="0">
                <a:latin typeface="Courier New" panose="02070309020205020404" pitchFamily="49" charset="0"/>
                <a:cs typeface="Courier New" panose="02070309020205020404" pitchFamily="49" charset="0"/>
              </a:rPr>
              <a:t>then</a:t>
            </a:r>
            <a:r>
              <a:rPr lang="en-US" sz="2000" dirty="0">
                <a:latin typeface="Courier New" panose="02070309020205020404" pitchFamily="49" charset="0"/>
                <a:cs typeface="Courier New" panose="02070309020205020404" pitchFamily="49" charset="0"/>
              </a:rPr>
              <a:t> Nth (X, I) = 0 </a:t>
            </a:r>
            <a:r>
              <a:rPr lang="en-US" sz="2000" b="1" dirty="0">
                <a:latin typeface="Courier New" panose="02070309020205020404" pitchFamily="49" charset="0"/>
                <a:cs typeface="Courier New" panose="02070309020205020404" pitchFamily="49" charset="0"/>
              </a:rPr>
              <a:t>else</a:t>
            </a:r>
            <a:r>
              <a:rPr lang="en-US" sz="2000" dirty="0">
                <a:latin typeface="Courier New" panose="02070309020205020404" pitchFamily="49" charset="0"/>
                <a:cs typeface="Courier New" panose="02070309020205020404" pitchFamily="49" charset="0"/>
              </a:rPr>
              <a:t> Nth (X, I) = Nth (Y, I - C)))));</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Y.Data</a:t>
            </a:r>
            <a:r>
              <a:rPr lang="en-US" sz="2000" dirty="0">
                <a:latin typeface="Courier New" panose="02070309020205020404" pitchFamily="49" charset="0"/>
                <a:cs typeface="Courier New" panose="02070309020205020404" pitchFamily="49" charset="0"/>
              </a:rPr>
              <a:t> := 0;</a:t>
            </a:r>
          </a:p>
          <a:p>
            <a:pPr marL="0" indent="0">
              <a:buNone/>
            </a:pPr>
            <a:r>
              <a:rPr lang="en-US" sz="2000" dirty="0">
                <a:latin typeface="Courier New" panose="02070309020205020404" pitchFamily="49" charset="0"/>
                <a:cs typeface="Courier New" panose="02070309020205020404" pitchFamily="49" charset="0"/>
              </a:rPr>
              <a:t>       Y := </a:t>
            </a:r>
            <a:r>
              <a:rPr lang="en-US" sz="2000" dirty="0" err="1">
                <a:latin typeface="Courier New" panose="02070309020205020404" pitchFamily="49" charset="0"/>
                <a:cs typeface="Courier New" panose="02070309020205020404" pitchFamily="49" charset="0"/>
              </a:rPr>
              <a:t>Y.Next</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C := C + 1;</a:t>
            </a:r>
          </a:p>
          <a:p>
            <a:pPr marL="0" indent="0">
              <a:buNone/>
            </a:pPr>
            <a:r>
              <a:rPr lang="en-US" sz="2000" b="1" dirty="0">
                <a:latin typeface="Courier New" panose="02070309020205020404" pitchFamily="49" charset="0"/>
                <a:cs typeface="Courier New" panose="02070309020205020404" pitchFamily="49" charset="0"/>
              </a:rPr>
              <a:t>   end loop; </a:t>
            </a:r>
            <a:endParaRPr lang="en-US" sz="2000" i="1" dirty="0">
              <a:latin typeface="Courier New" panose="02070309020205020404" pitchFamily="49" charset="0"/>
              <a:cs typeface="Courier New" panose="02070309020205020404" pitchFamily="49" charset="0"/>
            </a:endParaRPr>
          </a:p>
        </p:txBody>
      </p:sp>
      <p:sp>
        <p:nvSpPr>
          <p:cNvPr id="25" name="Rectangle : coins arrondis 24">
            <a:extLst>
              <a:ext uri="{FF2B5EF4-FFF2-40B4-BE49-F238E27FC236}">
                <a16:creationId xmlns:a16="http://schemas.microsoft.com/office/drawing/2014/main" id="{A5A85462-5FC7-43E1-AA1D-9F650DCE9F6C}"/>
              </a:ext>
            </a:extLst>
          </p:cNvPr>
          <p:cNvSpPr/>
          <p:nvPr/>
        </p:nvSpPr>
        <p:spPr>
          <a:xfrm>
            <a:off x="1704975" y="3162300"/>
            <a:ext cx="8381270" cy="266700"/>
          </a:xfrm>
          <a:prstGeom prst="round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en-US"/>
          </a:p>
        </p:txBody>
      </p:sp>
      <p:sp>
        <p:nvSpPr>
          <p:cNvPr id="27" name="Rectangle : coins arrondis 26">
            <a:extLst>
              <a:ext uri="{FF2B5EF4-FFF2-40B4-BE49-F238E27FC236}">
                <a16:creationId xmlns:a16="http://schemas.microsoft.com/office/drawing/2014/main" id="{FC9E6C6F-F97A-4FAD-BFBE-A63DF487294D}"/>
              </a:ext>
            </a:extLst>
          </p:cNvPr>
          <p:cNvSpPr/>
          <p:nvPr/>
        </p:nvSpPr>
        <p:spPr>
          <a:xfrm>
            <a:off x="1704975" y="3505200"/>
            <a:ext cx="9858375" cy="1313212"/>
          </a:xfrm>
          <a:prstGeom prst="roundRect">
            <a:avLst/>
          </a:prstGeom>
          <a:noFill/>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2" name="Titre 1">
            <a:extLst>
              <a:ext uri="{FF2B5EF4-FFF2-40B4-BE49-F238E27FC236}">
                <a16:creationId xmlns:a16="http://schemas.microsoft.com/office/drawing/2014/main" id="{CCBE9417-B379-4080-BB45-0A0B3273FF64}"/>
              </a:ext>
            </a:extLst>
          </p:cNvPr>
          <p:cNvSpPr>
            <a:spLocks noGrp="1"/>
          </p:cNvSpPr>
          <p:nvPr>
            <p:ph type="title"/>
          </p:nvPr>
        </p:nvSpPr>
        <p:spPr/>
        <p:txBody>
          <a:bodyPr/>
          <a:lstStyle/>
          <a:p>
            <a:r>
              <a:rPr lang="en-US" dirty="0"/>
              <a:t>Describing the Borrow Relation – Pledges</a:t>
            </a:r>
          </a:p>
        </p:txBody>
      </p:sp>
      <p:sp>
        <p:nvSpPr>
          <p:cNvPr id="4" name="Espace réservé du numéro de diapositive 3">
            <a:extLst>
              <a:ext uri="{FF2B5EF4-FFF2-40B4-BE49-F238E27FC236}">
                <a16:creationId xmlns:a16="http://schemas.microsoft.com/office/drawing/2014/main" id="{E6E165A7-367F-4BCC-A88D-12AF8AE55067}"/>
              </a:ext>
            </a:extLst>
          </p:cNvPr>
          <p:cNvSpPr>
            <a:spLocks noGrp="1"/>
          </p:cNvSpPr>
          <p:nvPr>
            <p:ph type="sldNum" sz="quarter" idx="12"/>
          </p:nvPr>
        </p:nvSpPr>
        <p:spPr/>
        <p:txBody>
          <a:bodyPr/>
          <a:lstStyle/>
          <a:p>
            <a:fld id="{C9355402-0690-4A79-A082-001A68712055}" type="slidenum">
              <a:rPr lang="fr-FR" smtClean="0"/>
              <a:t>29</a:t>
            </a:fld>
            <a:endParaRPr lang="fr-FR"/>
          </a:p>
        </p:txBody>
      </p:sp>
      <p:sp>
        <p:nvSpPr>
          <p:cNvPr id="28" name="Rectangle : coins arrondis 27">
            <a:extLst>
              <a:ext uri="{FF2B5EF4-FFF2-40B4-BE49-F238E27FC236}">
                <a16:creationId xmlns:a16="http://schemas.microsoft.com/office/drawing/2014/main" id="{3084D633-3DEC-497C-A857-8FD0EE463045}"/>
              </a:ext>
            </a:extLst>
          </p:cNvPr>
          <p:cNvSpPr/>
          <p:nvPr/>
        </p:nvSpPr>
        <p:spPr>
          <a:xfrm>
            <a:off x="1247775" y="1831665"/>
            <a:ext cx="3733800" cy="266700"/>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sp>
        <p:nvSpPr>
          <p:cNvPr id="29" name="Rectangle : coins arrondis 28">
            <a:extLst>
              <a:ext uri="{FF2B5EF4-FFF2-40B4-BE49-F238E27FC236}">
                <a16:creationId xmlns:a16="http://schemas.microsoft.com/office/drawing/2014/main" id="{514D4932-7BB3-4F2F-AF6A-C9FF1706DC73}"/>
              </a:ext>
            </a:extLst>
          </p:cNvPr>
          <p:cNvSpPr/>
          <p:nvPr/>
        </p:nvSpPr>
        <p:spPr>
          <a:xfrm>
            <a:off x="1704975" y="5500644"/>
            <a:ext cx="1647825" cy="290556"/>
          </a:xfrm>
          <a:prstGeom prst="round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en-US"/>
          </a:p>
        </p:txBody>
      </p:sp>
      <p:grpSp>
        <p:nvGrpSpPr>
          <p:cNvPr id="46" name="Groupe 45">
            <a:extLst>
              <a:ext uri="{FF2B5EF4-FFF2-40B4-BE49-F238E27FC236}">
                <a16:creationId xmlns:a16="http://schemas.microsoft.com/office/drawing/2014/main" id="{4C7427DA-D765-4FC5-BB9D-0AF5D07B2BEB}"/>
              </a:ext>
            </a:extLst>
          </p:cNvPr>
          <p:cNvGrpSpPr/>
          <p:nvPr/>
        </p:nvGrpSpPr>
        <p:grpSpPr>
          <a:xfrm>
            <a:off x="7141845" y="5061736"/>
            <a:ext cx="3146746" cy="871903"/>
            <a:chOff x="6867525" y="3704876"/>
            <a:chExt cx="3146746" cy="871903"/>
          </a:xfrm>
        </p:grpSpPr>
        <p:sp>
          <p:nvSpPr>
            <p:cNvPr id="47" name="Ellipse 46">
              <a:extLst>
                <a:ext uri="{FF2B5EF4-FFF2-40B4-BE49-F238E27FC236}">
                  <a16:creationId xmlns:a16="http://schemas.microsoft.com/office/drawing/2014/main" id="{40D4F345-77D7-44F3-AD17-FCF8D1CA7649}"/>
                </a:ext>
              </a:extLst>
            </p:cNvPr>
            <p:cNvSpPr/>
            <p:nvPr/>
          </p:nvSpPr>
          <p:spPr>
            <a:xfrm>
              <a:off x="7430265" y="4176669"/>
              <a:ext cx="374380" cy="371887"/>
            </a:xfrm>
            <a:prstGeom prst="ellipse">
              <a:avLst/>
            </a:prstGeom>
            <a:solidFill>
              <a:schemeClr val="bg1"/>
            </a:solid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48" name="Ellipse 47">
              <a:extLst>
                <a:ext uri="{FF2B5EF4-FFF2-40B4-BE49-F238E27FC236}">
                  <a16:creationId xmlns:a16="http://schemas.microsoft.com/office/drawing/2014/main" id="{B189DBC3-8163-470E-860B-39FD7316000D}"/>
                </a:ext>
              </a:extLst>
            </p:cNvPr>
            <p:cNvSpPr/>
            <p:nvPr/>
          </p:nvSpPr>
          <p:spPr>
            <a:xfrm>
              <a:off x="7997075" y="4176669"/>
              <a:ext cx="374380" cy="371887"/>
            </a:xfrm>
            <a:prstGeom prst="ellipse">
              <a:avLst/>
            </a:prstGeom>
            <a:solidFill>
              <a:schemeClr val="bg1"/>
            </a:solid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49" name="Ellipse 48">
              <a:extLst>
                <a:ext uri="{FF2B5EF4-FFF2-40B4-BE49-F238E27FC236}">
                  <a16:creationId xmlns:a16="http://schemas.microsoft.com/office/drawing/2014/main" id="{7AAF545C-B798-4356-9D44-001AC1EC7067}"/>
                </a:ext>
              </a:extLst>
            </p:cNvPr>
            <p:cNvSpPr/>
            <p:nvPr/>
          </p:nvSpPr>
          <p:spPr>
            <a:xfrm>
              <a:off x="8563885" y="4176669"/>
              <a:ext cx="374380" cy="371887"/>
            </a:xfrm>
            <a:prstGeom prst="ellipse">
              <a:avLst/>
            </a:prstGeom>
            <a:solidFill>
              <a:schemeClr val="bg1"/>
            </a:solid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2400" dirty="0"/>
            </a:p>
          </p:txBody>
        </p:sp>
        <p:sp>
          <p:nvSpPr>
            <p:cNvPr id="50" name="Ellipse 49">
              <a:extLst>
                <a:ext uri="{FF2B5EF4-FFF2-40B4-BE49-F238E27FC236}">
                  <a16:creationId xmlns:a16="http://schemas.microsoft.com/office/drawing/2014/main" id="{D28842AA-11A8-45AD-B32C-4B701C231C50}"/>
                </a:ext>
              </a:extLst>
            </p:cNvPr>
            <p:cNvSpPr/>
            <p:nvPr/>
          </p:nvSpPr>
          <p:spPr>
            <a:xfrm>
              <a:off x="9130695" y="4176669"/>
              <a:ext cx="374380" cy="371887"/>
            </a:xfrm>
            <a:prstGeom prst="ellipse">
              <a:avLst/>
            </a:prstGeom>
            <a:solidFill>
              <a:srgbClr val="FFC000"/>
            </a:solidFill>
            <a:ln w="28575">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i="1" dirty="0"/>
                <a:t>?</a:t>
              </a:r>
            </a:p>
          </p:txBody>
        </p:sp>
        <p:cxnSp>
          <p:nvCxnSpPr>
            <p:cNvPr id="51" name="Connecteur droit avec flèche 50">
              <a:extLst>
                <a:ext uri="{FF2B5EF4-FFF2-40B4-BE49-F238E27FC236}">
                  <a16:creationId xmlns:a16="http://schemas.microsoft.com/office/drawing/2014/main" id="{FC3194F6-ABCB-47C7-A8AB-48A06208646D}"/>
                </a:ext>
              </a:extLst>
            </p:cNvPr>
            <p:cNvCxnSpPr>
              <a:cxnSpLocks/>
            </p:cNvCxnSpPr>
            <p:nvPr/>
          </p:nvCxnSpPr>
          <p:spPr>
            <a:xfrm>
              <a:off x="7804645" y="4357930"/>
              <a:ext cx="209735" cy="936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52" name="Connecteur droit avec flèche 51">
              <a:extLst>
                <a:ext uri="{FF2B5EF4-FFF2-40B4-BE49-F238E27FC236}">
                  <a16:creationId xmlns:a16="http://schemas.microsoft.com/office/drawing/2014/main" id="{6FEBD47D-67D1-4583-BDF7-616DBD5F5BA2}"/>
                </a:ext>
              </a:extLst>
            </p:cNvPr>
            <p:cNvCxnSpPr>
              <a:cxnSpLocks/>
            </p:cNvCxnSpPr>
            <p:nvPr/>
          </p:nvCxnSpPr>
          <p:spPr>
            <a:xfrm>
              <a:off x="8367861" y="4357930"/>
              <a:ext cx="209735" cy="936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53" name="Connecteur droit avec flèche 52">
              <a:extLst>
                <a:ext uri="{FF2B5EF4-FFF2-40B4-BE49-F238E27FC236}">
                  <a16:creationId xmlns:a16="http://schemas.microsoft.com/office/drawing/2014/main" id="{2076178F-D8EB-4F2A-93BC-C60B6777630B}"/>
                </a:ext>
              </a:extLst>
            </p:cNvPr>
            <p:cNvCxnSpPr>
              <a:cxnSpLocks/>
            </p:cNvCxnSpPr>
            <p:nvPr/>
          </p:nvCxnSpPr>
          <p:spPr>
            <a:xfrm>
              <a:off x="8935121" y="4357930"/>
              <a:ext cx="209735" cy="936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54" name="Connecteur droit avec flèche 53">
              <a:extLst>
                <a:ext uri="{FF2B5EF4-FFF2-40B4-BE49-F238E27FC236}">
                  <a16:creationId xmlns:a16="http://schemas.microsoft.com/office/drawing/2014/main" id="{4F311E07-ED7A-4250-B7B2-F8FEAAA2FA48}"/>
                </a:ext>
              </a:extLst>
            </p:cNvPr>
            <p:cNvCxnSpPr>
              <a:cxnSpLocks/>
            </p:cNvCxnSpPr>
            <p:nvPr/>
          </p:nvCxnSpPr>
          <p:spPr>
            <a:xfrm>
              <a:off x="9521831" y="4357930"/>
              <a:ext cx="209735" cy="936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55" name="Connecteur droit avec flèche 54">
              <a:extLst>
                <a:ext uri="{FF2B5EF4-FFF2-40B4-BE49-F238E27FC236}">
                  <a16:creationId xmlns:a16="http://schemas.microsoft.com/office/drawing/2014/main" id="{218C484C-978B-416A-8FEE-240489CAD1C9}"/>
                </a:ext>
              </a:extLst>
            </p:cNvPr>
            <p:cNvCxnSpPr>
              <a:cxnSpLocks/>
            </p:cNvCxnSpPr>
            <p:nvPr/>
          </p:nvCxnSpPr>
          <p:spPr>
            <a:xfrm>
              <a:off x="7222824" y="4348565"/>
              <a:ext cx="209735" cy="936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56" name="Connecteur droit avec flèche 55">
              <a:extLst>
                <a:ext uri="{FF2B5EF4-FFF2-40B4-BE49-F238E27FC236}">
                  <a16:creationId xmlns:a16="http://schemas.microsoft.com/office/drawing/2014/main" id="{323C0E82-F19E-44D8-8069-4340F0B8C676}"/>
                </a:ext>
              </a:extLst>
            </p:cNvPr>
            <p:cNvCxnSpPr>
              <a:cxnSpLocks/>
            </p:cNvCxnSpPr>
            <p:nvPr/>
          </p:nvCxnSpPr>
          <p:spPr>
            <a:xfrm rot="2460000">
              <a:off x="9079575" y="4092164"/>
              <a:ext cx="209735" cy="9365"/>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sp>
          <p:nvSpPr>
            <p:cNvPr id="57" name="ZoneTexte 56">
              <a:extLst>
                <a:ext uri="{FF2B5EF4-FFF2-40B4-BE49-F238E27FC236}">
                  <a16:creationId xmlns:a16="http://schemas.microsoft.com/office/drawing/2014/main" id="{66112234-4E20-4DB0-BF09-029E02DF5AF4}"/>
                </a:ext>
              </a:extLst>
            </p:cNvPr>
            <p:cNvSpPr txBox="1"/>
            <p:nvPr/>
          </p:nvSpPr>
          <p:spPr>
            <a:xfrm>
              <a:off x="6867525" y="4110120"/>
              <a:ext cx="344966" cy="461665"/>
            </a:xfrm>
            <a:prstGeom prst="rect">
              <a:avLst/>
            </a:prstGeom>
            <a:noFill/>
          </p:spPr>
          <p:txBody>
            <a:bodyPr wrap="none" rtlCol="0">
              <a:spAutoFit/>
            </a:bodyPr>
            <a:lstStyle/>
            <a:p>
              <a:r>
                <a:rPr lang="en-US" sz="2400" dirty="0"/>
                <a:t>X</a:t>
              </a:r>
            </a:p>
          </p:txBody>
        </p:sp>
        <p:sp>
          <p:nvSpPr>
            <p:cNvPr id="58" name="ZoneTexte 57">
              <a:extLst>
                <a:ext uri="{FF2B5EF4-FFF2-40B4-BE49-F238E27FC236}">
                  <a16:creationId xmlns:a16="http://schemas.microsoft.com/office/drawing/2014/main" id="{5CB79FFD-9B9B-4217-AB1E-0525793F4BF8}"/>
                </a:ext>
              </a:extLst>
            </p:cNvPr>
            <p:cNvSpPr txBox="1"/>
            <p:nvPr/>
          </p:nvSpPr>
          <p:spPr>
            <a:xfrm>
              <a:off x="8805349" y="3704876"/>
              <a:ext cx="335348" cy="461665"/>
            </a:xfrm>
            <a:prstGeom prst="rect">
              <a:avLst/>
            </a:prstGeom>
            <a:noFill/>
          </p:spPr>
          <p:txBody>
            <a:bodyPr wrap="none" rtlCol="0">
              <a:spAutoFit/>
            </a:bodyPr>
            <a:lstStyle/>
            <a:p>
              <a:r>
                <a:rPr lang="en-US" sz="2400" dirty="0"/>
                <a:t>Y</a:t>
              </a:r>
            </a:p>
          </p:txBody>
        </p:sp>
        <p:sp>
          <p:nvSpPr>
            <p:cNvPr id="59" name="ZoneTexte 58">
              <a:extLst>
                <a:ext uri="{FF2B5EF4-FFF2-40B4-BE49-F238E27FC236}">
                  <a16:creationId xmlns:a16="http://schemas.microsoft.com/office/drawing/2014/main" id="{80E53314-E545-4D27-9E14-59CB63FB9426}"/>
                </a:ext>
              </a:extLst>
            </p:cNvPr>
            <p:cNvSpPr txBox="1"/>
            <p:nvPr/>
          </p:nvSpPr>
          <p:spPr>
            <a:xfrm>
              <a:off x="9710983" y="4176669"/>
              <a:ext cx="303288" cy="400110"/>
            </a:xfrm>
            <a:prstGeom prst="rect">
              <a:avLst/>
            </a:prstGeom>
            <a:noFill/>
          </p:spPr>
          <p:txBody>
            <a:bodyPr wrap="none" rtlCol="0">
              <a:spAutoFit/>
            </a:bodyPr>
            <a:lstStyle/>
            <a:p>
              <a:r>
                <a:rPr lang="en-US" sz="2000" i="1" dirty="0"/>
                <a:t>?</a:t>
              </a:r>
            </a:p>
          </p:txBody>
        </p:sp>
      </p:grpSp>
      <p:grpSp>
        <p:nvGrpSpPr>
          <p:cNvPr id="62" name="Groupe 61">
            <a:extLst>
              <a:ext uri="{FF2B5EF4-FFF2-40B4-BE49-F238E27FC236}">
                <a16:creationId xmlns:a16="http://schemas.microsoft.com/office/drawing/2014/main" id="{65FDEC90-A6CA-463E-864D-F9E1A6B1136D}"/>
              </a:ext>
            </a:extLst>
          </p:cNvPr>
          <p:cNvGrpSpPr/>
          <p:nvPr/>
        </p:nvGrpSpPr>
        <p:grpSpPr>
          <a:xfrm>
            <a:off x="7725686" y="5999005"/>
            <a:ext cx="1519913" cy="808850"/>
            <a:chOff x="7725686" y="5999005"/>
            <a:chExt cx="1519913" cy="808850"/>
          </a:xfrm>
        </p:grpSpPr>
        <p:sp>
          <p:nvSpPr>
            <p:cNvPr id="60" name="Accolade fermante 59">
              <a:extLst>
                <a:ext uri="{FF2B5EF4-FFF2-40B4-BE49-F238E27FC236}">
                  <a16:creationId xmlns:a16="http://schemas.microsoft.com/office/drawing/2014/main" id="{32EAED89-3686-4BC1-95A4-79215A0E3E36}"/>
                </a:ext>
              </a:extLst>
            </p:cNvPr>
            <p:cNvSpPr/>
            <p:nvPr/>
          </p:nvSpPr>
          <p:spPr>
            <a:xfrm rot="5400000">
              <a:off x="8309893" y="5414798"/>
              <a:ext cx="351500" cy="1519913"/>
            </a:xfrm>
            <a:prstGeom prst="rightBrace">
              <a:avLst>
                <a:gd name="adj1" fmla="val 57471"/>
                <a:gd name="adj2" fmla="val 50668"/>
              </a:avLst>
            </a:prstGeom>
            <a:ln w="38100"/>
          </p:spPr>
          <p:style>
            <a:lnRef idx="3">
              <a:schemeClr val="accent6"/>
            </a:lnRef>
            <a:fillRef idx="0">
              <a:schemeClr val="accent6"/>
            </a:fillRef>
            <a:effectRef idx="2">
              <a:schemeClr val="accent6"/>
            </a:effectRef>
            <a:fontRef idx="minor">
              <a:schemeClr val="tx1"/>
            </a:fontRef>
          </p:style>
          <p:txBody>
            <a:bodyPr rtlCol="0" anchor="ctr"/>
            <a:lstStyle/>
            <a:p>
              <a:pPr algn="ctr"/>
              <a:endParaRPr lang="en-US" dirty="0"/>
            </a:p>
          </p:txBody>
        </p:sp>
        <p:sp>
          <p:nvSpPr>
            <p:cNvPr id="61" name="ZoneTexte 60">
              <a:extLst>
                <a:ext uri="{FF2B5EF4-FFF2-40B4-BE49-F238E27FC236}">
                  <a16:creationId xmlns:a16="http://schemas.microsoft.com/office/drawing/2014/main" id="{A2E64BBA-E2E4-40E3-BC29-241EA80CA9ED}"/>
                </a:ext>
              </a:extLst>
            </p:cNvPr>
            <p:cNvSpPr txBox="1"/>
            <p:nvPr/>
          </p:nvSpPr>
          <p:spPr>
            <a:xfrm>
              <a:off x="8290954" y="6346190"/>
              <a:ext cx="348172" cy="461665"/>
            </a:xfrm>
            <a:prstGeom prst="rect">
              <a:avLst/>
            </a:prstGeom>
            <a:solidFill>
              <a:schemeClr val="bg1"/>
            </a:solidFill>
          </p:spPr>
          <p:txBody>
            <a:bodyPr wrap="none" rtlCol="0">
              <a:spAutoFit/>
            </a:bodyPr>
            <a:lstStyle/>
            <a:p>
              <a:r>
                <a:rPr lang="en-US" sz="2400" dirty="0"/>
                <a:t>C</a:t>
              </a:r>
            </a:p>
          </p:txBody>
        </p:sp>
      </p:grpSp>
    </p:spTree>
    <p:extLst>
      <p:ext uri="{BB962C8B-B14F-4D97-AF65-F5344CB8AC3E}">
        <p14:creationId xmlns:p14="http://schemas.microsoft.com/office/powerpoint/2010/main" val="781251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29"/>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2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25"/>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5" grpId="1" animBg="1"/>
      <p:bldP spid="27" grpId="0" animBg="1"/>
      <p:bldP spid="28" grpId="0" animBg="1"/>
      <p:bldP spid="28" grpId="1" animBg="1"/>
      <p:bldP spid="29" grpId="0" animBg="1"/>
      <p:bldP spid="29" grpId="1"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DD09C2-DF3F-4C5E-A31F-B35F3EB271C0}"/>
              </a:ext>
            </a:extLst>
          </p:cNvPr>
          <p:cNvSpPr>
            <a:spLocks noGrp="1"/>
          </p:cNvSpPr>
          <p:nvPr>
            <p:ph type="title"/>
          </p:nvPr>
        </p:nvSpPr>
        <p:spPr/>
        <p:txBody>
          <a:bodyPr/>
          <a:lstStyle/>
          <a:p>
            <a:r>
              <a:rPr lang="en-US" dirty="0"/>
              <a:t>The Ada Language</a:t>
            </a:r>
          </a:p>
        </p:txBody>
      </p:sp>
      <p:sp>
        <p:nvSpPr>
          <p:cNvPr id="3" name="Espace réservé du contenu 2">
            <a:extLst>
              <a:ext uri="{FF2B5EF4-FFF2-40B4-BE49-F238E27FC236}">
                <a16:creationId xmlns:a16="http://schemas.microsoft.com/office/drawing/2014/main" id="{F4515F1F-B25F-4FA0-91AB-98D95987DDD3}"/>
              </a:ext>
            </a:extLst>
          </p:cNvPr>
          <p:cNvSpPr>
            <a:spLocks noGrp="1"/>
          </p:cNvSpPr>
          <p:nvPr>
            <p:ph idx="1"/>
          </p:nvPr>
        </p:nvSpPr>
        <p:spPr/>
        <p:txBody>
          <a:bodyPr/>
          <a:lstStyle/>
          <a:p>
            <a:r>
              <a:rPr lang="en-US" dirty="0"/>
              <a:t>General purpose language, first release in 83</a:t>
            </a:r>
          </a:p>
          <a:p>
            <a:r>
              <a:rPr lang="en-US" dirty="0"/>
              <a:t>Pascal-like syntax</a:t>
            </a:r>
          </a:p>
          <a:p>
            <a:r>
              <a:rPr lang="en-US" dirty="0"/>
              <a:t>Strongly typed, with type constraints</a:t>
            </a:r>
          </a:p>
          <a:p>
            <a:endParaRPr lang="en-US" dirty="0"/>
          </a:p>
          <a:p>
            <a:endParaRPr lang="en-US" dirty="0"/>
          </a:p>
          <a:p>
            <a:endParaRPr lang="en-US" dirty="0"/>
          </a:p>
          <a:p>
            <a:r>
              <a:rPr lang="en-US" dirty="0"/>
              <a:t>Checks introduced at runtime</a:t>
            </a:r>
          </a:p>
        </p:txBody>
      </p:sp>
      <p:sp>
        <p:nvSpPr>
          <p:cNvPr id="4" name="Espace réservé du numéro de diapositive 3">
            <a:extLst>
              <a:ext uri="{FF2B5EF4-FFF2-40B4-BE49-F238E27FC236}">
                <a16:creationId xmlns:a16="http://schemas.microsoft.com/office/drawing/2014/main" id="{A784EC9C-3FD9-42CF-8245-7A21D2B4EEA2}"/>
              </a:ext>
            </a:extLst>
          </p:cNvPr>
          <p:cNvSpPr>
            <a:spLocks noGrp="1"/>
          </p:cNvSpPr>
          <p:nvPr>
            <p:ph type="sldNum" sz="quarter" idx="12"/>
          </p:nvPr>
        </p:nvSpPr>
        <p:spPr/>
        <p:txBody>
          <a:bodyPr/>
          <a:lstStyle/>
          <a:p>
            <a:fld id="{C9355402-0690-4A79-A082-001A68712055}" type="slidenum">
              <a:rPr lang="fr-FR" smtClean="0"/>
              <a:t>3</a:t>
            </a:fld>
            <a:endParaRPr lang="fr-FR"/>
          </a:p>
        </p:txBody>
      </p:sp>
      <p:sp>
        <p:nvSpPr>
          <p:cNvPr id="5" name="Espace réservé du contenu 2">
            <a:extLst>
              <a:ext uri="{FF2B5EF4-FFF2-40B4-BE49-F238E27FC236}">
                <a16:creationId xmlns:a16="http://schemas.microsoft.com/office/drawing/2014/main" id="{7F5054B7-1923-4AD3-8131-50051AA258A1}"/>
              </a:ext>
            </a:extLst>
          </p:cNvPr>
          <p:cNvSpPr txBox="1">
            <a:spLocks/>
          </p:cNvSpPr>
          <p:nvPr/>
        </p:nvSpPr>
        <p:spPr>
          <a:xfrm>
            <a:off x="9332535" y="1860443"/>
            <a:ext cx="2511457" cy="2089390"/>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latin typeface="Courier New" panose="02070309020205020404" pitchFamily="49" charset="0"/>
                <a:cs typeface="Courier New" panose="02070309020205020404" pitchFamily="49" charset="0"/>
              </a:rPr>
              <a:t>declare</a:t>
            </a:r>
          </a:p>
          <a:p>
            <a:pPr marL="0" indent="0">
              <a:buNone/>
            </a:pPr>
            <a:r>
              <a:rPr lang="en-US" sz="2000" dirty="0">
                <a:latin typeface="Courier New" panose="02070309020205020404" pitchFamily="49" charset="0"/>
                <a:cs typeface="Courier New" panose="02070309020205020404" pitchFamily="49" charset="0"/>
              </a:rPr>
              <a:t>  Y : Integer;</a:t>
            </a:r>
            <a:endParaRPr lang="en-US" sz="2000" i="1" dirty="0">
              <a:latin typeface="Courier New" panose="02070309020205020404" pitchFamily="49" charset="0"/>
              <a:cs typeface="Courier New" panose="02070309020205020404" pitchFamily="49" charset="0"/>
            </a:endParaRPr>
          </a:p>
          <a:p>
            <a:pPr marL="0" indent="0">
              <a:buNone/>
            </a:pPr>
            <a:r>
              <a:rPr lang="en-US" sz="2000" b="1" dirty="0">
                <a:latin typeface="Courier New" panose="02070309020205020404" pitchFamily="49" charset="0"/>
                <a:cs typeface="Courier New" panose="02070309020205020404" pitchFamily="49" charset="0"/>
              </a:rPr>
              <a:t>begin</a:t>
            </a:r>
          </a:p>
          <a:p>
            <a:pPr marL="0" indent="0">
              <a:buNone/>
            </a:pPr>
            <a:r>
              <a:rPr lang="en-US" sz="2000" dirty="0">
                <a:latin typeface="Courier New" panose="02070309020205020404" pitchFamily="49" charset="0"/>
                <a:cs typeface="Courier New" panose="02070309020205020404" pitchFamily="49" charset="0"/>
              </a:rPr>
              <a:t>  Y := 1;</a:t>
            </a:r>
          </a:p>
          <a:p>
            <a:pPr marL="0" indent="0">
              <a:buNone/>
            </a:pPr>
            <a:r>
              <a:rPr lang="en-US" sz="2000" b="1" dirty="0">
                <a:latin typeface="Courier New" panose="02070309020205020404" pitchFamily="49" charset="0"/>
                <a:cs typeface="Courier New" panose="02070309020205020404" pitchFamily="49" charset="0"/>
              </a:rPr>
              <a:t>end</a:t>
            </a:r>
            <a:r>
              <a:rPr lang="en-US" sz="2000" i="1" dirty="0">
                <a:latin typeface="Courier New" panose="02070309020205020404" pitchFamily="49" charset="0"/>
                <a:cs typeface="Courier New" panose="02070309020205020404" pitchFamily="49" charset="0"/>
              </a:rPr>
              <a:t>;</a:t>
            </a:r>
          </a:p>
        </p:txBody>
      </p:sp>
      <p:sp>
        <p:nvSpPr>
          <p:cNvPr id="6" name="Espace réservé du contenu 2">
            <a:extLst>
              <a:ext uri="{FF2B5EF4-FFF2-40B4-BE49-F238E27FC236}">
                <a16:creationId xmlns:a16="http://schemas.microsoft.com/office/drawing/2014/main" id="{6B951261-C083-4000-B345-4BDFE66AAFB5}"/>
              </a:ext>
            </a:extLst>
          </p:cNvPr>
          <p:cNvSpPr txBox="1">
            <a:spLocks/>
          </p:cNvSpPr>
          <p:nvPr/>
        </p:nvSpPr>
        <p:spPr>
          <a:xfrm>
            <a:off x="1233849" y="3486181"/>
            <a:ext cx="9422363" cy="120836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latin typeface="Courier New" panose="02070309020205020404" pitchFamily="49" charset="0"/>
                <a:cs typeface="Courier New" panose="02070309020205020404" pitchFamily="49" charset="0"/>
              </a:rPr>
              <a:t>type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Small_Int</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is</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range</a:t>
            </a:r>
            <a:r>
              <a:rPr lang="en-US" sz="2000" dirty="0">
                <a:latin typeface="Courier New" panose="02070309020205020404" pitchFamily="49" charset="0"/>
                <a:cs typeface="Courier New" panose="02070309020205020404" pitchFamily="49" charset="0"/>
              </a:rPr>
              <a:t> -100 .. 100;</a:t>
            </a:r>
          </a:p>
          <a:p>
            <a:pPr marL="0" indent="0">
              <a:buNone/>
            </a:pPr>
            <a:r>
              <a:rPr lang="en-US" sz="2000" b="1" dirty="0">
                <a:latin typeface="Courier New" panose="02070309020205020404" pitchFamily="49" charset="0"/>
                <a:cs typeface="Courier New" panose="02070309020205020404" pitchFamily="49" charset="0"/>
              </a:rPr>
              <a:t>subtype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Small_Nat</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is</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Small_Int</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range</a:t>
            </a:r>
            <a:r>
              <a:rPr lang="en-US" sz="2000" dirty="0">
                <a:latin typeface="Courier New" panose="02070309020205020404" pitchFamily="49" charset="0"/>
                <a:cs typeface="Courier New" panose="02070309020205020404" pitchFamily="49" charset="0"/>
              </a:rPr>
              <a:t> 0 .. 100;</a:t>
            </a:r>
          </a:p>
          <a:p>
            <a:pPr marL="0" indent="0">
              <a:buNone/>
            </a:pPr>
            <a:r>
              <a:rPr lang="en-US" sz="2000" b="1" dirty="0">
                <a:latin typeface="Courier New" panose="02070309020205020404" pitchFamily="49" charset="0"/>
                <a:cs typeface="Courier New" panose="02070309020205020404" pitchFamily="49" charset="0"/>
              </a:rPr>
              <a:t>type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Small_Int_Arr</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is array </a:t>
            </a:r>
            <a:r>
              <a:rPr lang="en-US" sz="2000" dirty="0">
                <a:latin typeface="Courier New" panose="02070309020205020404" pitchFamily="49" charset="0"/>
                <a:cs typeface="Courier New" panose="02070309020205020404" pitchFamily="49" charset="0"/>
              </a:rPr>
              <a:t>(1 .. 10) </a:t>
            </a:r>
            <a:r>
              <a:rPr lang="en-US" sz="2000" b="1" dirty="0">
                <a:latin typeface="Courier New" panose="02070309020205020404" pitchFamily="49" charset="0"/>
                <a:cs typeface="Courier New" panose="02070309020205020404" pitchFamily="49" charset="0"/>
              </a:rPr>
              <a:t>of</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Small_Int</a:t>
            </a:r>
            <a:r>
              <a:rPr lang="en-US" sz="2000" dirty="0">
                <a:latin typeface="Courier New" panose="02070309020205020404" pitchFamily="49" charset="0"/>
                <a:cs typeface="Courier New" panose="02070309020205020404" pitchFamily="49" charset="0"/>
              </a:rPr>
              <a:t>;</a:t>
            </a:r>
          </a:p>
        </p:txBody>
      </p:sp>
      <p:sp>
        <p:nvSpPr>
          <p:cNvPr id="7" name="Espace réservé du contenu 2">
            <a:extLst>
              <a:ext uri="{FF2B5EF4-FFF2-40B4-BE49-F238E27FC236}">
                <a16:creationId xmlns:a16="http://schemas.microsoft.com/office/drawing/2014/main" id="{7DEAE2F9-25B2-4B39-81FB-21A4B075FBD7}"/>
              </a:ext>
            </a:extLst>
          </p:cNvPr>
          <p:cNvSpPr txBox="1">
            <a:spLocks/>
          </p:cNvSpPr>
          <p:nvPr/>
        </p:nvSpPr>
        <p:spPr>
          <a:xfrm>
            <a:off x="6094430" y="5421814"/>
            <a:ext cx="4561782" cy="120836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urier New" panose="02070309020205020404" pitchFamily="49" charset="0"/>
                <a:cs typeface="Courier New" panose="02070309020205020404" pitchFamily="49" charset="0"/>
              </a:rPr>
              <a:t>A : </a:t>
            </a:r>
            <a:r>
              <a:rPr lang="en-US" sz="2000" dirty="0" err="1">
                <a:latin typeface="Courier New" panose="02070309020205020404" pitchFamily="49" charset="0"/>
                <a:cs typeface="Courier New" panose="02070309020205020404" pitchFamily="49" charset="0"/>
              </a:rPr>
              <a:t>Small_Int_Arr</a:t>
            </a:r>
            <a:r>
              <a:rPr lang="en-US" sz="2000" dirty="0">
                <a:latin typeface="Courier New" panose="02070309020205020404" pitchFamily="49" charset="0"/>
                <a:cs typeface="Courier New" panose="02070309020205020404" pitchFamily="49" charset="0"/>
              </a:rPr>
              <a:t> := ...;</a:t>
            </a:r>
          </a:p>
          <a:p>
            <a:pPr marL="0" indent="0">
              <a:buNone/>
            </a:pPr>
            <a:r>
              <a:rPr lang="en-US" sz="2000" dirty="0">
                <a:latin typeface="Courier New" panose="02070309020205020404" pitchFamily="49" charset="0"/>
                <a:cs typeface="Courier New" panose="02070309020205020404" pitchFamily="49" charset="0"/>
              </a:rPr>
              <a:t>X := A (Y);</a:t>
            </a:r>
          </a:p>
          <a:p>
            <a:pPr marL="0" indent="0">
              <a:buNone/>
            </a:pPr>
            <a:r>
              <a:rPr lang="en-US" sz="2000" i="1" dirty="0">
                <a:latin typeface="Courier New" panose="02070309020205020404" pitchFamily="49" charset="0"/>
                <a:cs typeface="Courier New" panose="02070309020205020404" pitchFamily="49" charset="0"/>
              </a:rPr>
              <a:t>--  index check</a:t>
            </a:r>
          </a:p>
        </p:txBody>
      </p:sp>
      <p:sp>
        <p:nvSpPr>
          <p:cNvPr id="8" name="Espace réservé du contenu 2">
            <a:extLst>
              <a:ext uri="{FF2B5EF4-FFF2-40B4-BE49-F238E27FC236}">
                <a16:creationId xmlns:a16="http://schemas.microsoft.com/office/drawing/2014/main" id="{C617642C-963F-4628-BD4C-4E239104A1A6}"/>
              </a:ext>
            </a:extLst>
          </p:cNvPr>
          <p:cNvSpPr txBox="1">
            <a:spLocks/>
          </p:cNvSpPr>
          <p:nvPr/>
        </p:nvSpPr>
        <p:spPr>
          <a:xfrm>
            <a:off x="1308753" y="5421815"/>
            <a:ext cx="4561782" cy="120836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urier New" panose="02070309020205020404" pitchFamily="49" charset="0"/>
                <a:cs typeface="Courier New" panose="02070309020205020404" pitchFamily="49" charset="0"/>
              </a:rPr>
              <a:t>X : </a:t>
            </a:r>
            <a:r>
              <a:rPr lang="en-US" sz="2000" dirty="0" err="1">
                <a:latin typeface="Courier New" panose="02070309020205020404" pitchFamily="49" charset="0"/>
                <a:cs typeface="Courier New" panose="02070309020205020404" pitchFamily="49" charset="0"/>
              </a:rPr>
              <a:t>Small_Int</a:t>
            </a:r>
            <a:r>
              <a:rPr lang="en-US" sz="2000" dirty="0">
                <a:latin typeface="Courier New" panose="02070309020205020404" pitchFamily="49" charset="0"/>
                <a:cs typeface="Courier New" panose="02070309020205020404" pitchFamily="49" charset="0"/>
              </a:rPr>
              <a:t> := ...;</a:t>
            </a:r>
          </a:p>
          <a:p>
            <a:pPr marL="0" indent="0">
              <a:buNone/>
            </a:pPr>
            <a:r>
              <a:rPr lang="en-US" sz="2000" dirty="0">
                <a:latin typeface="Courier New" panose="02070309020205020404" pitchFamily="49" charset="0"/>
                <a:cs typeface="Courier New" panose="02070309020205020404" pitchFamily="49" charset="0"/>
              </a:rPr>
              <a:t>Y : </a:t>
            </a:r>
            <a:r>
              <a:rPr lang="en-US" sz="2000" dirty="0" err="1">
                <a:latin typeface="Courier New" panose="02070309020205020404" pitchFamily="49" charset="0"/>
                <a:cs typeface="Courier New" panose="02070309020205020404" pitchFamily="49" charset="0"/>
              </a:rPr>
              <a:t>Small_Nat</a:t>
            </a:r>
            <a:r>
              <a:rPr lang="en-US" sz="2000" dirty="0">
                <a:latin typeface="Courier New" panose="02070309020205020404" pitchFamily="49" charset="0"/>
                <a:cs typeface="Courier New" panose="02070309020205020404" pitchFamily="49" charset="0"/>
              </a:rPr>
              <a:t> := X;</a:t>
            </a:r>
          </a:p>
          <a:p>
            <a:pPr marL="0" indent="0">
              <a:buNone/>
            </a:pPr>
            <a:r>
              <a:rPr lang="en-US" sz="2000" i="1" dirty="0">
                <a:latin typeface="Courier New" panose="02070309020205020404" pitchFamily="49" charset="0"/>
                <a:cs typeface="Courier New" panose="02070309020205020404" pitchFamily="49" charset="0"/>
              </a:rPr>
              <a:t>--  range check</a:t>
            </a:r>
          </a:p>
        </p:txBody>
      </p:sp>
    </p:spTree>
    <p:extLst>
      <p:ext uri="{BB962C8B-B14F-4D97-AF65-F5344CB8AC3E}">
        <p14:creationId xmlns:p14="http://schemas.microsoft.com/office/powerpoint/2010/main" val="2247777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6" grpId="0"/>
      <p:bldP spid="7" grpId="0"/>
      <p:bldP spid="8"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C14093-1759-4F33-B7FD-F7FEAA25D487}"/>
              </a:ext>
            </a:extLst>
          </p:cNvPr>
          <p:cNvSpPr>
            <a:spLocks noGrp="1"/>
          </p:cNvSpPr>
          <p:nvPr>
            <p:ph type="title"/>
          </p:nvPr>
        </p:nvSpPr>
        <p:spPr/>
        <p:txBody>
          <a:bodyPr/>
          <a:lstStyle/>
          <a:p>
            <a:r>
              <a:rPr lang="en-US" dirty="0"/>
              <a:t>Conclusion</a:t>
            </a:r>
          </a:p>
        </p:txBody>
      </p:sp>
      <p:sp>
        <p:nvSpPr>
          <p:cNvPr id="4" name="Espace réservé du contenu 3">
            <a:extLst>
              <a:ext uri="{FF2B5EF4-FFF2-40B4-BE49-F238E27FC236}">
                <a16:creationId xmlns:a16="http://schemas.microsoft.com/office/drawing/2014/main" id="{1B40A37F-5C86-467A-8D3A-1A51CBAA8DCB}"/>
              </a:ext>
            </a:extLst>
          </p:cNvPr>
          <p:cNvSpPr>
            <a:spLocks noGrp="1"/>
          </p:cNvSpPr>
          <p:nvPr>
            <p:ph idx="1"/>
          </p:nvPr>
        </p:nvSpPr>
        <p:spPr/>
        <p:txBody>
          <a:bodyPr>
            <a:normAutofit lnSpcReduction="10000"/>
          </a:bodyPr>
          <a:lstStyle/>
          <a:p>
            <a:r>
              <a:rPr lang="en-US" dirty="0"/>
              <a:t>Pointers are supported in the new releases of SPARK</a:t>
            </a:r>
          </a:p>
          <a:p>
            <a:endParaRPr lang="en-US" dirty="0"/>
          </a:p>
          <a:p>
            <a:r>
              <a:rPr lang="en-US" dirty="0"/>
              <a:t>An </a:t>
            </a:r>
            <a:r>
              <a:rPr lang="en-US" i="1" dirty="0"/>
              <a:t>ownership policy </a:t>
            </a:r>
            <a:r>
              <a:rPr lang="en-US" dirty="0"/>
              <a:t>is enforced to prevent aliases</a:t>
            </a:r>
          </a:p>
          <a:p>
            <a:endParaRPr lang="en-US" dirty="0"/>
          </a:p>
          <a:p>
            <a:r>
              <a:rPr lang="en-US" i="1" dirty="0"/>
              <a:t>Borrowing</a:t>
            </a:r>
            <a:r>
              <a:rPr lang="en-US" dirty="0"/>
              <a:t> allows traversing recursive data-structures</a:t>
            </a:r>
          </a:p>
          <a:p>
            <a:endParaRPr lang="en-US" dirty="0"/>
          </a:p>
          <a:p>
            <a:r>
              <a:rPr lang="en-US" dirty="0"/>
              <a:t>Borrowing is handled for proof through a </a:t>
            </a:r>
            <a:r>
              <a:rPr lang="en-US" i="1" dirty="0"/>
              <a:t>borrow relation</a:t>
            </a:r>
          </a:p>
          <a:p>
            <a:endParaRPr lang="en-US" dirty="0"/>
          </a:p>
          <a:p>
            <a:r>
              <a:rPr lang="en-US" i="1" dirty="0"/>
              <a:t>Pledges</a:t>
            </a:r>
            <a:r>
              <a:rPr lang="en-US" dirty="0"/>
              <a:t> can be used to give information about this relation</a:t>
            </a:r>
          </a:p>
        </p:txBody>
      </p:sp>
      <p:sp>
        <p:nvSpPr>
          <p:cNvPr id="3" name="Espace réservé du numéro de diapositive 2">
            <a:extLst>
              <a:ext uri="{FF2B5EF4-FFF2-40B4-BE49-F238E27FC236}">
                <a16:creationId xmlns:a16="http://schemas.microsoft.com/office/drawing/2014/main" id="{4629452A-5098-4469-8186-6309E4F029E5}"/>
              </a:ext>
            </a:extLst>
          </p:cNvPr>
          <p:cNvSpPr>
            <a:spLocks noGrp="1"/>
          </p:cNvSpPr>
          <p:nvPr>
            <p:ph type="sldNum" sz="quarter" idx="12"/>
          </p:nvPr>
        </p:nvSpPr>
        <p:spPr/>
        <p:txBody>
          <a:bodyPr/>
          <a:lstStyle/>
          <a:p>
            <a:fld id="{C9355402-0690-4A79-A082-001A68712055}" type="slidenum">
              <a:rPr lang="fr-FR" smtClean="0"/>
              <a:t>30</a:t>
            </a:fld>
            <a:endParaRPr lang="fr-FR"/>
          </a:p>
        </p:txBody>
      </p:sp>
    </p:spTree>
    <p:extLst>
      <p:ext uri="{BB962C8B-B14F-4D97-AF65-F5344CB8AC3E}">
        <p14:creationId xmlns:p14="http://schemas.microsoft.com/office/powerpoint/2010/main" val="14313014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EC14093-1759-4F33-B7FD-F7FEAA25D487}"/>
              </a:ext>
            </a:extLst>
          </p:cNvPr>
          <p:cNvSpPr>
            <a:spLocks noGrp="1"/>
          </p:cNvSpPr>
          <p:nvPr>
            <p:ph type="title"/>
          </p:nvPr>
        </p:nvSpPr>
        <p:spPr/>
        <p:txBody>
          <a:bodyPr/>
          <a:lstStyle/>
          <a:p>
            <a:r>
              <a:rPr lang="en-US" dirty="0"/>
              <a:t>Future Work</a:t>
            </a:r>
          </a:p>
        </p:txBody>
      </p:sp>
      <p:sp>
        <p:nvSpPr>
          <p:cNvPr id="4" name="Espace réservé du contenu 3">
            <a:extLst>
              <a:ext uri="{FF2B5EF4-FFF2-40B4-BE49-F238E27FC236}">
                <a16:creationId xmlns:a16="http://schemas.microsoft.com/office/drawing/2014/main" id="{1B40A37F-5C86-467A-8D3A-1A51CBAA8DCB}"/>
              </a:ext>
            </a:extLst>
          </p:cNvPr>
          <p:cNvSpPr>
            <a:spLocks noGrp="1"/>
          </p:cNvSpPr>
          <p:nvPr>
            <p:ph idx="1"/>
          </p:nvPr>
        </p:nvSpPr>
        <p:spPr/>
        <p:txBody>
          <a:bodyPr>
            <a:normAutofit/>
          </a:bodyPr>
          <a:lstStyle/>
          <a:p>
            <a:r>
              <a:rPr lang="en-US" dirty="0"/>
              <a:t>Handle callbacks with proof of refinement</a:t>
            </a:r>
          </a:p>
          <a:p>
            <a:endParaRPr lang="en-US" dirty="0"/>
          </a:p>
          <a:p>
            <a:r>
              <a:rPr lang="en-US" dirty="0"/>
              <a:t>Handle pointers to constant data differently than ownership</a:t>
            </a:r>
          </a:p>
          <a:p>
            <a:endParaRPr lang="en-US" dirty="0"/>
          </a:p>
          <a:p>
            <a:r>
              <a:rPr lang="en-US" dirty="0"/>
              <a:t>Look at lifting some limitations of ownership rules, e.g. to allow parent pointers</a:t>
            </a:r>
          </a:p>
          <a:p>
            <a:endParaRPr lang="en-US" dirty="0"/>
          </a:p>
          <a:p>
            <a:r>
              <a:rPr lang="en-US" dirty="0"/>
              <a:t>Other ideas/suggestions are welcome!</a:t>
            </a:r>
          </a:p>
          <a:p>
            <a:endParaRPr lang="en-US" dirty="0"/>
          </a:p>
        </p:txBody>
      </p:sp>
      <p:sp>
        <p:nvSpPr>
          <p:cNvPr id="3" name="Espace réservé du numéro de diapositive 2">
            <a:extLst>
              <a:ext uri="{FF2B5EF4-FFF2-40B4-BE49-F238E27FC236}">
                <a16:creationId xmlns:a16="http://schemas.microsoft.com/office/drawing/2014/main" id="{4629452A-5098-4469-8186-6309E4F029E5}"/>
              </a:ext>
            </a:extLst>
          </p:cNvPr>
          <p:cNvSpPr>
            <a:spLocks noGrp="1"/>
          </p:cNvSpPr>
          <p:nvPr>
            <p:ph type="sldNum" sz="quarter" idx="12"/>
          </p:nvPr>
        </p:nvSpPr>
        <p:spPr/>
        <p:txBody>
          <a:bodyPr/>
          <a:lstStyle/>
          <a:p>
            <a:fld id="{C9355402-0690-4A79-A082-001A68712055}" type="slidenum">
              <a:rPr lang="fr-FR" smtClean="0"/>
              <a:t>31</a:t>
            </a:fld>
            <a:endParaRPr lang="fr-FR"/>
          </a:p>
        </p:txBody>
      </p:sp>
    </p:spTree>
    <p:extLst>
      <p:ext uri="{BB962C8B-B14F-4D97-AF65-F5344CB8AC3E}">
        <p14:creationId xmlns:p14="http://schemas.microsoft.com/office/powerpoint/2010/main" val="4945267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8DD09C2-DF3F-4C5E-A31F-B35F3EB271C0}"/>
              </a:ext>
            </a:extLst>
          </p:cNvPr>
          <p:cNvSpPr>
            <a:spLocks noGrp="1"/>
          </p:cNvSpPr>
          <p:nvPr>
            <p:ph type="title"/>
          </p:nvPr>
        </p:nvSpPr>
        <p:spPr/>
        <p:txBody>
          <a:bodyPr/>
          <a:lstStyle/>
          <a:p>
            <a:r>
              <a:rPr lang="en-US" dirty="0"/>
              <a:t>Contract-Based Programming in Ada 2012</a:t>
            </a:r>
          </a:p>
        </p:txBody>
      </p:sp>
      <p:sp>
        <p:nvSpPr>
          <p:cNvPr id="3" name="Espace réservé du contenu 2">
            <a:extLst>
              <a:ext uri="{FF2B5EF4-FFF2-40B4-BE49-F238E27FC236}">
                <a16:creationId xmlns:a16="http://schemas.microsoft.com/office/drawing/2014/main" id="{F4515F1F-B25F-4FA0-91AB-98D95987DDD3}"/>
              </a:ext>
            </a:extLst>
          </p:cNvPr>
          <p:cNvSpPr>
            <a:spLocks noGrp="1"/>
          </p:cNvSpPr>
          <p:nvPr>
            <p:ph idx="1"/>
          </p:nvPr>
        </p:nvSpPr>
        <p:spPr>
          <a:xfrm>
            <a:off x="838200" y="1825624"/>
            <a:ext cx="10515600" cy="4667251"/>
          </a:xfrm>
        </p:spPr>
        <p:txBody>
          <a:bodyPr>
            <a:noAutofit/>
          </a:bodyPr>
          <a:lstStyle/>
          <a:p>
            <a:r>
              <a:rPr lang="en-US" dirty="0"/>
              <a:t>Pre and postconditions for subprograms</a:t>
            </a:r>
          </a:p>
          <a:p>
            <a:endParaRPr lang="en-US" dirty="0"/>
          </a:p>
          <a:p>
            <a:endParaRPr lang="en-US" dirty="0"/>
          </a:p>
          <a:p>
            <a:endParaRPr lang="en-US" sz="800" dirty="0"/>
          </a:p>
          <a:p>
            <a:r>
              <a:rPr lang="en-US" dirty="0"/>
              <a:t>Strong and weak type invariants</a:t>
            </a:r>
          </a:p>
          <a:p>
            <a:endParaRPr lang="en-US" dirty="0"/>
          </a:p>
          <a:p>
            <a:pPr marL="0" indent="0">
              <a:buNone/>
            </a:pPr>
            <a:endParaRPr lang="en-US" dirty="0"/>
          </a:p>
          <a:p>
            <a:endParaRPr lang="en-US" sz="4400" dirty="0"/>
          </a:p>
          <a:p>
            <a:r>
              <a:rPr lang="en-US" dirty="0"/>
              <a:t>Checked at runtime when assertions are enabled</a:t>
            </a:r>
          </a:p>
        </p:txBody>
      </p:sp>
      <p:sp>
        <p:nvSpPr>
          <p:cNvPr id="4" name="Espace réservé du numéro de diapositive 3">
            <a:extLst>
              <a:ext uri="{FF2B5EF4-FFF2-40B4-BE49-F238E27FC236}">
                <a16:creationId xmlns:a16="http://schemas.microsoft.com/office/drawing/2014/main" id="{A784EC9C-3FD9-42CF-8245-7A21D2B4EEA2}"/>
              </a:ext>
            </a:extLst>
          </p:cNvPr>
          <p:cNvSpPr>
            <a:spLocks noGrp="1"/>
          </p:cNvSpPr>
          <p:nvPr>
            <p:ph type="sldNum" sz="quarter" idx="12"/>
          </p:nvPr>
        </p:nvSpPr>
        <p:spPr/>
        <p:txBody>
          <a:bodyPr/>
          <a:lstStyle/>
          <a:p>
            <a:fld id="{C9355402-0690-4A79-A082-001A68712055}" type="slidenum">
              <a:rPr lang="fr-FR" smtClean="0"/>
              <a:t>4</a:t>
            </a:fld>
            <a:endParaRPr lang="fr-FR"/>
          </a:p>
        </p:txBody>
      </p:sp>
      <p:sp>
        <p:nvSpPr>
          <p:cNvPr id="5" name="Espace réservé du contenu 2">
            <a:extLst>
              <a:ext uri="{FF2B5EF4-FFF2-40B4-BE49-F238E27FC236}">
                <a16:creationId xmlns:a16="http://schemas.microsoft.com/office/drawing/2014/main" id="{6013648A-59C8-4B45-9A9A-479954071560}"/>
              </a:ext>
            </a:extLst>
          </p:cNvPr>
          <p:cNvSpPr txBox="1">
            <a:spLocks/>
          </p:cNvSpPr>
          <p:nvPr/>
        </p:nvSpPr>
        <p:spPr>
          <a:xfrm>
            <a:off x="1958474" y="2399033"/>
            <a:ext cx="7895063" cy="128356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latin typeface="Courier New" panose="02070309020205020404" pitchFamily="49" charset="0"/>
                <a:cs typeface="Courier New" panose="02070309020205020404" pitchFamily="49" charset="0"/>
              </a:rPr>
              <a:t>procedure</a:t>
            </a:r>
            <a:r>
              <a:rPr lang="en-US" sz="2000" dirty="0">
                <a:latin typeface="Courier New" panose="02070309020205020404" pitchFamily="49" charset="0"/>
                <a:cs typeface="Courier New" panose="02070309020205020404" pitchFamily="49" charset="0"/>
              </a:rPr>
              <a:t> Increment (X : </a:t>
            </a:r>
            <a:r>
              <a:rPr lang="en-US" sz="2000" b="1" dirty="0">
                <a:latin typeface="Courier New" panose="02070309020205020404" pitchFamily="49" charset="0"/>
                <a:cs typeface="Courier New" panose="02070309020205020404" pitchFamily="49" charset="0"/>
              </a:rPr>
              <a:t>in out </a:t>
            </a:r>
            <a:r>
              <a:rPr lang="en-US" sz="2000" dirty="0">
                <a:latin typeface="Courier New" panose="02070309020205020404" pitchFamily="49" charset="0"/>
                <a:cs typeface="Courier New" panose="02070309020205020404" pitchFamily="49" charset="0"/>
              </a:rPr>
              <a:t>Integer) </a:t>
            </a:r>
            <a:r>
              <a:rPr lang="en-US" sz="2000" b="1" dirty="0">
                <a:latin typeface="Courier New" panose="02070309020205020404" pitchFamily="49" charset="0"/>
                <a:cs typeface="Courier New" panose="02070309020205020404" pitchFamily="49" charset="0"/>
              </a:rPr>
              <a:t>with</a:t>
            </a:r>
          </a:p>
          <a:p>
            <a:pPr marL="0" indent="0">
              <a:buNone/>
            </a:pPr>
            <a:r>
              <a:rPr lang="en-US" sz="2000" dirty="0">
                <a:latin typeface="Courier New" panose="02070309020205020404" pitchFamily="49" charset="0"/>
                <a:cs typeface="Courier New" panose="02070309020205020404" pitchFamily="49" charset="0"/>
              </a:rPr>
              <a:t>  Pre  =&gt; X &lt; </a:t>
            </a:r>
            <a:r>
              <a:rPr lang="en-US" sz="2000" dirty="0" err="1">
                <a:latin typeface="Courier New" panose="02070309020205020404" pitchFamily="49" charset="0"/>
                <a:cs typeface="Courier New" panose="02070309020205020404" pitchFamily="49" charset="0"/>
              </a:rPr>
              <a:t>Integer’Last</a:t>
            </a:r>
            <a:r>
              <a:rPr lang="en-US" sz="2000" dirty="0">
                <a:latin typeface="Courier New" panose="02070309020205020404" pitchFamily="49" charset="0"/>
                <a:cs typeface="Courier New" panose="02070309020205020404" pitchFamily="49" charset="0"/>
              </a:rPr>
              <a:t>,</a:t>
            </a:r>
          </a:p>
          <a:p>
            <a:pPr marL="0" indent="0">
              <a:buNone/>
            </a:pPr>
            <a:r>
              <a:rPr lang="en-US" sz="2000" dirty="0">
                <a:latin typeface="Courier New" panose="02070309020205020404" pitchFamily="49" charset="0"/>
                <a:cs typeface="Courier New" panose="02070309020205020404" pitchFamily="49" charset="0"/>
              </a:rPr>
              <a:t>  Post =&gt; X &gt; </a:t>
            </a:r>
            <a:r>
              <a:rPr lang="en-US" sz="2000" dirty="0" err="1">
                <a:latin typeface="Courier New" panose="02070309020205020404" pitchFamily="49" charset="0"/>
                <a:cs typeface="Courier New" panose="02070309020205020404" pitchFamily="49" charset="0"/>
              </a:rPr>
              <a:t>X’Old</a:t>
            </a:r>
            <a:r>
              <a:rPr lang="en-US" sz="2000" dirty="0">
                <a:latin typeface="Courier New" panose="02070309020205020404" pitchFamily="49" charset="0"/>
                <a:cs typeface="Courier New" panose="02070309020205020404" pitchFamily="49" charset="0"/>
              </a:rPr>
              <a:t>;</a:t>
            </a:r>
          </a:p>
        </p:txBody>
      </p:sp>
      <p:sp>
        <p:nvSpPr>
          <p:cNvPr id="6" name="Espace réservé du contenu 2">
            <a:extLst>
              <a:ext uri="{FF2B5EF4-FFF2-40B4-BE49-F238E27FC236}">
                <a16:creationId xmlns:a16="http://schemas.microsoft.com/office/drawing/2014/main" id="{A740DE44-140C-40EB-AEA7-1D20EBAD36D8}"/>
              </a:ext>
            </a:extLst>
          </p:cNvPr>
          <p:cNvSpPr txBox="1">
            <a:spLocks/>
          </p:cNvSpPr>
          <p:nvPr/>
        </p:nvSpPr>
        <p:spPr>
          <a:xfrm>
            <a:off x="1970203" y="4176074"/>
            <a:ext cx="9521071" cy="1753386"/>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latin typeface="Courier New" panose="02070309020205020404" pitchFamily="49" charset="0"/>
                <a:cs typeface="Courier New" panose="02070309020205020404" pitchFamily="49" charset="0"/>
              </a:rPr>
              <a:t>subtype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Sorted_Arr</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is</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Small_Int_Arr</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with</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Dynamic_Predicate</a:t>
            </a:r>
            <a:r>
              <a:rPr lang="en-US" sz="2000" dirty="0">
                <a:latin typeface="Courier New" panose="02070309020205020404" pitchFamily="49" charset="0"/>
                <a:cs typeface="Courier New" panose="02070309020205020404" pitchFamily="49" charset="0"/>
              </a:rPr>
              <a:t> =&gt;</a:t>
            </a:r>
          </a:p>
          <a:p>
            <a:pPr marL="0" indent="0">
              <a:buNone/>
            </a:pP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for all </a:t>
            </a:r>
            <a:r>
              <a:rPr lang="en-US" sz="2000" dirty="0">
                <a:latin typeface="Courier New" panose="02070309020205020404" pitchFamily="49" charset="0"/>
                <a:cs typeface="Courier New" panose="02070309020205020404" pitchFamily="49" charset="0"/>
              </a:rPr>
              <a:t>I </a:t>
            </a:r>
            <a:r>
              <a:rPr lang="en-US" sz="2000" b="1" dirty="0">
                <a:latin typeface="Courier New" panose="02070309020205020404" pitchFamily="49" charset="0"/>
                <a:cs typeface="Courier New" panose="02070309020205020404" pitchFamily="49" charset="0"/>
              </a:rPr>
              <a:t>in</a:t>
            </a:r>
            <a:r>
              <a:rPr lang="en-US" sz="2000" dirty="0">
                <a:latin typeface="Courier New" panose="02070309020205020404" pitchFamily="49" charset="0"/>
                <a:cs typeface="Courier New" panose="02070309020205020404" pitchFamily="49" charset="0"/>
              </a:rPr>
              <a:t> 1 .. 9 =&gt;</a:t>
            </a:r>
          </a:p>
          <a:p>
            <a:pPr marL="0" indent="0">
              <a:buNone/>
            </a:pP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Sorted_Arr</a:t>
            </a:r>
            <a:r>
              <a:rPr lang="en-US" sz="2000" dirty="0">
                <a:latin typeface="Courier New" panose="02070309020205020404" pitchFamily="49" charset="0"/>
                <a:cs typeface="Courier New" panose="02070309020205020404" pitchFamily="49" charset="0"/>
              </a:rPr>
              <a:t> (I) &lt; </a:t>
            </a:r>
            <a:r>
              <a:rPr lang="en-US" sz="2000" dirty="0" err="1">
                <a:latin typeface="Courier New" panose="02070309020205020404" pitchFamily="49" charset="0"/>
                <a:cs typeface="Courier New" panose="02070309020205020404" pitchFamily="49" charset="0"/>
              </a:rPr>
              <a:t>Sorted_Arr</a:t>
            </a:r>
            <a:r>
              <a:rPr lang="en-US" sz="2000" dirty="0">
                <a:latin typeface="Courier New" panose="02070309020205020404" pitchFamily="49" charset="0"/>
                <a:cs typeface="Courier New" panose="02070309020205020404" pitchFamily="49" charset="0"/>
              </a:rPr>
              <a:t> (I + 1));</a:t>
            </a:r>
          </a:p>
        </p:txBody>
      </p:sp>
    </p:spTree>
    <p:extLst>
      <p:ext uri="{BB962C8B-B14F-4D97-AF65-F5344CB8AC3E}">
        <p14:creationId xmlns:p14="http://schemas.microsoft.com/office/powerpoint/2010/main" val="3405575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3F24C8-7EE3-45E5-B55C-F2CE91667861}"/>
              </a:ext>
            </a:extLst>
          </p:cNvPr>
          <p:cNvSpPr>
            <a:spLocks noGrp="1"/>
          </p:cNvSpPr>
          <p:nvPr>
            <p:ph type="title"/>
          </p:nvPr>
        </p:nvSpPr>
        <p:spPr/>
        <p:txBody>
          <a:bodyPr>
            <a:normAutofit/>
          </a:bodyPr>
          <a:lstStyle/>
          <a:p>
            <a:r>
              <a:rPr lang="en-US" dirty="0"/>
              <a:t>SPARK 2014 – Formal Verification of Ada 2012</a:t>
            </a:r>
          </a:p>
        </p:txBody>
      </p:sp>
      <p:sp>
        <p:nvSpPr>
          <p:cNvPr id="3" name="Espace réservé du contenu 2">
            <a:extLst>
              <a:ext uri="{FF2B5EF4-FFF2-40B4-BE49-F238E27FC236}">
                <a16:creationId xmlns:a16="http://schemas.microsoft.com/office/drawing/2014/main" id="{EB4A80D3-F808-405E-90D5-D421CCA1F0E5}"/>
              </a:ext>
            </a:extLst>
          </p:cNvPr>
          <p:cNvSpPr>
            <a:spLocks noGrp="1"/>
          </p:cNvSpPr>
          <p:nvPr>
            <p:ph idx="1"/>
          </p:nvPr>
        </p:nvSpPr>
        <p:spPr/>
        <p:txBody>
          <a:bodyPr/>
          <a:lstStyle/>
          <a:p>
            <a:r>
              <a:rPr lang="en-US" dirty="0"/>
              <a:t>Verifies formally absence of runtime errors and contracts</a:t>
            </a:r>
          </a:p>
          <a:p>
            <a:endParaRPr lang="en-US" dirty="0"/>
          </a:p>
          <a:p>
            <a:endParaRPr lang="en-US" dirty="0"/>
          </a:p>
          <a:p>
            <a:endParaRPr lang="en-US" dirty="0"/>
          </a:p>
          <a:p>
            <a:endParaRPr lang="en-US" dirty="0"/>
          </a:p>
          <a:p>
            <a:r>
              <a:rPr lang="en-US" dirty="0"/>
              <a:t>Using deductive verification</a:t>
            </a:r>
          </a:p>
        </p:txBody>
      </p:sp>
      <p:sp>
        <p:nvSpPr>
          <p:cNvPr id="4" name="Espace réservé du numéro de diapositive 3">
            <a:extLst>
              <a:ext uri="{FF2B5EF4-FFF2-40B4-BE49-F238E27FC236}">
                <a16:creationId xmlns:a16="http://schemas.microsoft.com/office/drawing/2014/main" id="{05EE75A9-FA3C-4A43-B613-3121B9EC0783}"/>
              </a:ext>
            </a:extLst>
          </p:cNvPr>
          <p:cNvSpPr>
            <a:spLocks noGrp="1"/>
          </p:cNvSpPr>
          <p:nvPr>
            <p:ph type="sldNum" sz="quarter" idx="12"/>
          </p:nvPr>
        </p:nvSpPr>
        <p:spPr/>
        <p:txBody>
          <a:bodyPr/>
          <a:lstStyle/>
          <a:p>
            <a:fld id="{C9355402-0690-4A79-A082-001A68712055}" type="slidenum">
              <a:rPr lang="fr-FR" smtClean="0"/>
              <a:t>5</a:t>
            </a:fld>
            <a:endParaRPr lang="fr-FR"/>
          </a:p>
        </p:txBody>
      </p:sp>
      <p:grpSp>
        <p:nvGrpSpPr>
          <p:cNvPr id="5" name="Groupe 4">
            <a:extLst>
              <a:ext uri="{FF2B5EF4-FFF2-40B4-BE49-F238E27FC236}">
                <a16:creationId xmlns:a16="http://schemas.microsoft.com/office/drawing/2014/main" id="{689BCCB9-98A2-4C7B-AB0E-4FE9D60D7929}"/>
              </a:ext>
            </a:extLst>
          </p:cNvPr>
          <p:cNvGrpSpPr/>
          <p:nvPr/>
        </p:nvGrpSpPr>
        <p:grpSpPr>
          <a:xfrm>
            <a:off x="569290" y="5022076"/>
            <a:ext cx="10865139" cy="861860"/>
            <a:chOff x="569290" y="4455606"/>
            <a:chExt cx="10865139" cy="861860"/>
          </a:xfrm>
        </p:grpSpPr>
        <p:sp>
          <p:nvSpPr>
            <p:cNvPr id="6" name="Flèche droite 49">
              <a:extLst>
                <a:ext uri="{FF2B5EF4-FFF2-40B4-BE49-F238E27FC236}">
                  <a16:creationId xmlns:a16="http://schemas.microsoft.com/office/drawing/2014/main" id="{C6DA36B2-3E1D-452D-9489-A970BC1CE2E1}"/>
                </a:ext>
              </a:extLst>
            </p:cNvPr>
            <p:cNvSpPr/>
            <p:nvPr/>
          </p:nvSpPr>
          <p:spPr>
            <a:xfrm>
              <a:off x="7598329" y="4689569"/>
              <a:ext cx="2683099" cy="393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 coins arrondis 6">
              <a:extLst>
                <a:ext uri="{FF2B5EF4-FFF2-40B4-BE49-F238E27FC236}">
                  <a16:creationId xmlns:a16="http://schemas.microsoft.com/office/drawing/2014/main" id="{A4FF8A6F-701B-476A-8553-9F7DE10698EB}"/>
                </a:ext>
              </a:extLst>
            </p:cNvPr>
            <p:cNvSpPr/>
            <p:nvPr/>
          </p:nvSpPr>
          <p:spPr>
            <a:xfrm>
              <a:off x="8024237" y="4455606"/>
              <a:ext cx="1783271" cy="861860"/>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8" name="ZoneTexte 7">
              <a:extLst>
                <a:ext uri="{FF2B5EF4-FFF2-40B4-BE49-F238E27FC236}">
                  <a16:creationId xmlns:a16="http://schemas.microsoft.com/office/drawing/2014/main" id="{F9ADABAC-AD53-4EF3-8D9E-21C461A31FF7}"/>
                </a:ext>
              </a:extLst>
            </p:cNvPr>
            <p:cNvSpPr txBox="1"/>
            <p:nvPr/>
          </p:nvSpPr>
          <p:spPr>
            <a:xfrm>
              <a:off x="569290" y="4471038"/>
              <a:ext cx="2322046" cy="830997"/>
            </a:xfrm>
            <a:prstGeom prst="rect">
              <a:avLst/>
            </a:prstGeom>
            <a:noFill/>
          </p:spPr>
          <p:txBody>
            <a:bodyPr wrap="square" rtlCol="0">
              <a:spAutoFit/>
            </a:bodyPr>
            <a:lstStyle/>
            <a:p>
              <a:pPr algn="ctr"/>
              <a:r>
                <a:rPr lang="en-US" sz="2400" i="1" dirty="0"/>
                <a:t>SPARK 2014</a:t>
              </a:r>
            </a:p>
            <a:p>
              <a:pPr algn="ctr"/>
              <a:r>
                <a:rPr lang="en-US" sz="2400" i="1" dirty="0"/>
                <a:t>Code + Contracts</a:t>
              </a:r>
            </a:p>
          </p:txBody>
        </p:sp>
        <p:sp>
          <p:nvSpPr>
            <p:cNvPr id="9" name="Flèche droite 49">
              <a:extLst>
                <a:ext uri="{FF2B5EF4-FFF2-40B4-BE49-F238E27FC236}">
                  <a16:creationId xmlns:a16="http://schemas.microsoft.com/office/drawing/2014/main" id="{98685092-6BCD-4CA7-90B2-7846FD7B2C64}"/>
                </a:ext>
              </a:extLst>
            </p:cNvPr>
            <p:cNvSpPr/>
            <p:nvPr/>
          </p:nvSpPr>
          <p:spPr>
            <a:xfrm>
              <a:off x="2918380" y="4689569"/>
              <a:ext cx="2581416" cy="39393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 coins arrondis 9">
              <a:extLst>
                <a:ext uri="{FF2B5EF4-FFF2-40B4-BE49-F238E27FC236}">
                  <a16:creationId xmlns:a16="http://schemas.microsoft.com/office/drawing/2014/main" id="{392617DB-592B-4B5E-BA5F-4F15DCD5E4FE}"/>
                </a:ext>
              </a:extLst>
            </p:cNvPr>
            <p:cNvSpPr/>
            <p:nvPr/>
          </p:nvSpPr>
          <p:spPr>
            <a:xfrm>
              <a:off x="3404446" y="4586248"/>
              <a:ext cx="1525265" cy="600577"/>
            </a:xfrm>
            <a:prstGeom prst="roundRect">
              <a:avLst/>
            </a:prstGeom>
            <a:ln w="38100"/>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11" name="ZoneTexte 10">
              <a:extLst>
                <a:ext uri="{FF2B5EF4-FFF2-40B4-BE49-F238E27FC236}">
                  <a16:creationId xmlns:a16="http://schemas.microsoft.com/office/drawing/2014/main" id="{67178418-AC84-46DC-9368-6B67220CEA10}"/>
                </a:ext>
              </a:extLst>
            </p:cNvPr>
            <p:cNvSpPr txBox="1"/>
            <p:nvPr/>
          </p:nvSpPr>
          <p:spPr>
            <a:xfrm>
              <a:off x="3290618" y="4655704"/>
              <a:ext cx="1783271" cy="461665"/>
            </a:xfrm>
            <a:prstGeom prst="rect">
              <a:avLst/>
            </a:prstGeom>
            <a:noFill/>
          </p:spPr>
          <p:txBody>
            <a:bodyPr wrap="square" rtlCol="0">
              <a:spAutoFit/>
            </a:bodyPr>
            <a:lstStyle/>
            <a:p>
              <a:pPr algn="ctr"/>
              <a:r>
                <a:rPr lang="en-US" sz="2400" dirty="0" err="1"/>
                <a:t>GNATprove</a:t>
              </a:r>
              <a:endParaRPr lang="en-US" sz="2400" dirty="0"/>
            </a:p>
          </p:txBody>
        </p:sp>
        <p:sp>
          <p:nvSpPr>
            <p:cNvPr id="12" name="ZoneTexte 11">
              <a:extLst>
                <a:ext uri="{FF2B5EF4-FFF2-40B4-BE49-F238E27FC236}">
                  <a16:creationId xmlns:a16="http://schemas.microsoft.com/office/drawing/2014/main" id="{9A14FC7E-8EB3-40D7-83DC-0588162B325C}"/>
                </a:ext>
              </a:extLst>
            </p:cNvPr>
            <p:cNvSpPr txBox="1"/>
            <p:nvPr/>
          </p:nvSpPr>
          <p:spPr>
            <a:xfrm>
              <a:off x="5442821" y="4471038"/>
              <a:ext cx="2322046" cy="830997"/>
            </a:xfrm>
            <a:prstGeom prst="rect">
              <a:avLst/>
            </a:prstGeom>
            <a:noFill/>
          </p:spPr>
          <p:txBody>
            <a:bodyPr wrap="square" rtlCol="0">
              <a:spAutoFit/>
            </a:bodyPr>
            <a:lstStyle/>
            <a:p>
              <a:pPr algn="ctr"/>
              <a:r>
                <a:rPr lang="en-US" sz="2400" i="1" dirty="0"/>
                <a:t>Mathematical</a:t>
              </a:r>
            </a:p>
            <a:p>
              <a:pPr algn="ctr"/>
              <a:r>
                <a:rPr lang="en-US" sz="2400" i="1" dirty="0"/>
                <a:t>Formulas</a:t>
              </a:r>
            </a:p>
          </p:txBody>
        </p:sp>
        <p:sp>
          <p:nvSpPr>
            <p:cNvPr id="13" name="ZoneTexte 12">
              <a:extLst>
                <a:ext uri="{FF2B5EF4-FFF2-40B4-BE49-F238E27FC236}">
                  <a16:creationId xmlns:a16="http://schemas.microsoft.com/office/drawing/2014/main" id="{531A8640-335C-477D-AE20-F71AF35EF712}"/>
                </a:ext>
              </a:extLst>
            </p:cNvPr>
            <p:cNvSpPr txBox="1"/>
            <p:nvPr/>
          </p:nvSpPr>
          <p:spPr>
            <a:xfrm>
              <a:off x="8024237" y="4471038"/>
              <a:ext cx="1783271" cy="830997"/>
            </a:xfrm>
            <a:prstGeom prst="rect">
              <a:avLst/>
            </a:prstGeom>
            <a:noFill/>
          </p:spPr>
          <p:txBody>
            <a:bodyPr wrap="square" rtlCol="0">
              <a:spAutoFit/>
            </a:bodyPr>
            <a:lstStyle/>
            <a:p>
              <a:pPr algn="ctr"/>
              <a:r>
                <a:rPr lang="en-US" sz="2400" dirty="0"/>
                <a:t>Automatic SMT Solvers</a:t>
              </a:r>
            </a:p>
          </p:txBody>
        </p:sp>
        <p:sp>
          <p:nvSpPr>
            <p:cNvPr id="14" name="ZoneTexte 13">
              <a:extLst>
                <a:ext uri="{FF2B5EF4-FFF2-40B4-BE49-F238E27FC236}">
                  <a16:creationId xmlns:a16="http://schemas.microsoft.com/office/drawing/2014/main" id="{023BEA7E-265F-4AA3-95EA-22011221767A}"/>
                </a:ext>
              </a:extLst>
            </p:cNvPr>
            <p:cNvSpPr txBox="1"/>
            <p:nvPr/>
          </p:nvSpPr>
          <p:spPr>
            <a:xfrm>
              <a:off x="10116391" y="4471038"/>
              <a:ext cx="1318038" cy="830997"/>
            </a:xfrm>
            <a:prstGeom prst="rect">
              <a:avLst/>
            </a:prstGeom>
            <a:noFill/>
          </p:spPr>
          <p:txBody>
            <a:bodyPr wrap="square" rtlCol="0">
              <a:spAutoFit/>
            </a:bodyPr>
            <a:lstStyle/>
            <a:p>
              <a:pPr algn="ctr"/>
              <a:r>
                <a:rPr lang="en-US" sz="2400" i="1" dirty="0"/>
                <a:t>Proof</a:t>
              </a:r>
            </a:p>
            <a:p>
              <a:pPr algn="ctr"/>
              <a:r>
                <a:rPr lang="en-US" sz="2400" i="1" dirty="0"/>
                <a:t>Results</a:t>
              </a:r>
            </a:p>
          </p:txBody>
        </p:sp>
      </p:grpSp>
      <p:sp>
        <p:nvSpPr>
          <p:cNvPr id="15" name="Espace réservé du contenu 2">
            <a:extLst>
              <a:ext uri="{FF2B5EF4-FFF2-40B4-BE49-F238E27FC236}">
                <a16:creationId xmlns:a16="http://schemas.microsoft.com/office/drawing/2014/main" id="{5B13513A-D82F-4442-915A-CEFE08FF59EB}"/>
              </a:ext>
            </a:extLst>
          </p:cNvPr>
          <p:cNvSpPr txBox="1">
            <a:spLocks/>
          </p:cNvSpPr>
          <p:nvPr/>
        </p:nvSpPr>
        <p:spPr>
          <a:xfrm>
            <a:off x="1395167" y="2399033"/>
            <a:ext cx="8458370" cy="1673346"/>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urier New" panose="02070309020205020404" pitchFamily="49" charset="0"/>
                <a:cs typeface="Courier New" panose="02070309020205020404" pitchFamily="49" charset="0"/>
              </a:rPr>
              <a:t>A : </a:t>
            </a:r>
            <a:r>
              <a:rPr lang="en-US" sz="2000" dirty="0" err="1">
                <a:latin typeface="Courier New" panose="02070309020205020404" pitchFamily="49" charset="0"/>
                <a:cs typeface="Courier New" panose="02070309020205020404" pitchFamily="49" charset="0"/>
              </a:rPr>
              <a:t>Sorted_Arr</a:t>
            </a:r>
            <a:r>
              <a:rPr lang="en-US" sz="2000" dirty="0">
                <a:latin typeface="Courier New" panose="02070309020205020404" pitchFamily="49" charset="0"/>
                <a:cs typeface="Courier New" panose="02070309020205020404" pitchFamily="49" charset="0"/>
              </a:rPr>
              <a:t> := (0, 1, 2, 3, 4, 5, 6, 7, 8, 9);</a:t>
            </a:r>
          </a:p>
          <a:p>
            <a:pPr marL="0" indent="0">
              <a:buNone/>
            </a:pPr>
            <a:r>
              <a:rPr lang="en-US" sz="2000" i="1" dirty="0">
                <a:latin typeface="Courier New" panose="02070309020205020404" pitchFamily="49" charset="0"/>
                <a:cs typeface="Courier New" panose="02070309020205020404" pitchFamily="49" charset="0"/>
              </a:rPr>
              <a:t>--  predicate check proved</a:t>
            </a:r>
          </a:p>
          <a:p>
            <a:pPr marL="0" indent="0">
              <a:buNone/>
            </a:pPr>
            <a:endParaRPr lang="en-US" sz="900" i="1" dirty="0">
              <a:latin typeface="Courier New" panose="02070309020205020404" pitchFamily="49" charset="0"/>
              <a:cs typeface="Courier New" panose="02070309020205020404" pitchFamily="49" charset="0"/>
            </a:endParaRPr>
          </a:p>
          <a:p>
            <a:pPr marL="0" indent="0">
              <a:buNone/>
            </a:pPr>
            <a:r>
              <a:rPr lang="en-US" sz="2000" dirty="0">
                <a:latin typeface="Courier New" panose="02070309020205020404" pitchFamily="49" charset="0"/>
                <a:cs typeface="Courier New" panose="02070309020205020404" pitchFamily="49" charset="0"/>
              </a:rPr>
              <a:t>X : Integer := 15;</a:t>
            </a:r>
          </a:p>
          <a:p>
            <a:pPr marL="0" indent="0">
              <a:buNone/>
            </a:pPr>
            <a:r>
              <a:rPr lang="en-US" sz="2000" dirty="0">
                <a:latin typeface="Courier New" panose="02070309020205020404" pitchFamily="49" charset="0"/>
                <a:cs typeface="Courier New" panose="02070309020205020404" pitchFamily="49" charset="0"/>
              </a:rPr>
              <a:t>Increment (X);      </a:t>
            </a:r>
            <a:r>
              <a:rPr lang="en-US" sz="2000" i="1" dirty="0">
                <a:latin typeface="Courier New" panose="02070309020205020404" pitchFamily="49" charset="0"/>
                <a:cs typeface="Courier New" panose="02070309020205020404" pitchFamily="49" charset="0"/>
              </a:rPr>
              <a:t>--  precondition proved</a:t>
            </a:r>
          </a:p>
        </p:txBody>
      </p:sp>
    </p:spTree>
    <p:extLst>
      <p:ext uri="{BB962C8B-B14F-4D97-AF65-F5344CB8AC3E}">
        <p14:creationId xmlns:p14="http://schemas.microsoft.com/office/powerpoint/2010/main" val="3793453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93F24C8-7EE3-45E5-B55C-F2CE91667861}"/>
              </a:ext>
            </a:extLst>
          </p:cNvPr>
          <p:cNvSpPr>
            <a:spLocks noGrp="1"/>
          </p:cNvSpPr>
          <p:nvPr>
            <p:ph type="title"/>
          </p:nvPr>
        </p:nvSpPr>
        <p:spPr/>
        <p:txBody>
          <a:bodyPr>
            <a:normAutofit/>
          </a:bodyPr>
          <a:lstStyle/>
          <a:p>
            <a:r>
              <a:rPr lang="en-US" dirty="0"/>
              <a:t>SPARK 2014 – Excluded Features</a:t>
            </a:r>
          </a:p>
        </p:txBody>
      </p:sp>
      <p:sp>
        <p:nvSpPr>
          <p:cNvPr id="3" name="Espace réservé du contenu 2">
            <a:extLst>
              <a:ext uri="{FF2B5EF4-FFF2-40B4-BE49-F238E27FC236}">
                <a16:creationId xmlns:a16="http://schemas.microsoft.com/office/drawing/2014/main" id="{EB4A80D3-F808-405E-90D5-D421CCA1F0E5}"/>
              </a:ext>
            </a:extLst>
          </p:cNvPr>
          <p:cNvSpPr>
            <a:spLocks noGrp="1"/>
          </p:cNvSpPr>
          <p:nvPr>
            <p:ph idx="1"/>
          </p:nvPr>
        </p:nvSpPr>
        <p:spPr/>
        <p:txBody>
          <a:bodyPr/>
          <a:lstStyle/>
          <a:p>
            <a:r>
              <a:rPr lang="en-US" dirty="0"/>
              <a:t>Forbid features which complicate formal verification</a:t>
            </a:r>
          </a:p>
          <a:p>
            <a:pPr lvl="1"/>
            <a:r>
              <a:rPr lang="en-US" dirty="0"/>
              <a:t>Handling of exceptions</a:t>
            </a:r>
          </a:p>
          <a:p>
            <a:pPr lvl="1"/>
            <a:r>
              <a:rPr lang="en-US" dirty="0"/>
              <a:t>Effects in expressions</a:t>
            </a:r>
          </a:p>
          <a:p>
            <a:pPr lvl="1"/>
            <a:r>
              <a:rPr lang="en-US" dirty="0"/>
              <a:t>Aliases</a:t>
            </a:r>
          </a:p>
          <a:p>
            <a:pPr marL="457200" lvl="1" indent="0">
              <a:buNone/>
            </a:pPr>
            <a:endParaRPr lang="en-US" dirty="0"/>
          </a:p>
          <a:p>
            <a:r>
              <a:rPr lang="en-US" dirty="0"/>
              <a:t>Still a rich language (OOP, tasking…)</a:t>
            </a:r>
          </a:p>
        </p:txBody>
      </p:sp>
      <p:sp>
        <p:nvSpPr>
          <p:cNvPr id="4" name="Espace réservé du numéro de diapositive 3">
            <a:extLst>
              <a:ext uri="{FF2B5EF4-FFF2-40B4-BE49-F238E27FC236}">
                <a16:creationId xmlns:a16="http://schemas.microsoft.com/office/drawing/2014/main" id="{05EE75A9-FA3C-4A43-B613-3121B9EC0783}"/>
              </a:ext>
            </a:extLst>
          </p:cNvPr>
          <p:cNvSpPr>
            <a:spLocks noGrp="1"/>
          </p:cNvSpPr>
          <p:nvPr>
            <p:ph type="sldNum" sz="quarter" idx="12"/>
          </p:nvPr>
        </p:nvSpPr>
        <p:spPr/>
        <p:txBody>
          <a:bodyPr/>
          <a:lstStyle/>
          <a:p>
            <a:fld id="{C9355402-0690-4A79-A082-001A68712055}" type="slidenum">
              <a:rPr lang="fr-FR" smtClean="0"/>
              <a:t>6</a:t>
            </a:fld>
            <a:endParaRPr lang="fr-FR"/>
          </a:p>
        </p:txBody>
      </p:sp>
    </p:spTree>
    <p:extLst>
      <p:ext uri="{BB962C8B-B14F-4D97-AF65-F5344CB8AC3E}">
        <p14:creationId xmlns:p14="http://schemas.microsoft.com/office/powerpoint/2010/main" val="42244973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AECF72AB-C6FA-43D0-84F4-ECB708D567AB}"/>
              </a:ext>
            </a:extLst>
          </p:cNvPr>
          <p:cNvSpPr>
            <a:spLocks noGrp="1"/>
          </p:cNvSpPr>
          <p:nvPr>
            <p:ph type="title"/>
          </p:nvPr>
        </p:nvSpPr>
        <p:spPr/>
        <p:txBody>
          <a:bodyPr/>
          <a:lstStyle/>
          <a:p>
            <a:r>
              <a:rPr lang="en-US" dirty="0"/>
              <a:t>Support for Pointers</a:t>
            </a:r>
          </a:p>
        </p:txBody>
      </p:sp>
      <p:sp>
        <p:nvSpPr>
          <p:cNvPr id="6" name="Espace réservé du texte 5">
            <a:extLst>
              <a:ext uri="{FF2B5EF4-FFF2-40B4-BE49-F238E27FC236}">
                <a16:creationId xmlns:a16="http://schemas.microsoft.com/office/drawing/2014/main" id="{287ED5A5-DDDF-41A2-A225-7C354DEB18D5}"/>
              </a:ext>
            </a:extLst>
          </p:cNvPr>
          <p:cNvSpPr>
            <a:spLocks noGrp="1"/>
          </p:cNvSpPr>
          <p:nvPr>
            <p:ph type="body" idx="1"/>
          </p:nvPr>
        </p:nvSpPr>
        <p:spPr/>
        <p:txBody>
          <a:bodyPr/>
          <a:lstStyle/>
          <a:p>
            <a:endParaRPr lang="en-US"/>
          </a:p>
        </p:txBody>
      </p:sp>
      <p:sp>
        <p:nvSpPr>
          <p:cNvPr id="4" name="Espace réservé du numéro de diapositive 3">
            <a:extLst>
              <a:ext uri="{FF2B5EF4-FFF2-40B4-BE49-F238E27FC236}">
                <a16:creationId xmlns:a16="http://schemas.microsoft.com/office/drawing/2014/main" id="{EED6F113-295B-45C1-B480-F0E205D5E915}"/>
              </a:ext>
            </a:extLst>
          </p:cNvPr>
          <p:cNvSpPr>
            <a:spLocks noGrp="1"/>
          </p:cNvSpPr>
          <p:nvPr>
            <p:ph type="sldNum" sz="quarter" idx="12"/>
          </p:nvPr>
        </p:nvSpPr>
        <p:spPr/>
        <p:txBody>
          <a:bodyPr/>
          <a:lstStyle/>
          <a:p>
            <a:fld id="{C9355402-0690-4A79-A082-001A68712055}" type="slidenum">
              <a:rPr lang="fr-FR" smtClean="0"/>
              <a:t>7</a:t>
            </a:fld>
            <a:endParaRPr lang="fr-FR"/>
          </a:p>
        </p:txBody>
      </p:sp>
    </p:spTree>
    <p:extLst>
      <p:ext uri="{BB962C8B-B14F-4D97-AF65-F5344CB8AC3E}">
        <p14:creationId xmlns:p14="http://schemas.microsoft.com/office/powerpoint/2010/main" val="2800303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C1F7B80D-E793-4317-BEC0-A9B8BC2D4914}"/>
              </a:ext>
            </a:extLst>
          </p:cNvPr>
          <p:cNvSpPr>
            <a:spLocks noGrp="1"/>
          </p:cNvSpPr>
          <p:nvPr>
            <p:ph type="title"/>
          </p:nvPr>
        </p:nvSpPr>
        <p:spPr/>
        <p:txBody>
          <a:bodyPr/>
          <a:lstStyle/>
          <a:p>
            <a:r>
              <a:rPr lang="en-US" dirty="0"/>
              <a:t>Pointers in Ada</a:t>
            </a:r>
          </a:p>
        </p:txBody>
      </p:sp>
      <p:sp>
        <p:nvSpPr>
          <p:cNvPr id="3" name="Espace réservé du contenu 2">
            <a:extLst>
              <a:ext uri="{FF2B5EF4-FFF2-40B4-BE49-F238E27FC236}">
                <a16:creationId xmlns:a16="http://schemas.microsoft.com/office/drawing/2014/main" id="{DD7962CA-E983-4F17-A555-99B07D32F52C}"/>
              </a:ext>
            </a:extLst>
          </p:cNvPr>
          <p:cNvSpPr>
            <a:spLocks noGrp="1"/>
          </p:cNvSpPr>
          <p:nvPr>
            <p:ph idx="1"/>
          </p:nvPr>
        </p:nvSpPr>
        <p:spPr/>
        <p:txBody>
          <a:bodyPr/>
          <a:lstStyle/>
          <a:p>
            <a:r>
              <a:rPr lang="en-US" dirty="0"/>
              <a:t>Pointers are called access types in Ada</a:t>
            </a:r>
          </a:p>
          <a:p>
            <a:endParaRPr lang="en-US" sz="3600" dirty="0"/>
          </a:p>
          <a:p>
            <a:r>
              <a:rPr lang="en-US" dirty="0"/>
              <a:t>Designated data is dereferenced using .all</a:t>
            </a:r>
          </a:p>
          <a:p>
            <a:endParaRPr lang="en-US" sz="3600" dirty="0"/>
          </a:p>
          <a:p>
            <a:r>
              <a:rPr lang="en-US" dirty="0"/>
              <a:t>Can allocate data on the heap using new</a:t>
            </a:r>
          </a:p>
          <a:p>
            <a:endParaRPr lang="en-US" sz="3600" dirty="0"/>
          </a:p>
          <a:p>
            <a:r>
              <a:rPr lang="en-US" dirty="0"/>
              <a:t>Deallocation is possible</a:t>
            </a:r>
          </a:p>
          <a:p>
            <a:endParaRPr lang="en-US" dirty="0"/>
          </a:p>
        </p:txBody>
      </p:sp>
      <p:sp>
        <p:nvSpPr>
          <p:cNvPr id="4" name="Espace réservé du numéro de diapositive 3">
            <a:extLst>
              <a:ext uri="{FF2B5EF4-FFF2-40B4-BE49-F238E27FC236}">
                <a16:creationId xmlns:a16="http://schemas.microsoft.com/office/drawing/2014/main" id="{E5F71CED-F38B-46FA-960D-9423367BA34B}"/>
              </a:ext>
            </a:extLst>
          </p:cNvPr>
          <p:cNvSpPr>
            <a:spLocks noGrp="1"/>
          </p:cNvSpPr>
          <p:nvPr>
            <p:ph type="sldNum" sz="quarter" idx="12"/>
          </p:nvPr>
        </p:nvSpPr>
        <p:spPr/>
        <p:txBody>
          <a:bodyPr/>
          <a:lstStyle/>
          <a:p>
            <a:fld id="{C9355402-0690-4A79-A082-001A68712055}" type="slidenum">
              <a:rPr lang="fr-FR" smtClean="0"/>
              <a:t>8</a:t>
            </a:fld>
            <a:endParaRPr lang="fr-FR"/>
          </a:p>
        </p:txBody>
      </p:sp>
      <p:sp>
        <p:nvSpPr>
          <p:cNvPr id="5" name="Espace réservé du contenu 2">
            <a:extLst>
              <a:ext uri="{FF2B5EF4-FFF2-40B4-BE49-F238E27FC236}">
                <a16:creationId xmlns:a16="http://schemas.microsoft.com/office/drawing/2014/main" id="{B4619675-BC98-4D88-904A-245607360892}"/>
              </a:ext>
            </a:extLst>
          </p:cNvPr>
          <p:cNvSpPr txBox="1">
            <a:spLocks/>
          </p:cNvSpPr>
          <p:nvPr/>
        </p:nvSpPr>
        <p:spPr>
          <a:xfrm>
            <a:off x="2083836" y="3571914"/>
            <a:ext cx="9422363" cy="45530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latin typeface="Courier New" panose="02070309020205020404" pitchFamily="49" charset="0"/>
                <a:cs typeface="Courier New" panose="02070309020205020404" pitchFamily="49" charset="0"/>
              </a:rPr>
              <a:t>pragma </a:t>
            </a:r>
            <a:r>
              <a:rPr lang="en-US" sz="2000" dirty="0">
                <a:latin typeface="Courier New" panose="02070309020205020404" pitchFamily="49" charset="0"/>
                <a:cs typeface="Courier New" panose="02070309020205020404" pitchFamily="49" charset="0"/>
              </a:rPr>
              <a:t>Assert (</a:t>
            </a:r>
            <a:r>
              <a:rPr lang="en-US" sz="2000" dirty="0" err="1">
                <a:latin typeface="Courier New" panose="02070309020205020404" pitchFamily="49" charset="0"/>
                <a:cs typeface="Courier New" panose="02070309020205020404" pitchFamily="49" charset="0"/>
              </a:rPr>
              <a:t>X.</a:t>
            </a:r>
            <a:r>
              <a:rPr lang="en-US" sz="2000" b="1" dirty="0" err="1">
                <a:latin typeface="Courier New" panose="02070309020205020404" pitchFamily="49" charset="0"/>
                <a:cs typeface="Courier New" panose="02070309020205020404" pitchFamily="49" charset="0"/>
              </a:rPr>
              <a:t>all</a:t>
            </a:r>
            <a:r>
              <a:rPr lang="en-US" sz="2000" b="1" dirty="0">
                <a:latin typeface="Courier New" panose="02070309020205020404" pitchFamily="49" charset="0"/>
                <a:cs typeface="Courier New" panose="02070309020205020404" pitchFamily="49" charset="0"/>
              </a:rPr>
              <a:t> </a:t>
            </a:r>
            <a:r>
              <a:rPr lang="en-US" sz="2000" dirty="0">
                <a:latin typeface="Courier New" panose="02070309020205020404" pitchFamily="49" charset="0"/>
                <a:cs typeface="Courier New" panose="02070309020205020404" pitchFamily="49" charset="0"/>
              </a:rPr>
              <a:t>= 10);</a:t>
            </a:r>
          </a:p>
        </p:txBody>
      </p:sp>
      <p:sp>
        <p:nvSpPr>
          <p:cNvPr id="6" name="Espace réservé du contenu 2">
            <a:extLst>
              <a:ext uri="{FF2B5EF4-FFF2-40B4-BE49-F238E27FC236}">
                <a16:creationId xmlns:a16="http://schemas.microsoft.com/office/drawing/2014/main" id="{0B2CC34A-503E-487E-BC2D-E54F7031C685}"/>
              </a:ext>
            </a:extLst>
          </p:cNvPr>
          <p:cNvSpPr txBox="1">
            <a:spLocks/>
          </p:cNvSpPr>
          <p:nvPr/>
        </p:nvSpPr>
        <p:spPr>
          <a:xfrm>
            <a:off x="2083836" y="2391977"/>
            <a:ext cx="9422363" cy="45530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latin typeface="Courier New" panose="02070309020205020404" pitchFamily="49" charset="0"/>
                <a:cs typeface="Courier New" panose="02070309020205020404" pitchFamily="49" charset="0"/>
              </a:rPr>
              <a:t>type </a:t>
            </a:r>
            <a:r>
              <a:rPr lang="en-US" sz="2000" dirty="0" err="1">
                <a:latin typeface="Courier New" panose="02070309020205020404" pitchFamily="49" charset="0"/>
                <a:cs typeface="Courier New" panose="02070309020205020404" pitchFamily="49" charset="0"/>
              </a:rPr>
              <a:t>Int_Access</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is access </a:t>
            </a:r>
            <a:r>
              <a:rPr lang="en-US" sz="2000" dirty="0">
                <a:latin typeface="Courier New" panose="02070309020205020404" pitchFamily="49" charset="0"/>
                <a:cs typeface="Courier New" panose="02070309020205020404" pitchFamily="49" charset="0"/>
              </a:rPr>
              <a:t>Integer;</a:t>
            </a:r>
          </a:p>
        </p:txBody>
      </p:sp>
      <p:sp>
        <p:nvSpPr>
          <p:cNvPr id="7" name="Espace réservé du contenu 2">
            <a:extLst>
              <a:ext uri="{FF2B5EF4-FFF2-40B4-BE49-F238E27FC236}">
                <a16:creationId xmlns:a16="http://schemas.microsoft.com/office/drawing/2014/main" id="{55953186-F3BD-4DF2-85CA-CE007E3EEA4D}"/>
              </a:ext>
            </a:extLst>
          </p:cNvPr>
          <p:cNvSpPr txBox="1">
            <a:spLocks/>
          </p:cNvSpPr>
          <p:nvPr/>
        </p:nvSpPr>
        <p:spPr>
          <a:xfrm>
            <a:off x="2083836" y="4736480"/>
            <a:ext cx="9422363" cy="45530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latin typeface="Courier New" panose="02070309020205020404" pitchFamily="49" charset="0"/>
                <a:cs typeface="Courier New" panose="02070309020205020404" pitchFamily="49" charset="0"/>
              </a:rPr>
              <a:t>X : </a:t>
            </a:r>
            <a:r>
              <a:rPr lang="en-US" sz="2000" dirty="0" err="1">
                <a:latin typeface="Courier New" panose="02070309020205020404" pitchFamily="49" charset="0"/>
                <a:cs typeface="Courier New" panose="02070309020205020404" pitchFamily="49" charset="0"/>
              </a:rPr>
              <a:t>Int_Access</a:t>
            </a:r>
            <a:r>
              <a:rPr lang="en-US" sz="2000" dirty="0">
                <a:latin typeface="Courier New" panose="02070309020205020404" pitchFamily="49" charset="0"/>
                <a:cs typeface="Courier New" panose="02070309020205020404" pitchFamily="49" charset="0"/>
              </a:rPr>
              <a:t> := </a:t>
            </a:r>
            <a:r>
              <a:rPr lang="en-US" sz="2000" b="1" dirty="0">
                <a:latin typeface="Courier New" panose="02070309020205020404" pitchFamily="49" charset="0"/>
                <a:cs typeface="Courier New" panose="02070309020205020404" pitchFamily="49" charset="0"/>
              </a:rPr>
              <a:t>new </a:t>
            </a:r>
            <a:r>
              <a:rPr lang="en-US" sz="2000" dirty="0">
                <a:latin typeface="Courier New" panose="02070309020205020404" pitchFamily="49" charset="0"/>
                <a:cs typeface="Courier New" panose="02070309020205020404" pitchFamily="49" charset="0"/>
              </a:rPr>
              <a:t>Integer’(10);</a:t>
            </a:r>
          </a:p>
        </p:txBody>
      </p:sp>
    </p:spTree>
    <p:extLst>
      <p:ext uri="{BB962C8B-B14F-4D97-AF65-F5344CB8AC3E}">
        <p14:creationId xmlns:p14="http://schemas.microsoft.com/office/powerpoint/2010/main" val="2605313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877CF6-85C9-47A8-907D-4A06FFD92765}"/>
              </a:ext>
            </a:extLst>
          </p:cNvPr>
          <p:cNvSpPr>
            <a:spLocks noGrp="1"/>
          </p:cNvSpPr>
          <p:nvPr>
            <p:ph type="title"/>
          </p:nvPr>
        </p:nvSpPr>
        <p:spPr/>
        <p:txBody>
          <a:bodyPr/>
          <a:lstStyle/>
          <a:p>
            <a:r>
              <a:rPr lang="en-US" dirty="0"/>
              <a:t>Pointers in SPARK</a:t>
            </a:r>
          </a:p>
        </p:txBody>
      </p:sp>
      <p:sp>
        <p:nvSpPr>
          <p:cNvPr id="3" name="Espace réservé du contenu 2">
            <a:extLst>
              <a:ext uri="{FF2B5EF4-FFF2-40B4-BE49-F238E27FC236}">
                <a16:creationId xmlns:a16="http://schemas.microsoft.com/office/drawing/2014/main" id="{5CB6776D-036D-4DFC-82A8-685A632D05B8}"/>
              </a:ext>
            </a:extLst>
          </p:cNvPr>
          <p:cNvSpPr>
            <a:spLocks noGrp="1"/>
          </p:cNvSpPr>
          <p:nvPr>
            <p:ph idx="1"/>
          </p:nvPr>
        </p:nvSpPr>
        <p:spPr/>
        <p:txBody>
          <a:bodyPr>
            <a:normAutofit/>
          </a:bodyPr>
          <a:lstStyle/>
          <a:p>
            <a:r>
              <a:rPr lang="en-US" dirty="0"/>
              <a:t>Do not support pointing to the stack</a:t>
            </a:r>
          </a:p>
          <a:p>
            <a:endParaRPr lang="en-US" dirty="0"/>
          </a:p>
          <a:p>
            <a:pPr lvl="1"/>
            <a:endParaRPr lang="en-US" dirty="0"/>
          </a:p>
          <a:p>
            <a:pPr lvl="1"/>
            <a:endParaRPr lang="en-US" dirty="0"/>
          </a:p>
          <a:p>
            <a:pPr lvl="1"/>
            <a:endParaRPr lang="en-US" dirty="0"/>
          </a:p>
          <a:p>
            <a:pPr lvl="1"/>
            <a:endParaRPr lang="en-US" dirty="0"/>
          </a:p>
          <a:p>
            <a:pPr lvl="1"/>
            <a:endParaRPr lang="en-US" sz="900" dirty="0"/>
          </a:p>
          <a:p>
            <a:pPr lvl="1"/>
            <a:endParaRPr lang="en-US" sz="900" dirty="0"/>
          </a:p>
          <a:p>
            <a:r>
              <a:rPr lang="en-US" dirty="0"/>
              <a:t>Subjected to an ownership model to prevent aliasing</a:t>
            </a:r>
          </a:p>
        </p:txBody>
      </p:sp>
      <p:sp>
        <p:nvSpPr>
          <p:cNvPr id="4" name="Espace réservé du numéro de diapositive 3">
            <a:extLst>
              <a:ext uri="{FF2B5EF4-FFF2-40B4-BE49-F238E27FC236}">
                <a16:creationId xmlns:a16="http://schemas.microsoft.com/office/drawing/2014/main" id="{E4CA4435-1814-4AC0-8C6C-050803430ABB}"/>
              </a:ext>
            </a:extLst>
          </p:cNvPr>
          <p:cNvSpPr>
            <a:spLocks noGrp="1"/>
          </p:cNvSpPr>
          <p:nvPr>
            <p:ph type="sldNum" sz="quarter" idx="12"/>
          </p:nvPr>
        </p:nvSpPr>
        <p:spPr/>
        <p:txBody>
          <a:bodyPr/>
          <a:lstStyle/>
          <a:p>
            <a:fld id="{C9355402-0690-4A79-A082-001A68712055}" type="slidenum">
              <a:rPr lang="fr-FR" smtClean="0"/>
              <a:t>9</a:t>
            </a:fld>
            <a:endParaRPr lang="fr-FR"/>
          </a:p>
        </p:txBody>
      </p:sp>
      <p:sp>
        <p:nvSpPr>
          <p:cNvPr id="5" name="Espace réservé du contenu 2">
            <a:extLst>
              <a:ext uri="{FF2B5EF4-FFF2-40B4-BE49-F238E27FC236}">
                <a16:creationId xmlns:a16="http://schemas.microsoft.com/office/drawing/2014/main" id="{37B9C1F8-883B-48A6-88E7-EB7DDB2EDA75}"/>
              </a:ext>
            </a:extLst>
          </p:cNvPr>
          <p:cNvSpPr txBox="1">
            <a:spLocks/>
          </p:cNvSpPr>
          <p:nvPr/>
        </p:nvSpPr>
        <p:spPr>
          <a:xfrm>
            <a:off x="1925212" y="2682569"/>
            <a:ext cx="9422363" cy="124096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b="1" dirty="0">
                <a:latin typeface="Courier New" panose="02070309020205020404" pitchFamily="49" charset="0"/>
                <a:cs typeface="Courier New" panose="02070309020205020404" pitchFamily="49" charset="0"/>
              </a:rPr>
              <a:t>type </a:t>
            </a:r>
            <a:r>
              <a:rPr lang="en-US" sz="2000" dirty="0" err="1">
                <a:latin typeface="Courier New" panose="02070309020205020404" pitchFamily="49" charset="0"/>
                <a:cs typeface="Courier New" panose="02070309020205020404" pitchFamily="49" charset="0"/>
              </a:rPr>
              <a:t>Int_Access</a:t>
            </a:r>
            <a:r>
              <a:rPr lang="en-US" sz="2000" dirty="0">
                <a:latin typeface="Courier New" panose="02070309020205020404" pitchFamily="49" charset="0"/>
                <a:cs typeface="Courier New" panose="02070309020205020404" pitchFamily="49" charset="0"/>
              </a:rPr>
              <a:t> </a:t>
            </a:r>
            <a:r>
              <a:rPr lang="en-US" sz="2000" b="1" dirty="0">
                <a:latin typeface="Courier New" panose="02070309020205020404" pitchFamily="49" charset="0"/>
                <a:cs typeface="Courier New" panose="02070309020205020404" pitchFamily="49" charset="0"/>
              </a:rPr>
              <a:t>is access all </a:t>
            </a:r>
            <a:r>
              <a:rPr lang="en-US" sz="2000" dirty="0">
                <a:latin typeface="Courier New" panose="02070309020205020404" pitchFamily="49" charset="0"/>
                <a:cs typeface="Courier New" panose="02070309020205020404" pitchFamily="49" charset="0"/>
              </a:rPr>
              <a:t>Integer;</a:t>
            </a:r>
          </a:p>
          <a:p>
            <a:pPr marL="0" indent="0">
              <a:buNone/>
            </a:pPr>
            <a:r>
              <a:rPr lang="en-US" sz="2000" dirty="0">
                <a:latin typeface="Courier New" panose="02070309020205020404" pitchFamily="49" charset="0"/>
                <a:cs typeface="Courier New" panose="02070309020205020404" pitchFamily="49" charset="0"/>
              </a:rPr>
              <a:t>Y : Integer := 10;</a:t>
            </a:r>
          </a:p>
          <a:p>
            <a:pPr marL="0" indent="0">
              <a:buNone/>
            </a:pPr>
            <a:r>
              <a:rPr lang="en-US" sz="2000" dirty="0">
                <a:latin typeface="Courier New" panose="02070309020205020404" pitchFamily="49" charset="0"/>
                <a:cs typeface="Courier New" panose="02070309020205020404" pitchFamily="49" charset="0"/>
              </a:rPr>
              <a:t>X : </a:t>
            </a:r>
            <a:r>
              <a:rPr lang="en-US" sz="2000" dirty="0" err="1">
                <a:latin typeface="Courier New" panose="02070309020205020404" pitchFamily="49" charset="0"/>
                <a:cs typeface="Courier New" panose="02070309020205020404" pitchFamily="49" charset="0"/>
              </a:rPr>
              <a:t>Int_Access</a:t>
            </a:r>
            <a:r>
              <a:rPr lang="en-US" sz="2000" dirty="0">
                <a:latin typeface="Courier New" panose="02070309020205020404" pitchFamily="49" charset="0"/>
                <a:cs typeface="Courier New" panose="02070309020205020404" pitchFamily="49" charset="0"/>
              </a:rPr>
              <a:t> := </a:t>
            </a:r>
            <a:r>
              <a:rPr lang="en-US" sz="2000" dirty="0" err="1">
                <a:latin typeface="Courier New" panose="02070309020205020404" pitchFamily="49" charset="0"/>
                <a:cs typeface="Courier New" panose="02070309020205020404" pitchFamily="49" charset="0"/>
              </a:rPr>
              <a:t>Y’Access</a:t>
            </a:r>
            <a:r>
              <a:rPr lang="en-US" sz="2000" dirty="0">
                <a:latin typeface="Courier New" panose="02070309020205020404" pitchFamily="49" charset="0"/>
                <a:cs typeface="Courier New" panose="02070309020205020404" pitchFamily="49" charset="0"/>
              </a:rPr>
              <a:t>;</a:t>
            </a:r>
          </a:p>
        </p:txBody>
      </p:sp>
      <p:pic>
        <p:nvPicPr>
          <p:cNvPr id="6" name="Picture 8" descr="wrong.png">
            <a:extLst>
              <a:ext uri="{FF2B5EF4-FFF2-40B4-BE49-F238E27FC236}">
                <a16:creationId xmlns:a16="http://schemas.microsoft.com/office/drawing/2014/main" id="{2290CF7E-CEE8-45FA-90A4-B382C112506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86765" y="3498193"/>
            <a:ext cx="355082" cy="354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descr="wrong.png">
            <a:extLst>
              <a:ext uri="{FF2B5EF4-FFF2-40B4-BE49-F238E27FC236}">
                <a16:creationId xmlns:a16="http://schemas.microsoft.com/office/drawing/2014/main" id="{CA788859-A845-4762-AE00-A3D51CB0848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86765" y="2695310"/>
            <a:ext cx="355082" cy="3546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85741644"/>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20360</TotalTime>
  <Words>2565</Words>
  <Application>Microsoft Office PowerPoint</Application>
  <PresentationFormat>Grand écran</PresentationFormat>
  <Paragraphs>465</Paragraphs>
  <Slides>31</Slides>
  <Notes>5</Notes>
  <HiddenSlides>2</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31</vt:i4>
      </vt:variant>
    </vt:vector>
  </HeadingPairs>
  <TitlesOfParts>
    <vt:vector size="36" baseType="lpstr">
      <vt:lpstr>Arial</vt:lpstr>
      <vt:lpstr>Calibri</vt:lpstr>
      <vt:lpstr>Calibri Light</vt:lpstr>
      <vt:lpstr>Courier New</vt:lpstr>
      <vt:lpstr>Thème Office</vt:lpstr>
      <vt:lpstr>Recursive Data-Structures in SPARK</vt:lpstr>
      <vt:lpstr>Ada 2012 and SPARK 2014</vt:lpstr>
      <vt:lpstr>The Ada Language</vt:lpstr>
      <vt:lpstr>Contract-Based Programming in Ada 2012</vt:lpstr>
      <vt:lpstr>SPARK 2014 – Formal Verification of Ada 2012</vt:lpstr>
      <vt:lpstr>SPARK 2014 – Excluded Features</vt:lpstr>
      <vt:lpstr>Support for Pointers</vt:lpstr>
      <vt:lpstr>Pointers in Ada</vt:lpstr>
      <vt:lpstr>Pointers in SPARK</vt:lpstr>
      <vt:lpstr>Pointers in SPARK – Ownership Policy</vt:lpstr>
      <vt:lpstr>Pointers in SPARK – Proof Support</vt:lpstr>
      <vt:lpstr>Recursive Data-Structures</vt:lpstr>
      <vt:lpstr>Recursive Data-Structures in Ada</vt:lpstr>
      <vt:lpstr>Recursive Data-Structures in SPARK</vt:lpstr>
      <vt:lpstr>Traversing Recursive Data-Structures in SPARK</vt:lpstr>
      <vt:lpstr>Traversing Recursive Data-Structures in SPARK</vt:lpstr>
      <vt:lpstr>Borrowing Ownership</vt:lpstr>
      <vt:lpstr>Introduction to Local Observers/Borrowers</vt:lpstr>
      <vt:lpstr>Introduction to Local Observers/Borrowers</vt:lpstr>
      <vt:lpstr>Local Borrowers – Reborrow</vt:lpstr>
      <vt:lpstr>Local Borrowers – Indirect Update</vt:lpstr>
      <vt:lpstr>Local Borrowers – Borrow Relation</vt:lpstr>
      <vt:lpstr>Local Borrowers – Borrow Relation</vt:lpstr>
      <vt:lpstr>Describing the Borrow Relation</vt:lpstr>
      <vt:lpstr>Describing the Borrow Relation – Loop Invariants</vt:lpstr>
      <vt:lpstr>Describing the Borrow Relation – Loop Invariants</vt:lpstr>
      <vt:lpstr>Describing the Borrow Relation – Pledges</vt:lpstr>
      <vt:lpstr>Describing the Borrow Relation – Pledges</vt:lpstr>
      <vt:lpstr>Describing the Borrow Relation – Pledges</vt:lpstr>
      <vt:lpstr>Conclusion</vt:lpstr>
      <vt:lpstr>Future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Claire Dross</dc:creator>
  <cp:lastModifiedBy>Claire Dross</cp:lastModifiedBy>
  <cp:revision>307</cp:revision>
  <dcterms:created xsi:type="dcterms:W3CDTF">2017-02-27T14:53:44Z</dcterms:created>
  <dcterms:modified xsi:type="dcterms:W3CDTF">2019-10-21T13:47:08Z</dcterms:modified>
</cp:coreProperties>
</file>