
<file path=[Content_Types].xml><?xml version="1.0" encoding="utf-8"?>
<Types xmlns="http://schemas.openxmlformats.org/package/2006/content-types">
  <Default Extension="xml" ContentType="application/xml"/>
  <Default Extension="jpeg" ContentType="image/jpeg"/>
  <Default Extension="jpg" ContentType="image/jpeg"/>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8"/>
  </p:notesMasterIdLst>
  <p:handoutMasterIdLst>
    <p:handoutMasterId r:id="rId29"/>
  </p:handoutMasterIdLst>
  <p:sldIdLst>
    <p:sldId id="277" r:id="rId2"/>
    <p:sldId id="259" r:id="rId3"/>
    <p:sldId id="290" r:id="rId4"/>
    <p:sldId id="291" r:id="rId5"/>
    <p:sldId id="292" r:id="rId6"/>
    <p:sldId id="278" r:id="rId7"/>
    <p:sldId id="280" r:id="rId8"/>
    <p:sldId id="279" r:id="rId9"/>
    <p:sldId id="301" r:id="rId10"/>
    <p:sldId id="300" r:id="rId11"/>
    <p:sldId id="281" r:id="rId12"/>
    <p:sldId id="283" r:id="rId13"/>
    <p:sldId id="284" r:id="rId14"/>
    <p:sldId id="285" r:id="rId15"/>
    <p:sldId id="286" r:id="rId16"/>
    <p:sldId id="287" r:id="rId17"/>
    <p:sldId id="293" r:id="rId18"/>
    <p:sldId id="294" r:id="rId19"/>
    <p:sldId id="288" r:id="rId20"/>
    <p:sldId id="295" r:id="rId21"/>
    <p:sldId id="297" r:id="rId22"/>
    <p:sldId id="296" r:id="rId23"/>
    <p:sldId id="298" r:id="rId24"/>
    <p:sldId id="289" r:id="rId25"/>
    <p:sldId id="275" r:id="rId26"/>
    <p:sldId id="276" r:id="rId27"/>
  </p:sldIdLst>
  <p:sldSz cx="9144000" cy="5715000" type="screen16x1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79CC93D-E52E-4D84-901B-11D7331DD495}">
          <p14:sldIdLst>
            <p14:sldId id="277"/>
            <p14:sldId id="259"/>
            <p14:sldId id="290"/>
            <p14:sldId id="291"/>
            <p14:sldId id="292"/>
          </p14:sldIdLst>
        </p14:section>
        <p14:section name="Ease of adoption" id="{71918848-6C57-664A-A5F0-07FB9E5FDB39}">
          <p14:sldIdLst>
            <p14:sldId id="278"/>
            <p14:sldId id="280"/>
          </p14:sldIdLst>
        </p14:section>
        <p14:section name="Use cases" id="{CE15C8F9-0B8F-F942-8F4A-BF6B35DF54F1}">
          <p14:sldIdLst>
            <p14:sldId id="279"/>
            <p14:sldId id="301"/>
            <p14:sldId id="300"/>
            <p14:sldId id="281"/>
          </p14:sldIdLst>
        </p14:section>
        <p14:section name="Learning SPARK" id="{0EED9658-5C68-4E4F-BC87-90F56E7520E3}">
          <p14:sldIdLst>
            <p14:sldId id="283"/>
            <p14:sldId id="284"/>
          </p14:sldIdLst>
        </p14:section>
        <p14:section name="Technical roadmap" id="{258EAF6B-00E2-C44E-94FD-1EE41F574F2E}">
          <p14:sldIdLst>
            <p14:sldId id="285"/>
            <p14:sldId id="286"/>
            <p14:sldId id="287"/>
            <p14:sldId id="293"/>
            <p14:sldId id="294"/>
            <p14:sldId id="288"/>
            <p14:sldId id="295"/>
            <p14:sldId id="297"/>
            <p14:sldId id="296"/>
            <p14:sldId id="298"/>
            <p14:sldId id="289"/>
          </p14:sldIdLst>
        </p14:section>
        <p14:section name="Conclusion" id="{790CEF5B-569A-4C2F-BED5-750B08C0E5AD}">
          <p14:sldIdLst>
            <p14:sldId id="275"/>
            <p14:sldId id="27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D72AD"/>
    <a:srgbClr val="009ED6"/>
    <a:srgbClr val="003300"/>
  </p:clrMru>
  <p:extLst>
    <p:ext uri="{E76CE94A-603C-4142-B9EB-6D1370010A27}">
      <p14:discardImageEditData xmlns:p14="http://schemas.microsoft.com/office/powerpoint/2010/main" val="1"/>
    </p:ext>
    <p:ext uri="{D31A062A-798A-4329-ABDD-BBA856620510}">
      <p14:defaultImageDpi xmlns:p14="http://schemas.microsoft.com/office/powerpoint/2010/main" val="96"/>
    </p:ext>
  </p:extLst>
</p:presentationPr>
</file>

<file path=ppt/tableStyles.xml><?xml version="1.0" encoding="utf-8"?>
<a:tblStyleLst xmlns:a="http://schemas.openxmlformats.org/drawingml/2006/main" def="{5C22544A-7EE6-4342-B048-85BDC9FD1C3A}">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1" autoAdjust="0"/>
    <p:restoredTop sz="83977" autoAdjust="0"/>
  </p:normalViewPr>
  <p:slideViewPr>
    <p:cSldViewPr>
      <p:cViewPr>
        <p:scale>
          <a:sx n="95" d="100"/>
          <a:sy n="95" d="100"/>
        </p:scale>
        <p:origin x="-1992" y="-400"/>
      </p:cViewPr>
      <p:guideLst>
        <p:guide orient="horz" pos="1800"/>
        <p:guide pos="2880"/>
      </p:guideLst>
    </p:cSldViewPr>
  </p:slideViewPr>
  <p:notesTextViewPr>
    <p:cViewPr>
      <p:scale>
        <a:sx n="100" d="100"/>
        <a:sy n="100" d="100"/>
      </p:scale>
      <p:origin x="0" y="0"/>
    </p:cViewPr>
  </p:notesTextViewPr>
  <p:sorterViewPr>
    <p:cViewPr>
      <p:scale>
        <a:sx n="154" d="100"/>
        <a:sy n="154" d="100"/>
      </p:scale>
      <p:origin x="0" y="0"/>
    </p:cViewPr>
  </p:sorterViewPr>
  <p:notesViewPr>
    <p:cSldViewPr>
      <p:cViewPr varScale="1">
        <p:scale>
          <a:sx n="83" d="100"/>
          <a:sy n="83" d="100"/>
        </p:scale>
        <p:origin x="-31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notesMaster" Target="notesMasters/notesMaster1.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printerSettings" Target="printerSettings/printerSettings1.bin"/><Relationship Id="rId31" Type="http://schemas.openxmlformats.org/officeDocument/2006/relationships/presProps" Target="presProps.xml"/><Relationship Id="rId32" Type="http://schemas.openxmlformats.org/officeDocument/2006/relationships/viewProps" Target="view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theme" Target="theme/theme1.xml"/><Relationship Id="rId3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83FDC75-7F73-4A4A-A77C-09AADF00E0EA}" type="datetimeFigureOut">
              <a:rPr lang="en-US" smtClean="0"/>
              <a:pPr/>
              <a:t>10/09/15</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59226BF-1F13-42D3-80DC-373E7ADD1EBC}" type="slidenum">
              <a:rPr lang="en-US" smtClean="0"/>
              <a:pPr/>
              <a:t>‹#›</a:t>
            </a:fld>
            <a:endParaRPr lang="en-US" dirty="0"/>
          </a:p>
        </p:txBody>
      </p:sp>
    </p:spTree>
    <p:extLst>
      <p:ext uri="{BB962C8B-B14F-4D97-AF65-F5344CB8AC3E}">
        <p14:creationId xmlns:p14="http://schemas.microsoft.com/office/powerpoint/2010/main" val="515811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AEF76B-3757-4A0B-AF93-28494465C1DD}" type="datetimeFigureOut">
              <a:rPr lang="en-US" smtClean="0"/>
              <a:pPr/>
              <a:t>10/09/15</a:t>
            </a:fld>
            <a:endParaRPr lang="en-US" dirty="0"/>
          </a:p>
        </p:txBody>
      </p:sp>
      <p:sp>
        <p:nvSpPr>
          <p:cNvPr id="4" name="Slide Image Placeholder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693FD4-8F83-4EF7-AC3F-0DC0388986B0}" type="slidenum">
              <a:rPr lang="en-US" smtClean="0"/>
              <a:pPr/>
              <a:t>‹#›</a:t>
            </a:fld>
            <a:endParaRPr lang="en-US" dirty="0"/>
          </a:p>
        </p:txBody>
      </p:sp>
    </p:spTree>
    <p:extLst>
      <p:ext uri="{BB962C8B-B14F-4D97-AF65-F5344CB8AC3E}">
        <p14:creationId xmlns:p14="http://schemas.microsoft.com/office/powerpoint/2010/main" val="173542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baseline="0" dirty="0" smtClean="0"/>
              <a:t>SPARK 2014 is the new version of SPARK, a subset of Ada designed for formal verification.</a:t>
            </a:r>
          </a:p>
          <a:p>
            <a:r>
              <a:rPr lang="en-US" dirty="0" smtClean="0"/>
              <a:t>The past two releases of the SPARK product were</a:t>
            </a:r>
            <a:r>
              <a:rPr lang="en-US" baseline="0" dirty="0" smtClean="0"/>
              <a:t> based on this new version, so many of you know a lot about what SPARK is.</a:t>
            </a:r>
          </a:p>
          <a:p>
            <a:r>
              <a:rPr lang="en-US" baseline="0" dirty="0" smtClean="0"/>
              <a:t>Intro SPARK + contracts  + plan (</a:t>
            </a:r>
            <a:r>
              <a:rPr lang="en-US" baseline="0" dirty="0" err="1" smtClean="0"/>
              <a:t>certif</a:t>
            </a:r>
            <a:r>
              <a:rPr lang="en-US" baseline="0" dirty="0" smtClean="0"/>
              <a:t> </a:t>
            </a:r>
            <a:r>
              <a:rPr lang="en-US" baseline="0" dirty="0" err="1" smtClean="0"/>
              <a:t>ou</a:t>
            </a:r>
            <a:r>
              <a:rPr lang="en-US" baseline="0" smtClean="0"/>
              <a:t> pas)</a:t>
            </a:r>
            <a:endParaRPr lang="en-US" baseline="0" dirty="0" smtClean="0"/>
          </a:p>
          <a:p>
            <a:r>
              <a:rPr lang="en-US" baseline="0" dirty="0" smtClean="0"/>
              <a:t>This presentation is not so much about what SPARK is, but about why and how to use it. And in particular, how it can be easily adopted in an your processes, and easily used by your teams.</a:t>
            </a:r>
            <a:endParaRPr lang="en-US" dirty="0" smtClean="0"/>
          </a:p>
          <a:p>
            <a:r>
              <a:rPr lang="en-US" dirty="0" smtClean="0"/>
              <a:t>Hence this bold claim: formal</a:t>
            </a:r>
            <a:r>
              <a:rPr lang="en-US" baseline="0" dirty="0" smtClean="0"/>
              <a:t> verification IS easy with SPARK 2014.</a:t>
            </a:r>
            <a:endParaRPr lang="en-US" dirty="0"/>
          </a:p>
        </p:txBody>
      </p:sp>
      <p:sp>
        <p:nvSpPr>
          <p:cNvPr id="4" name="Slide Number Placeholder 3"/>
          <p:cNvSpPr>
            <a:spLocks noGrp="1"/>
          </p:cNvSpPr>
          <p:nvPr>
            <p:ph type="sldNum" sz="quarter" idx="10"/>
          </p:nvPr>
        </p:nvSpPr>
        <p:spPr/>
        <p:txBody>
          <a:bodyPr/>
          <a:lstStyle/>
          <a:p>
            <a:fld id="{EC6EAC7D-5A89-47C2-8ABA-56C9C2DEF7A4}"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3"/>
          <p:cNvSpPr>
            <a:spLocks noGrp="1" noChangeArrowheads="1"/>
          </p:cNvSpPr>
          <p:nvPr>
            <p:ph type="hdr" sz="quarter"/>
          </p:nvPr>
        </p:nvSpPr>
        <p:spPr>
          <a:noFill/>
        </p:spPr>
        <p:txBody>
          <a:bodyPr/>
          <a:lstStyle/>
          <a:p>
            <a:r>
              <a:rPr lang="en-US" dirty="0" smtClean="0"/>
              <a:t>Microsoft </a:t>
            </a:r>
            <a:r>
              <a:rPr lang="en-US" b="1" dirty="0" smtClean="0"/>
              <a:t>Engineering Excellence</a:t>
            </a:r>
            <a:endParaRPr lang="en-US" dirty="0" smtClean="0"/>
          </a:p>
        </p:txBody>
      </p:sp>
      <p:sp>
        <p:nvSpPr>
          <p:cNvPr id="40963" name="Rectangle 25"/>
          <p:cNvSpPr>
            <a:spLocks noGrp="1" noChangeArrowheads="1"/>
          </p:cNvSpPr>
          <p:nvPr>
            <p:ph type="ftr" sz="quarter" idx="4"/>
          </p:nvPr>
        </p:nvSpPr>
        <p:spPr>
          <a:noFill/>
        </p:spPr>
        <p:txBody>
          <a:bodyPr/>
          <a:lstStyle/>
          <a:p>
            <a:r>
              <a:rPr lang="en-US" dirty="0" smtClean="0"/>
              <a:t>Microsoft Confidential</a:t>
            </a:r>
          </a:p>
        </p:txBody>
      </p:sp>
      <p:sp>
        <p:nvSpPr>
          <p:cNvPr id="40964" name="Rectangle 26"/>
          <p:cNvSpPr>
            <a:spLocks noGrp="1" noChangeArrowheads="1"/>
          </p:cNvSpPr>
          <p:nvPr>
            <p:ph type="sldNum" sz="quarter" idx="5"/>
          </p:nvPr>
        </p:nvSpPr>
        <p:spPr>
          <a:noFill/>
        </p:spPr>
        <p:txBody>
          <a:bodyPr/>
          <a:lstStyle/>
          <a:p>
            <a:fld id="{85CEDE57-F8FE-4B43-B511-2E9F76624F74}" type="slidenum">
              <a:rPr lang="en-US" smtClean="0"/>
              <a:pPr/>
              <a:t>26</a:t>
            </a:fld>
            <a:endParaRPr lang="en-US" dirty="0" smtClean="0"/>
          </a:p>
        </p:txBody>
      </p:sp>
      <p:sp>
        <p:nvSpPr>
          <p:cNvPr id="40965" name="Rectangle 2"/>
          <p:cNvSpPr>
            <a:spLocks noGrp="1" noRot="1" noChangeAspect="1" noChangeArrowheads="1" noTextEdit="1"/>
          </p:cNvSpPr>
          <p:nvPr>
            <p:ph type="sldImg"/>
          </p:nvPr>
        </p:nvSpPr>
        <p:spPr>
          <a:xfrm>
            <a:off x="701675" y="449263"/>
            <a:ext cx="5453063" cy="3408362"/>
          </a:xfrm>
          <a:ln/>
        </p:spPr>
      </p:sp>
      <p:sp>
        <p:nvSpPr>
          <p:cNvPr id="40966" name="Rectangle 3"/>
          <p:cNvSpPr>
            <a:spLocks noGrp="1" noChangeArrowheads="1"/>
          </p:cNvSpPr>
          <p:nvPr>
            <p:ph type="body" idx="1"/>
          </p:nvPr>
        </p:nvSpPr>
        <p:spPr>
          <a:xfrm>
            <a:off x="307492" y="4139472"/>
            <a:ext cx="6261652" cy="4593861"/>
          </a:xfrm>
          <a:noFill/>
          <a:ln/>
        </p:spPr>
        <p:txBody>
          <a:bodyPr/>
          <a:lstStyle/>
          <a:p>
            <a:pPr>
              <a:buFontTx/>
              <a:buNone/>
            </a:pP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Start</a:t>
            </a:r>
            <a:r>
              <a:rPr lang="fr-FR" baseline="0" dirty="0" smtClean="0"/>
              <a:t> </a:t>
            </a:r>
            <a:r>
              <a:rPr lang="fr-FR" baseline="0" dirty="0" err="1" smtClean="0"/>
              <a:t>with</a:t>
            </a:r>
            <a:r>
              <a:rPr lang="fr-FR" baseline="0" dirty="0" smtClean="0"/>
              <a:t> story </a:t>
            </a:r>
            <a:r>
              <a:rPr lang="fr-FR" baseline="0" dirty="0" err="1" smtClean="0"/>
              <a:t>that</a:t>
            </a:r>
            <a:r>
              <a:rPr lang="fr-FR" baseline="0" dirty="0" smtClean="0"/>
              <a:t> supports </a:t>
            </a:r>
            <a:r>
              <a:rPr lang="fr-FR" baseline="0" dirty="0" err="1" smtClean="0"/>
              <a:t>my</a:t>
            </a:r>
            <a:r>
              <a:rPr lang="fr-FR" baseline="0" dirty="0" smtClean="0"/>
              <a:t> </a:t>
            </a:r>
            <a:r>
              <a:rPr lang="fr-FR" baseline="0" dirty="0" err="1" smtClean="0"/>
              <a:t>bold</a:t>
            </a:r>
            <a:r>
              <a:rPr lang="fr-FR" baseline="0" dirty="0" smtClean="0"/>
              <a:t> claim.</a:t>
            </a:r>
          </a:p>
          <a:p>
            <a:r>
              <a:rPr lang="fr-FR" baseline="0" dirty="0" smtClean="0"/>
              <a:t>This </a:t>
            </a:r>
            <a:r>
              <a:rPr lang="fr-FR" baseline="0" dirty="0" err="1" smtClean="0"/>
              <a:t>is</a:t>
            </a:r>
            <a:r>
              <a:rPr lang="fr-FR" baseline="0" dirty="0" smtClean="0"/>
              <a:t> the </a:t>
            </a:r>
            <a:r>
              <a:rPr lang="fr-FR" baseline="0" dirty="0" err="1" smtClean="0"/>
              <a:t>Crazyflie</a:t>
            </a:r>
            <a:r>
              <a:rPr lang="fr-FR" baseline="0" dirty="0" smtClean="0"/>
              <a:t>, a </a:t>
            </a:r>
            <a:r>
              <a:rPr lang="fr-FR" baseline="0" dirty="0" err="1" smtClean="0"/>
              <a:t>small</a:t>
            </a:r>
            <a:r>
              <a:rPr lang="fr-FR" baseline="0" dirty="0" smtClean="0"/>
              <a:t> </a:t>
            </a:r>
            <a:r>
              <a:rPr lang="fr-FR" baseline="0" dirty="0" err="1" smtClean="0"/>
              <a:t>leisure</a:t>
            </a:r>
            <a:r>
              <a:rPr lang="fr-FR" baseline="0" dirty="0" smtClean="0"/>
              <a:t> drone, </a:t>
            </a:r>
            <a:r>
              <a:rPr lang="fr-FR" baseline="0" dirty="0" err="1" smtClean="0"/>
              <a:t>originally</a:t>
            </a:r>
            <a:r>
              <a:rPr lang="fr-FR" baseline="0" dirty="0" smtClean="0"/>
              <a:t> </a:t>
            </a:r>
            <a:r>
              <a:rPr lang="fr-FR" baseline="0" dirty="0" err="1" smtClean="0"/>
              <a:t>programmed</a:t>
            </a:r>
            <a:r>
              <a:rPr lang="fr-FR" baseline="0" dirty="0" smtClean="0"/>
              <a:t> in C on top of </a:t>
            </a:r>
            <a:r>
              <a:rPr lang="fr-FR" baseline="0" dirty="0" err="1" smtClean="0"/>
              <a:t>FreeRTOS</a:t>
            </a:r>
            <a:r>
              <a:rPr lang="fr-FR" baseline="0" dirty="0" smtClean="0"/>
              <a:t> + </a:t>
            </a:r>
            <a:r>
              <a:rPr lang="fr-FR" baseline="0" dirty="0" err="1" smtClean="0"/>
              <a:t>libraries</a:t>
            </a:r>
            <a:r>
              <a:rPr lang="fr-FR" baseline="0" dirty="0" smtClean="0"/>
              <a:t>/drivers/</a:t>
            </a:r>
            <a:r>
              <a:rPr lang="fr-FR" baseline="0" dirty="0" err="1" smtClean="0"/>
              <a:t>etc</a:t>
            </a:r>
            <a:r>
              <a:rPr lang="fr-FR" baseline="0" dirty="0" smtClean="0"/>
              <a:t> all in C.</a:t>
            </a:r>
          </a:p>
          <a:p>
            <a:endParaRPr lang="fr-FR" dirty="0"/>
          </a:p>
        </p:txBody>
      </p:sp>
      <p:sp>
        <p:nvSpPr>
          <p:cNvPr id="4" name="Espace réservé du numéro de diapositive 3"/>
          <p:cNvSpPr>
            <a:spLocks noGrp="1"/>
          </p:cNvSpPr>
          <p:nvPr>
            <p:ph type="sldNum" sz="quarter" idx="10"/>
          </p:nvPr>
        </p:nvSpPr>
        <p:spPr/>
        <p:txBody>
          <a:bodyPr/>
          <a:lstStyle/>
          <a:p>
            <a:fld id="{75693FD4-8F83-4EF7-AC3F-0DC0388986B0}" type="slidenum">
              <a:rPr lang="en-US" smtClean="0"/>
              <a:pPr/>
              <a:t>3</a:t>
            </a:fld>
            <a:endParaRPr lang="en-US" dirty="0"/>
          </a:p>
        </p:txBody>
      </p:sp>
    </p:spTree>
    <p:extLst>
      <p:ext uri="{BB962C8B-B14F-4D97-AF65-F5344CB8AC3E}">
        <p14:creationId xmlns:p14="http://schemas.microsoft.com/office/powerpoint/2010/main" val="2852743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This </a:t>
            </a:r>
            <a:r>
              <a:rPr lang="fr-FR" dirty="0" err="1" smtClean="0"/>
              <a:t>is</a:t>
            </a:r>
            <a:r>
              <a:rPr lang="fr-FR" dirty="0" smtClean="0"/>
              <a:t> </a:t>
            </a:r>
            <a:r>
              <a:rPr lang="fr-FR" dirty="0" err="1" smtClean="0"/>
              <a:t>our</a:t>
            </a:r>
            <a:r>
              <a:rPr lang="fr-FR" dirty="0" smtClean="0"/>
              <a:t> </a:t>
            </a:r>
            <a:r>
              <a:rPr lang="fr-FR" dirty="0" err="1" smtClean="0"/>
              <a:t>intern</a:t>
            </a:r>
            <a:r>
              <a:rPr lang="fr-FR" dirty="0" smtClean="0"/>
              <a:t> Anthony Leonardo </a:t>
            </a:r>
            <a:r>
              <a:rPr lang="fr-FR" dirty="0" err="1" smtClean="0"/>
              <a:t>Gracio</a:t>
            </a:r>
            <a:r>
              <a:rPr lang="fr-FR" dirty="0" smtClean="0"/>
              <a:t>.</a:t>
            </a:r>
          </a:p>
          <a:p>
            <a:r>
              <a:rPr lang="fr-FR" dirty="0" smtClean="0"/>
              <a:t>Anthony </a:t>
            </a:r>
            <a:r>
              <a:rPr lang="fr-FR" dirty="0" err="1" smtClean="0"/>
              <a:t>had</a:t>
            </a:r>
            <a:r>
              <a:rPr lang="fr-FR" dirty="0" smtClean="0"/>
              <a:t> </a:t>
            </a:r>
            <a:r>
              <a:rPr lang="fr-FR" dirty="0" err="1" smtClean="0"/>
              <a:t>little</a:t>
            </a:r>
            <a:r>
              <a:rPr lang="fr-FR" dirty="0" smtClean="0"/>
              <a:t> </a:t>
            </a:r>
            <a:r>
              <a:rPr lang="fr-FR" dirty="0" err="1" smtClean="0"/>
              <a:t>knowledge</a:t>
            </a:r>
            <a:r>
              <a:rPr lang="fr-FR" dirty="0" smtClean="0"/>
              <a:t> of Ada and no </a:t>
            </a:r>
            <a:r>
              <a:rPr lang="fr-FR" dirty="0" err="1" smtClean="0"/>
              <a:t>knowledge</a:t>
            </a:r>
            <a:r>
              <a:rPr lang="fr-FR" dirty="0" smtClean="0"/>
              <a:t> of SPARK or</a:t>
            </a:r>
            <a:r>
              <a:rPr lang="fr-FR" baseline="0" dirty="0" smtClean="0"/>
              <a:t> of </a:t>
            </a:r>
            <a:r>
              <a:rPr lang="fr-FR" baseline="0" dirty="0" err="1" smtClean="0"/>
              <a:t>any</a:t>
            </a:r>
            <a:r>
              <a:rPr lang="fr-FR" baseline="0" dirty="0" smtClean="0"/>
              <a:t> </a:t>
            </a:r>
            <a:r>
              <a:rPr lang="fr-FR" baseline="0" dirty="0" err="1" smtClean="0"/>
              <a:t>static</a:t>
            </a:r>
            <a:r>
              <a:rPr lang="fr-FR" baseline="0" dirty="0" smtClean="0"/>
              <a:t> </a:t>
            </a:r>
            <a:r>
              <a:rPr lang="fr-FR" baseline="0" dirty="0" err="1" smtClean="0"/>
              <a:t>analysis</a:t>
            </a:r>
            <a:r>
              <a:rPr lang="fr-FR" baseline="0" dirty="0" smtClean="0"/>
              <a:t> </a:t>
            </a:r>
            <a:r>
              <a:rPr lang="fr-FR" baseline="0" dirty="0" err="1" smtClean="0"/>
              <a:t>tools</a:t>
            </a:r>
            <a:r>
              <a:rPr lang="fr-FR" baseline="0" dirty="0" smtClean="0"/>
              <a:t> </a:t>
            </a:r>
            <a:r>
              <a:rPr lang="fr-FR" baseline="0" dirty="0" err="1" smtClean="0"/>
              <a:t>prior</a:t>
            </a:r>
            <a:r>
              <a:rPr lang="fr-FR" baseline="0" dirty="0" smtClean="0"/>
              <a:t> to </a:t>
            </a:r>
            <a:r>
              <a:rPr lang="fr-FR" baseline="0" dirty="0" err="1" smtClean="0"/>
              <a:t>his</a:t>
            </a:r>
            <a:r>
              <a:rPr lang="fr-FR" baseline="0" dirty="0" smtClean="0"/>
              <a:t> </a:t>
            </a:r>
            <a:r>
              <a:rPr lang="fr-FR" baseline="0" dirty="0" err="1" smtClean="0"/>
              <a:t>internship</a:t>
            </a:r>
            <a:r>
              <a:rPr lang="fr-FR" baseline="0" dirty="0" smtClean="0"/>
              <a:t>.</a:t>
            </a:r>
          </a:p>
          <a:p>
            <a:r>
              <a:rPr lang="fr-FR" baseline="0" dirty="0" err="1" smtClean="0"/>
              <a:t>Yet</a:t>
            </a:r>
            <a:r>
              <a:rPr lang="fr-FR" baseline="0" dirty="0" smtClean="0"/>
              <a:t>, in 2 </a:t>
            </a:r>
            <a:r>
              <a:rPr lang="fr-FR" baseline="0" dirty="0" err="1" smtClean="0"/>
              <a:t>months</a:t>
            </a:r>
            <a:r>
              <a:rPr lang="fr-FR" baseline="0" dirty="0" smtClean="0"/>
              <a:t>, Anthony </a:t>
            </a:r>
            <a:r>
              <a:rPr lang="fr-FR" baseline="0" dirty="0" err="1" smtClean="0"/>
              <a:t>rewrote</a:t>
            </a:r>
            <a:r>
              <a:rPr lang="fr-FR" baseline="0" dirty="0" smtClean="0"/>
              <a:t> </a:t>
            </a:r>
            <a:r>
              <a:rPr lang="fr-FR" baseline="0" dirty="0" err="1" smtClean="0"/>
              <a:t>completely</a:t>
            </a:r>
            <a:r>
              <a:rPr lang="fr-FR" baseline="0" dirty="0" smtClean="0"/>
              <a:t> the </a:t>
            </a:r>
            <a:r>
              <a:rPr lang="fr-FR" baseline="0" dirty="0" err="1" smtClean="0"/>
              <a:t>stabilization</a:t>
            </a:r>
            <a:r>
              <a:rPr lang="fr-FR" baseline="0" dirty="0" smtClean="0"/>
              <a:t> code of the </a:t>
            </a:r>
            <a:r>
              <a:rPr lang="fr-FR" baseline="0" dirty="0" err="1" smtClean="0"/>
              <a:t>Crazyflie</a:t>
            </a:r>
            <a:r>
              <a:rPr lang="fr-FR" baseline="0" dirty="0" smtClean="0"/>
              <a:t> in SPARK, and </a:t>
            </a:r>
            <a:r>
              <a:rPr lang="fr-FR" baseline="0" dirty="0" err="1" smtClean="0"/>
              <a:t>he</a:t>
            </a:r>
            <a:r>
              <a:rPr lang="fr-FR" baseline="0" dirty="0" smtClean="0"/>
              <a:t> </a:t>
            </a:r>
            <a:r>
              <a:rPr lang="fr-FR" baseline="0" dirty="0" err="1" smtClean="0"/>
              <a:t>proved</a:t>
            </a:r>
            <a:r>
              <a:rPr lang="fr-FR" baseline="0" dirty="0" smtClean="0"/>
              <a:t> absence of </a:t>
            </a:r>
            <a:r>
              <a:rPr lang="fr-FR" baseline="0" dirty="0" err="1" smtClean="0"/>
              <a:t>run</a:t>
            </a:r>
            <a:r>
              <a:rPr lang="fr-FR" baseline="0" dirty="0" smtClean="0"/>
              <a:t>-time </a:t>
            </a:r>
            <a:r>
              <a:rPr lang="fr-FR" baseline="0" dirty="0" err="1" smtClean="0"/>
              <a:t>errors</a:t>
            </a:r>
            <a:r>
              <a:rPr lang="fr-FR" baseline="0" dirty="0" smtClean="0"/>
              <a:t> on the SPARK code.</a:t>
            </a:r>
          </a:p>
          <a:p>
            <a:r>
              <a:rPr lang="fr-FR" baseline="0" dirty="0" smtClean="0"/>
              <a:t>And the drone </a:t>
            </a:r>
            <a:r>
              <a:rPr lang="fr-FR" baseline="0" dirty="0" err="1" smtClean="0"/>
              <a:t>was</a:t>
            </a:r>
            <a:r>
              <a:rPr lang="fr-FR" baseline="0" dirty="0" smtClean="0"/>
              <a:t> </a:t>
            </a:r>
            <a:r>
              <a:rPr lang="fr-FR" baseline="0" dirty="0" err="1" smtClean="0"/>
              <a:t>flying</a:t>
            </a:r>
            <a:r>
              <a:rPr lang="fr-FR" baseline="0" dirty="0" smtClean="0"/>
              <a:t> </a:t>
            </a:r>
            <a:r>
              <a:rPr lang="fr-FR" baseline="0" dirty="0" err="1" smtClean="0"/>
              <a:t>better</a:t>
            </a:r>
            <a:r>
              <a:rPr lang="fr-FR" baseline="0" dirty="0" smtClean="0"/>
              <a:t> </a:t>
            </a:r>
            <a:r>
              <a:rPr lang="fr-FR" baseline="0" dirty="0" err="1" smtClean="0"/>
              <a:t>at</a:t>
            </a:r>
            <a:r>
              <a:rPr lang="fr-FR" baseline="0" dirty="0" smtClean="0"/>
              <a:t> </a:t>
            </a:r>
            <a:r>
              <a:rPr lang="fr-FR" baseline="0" dirty="0" err="1" smtClean="0"/>
              <a:t>this</a:t>
            </a:r>
            <a:r>
              <a:rPr lang="fr-FR" baseline="0" dirty="0" smtClean="0"/>
              <a:t> stage.</a:t>
            </a:r>
            <a:endParaRPr lang="fr-FR" dirty="0"/>
          </a:p>
        </p:txBody>
      </p:sp>
      <p:sp>
        <p:nvSpPr>
          <p:cNvPr id="4" name="Espace réservé du numéro de diapositive 3"/>
          <p:cNvSpPr>
            <a:spLocks noGrp="1"/>
          </p:cNvSpPr>
          <p:nvPr>
            <p:ph type="sldNum" sz="quarter" idx="10"/>
          </p:nvPr>
        </p:nvSpPr>
        <p:spPr/>
        <p:txBody>
          <a:bodyPr/>
          <a:lstStyle/>
          <a:p>
            <a:fld id="{75693FD4-8F83-4EF7-AC3F-0DC0388986B0}" type="slidenum">
              <a:rPr lang="en-US" smtClean="0"/>
              <a:pPr/>
              <a:t>4</a:t>
            </a:fld>
            <a:endParaRPr lang="en-US" dirty="0"/>
          </a:p>
        </p:txBody>
      </p:sp>
    </p:spTree>
    <p:extLst>
      <p:ext uri="{BB962C8B-B14F-4D97-AF65-F5344CB8AC3E}">
        <p14:creationId xmlns:p14="http://schemas.microsoft.com/office/powerpoint/2010/main" val="1876144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Just </a:t>
            </a:r>
            <a:r>
              <a:rPr lang="fr-FR" dirty="0" err="1" smtClean="0"/>
              <a:t>give</a:t>
            </a:r>
            <a:r>
              <a:rPr lang="fr-FR" dirty="0" smtClean="0"/>
              <a:t> </a:t>
            </a:r>
            <a:r>
              <a:rPr lang="fr-FR" dirty="0" err="1" smtClean="0"/>
              <a:t>him</a:t>
            </a:r>
            <a:r>
              <a:rPr lang="fr-FR" dirty="0" smtClean="0"/>
              <a:t> 3 more </a:t>
            </a:r>
            <a:r>
              <a:rPr lang="fr-FR" dirty="0" err="1" smtClean="0"/>
              <a:t>months</a:t>
            </a:r>
            <a:r>
              <a:rPr lang="fr-FR" dirty="0" smtClean="0"/>
              <a:t>, and </a:t>
            </a:r>
            <a:r>
              <a:rPr lang="fr-FR" dirty="0" err="1" smtClean="0"/>
              <a:t>he</a:t>
            </a:r>
            <a:r>
              <a:rPr lang="fr-FR" dirty="0" smtClean="0"/>
              <a:t> </a:t>
            </a:r>
            <a:r>
              <a:rPr lang="fr-FR" dirty="0" err="1" smtClean="0"/>
              <a:t>rewrote</a:t>
            </a:r>
            <a:r>
              <a:rPr lang="fr-FR" dirty="0" smtClean="0"/>
              <a:t> the </a:t>
            </a:r>
            <a:r>
              <a:rPr lang="fr-FR" dirty="0" err="1" smtClean="0"/>
              <a:t>complete</a:t>
            </a:r>
            <a:r>
              <a:rPr lang="fr-FR" dirty="0" smtClean="0"/>
              <a:t> </a:t>
            </a:r>
            <a:r>
              <a:rPr lang="fr-FR" dirty="0" err="1" smtClean="0"/>
              <a:t>firmware</a:t>
            </a:r>
            <a:r>
              <a:rPr lang="fr-FR" baseline="0" dirty="0" smtClean="0"/>
              <a:t> in SPARK and Ada.</a:t>
            </a:r>
          </a:p>
          <a:p>
            <a:r>
              <a:rPr lang="fr-FR" baseline="0" dirty="0" smtClean="0"/>
              <a:t>And </a:t>
            </a:r>
            <a:r>
              <a:rPr lang="fr-FR" baseline="0" dirty="0" err="1" smtClean="0"/>
              <a:t>now</a:t>
            </a:r>
            <a:r>
              <a:rPr lang="fr-FR" baseline="0" dirty="0" smtClean="0"/>
              <a:t> </a:t>
            </a:r>
            <a:r>
              <a:rPr lang="fr-FR" baseline="0" dirty="0" err="1" smtClean="0"/>
              <a:t>we</a:t>
            </a:r>
            <a:r>
              <a:rPr lang="fr-FR" baseline="0" dirty="0" smtClean="0"/>
              <a:t> </a:t>
            </a:r>
            <a:r>
              <a:rPr lang="fr-FR" baseline="0" dirty="0" err="1" smtClean="0"/>
              <a:t>expect</a:t>
            </a:r>
            <a:r>
              <a:rPr lang="fr-FR" baseline="0" dirty="0" smtClean="0"/>
              <a:t> to </a:t>
            </a:r>
            <a:r>
              <a:rPr lang="fr-FR" baseline="0" dirty="0" err="1" smtClean="0"/>
              <a:t>prove</a:t>
            </a:r>
            <a:r>
              <a:rPr lang="fr-FR" baseline="0" dirty="0" smtClean="0"/>
              <a:t> absence of </a:t>
            </a:r>
            <a:r>
              <a:rPr lang="fr-FR" baseline="0" dirty="0" err="1" smtClean="0"/>
              <a:t>concurrency</a:t>
            </a:r>
            <a:r>
              <a:rPr lang="fr-FR" baseline="0" dirty="0" smtClean="0"/>
              <a:t> </a:t>
            </a:r>
            <a:r>
              <a:rPr lang="fr-FR" baseline="0" dirty="0" err="1" smtClean="0"/>
              <a:t>errors</a:t>
            </a:r>
            <a:r>
              <a:rPr lang="fr-FR" baseline="0" dirty="0" smtClean="0"/>
              <a:t> </a:t>
            </a:r>
            <a:r>
              <a:rPr lang="fr-FR" baseline="0" dirty="0" err="1" smtClean="0"/>
              <a:t>with</a:t>
            </a:r>
            <a:r>
              <a:rPr lang="fr-FR" baseline="0" dirty="0" smtClean="0"/>
              <a:t> the </a:t>
            </a:r>
            <a:r>
              <a:rPr lang="fr-FR" baseline="0" dirty="0" err="1" smtClean="0"/>
              <a:t>upcoming</a:t>
            </a:r>
            <a:r>
              <a:rPr lang="fr-FR" baseline="0" dirty="0" smtClean="0"/>
              <a:t> version of SPARK </a:t>
            </a:r>
            <a:r>
              <a:rPr lang="fr-FR" baseline="0" dirty="0" err="1" smtClean="0"/>
              <a:t>that</a:t>
            </a:r>
            <a:r>
              <a:rPr lang="fr-FR" baseline="0" dirty="0" smtClean="0"/>
              <a:t> supports </a:t>
            </a:r>
            <a:r>
              <a:rPr lang="fr-FR" baseline="0" dirty="0" err="1" smtClean="0"/>
              <a:t>Ravenscar</a:t>
            </a:r>
            <a:r>
              <a:rPr lang="fr-FR" baseline="0" dirty="0" smtClean="0"/>
              <a:t> (</a:t>
            </a:r>
            <a:r>
              <a:rPr lang="fr-FR" baseline="0" dirty="0" err="1" smtClean="0"/>
              <a:t>safe</a:t>
            </a:r>
            <a:r>
              <a:rPr lang="fr-FR" baseline="0" dirty="0" smtClean="0"/>
              <a:t> </a:t>
            </a:r>
            <a:r>
              <a:rPr lang="fr-FR" baseline="0" dirty="0" err="1" smtClean="0"/>
              <a:t>tasking</a:t>
            </a:r>
            <a:r>
              <a:rPr lang="fr-FR" baseline="0" dirty="0" smtClean="0"/>
              <a:t> in Ada)</a:t>
            </a:r>
          </a:p>
          <a:p>
            <a:r>
              <a:rPr lang="fr-FR" baseline="0" dirty="0" err="1" smtClean="0"/>
              <a:t>Anthony’s</a:t>
            </a:r>
            <a:r>
              <a:rPr lang="fr-FR" baseline="0" dirty="0" smtClean="0"/>
              <a:t> </a:t>
            </a:r>
            <a:r>
              <a:rPr lang="fr-FR" baseline="0" dirty="0" err="1" smtClean="0"/>
              <a:t>assessment</a:t>
            </a:r>
            <a:r>
              <a:rPr lang="fr-FR" baseline="0" dirty="0" smtClean="0"/>
              <a:t> of </a:t>
            </a:r>
            <a:r>
              <a:rPr lang="fr-FR" baseline="0" dirty="0" err="1" smtClean="0"/>
              <a:t>using</a:t>
            </a:r>
            <a:r>
              <a:rPr lang="fr-FR" baseline="0" dirty="0" smtClean="0"/>
              <a:t> SPARK </a:t>
            </a:r>
            <a:r>
              <a:rPr lang="fr-FR" baseline="0" dirty="0" err="1" smtClean="0"/>
              <a:t>was</a:t>
            </a:r>
            <a:r>
              <a:rPr lang="fr-FR" baseline="0" dirty="0" smtClean="0"/>
              <a:t> </a:t>
            </a:r>
            <a:r>
              <a:rPr lang="fr-FR" baseline="0" dirty="0" err="1" smtClean="0"/>
              <a:t>that</a:t>
            </a:r>
            <a:r>
              <a:rPr lang="fr-FR" baseline="0" dirty="0" smtClean="0"/>
              <a:t> </a:t>
            </a:r>
            <a:r>
              <a:rPr lang="fr-FR" baseline="0" dirty="0" err="1" smtClean="0"/>
              <a:t>it</a:t>
            </a:r>
            <a:r>
              <a:rPr lang="fr-FR" baseline="0" dirty="0" smtClean="0"/>
              <a:t> </a:t>
            </a:r>
            <a:r>
              <a:rPr lang="fr-FR" baseline="0" dirty="0" err="1" smtClean="0"/>
              <a:t>was</a:t>
            </a:r>
            <a:r>
              <a:rPr lang="fr-FR" baseline="0" dirty="0" smtClean="0"/>
              <a:t> intuitive! Not the </a:t>
            </a:r>
            <a:r>
              <a:rPr lang="fr-FR" baseline="0" dirty="0" err="1" smtClean="0"/>
              <a:t>typical</a:t>
            </a:r>
            <a:r>
              <a:rPr lang="fr-FR" baseline="0" dirty="0" smtClean="0"/>
              <a:t> feedback </a:t>
            </a:r>
            <a:r>
              <a:rPr lang="fr-FR" baseline="0" dirty="0" err="1" smtClean="0"/>
              <a:t>from</a:t>
            </a:r>
            <a:r>
              <a:rPr lang="fr-FR" baseline="0" dirty="0" smtClean="0"/>
              <a:t> people </a:t>
            </a:r>
            <a:r>
              <a:rPr lang="fr-FR" baseline="0" dirty="0" err="1" smtClean="0"/>
              <a:t>who</a:t>
            </a:r>
            <a:r>
              <a:rPr lang="fr-FR" baseline="0" dirty="0" smtClean="0"/>
              <a:t> use </a:t>
            </a:r>
            <a:r>
              <a:rPr lang="fr-FR" baseline="0" dirty="0" err="1" smtClean="0"/>
              <a:t>formal</a:t>
            </a:r>
            <a:r>
              <a:rPr lang="fr-FR" baseline="0" dirty="0" smtClean="0"/>
              <a:t> </a:t>
            </a:r>
            <a:r>
              <a:rPr lang="fr-FR" baseline="0" dirty="0" err="1" smtClean="0"/>
              <a:t>methods</a:t>
            </a:r>
            <a:r>
              <a:rPr lang="fr-FR" baseline="0" dirty="0" smtClean="0"/>
              <a:t> </a:t>
            </a:r>
            <a:r>
              <a:rPr lang="fr-FR" baseline="0" dirty="0" err="1" smtClean="0"/>
              <a:t>tools</a:t>
            </a:r>
            <a:r>
              <a:rPr lang="fr-FR" baseline="0" dirty="0" smtClean="0"/>
              <a:t>.</a:t>
            </a:r>
          </a:p>
          <a:p>
            <a:r>
              <a:rPr lang="fr-FR" baseline="0" dirty="0" err="1" smtClean="0"/>
              <a:t>See</a:t>
            </a:r>
            <a:r>
              <a:rPr lang="fr-FR" baseline="0" dirty="0" smtClean="0"/>
              <a:t> </a:t>
            </a:r>
            <a:r>
              <a:rPr lang="fr-FR" baseline="0" dirty="0" err="1" smtClean="0"/>
              <a:t>demo</a:t>
            </a:r>
            <a:endParaRPr lang="fr-FR" dirty="0"/>
          </a:p>
        </p:txBody>
      </p:sp>
      <p:sp>
        <p:nvSpPr>
          <p:cNvPr id="4" name="Espace réservé du numéro de diapositive 3"/>
          <p:cNvSpPr>
            <a:spLocks noGrp="1"/>
          </p:cNvSpPr>
          <p:nvPr>
            <p:ph type="sldNum" sz="quarter" idx="10"/>
          </p:nvPr>
        </p:nvSpPr>
        <p:spPr/>
        <p:txBody>
          <a:bodyPr/>
          <a:lstStyle/>
          <a:p>
            <a:fld id="{75693FD4-8F83-4EF7-AC3F-0DC0388986B0}" type="slidenum">
              <a:rPr lang="en-US" smtClean="0"/>
              <a:pPr/>
              <a:t>5</a:t>
            </a:fld>
            <a:endParaRPr lang="en-US" dirty="0"/>
          </a:p>
        </p:txBody>
      </p:sp>
    </p:spTree>
    <p:extLst>
      <p:ext uri="{BB962C8B-B14F-4D97-AF65-F5344CB8AC3E}">
        <p14:creationId xmlns:p14="http://schemas.microsoft.com/office/powerpoint/2010/main" val="832336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Two</a:t>
            </a:r>
            <a:r>
              <a:rPr lang="fr-FR" dirty="0" smtClean="0"/>
              <a:t> </a:t>
            </a:r>
            <a:r>
              <a:rPr lang="fr-FR" dirty="0" err="1" smtClean="0"/>
              <a:t>features</a:t>
            </a:r>
            <a:r>
              <a:rPr lang="fr-FR" baseline="0" dirty="0" smtClean="0"/>
              <a:t> </a:t>
            </a:r>
            <a:r>
              <a:rPr lang="fr-FR" baseline="0" dirty="0" err="1" smtClean="0"/>
              <a:t>make</a:t>
            </a:r>
            <a:r>
              <a:rPr lang="fr-FR" baseline="0" dirty="0" smtClean="0"/>
              <a:t> SPARK </a:t>
            </a:r>
            <a:r>
              <a:rPr lang="fr-FR" baseline="0" dirty="0" err="1" smtClean="0"/>
              <a:t>easy</a:t>
            </a:r>
            <a:r>
              <a:rPr lang="fr-FR" baseline="0" dirty="0" smtClean="0"/>
              <a:t> to </a:t>
            </a:r>
            <a:r>
              <a:rPr lang="fr-FR" baseline="0" dirty="0" err="1" smtClean="0"/>
              <a:t>adopt</a:t>
            </a:r>
            <a:r>
              <a:rPr lang="fr-FR" baseline="0" dirty="0" smtClean="0"/>
              <a:t> in </a:t>
            </a:r>
            <a:r>
              <a:rPr lang="fr-FR" baseline="0" dirty="0" err="1" smtClean="0"/>
              <a:t>your</a:t>
            </a:r>
            <a:r>
              <a:rPr lang="fr-FR" baseline="0" dirty="0" smtClean="0"/>
              <a:t> </a:t>
            </a:r>
            <a:r>
              <a:rPr lang="fr-FR" baseline="0" dirty="0" err="1" smtClean="0"/>
              <a:t>processes</a:t>
            </a:r>
            <a:r>
              <a:rPr lang="fr-FR" baseline="0" dirty="0" smtClean="0"/>
              <a:t>:</a:t>
            </a:r>
          </a:p>
          <a:p>
            <a:pPr marL="171450" indent="-171450">
              <a:buFont typeface="Arial"/>
              <a:buChar char="•"/>
            </a:pPr>
            <a:r>
              <a:rPr lang="fr-FR" baseline="0" dirty="0" smtClean="0"/>
              <a:t>SPARK </a:t>
            </a:r>
            <a:r>
              <a:rPr lang="fr-FR" baseline="0" dirty="0" err="1" smtClean="0"/>
              <a:t>is</a:t>
            </a:r>
            <a:r>
              <a:rPr lang="fr-FR" baseline="0" dirty="0" smtClean="0"/>
              <a:t> Ada! </a:t>
            </a:r>
          </a:p>
          <a:p>
            <a:pPr marL="171450" indent="-171450">
              <a:buFont typeface="Arial"/>
              <a:buChar char="•"/>
            </a:pPr>
            <a:r>
              <a:rPr lang="fr-FR" baseline="0" dirty="0" smtClean="0"/>
              <a:t>SPARK </a:t>
            </a:r>
            <a:r>
              <a:rPr lang="fr-FR" baseline="0" dirty="0" err="1" smtClean="0"/>
              <a:t>is</a:t>
            </a:r>
            <a:r>
              <a:rPr lang="fr-FR" baseline="0" dirty="0" smtClean="0"/>
              <a:t> AdaCore </a:t>
            </a:r>
            <a:r>
              <a:rPr lang="fr-FR" baseline="0" dirty="0" err="1" smtClean="0"/>
              <a:t>technology</a:t>
            </a:r>
            <a:r>
              <a:rPr lang="fr-FR" baseline="0" dirty="0" smtClean="0"/>
              <a:t>!</a:t>
            </a:r>
            <a:endParaRPr lang="fr-FR" dirty="0"/>
          </a:p>
        </p:txBody>
      </p:sp>
      <p:sp>
        <p:nvSpPr>
          <p:cNvPr id="4" name="Espace réservé du numéro de diapositive 3"/>
          <p:cNvSpPr>
            <a:spLocks noGrp="1"/>
          </p:cNvSpPr>
          <p:nvPr>
            <p:ph type="sldNum" sz="quarter" idx="10"/>
          </p:nvPr>
        </p:nvSpPr>
        <p:spPr/>
        <p:txBody>
          <a:bodyPr/>
          <a:lstStyle/>
          <a:p>
            <a:fld id="{75693FD4-8F83-4EF7-AC3F-0DC0388986B0}" type="slidenum">
              <a:rPr lang="en-US" smtClean="0"/>
              <a:pPr/>
              <a:t>6</a:t>
            </a:fld>
            <a:endParaRPr lang="en-US" dirty="0"/>
          </a:p>
        </p:txBody>
      </p:sp>
    </p:spTree>
    <p:extLst>
      <p:ext uri="{BB962C8B-B14F-4D97-AF65-F5344CB8AC3E}">
        <p14:creationId xmlns:p14="http://schemas.microsoft.com/office/powerpoint/2010/main" val="1037072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Two</a:t>
            </a:r>
            <a:r>
              <a:rPr lang="fr-FR" dirty="0" smtClean="0"/>
              <a:t> </a:t>
            </a:r>
            <a:r>
              <a:rPr lang="fr-FR" dirty="0" err="1" smtClean="0"/>
              <a:t>features</a:t>
            </a:r>
            <a:r>
              <a:rPr lang="fr-FR" dirty="0" smtClean="0"/>
              <a:t> of SPARK </a:t>
            </a:r>
            <a:r>
              <a:rPr lang="fr-FR" dirty="0" err="1" smtClean="0"/>
              <a:t>make</a:t>
            </a:r>
            <a:r>
              <a:rPr lang="fr-FR" dirty="0" smtClean="0"/>
              <a:t> </a:t>
            </a:r>
            <a:r>
              <a:rPr lang="fr-FR" dirty="0" err="1" smtClean="0"/>
              <a:t>it</a:t>
            </a:r>
            <a:r>
              <a:rPr lang="fr-FR" baseline="0" dirty="0" smtClean="0"/>
              <a:t> </a:t>
            </a:r>
            <a:r>
              <a:rPr lang="fr-FR" baseline="0" dirty="0" err="1" smtClean="0"/>
              <a:t>easy</a:t>
            </a:r>
            <a:r>
              <a:rPr lang="fr-FR" baseline="0" dirty="0" smtClean="0"/>
              <a:t> to use:</a:t>
            </a:r>
          </a:p>
          <a:p>
            <a:pPr marL="171450" indent="-171450">
              <a:buFont typeface="Arial"/>
              <a:buChar char="•"/>
            </a:pPr>
            <a:r>
              <a:rPr lang="fr-FR" dirty="0" smtClean="0"/>
              <a:t>SPARK </a:t>
            </a:r>
            <a:r>
              <a:rPr lang="fr-FR" dirty="0" err="1" smtClean="0"/>
              <a:t>listens</a:t>
            </a:r>
            <a:r>
              <a:rPr lang="fr-FR" baseline="0" dirty="0" smtClean="0"/>
              <a:t> to </a:t>
            </a:r>
            <a:r>
              <a:rPr lang="fr-FR" baseline="0" dirty="0" err="1" smtClean="0"/>
              <a:t>you</a:t>
            </a:r>
            <a:r>
              <a:rPr lang="fr-FR" baseline="0" dirty="0" smtClean="0"/>
              <a:t>!</a:t>
            </a:r>
          </a:p>
          <a:p>
            <a:pPr marL="171450" indent="-171450">
              <a:buFont typeface="Arial"/>
              <a:buChar char="•"/>
            </a:pPr>
            <a:r>
              <a:rPr lang="fr-FR" dirty="0" smtClean="0"/>
              <a:t>SPARK</a:t>
            </a:r>
            <a:r>
              <a:rPr lang="fr-FR" baseline="0" dirty="0" smtClean="0"/>
              <a:t> </a:t>
            </a:r>
            <a:r>
              <a:rPr lang="fr-FR" baseline="0" dirty="0" err="1" smtClean="0"/>
              <a:t>talks</a:t>
            </a:r>
            <a:r>
              <a:rPr lang="fr-FR" baseline="0" dirty="0" smtClean="0"/>
              <a:t> to </a:t>
            </a:r>
            <a:r>
              <a:rPr lang="fr-FR" baseline="0" dirty="0" err="1" smtClean="0"/>
              <a:t>you</a:t>
            </a:r>
            <a:r>
              <a:rPr lang="fr-FR" baseline="0" dirty="0" smtClean="0"/>
              <a:t>!</a:t>
            </a:r>
            <a:endParaRPr lang="fr-FR" dirty="0"/>
          </a:p>
        </p:txBody>
      </p:sp>
      <p:sp>
        <p:nvSpPr>
          <p:cNvPr id="4" name="Espace réservé du numéro de diapositive 3"/>
          <p:cNvSpPr>
            <a:spLocks noGrp="1"/>
          </p:cNvSpPr>
          <p:nvPr>
            <p:ph type="sldNum" sz="quarter" idx="10"/>
          </p:nvPr>
        </p:nvSpPr>
        <p:spPr/>
        <p:txBody>
          <a:bodyPr/>
          <a:lstStyle/>
          <a:p>
            <a:fld id="{75693FD4-8F83-4EF7-AC3F-0DC0388986B0}" type="slidenum">
              <a:rPr lang="en-US" smtClean="0"/>
              <a:pPr/>
              <a:t>7</a:t>
            </a:fld>
            <a:endParaRPr lang="en-US" dirty="0"/>
          </a:p>
        </p:txBody>
      </p:sp>
    </p:spTree>
    <p:extLst>
      <p:ext uri="{BB962C8B-B14F-4D97-AF65-F5344CB8AC3E}">
        <p14:creationId xmlns:p14="http://schemas.microsoft.com/office/powerpoint/2010/main" val="366163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See</a:t>
            </a:r>
            <a:r>
              <a:rPr lang="fr-FR" dirty="0" smtClean="0"/>
              <a:t> change for </a:t>
            </a:r>
            <a:r>
              <a:rPr lang="fr-FR" dirty="0" err="1" smtClean="0"/>
              <a:t>fix</a:t>
            </a:r>
            <a:endParaRPr lang="fr-FR" dirty="0"/>
          </a:p>
        </p:txBody>
      </p:sp>
      <p:sp>
        <p:nvSpPr>
          <p:cNvPr id="4" name="Espace réservé du numéro de diapositive 3"/>
          <p:cNvSpPr>
            <a:spLocks noGrp="1"/>
          </p:cNvSpPr>
          <p:nvPr>
            <p:ph type="sldNum" sz="quarter" idx="10"/>
          </p:nvPr>
        </p:nvSpPr>
        <p:spPr/>
        <p:txBody>
          <a:bodyPr/>
          <a:lstStyle/>
          <a:p>
            <a:fld id="{75693FD4-8F83-4EF7-AC3F-0DC0388986B0}" type="slidenum">
              <a:rPr lang="en-US" smtClean="0"/>
              <a:pPr/>
              <a:t>23</a:t>
            </a:fld>
            <a:endParaRPr lang="en-US" dirty="0"/>
          </a:p>
        </p:txBody>
      </p:sp>
    </p:spTree>
    <p:extLst>
      <p:ext uri="{BB962C8B-B14F-4D97-AF65-F5344CB8AC3E}">
        <p14:creationId xmlns:p14="http://schemas.microsoft.com/office/powerpoint/2010/main" val="27310031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Explain</a:t>
            </a:r>
            <a:r>
              <a:rPr lang="fr-FR" dirty="0" smtClean="0"/>
              <a:t> </a:t>
            </a:r>
            <a:r>
              <a:rPr lang="fr-FR" dirty="0" err="1" smtClean="0"/>
              <a:t>benefit</a:t>
            </a:r>
            <a:r>
              <a:rPr lang="fr-FR" dirty="0" smtClean="0"/>
              <a:t> of </a:t>
            </a:r>
            <a:r>
              <a:rPr lang="fr-FR" dirty="0" err="1" smtClean="0"/>
              <a:t>CodePeer</a:t>
            </a:r>
            <a:endParaRPr lang="fr-FR" dirty="0"/>
          </a:p>
        </p:txBody>
      </p:sp>
      <p:sp>
        <p:nvSpPr>
          <p:cNvPr id="4" name="Espace réservé du numéro de diapositive 3"/>
          <p:cNvSpPr>
            <a:spLocks noGrp="1"/>
          </p:cNvSpPr>
          <p:nvPr>
            <p:ph type="sldNum" sz="quarter" idx="10"/>
          </p:nvPr>
        </p:nvSpPr>
        <p:spPr/>
        <p:txBody>
          <a:bodyPr/>
          <a:lstStyle/>
          <a:p>
            <a:fld id="{75693FD4-8F83-4EF7-AC3F-0DC0388986B0}" type="slidenum">
              <a:rPr lang="en-US" smtClean="0"/>
              <a:pPr/>
              <a:t>24</a:t>
            </a:fld>
            <a:endParaRPr lang="en-US" dirty="0"/>
          </a:p>
        </p:txBody>
      </p:sp>
    </p:spTree>
    <p:extLst>
      <p:ext uri="{BB962C8B-B14F-4D97-AF65-F5344CB8AC3E}">
        <p14:creationId xmlns:p14="http://schemas.microsoft.com/office/powerpoint/2010/main" val="3410565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r>
              <a:rPr lang="en-US" dirty="0" smtClean="0"/>
              <a:t>Summarize presentation content by restating the important points from the lessons.</a:t>
            </a:r>
          </a:p>
          <a:p>
            <a:r>
              <a:rPr lang="en-US" dirty="0" smtClean="0"/>
              <a:t>What do you want the audience to remember when they leave your </a:t>
            </a:r>
            <a:r>
              <a:rPr lang="en-US" smtClean="0"/>
              <a:t>presentation?</a:t>
            </a:r>
            <a:endParaRPr lang="en-US" dirty="0" smtClean="0"/>
          </a:p>
        </p:txBody>
      </p:sp>
      <p:sp>
        <p:nvSpPr>
          <p:cNvPr id="4" name="Slide Number Placeholder 3"/>
          <p:cNvSpPr>
            <a:spLocks noGrp="1"/>
          </p:cNvSpPr>
          <p:nvPr>
            <p:ph type="sldNum" sz="quarter" idx="10"/>
          </p:nvPr>
        </p:nvSpPr>
        <p:spPr/>
        <p:txBody>
          <a:bodyPr/>
          <a:lstStyle/>
          <a:p>
            <a:fld id="{EC6EAC7D-5A89-47C2-8ABA-56C9C2DEF7A4}" type="slidenum">
              <a:rPr lang="en-US" smtClean="0"/>
              <a:pPr/>
              <a:t>25</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914400" y="2400300"/>
            <a:ext cx="7239000" cy="1600200"/>
          </a:xfrm>
        </p:spPr>
        <p:txBody>
          <a:bodyPr anchor="t">
            <a:noAutofit/>
          </a:bodyPr>
          <a:lstStyle>
            <a:lvl1pPr algn="l">
              <a:lnSpc>
                <a:spcPct val="80000"/>
              </a:lnSpc>
              <a:defRPr sz="4000" b="1" i="0" kern="1200" cap="none" baseline="0">
                <a:solidFill>
                  <a:srgbClr val="2D72AD"/>
                </a:solidFill>
                <a:latin typeface="Helvetica"/>
                <a:cs typeface="Helvetica"/>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914400" y="4076700"/>
            <a:ext cx="4772528" cy="825500"/>
          </a:xfrm>
        </p:spPr>
        <p:txBody>
          <a:bodyPr>
            <a:normAutofit/>
          </a:bodyPr>
          <a:lstStyle>
            <a:lvl1pPr marL="0" indent="0" algn="l">
              <a:buNone/>
              <a:defRPr sz="2000" b="0" i="0">
                <a:solidFill>
                  <a:schemeClr val="tx1"/>
                </a:solidFill>
                <a:latin typeface="Helvetica"/>
                <a:cs typeface="Helvetic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4" name="Picture 3" descr="techdays.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4400" y="1028700"/>
            <a:ext cx="2590800" cy="1102047"/>
          </a:xfrm>
          <a:prstGeom prst="rect">
            <a:avLst/>
          </a:prstGeom>
        </p:spPr>
      </p:pic>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228866"/>
            <a:ext cx="2057400" cy="4876271"/>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62000" y="228866"/>
            <a:ext cx="5867400" cy="487627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10/09/15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57B281C-5159-4971-8228-52B9A72E9ED2}" type="datetimeFigureOut">
              <a:rPr lang="en-US" smtClean="0"/>
              <a:pPr/>
              <a:t>10/09/15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B281C-5159-4971-8228-52B9A72E9ED2}" type="datetimeFigureOut">
              <a:rPr lang="en-US" smtClean="0"/>
              <a:pPr/>
              <a:t>10/09/15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ackground Only">
    <p:spTree>
      <p:nvGrpSpPr>
        <p:cNvPr id="1" name=""/>
        <p:cNvGrpSpPr/>
        <p:nvPr/>
      </p:nvGrpSpPr>
      <p:grpSpPr>
        <a:xfrm>
          <a:off x="0" y="0"/>
          <a:ext cx="0" cy="0"/>
          <a:chOff x="0" y="0"/>
          <a:chExt cx="0" cy="0"/>
        </a:xfrm>
      </p:grpSpPr>
      <p:sp>
        <p:nvSpPr>
          <p:cNvPr id="3" name="Date Placeholder 3"/>
          <p:cNvSpPr>
            <a:spLocks noGrp="1"/>
          </p:cNvSpPr>
          <p:nvPr>
            <p:ph type="dt" sz="half" idx="10"/>
          </p:nvPr>
        </p:nvSpPr>
        <p:spPr>
          <a:xfrm>
            <a:off x="762000" y="5296959"/>
            <a:ext cx="2133600" cy="304271"/>
          </a:xfrm>
        </p:spPr>
        <p:txBody>
          <a:bodyPr/>
          <a:lstStyle/>
          <a:p>
            <a:fld id="{757B281C-5159-4971-8228-52B9A72E9ED2}" type="datetimeFigureOut">
              <a:rPr lang="en-US" smtClean="0"/>
              <a:pPr/>
              <a:t>10/09/15</a:t>
            </a:fld>
            <a:endParaRPr lang="en-US" dirty="0"/>
          </a:p>
        </p:txBody>
      </p:sp>
      <p:sp>
        <p:nvSpPr>
          <p:cNvPr id="4" name="Footer Placeholder 4"/>
          <p:cNvSpPr>
            <a:spLocks noGrp="1"/>
          </p:cNvSpPr>
          <p:nvPr>
            <p:ph type="ftr" sz="quarter" idx="11"/>
          </p:nvPr>
        </p:nvSpPr>
        <p:spPr>
          <a:xfrm>
            <a:off x="3352800" y="5296959"/>
            <a:ext cx="2895600" cy="304271"/>
          </a:xfrm>
        </p:spPr>
        <p:txBody>
          <a:bodyPr/>
          <a:lstStyle/>
          <a:p>
            <a:endParaRPr lang="en-US" dirty="0"/>
          </a:p>
        </p:txBody>
      </p:sp>
      <p:sp>
        <p:nvSpPr>
          <p:cNvPr id="5" name="Slide Number Placeholder 5"/>
          <p:cNvSpPr>
            <a:spLocks noGrp="1"/>
          </p:cNvSpPr>
          <p:nvPr>
            <p:ph type="sldNum" sz="quarter" idx="12"/>
          </p:nvPr>
        </p:nvSpPr>
        <p:spPr>
          <a:xfrm>
            <a:off x="6705600" y="5296959"/>
            <a:ext cx="2133600" cy="304271"/>
          </a:xfrm>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Main Titl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57B281C-5159-4971-8228-52B9A72E9ED2}" type="datetimeFigureOut">
              <a:rPr lang="en-US" smtClean="0"/>
              <a:pPr/>
              <a:t>10/09/15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pic>
        <p:nvPicPr>
          <p:cNvPr id="3" name="Picture 2" descr="techdays.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57400" y="1714500"/>
            <a:ext cx="5029200" cy="2139266"/>
          </a:xfrm>
          <a:prstGeom prst="rect">
            <a:avLst/>
          </a:prstGeom>
        </p:spPr>
      </p:pic>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Main Title Dark">
    <p:bg>
      <p:bgPr>
        <a:solidFill>
          <a:schemeClr val="tx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57B281C-5159-4971-8228-52B9A72E9ED2}" type="datetimeFigureOut">
              <a:rPr lang="en-US" smtClean="0"/>
              <a:pPr/>
              <a:t>10/09/15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pic>
        <p:nvPicPr>
          <p:cNvPr id="2" name="Picture 1" descr="techdaysOnDark.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57400" y="1714500"/>
            <a:ext cx="5088166" cy="2164348"/>
          </a:xfrm>
          <a:prstGeom prst="rect">
            <a:avLst/>
          </a:prstGeom>
        </p:spPr>
      </p:pic>
    </p:spTree>
    <p:extLst>
      <p:ext uri="{BB962C8B-B14F-4D97-AF65-F5344CB8AC3E}">
        <p14:creationId xmlns:p14="http://schemas.microsoft.com/office/powerpoint/2010/main" val="3144478498"/>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62000" y="224693"/>
            <a:ext cx="8077200" cy="952500"/>
          </a:xfrm>
        </p:spPr>
        <p:txBody>
          <a:bodyPr anchor="ctr" anchorCtr="0">
            <a:normAutofit/>
          </a:bodyPr>
          <a:lstStyle>
            <a:lvl1pPr algn="l">
              <a:defRPr lang="en-US" sz="3600" b="1" i="0" dirty="0">
                <a:solidFill>
                  <a:srgbClr val="2D72AD"/>
                </a:solidFill>
                <a:latin typeface="Helvetica"/>
                <a:cs typeface="Helvetica"/>
              </a:defRPr>
            </a:lvl1pPr>
          </a:lstStyle>
          <a:p>
            <a:r>
              <a:rPr lang="en-US" dirty="0" smtClean="0"/>
              <a:t>Click To Edit Master Title</a:t>
            </a:r>
            <a:endParaRPr lang="en-US" dirty="0"/>
          </a:p>
        </p:txBody>
      </p:sp>
      <p:sp>
        <p:nvSpPr>
          <p:cNvPr id="3" name="Content Placeholder 2"/>
          <p:cNvSpPr>
            <a:spLocks noGrp="1"/>
          </p:cNvSpPr>
          <p:nvPr>
            <p:ph idx="1"/>
          </p:nvPr>
        </p:nvSpPr>
        <p:spPr>
          <a:xfrm>
            <a:off x="762000" y="1330344"/>
            <a:ext cx="8077200" cy="3581136"/>
          </a:xfrm>
        </p:spPr>
        <p:txBody>
          <a:bodyPr>
            <a:normAutofit/>
          </a:bodyPr>
          <a:lstStyle>
            <a:lvl1pPr>
              <a:defRPr sz="2000">
                <a:latin typeface="Helvetica"/>
                <a:cs typeface="Helvetica"/>
              </a:defRPr>
            </a:lvl1pPr>
            <a:lvl2pPr>
              <a:defRPr sz="2000">
                <a:latin typeface="Helvetica"/>
                <a:cs typeface="Helvetica"/>
              </a:defRPr>
            </a:lvl2pPr>
            <a:lvl3pPr>
              <a:defRPr sz="2000">
                <a:latin typeface="Helvetica"/>
                <a:cs typeface="Helvetica"/>
              </a:defRPr>
            </a:lvl3pPr>
            <a:lvl4pPr>
              <a:defRPr sz="2000">
                <a:latin typeface="Helvetica"/>
                <a:cs typeface="Helvetica"/>
              </a:defRPr>
            </a:lvl4pPr>
            <a:lvl5pPr>
              <a:defRPr sz="2000">
                <a:latin typeface="Helvetica"/>
                <a:cs typeface="Helvetica"/>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757B281C-5159-4971-8228-52B9A72E9ED2}" type="datetimeFigureOut">
              <a:rPr lang="en-US" smtClean="0"/>
              <a:pPr/>
              <a:t>10/09/15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6705600" y="5296959"/>
            <a:ext cx="2133600" cy="304271"/>
          </a:xfrm>
        </p:spPr>
        <p:txBody>
          <a:bodyPr/>
          <a:lstStyle/>
          <a:p>
            <a:fld id="{33D6E5A2-EC83-451F-A719-9AC1370DD5CF}" type="slidenum">
              <a:rPr lang="en-US" smtClean="0"/>
              <a:pPr/>
              <a:t>‹#›</a:t>
            </a:fld>
            <a:endParaRPr lang="en-US" dirty="0"/>
          </a:p>
        </p:txBody>
      </p:sp>
    </p:spTree>
  </p:cSld>
  <p:clrMapOvr>
    <a:overrideClrMapping bg1="lt1" tx1="dk1" bg2="lt2" tx2="dk2" accent1="accent1" accent2="accent2" accent3="accent3" accent4="accent4" accent5="accent5" accent6="accent6" hlink="hlink" folHlink="folHlink"/>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b="1" i="0">
                <a:solidFill>
                  <a:srgbClr val="2D72AD"/>
                </a:solidFill>
                <a:latin typeface="Helvetica"/>
                <a:cs typeface="Helvetica"/>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685800" y="1333501"/>
            <a:ext cx="4038600" cy="3771636"/>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876800" y="1333501"/>
            <a:ext cx="4038600" cy="3771636"/>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0"/>
          </p:nvPr>
        </p:nvSpPr>
        <p:spPr/>
        <p:txBody>
          <a:bodyPr/>
          <a:lstStyle/>
          <a:p>
            <a:fld id="{757B281C-5159-4971-8228-52B9A72E9ED2}" type="datetimeFigureOut">
              <a:rPr lang="en-US" smtClean="0"/>
              <a:pPr/>
              <a:t>10/09/15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b="1" i="0">
                <a:solidFill>
                  <a:srgbClr val="2D72AD"/>
                </a:solidFill>
                <a:latin typeface="Helvetica"/>
                <a:cs typeface="Helvetica"/>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85800" y="1279261"/>
            <a:ext cx="4040188" cy="533136"/>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685800" y="1812396"/>
            <a:ext cx="4040188" cy="3292740"/>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873627" y="1279261"/>
            <a:ext cx="4041775" cy="533136"/>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873627" y="1812396"/>
            <a:ext cx="4041775" cy="3292740"/>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0"/>
          </p:nvPr>
        </p:nvSpPr>
        <p:spPr/>
        <p:txBody>
          <a:bodyPr/>
          <a:lstStyle/>
          <a:p>
            <a:fld id="{757B281C-5159-4971-8228-52B9A72E9ED2}" type="datetimeFigureOut">
              <a:rPr lang="en-US" smtClean="0"/>
              <a:pPr/>
              <a:t>10/09/15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2" y="227541"/>
            <a:ext cx="3008313" cy="968376"/>
          </a:xfrm>
        </p:spPr>
        <p:txBody>
          <a:bodyPr anchor="b"/>
          <a:lstStyle>
            <a:lvl1pPr algn="l">
              <a:defRPr sz="2000" b="1"/>
            </a:lvl1pPr>
          </a:lstStyle>
          <a:p>
            <a:r>
              <a:rPr lang="en-US" dirty="0" smtClean="0"/>
              <a:t>Click to edit Master title style</a:t>
            </a:r>
            <a:endParaRPr lang="en-US" dirty="0"/>
          </a:p>
        </p:txBody>
      </p:sp>
      <p:sp>
        <p:nvSpPr>
          <p:cNvPr id="3" name="Content Placeholder 2"/>
          <p:cNvSpPr>
            <a:spLocks noGrp="1"/>
          </p:cNvSpPr>
          <p:nvPr>
            <p:ph idx="1"/>
          </p:nvPr>
        </p:nvSpPr>
        <p:spPr>
          <a:xfrm>
            <a:off x="3803650" y="227543"/>
            <a:ext cx="5111750" cy="4877594"/>
          </a:xfrm>
        </p:spPr>
        <p:txBody>
          <a:bodyPr>
            <a:normAutofit/>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685802" y="1195918"/>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10/09/15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000500"/>
            <a:ext cx="5486400" cy="472282"/>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4472782"/>
            <a:ext cx="5486400" cy="6707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57B281C-5159-4971-8228-52B9A72E9ED2}" type="datetimeFigureOut">
              <a:rPr lang="en-US" smtClean="0"/>
              <a:pPr/>
              <a:t>10/09/15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57B281C-5159-4971-8228-52B9A72E9ED2}" type="datetimeFigureOut">
              <a:rPr lang="en-US" smtClean="0"/>
              <a:pPr/>
              <a:t>10/09/15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D6E5A2-EC83-451F-A719-9AC1370DD5CF}" type="slidenum">
              <a:rPr lang="en-US" smtClean="0"/>
              <a:pPr/>
              <a:t>‹#›</a:t>
            </a:fld>
            <a:endParaRPr lang="en-US" dirty="0"/>
          </a:p>
        </p:txBody>
      </p:sp>
    </p:spTree>
  </p:cSld>
  <p:clrMapOvr>
    <a:masterClrMapping/>
  </p:clrMapOvr>
  <p:transition xmlns:p14="http://schemas.microsoft.com/office/powerpoint/2010/main" spd="slow">
    <p:wipe dir="d"/>
  </p:transition>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228866"/>
            <a:ext cx="8077200" cy="9525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62000" y="1333501"/>
            <a:ext cx="8077200" cy="3771636"/>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762000" y="5296959"/>
            <a:ext cx="21336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757B281C-5159-4971-8228-52B9A72E9ED2}" type="datetimeFigureOut">
              <a:rPr lang="en-US" smtClean="0"/>
              <a:pPr/>
              <a:t>10/09/15</a:t>
            </a:fld>
            <a:endParaRPr lang="en-US" dirty="0"/>
          </a:p>
        </p:txBody>
      </p:sp>
      <p:sp>
        <p:nvSpPr>
          <p:cNvPr id="5" name="Footer Placeholder 4"/>
          <p:cNvSpPr>
            <a:spLocks noGrp="1"/>
          </p:cNvSpPr>
          <p:nvPr>
            <p:ph type="ftr" sz="quarter" idx="3"/>
          </p:nvPr>
        </p:nvSpPr>
        <p:spPr>
          <a:xfrm>
            <a:off x="3352800" y="5296959"/>
            <a:ext cx="28956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705600" y="5296959"/>
            <a:ext cx="21336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33D6E5A2-EC83-451F-A719-9AC1370DD5CF}" type="slidenum">
              <a:rPr lang="en-US" smtClean="0"/>
              <a:pPr/>
              <a:t>‹#›</a:t>
            </a:fld>
            <a:endParaRPr lang="en-US" dirty="0"/>
          </a:p>
        </p:txBody>
      </p:sp>
      <p:pic>
        <p:nvPicPr>
          <p:cNvPr id="9" name="Picture 8" descr="techdays.png"/>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304801" y="4794350"/>
            <a:ext cx="1447800" cy="61584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64" r:id="rId3"/>
    <p:sldLayoutId id="2147483650" r:id="rId4"/>
    <p:sldLayoutId id="2147483652" r:id="rId5"/>
    <p:sldLayoutId id="2147483653" r:id="rId6"/>
    <p:sldLayoutId id="2147483656" r:id="rId7"/>
    <p:sldLayoutId id="2147483657" r:id="rId8"/>
    <p:sldLayoutId id="2147483658" r:id="rId9"/>
    <p:sldLayoutId id="2147483659" r:id="rId10"/>
    <p:sldLayoutId id="2147483654" r:id="rId11"/>
    <p:sldLayoutId id="2147483655" r:id="rId12"/>
    <p:sldLayoutId id="2147483663" r:id="rId13"/>
  </p:sldLayoutIdLst>
  <p:transition xmlns:p14="http://schemas.microsoft.com/office/powerpoint/2010/main" spd="slow">
    <p:wipe dir="d"/>
  </p:transition>
  <p:timing>
    <p:tnLst>
      <p:par>
        <p:cTn xmlns:p14="http://schemas.microsoft.com/office/powerpoint/2010/main" id="1" dur="indefinite" restart="never" nodeType="tmRoot"/>
      </p:par>
    </p:tnLst>
  </p:timing>
  <p:txStyles>
    <p:titleStyle>
      <a:lvl1pPr algn="l" defTabSz="914400" rtl="0" eaLnBrk="1" latinLnBrk="0" hangingPunct="1">
        <a:spcBef>
          <a:spcPct val="0"/>
        </a:spcBef>
        <a:buNone/>
        <a:defRPr lang="en-US" sz="3600" b="1" i="0" kern="1200" dirty="0" smtClean="0">
          <a:solidFill>
            <a:srgbClr val="2D72AD"/>
          </a:solidFill>
          <a:latin typeface="Helvetica"/>
          <a:ea typeface="+mj-ea"/>
          <a:cs typeface="Helvetica"/>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4" Type="http://schemas.openxmlformats.org/officeDocument/2006/relationships/slideLayout" Target="../slideLayouts/slideLayout1.xml"/><Relationship Id="rId5" Type="http://schemas.openxmlformats.org/officeDocument/2006/relationships/notesSlide" Target="../notesSlides/notesSlide1.xml"/><Relationship Id="rId1" Type="http://schemas.openxmlformats.org/officeDocument/2006/relationships/tags" Target="../tags/tag1.xml"/><Relationship Id="rId2" Type="http://schemas.openxmlformats.org/officeDocument/2006/relationships/tags" Target="../tags/tag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 Id="rId3" Type="http://schemas.openxmlformats.org/officeDocument/2006/relationships/image" Target="../media/image9.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9.gif"/><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25.xml.rels><?xml version="1.0" encoding="UTF-8" standalone="yes"?>
<Relationships xmlns="http://schemas.openxmlformats.org/package/2006/relationships"><Relationship Id="rId3" Type="http://schemas.openxmlformats.org/officeDocument/2006/relationships/tags" Target="../tags/tag6.xml"/><Relationship Id="rId4" Type="http://schemas.openxmlformats.org/officeDocument/2006/relationships/slideLayout" Target="../slideLayouts/slideLayout4.xml"/><Relationship Id="rId5" Type="http://schemas.openxmlformats.org/officeDocument/2006/relationships/notesSlide" Target="../notesSlides/notesSlide9.xml"/><Relationship Id="rId1" Type="http://schemas.openxmlformats.org/officeDocument/2006/relationships/tags" Target="../tags/tag4.xml"/><Relationship Id="rId2" Type="http://schemas.openxmlformats.org/officeDocument/2006/relationships/tags" Target="../tags/tag5.xml"/></Relationships>
</file>

<file path=ppt/slides/_rels/slide26.xml.rels><?xml version="1.0" encoding="UTF-8" standalone="yes"?>
<Relationships xmlns="http://schemas.openxmlformats.org/package/2006/relationships"><Relationship Id="rId3" Type="http://schemas.openxmlformats.org/officeDocument/2006/relationships/tags" Target="../tags/tag9.xml"/><Relationship Id="rId4" Type="http://schemas.openxmlformats.org/officeDocument/2006/relationships/slideLayout" Target="../slideLayouts/slideLayout4.xml"/><Relationship Id="rId5" Type="http://schemas.openxmlformats.org/officeDocument/2006/relationships/notesSlide" Target="../notesSlides/notesSlide10.xml"/><Relationship Id="rId6" Type="http://schemas.openxmlformats.org/officeDocument/2006/relationships/image" Target="../media/image5.png"/><Relationship Id="rId7" Type="http://schemas.openxmlformats.org/officeDocument/2006/relationships/image" Target="../media/image11.png"/><Relationship Id="rId8" Type="http://schemas.openxmlformats.org/officeDocument/2006/relationships/image" Target="../media/image12.jpg"/><Relationship Id="rId1" Type="http://schemas.openxmlformats.org/officeDocument/2006/relationships/tags" Target="../tags/tag7.xml"/><Relationship Id="rId2" Type="http://schemas.openxmlformats.org/officeDocument/2006/relationships/tags" Target="../tags/tag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4" Type="http://schemas.openxmlformats.org/officeDocument/2006/relationships/image" Target="../media/image4.jpg"/><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2510467"/>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Multiple Use Cases (2/2)</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startAt="4"/>
            </a:pPr>
            <a:r>
              <a:rPr lang="en-US" dirty="0" smtClean="0"/>
              <a:t>Prove </a:t>
            </a:r>
            <a:r>
              <a:rPr lang="en-US" b="1" dirty="0" smtClean="0">
                <a:solidFill>
                  <a:srgbClr val="2D72AD"/>
                </a:solidFill>
              </a:rPr>
              <a:t>correct integration </a:t>
            </a:r>
            <a:r>
              <a:rPr lang="en-US" dirty="0" smtClean="0"/>
              <a:t>between components</a:t>
            </a:r>
          </a:p>
          <a:p>
            <a:pPr lvl="1"/>
            <a:r>
              <a:rPr lang="en-US" dirty="0" smtClean="0"/>
              <a:t>In replacement of defensive coding</a:t>
            </a:r>
          </a:p>
          <a:p>
            <a:pPr lvl="1"/>
            <a:r>
              <a:rPr lang="en-US" dirty="0" smtClean="0"/>
              <a:t>Simple contracts are needed</a:t>
            </a:r>
          </a:p>
          <a:p>
            <a:pPr lvl="1"/>
            <a:endParaRPr lang="en-US" dirty="0" smtClean="0"/>
          </a:p>
          <a:p>
            <a:pPr marL="457200" indent="-457200">
              <a:buFont typeface="+mj-lt"/>
              <a:buAutoNum type="arabicPeriod" startAt="4"/>
            </a:pPr>
            <a:r>
              <a:rPr lang="en-US" dirty="0" smtClean="0"/>
              <a:t>Prove </a:t>
            </a:r>
            <a:r>
              <a:rPr lang="en-US" b="1" dirty="0" smtClean="0">
                <a:solidFill>
                  <a:srgbClr val="2D72AD"/>
                </a:solidFill>
              </a:rPr>
              <a:t>functional correctness </a:t>
            </a:r>
            <a:r>
              <a:rPr lang="en-US" dirty="0" smtClean="0"/>
              <a:t>(including input partitioning</a:t>
            </a:r>
            <a:r>
              <a:rPr lang="en-US" dirty="0"/>
              <a:t>)</a:t>
            </a:r>
          </a:p>
          <a:p>
            <a:pPr lvl="1"/>
            <a:r>
              <a:rPr lang="en-US" dirty="0"/>
              <a:t>In replacement of unit </a:t>
            </a:r>
            <a:r>
              <a:rPr lang="en-US" dirty="0" smtClean="0"/>
              <a:t>testing</a:t>
            </a:r>
          </a:p>
          <a:p>
            <a:pPr lvl="1"/>
            <a:r>
              <a:rPr lang="en-US" dirty="0" smtClean="0"/>
              <a:t>More complex contracts are needed</a:t>
            </a:r>
          </a:p>
          <a:p>
            <a:pPr lvl="1"/>
            <a:endParaRPr lang="en-US" dirty="0" smtClean="0"/>
          </a:p>
          <a:p>
            <a:pPr marL="457200" indent="-457200">
              <a:buFont typeface="+mj-lt"/>
              <a:buAutoNum type="arabicPeriod" startAt="4"/>
            </a:pPr>
            <a:r>
              <a:rPr lang="en-US" dirty="0" smtClean="0"/>
              <a:t>Safe </a:t>
            </a:r>
            <a:r>
              <a:rPr lang="en-US" b="1" dirty="0" smtClean="0">
                <a:solidFill>
                  <a:srgbClr val="2D72AD"/>
                </a:solidFill>
              </a:rPr>
              <a:t>optimization of run-time checks</a:t>
            </a:r>
          </a:p>
        </p:txBody>
      </p:sp>
    </p:spTree>
    <p:extLst>
      <p:ext uri="{BB962C8B-B14F-4D97-AF65-F5344CB8AC3E}">
        <p14:creationId xmlns:p14="http://schemas.microsoft.com/office/powerpoint/2010/main" val="3342662918"/>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Combining Proof and Test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solidFill>
                  <a:srgbClr val="2D72AD"/>
                </a:solidFill>
              </a:rPr>
              <a:t>At the level of individual runtime checks</a:t>
            </a:r>
          </a:p>
          <a:p>
            <a:pPr lvl="1"/>
            <a:r>
              <a:rPr lang="en-US" dirty="0" smtClean="0"/>
              <a:t>Possible RTE covered by tests</a:t>
            </a:r>
          </a:p>
          <a:p>
            <a:pPr lvl="1"/>
            <a:r>
              <a:rPr lang="en-US" dirty="0" smtClean="0"/>
              <a:t>Also the approach in </a:t>
            </a:r>
            <a:r>
              <a:rPr lang="en-US" dirty="0" err="1" smtClean="0"/>
              <a:t>VectorCAST</a:t>
            </a:r>
            <a:r>
              <a:rPr lang="en-US" dirty="0" smtClean="0"/>
              <a:t> with </a:t>
            </a:r>
            <a:r>
              <a:rPr lang="en-US" dirty="0" err="1" smtClean="0"/>
              <a:t>CodePeer</a:t>
            </a:r>
            <a:endParaRPr lang="en-US" dirty="0" smtClean="0"/>
          </a:p>
          <a:p>
            <a:pPr marL="0" indent="0">
              <a:buNone/>
            </a:pPr>
            <a:endParaRPr lang="en-US" b="1" dirty="0" smtClean="0">
              <a:solidFill>
                <a:srgbClr val="2D72AD"/>
              </a:solidFill>
            </a:endParaRPr>
          </a:p>
          <a:p>
            <a:pPr marL="0" indent="0">
              <a:buNone/>
            </a:pPr>
            <a:r>
              <a:rPr lang="en-US" b="1" dirty="0" smtClean="0">
                <a:solidFill>
                  <a:srgbClr val="2D72AD"/>
                </a:solidFill>
              </a:rPr>
              <a:t>Between </a:t>
            </a:r>
            <a:r>
              <a:rPr lang="en-US" b="1" dirty="0">
                <a:solidFill>
                  <a:srgbClr val="2D72AD"/>
                </a:solidFill>
              </a:rPr>
              <a:t>proof and integration testing</a:t>
            </a:r>
          </a:p>
          <a:p>
            <a:pPr lvl="1"/>
            <a:r>
              <a:rPr lang="en-US" dirty="0"/>
              <a:t>Contract used for </a:t>
            </a:r>
            <a:r>
              <a:rPr lang="en-US" dirty="0" err="1"/>
              <a:t>AoRTE</a:t>
            </a:r>
            <a:r>
              <a:rPr lang="en-US" dirty="0"/>
              <a:t> at unit level</a:t>
            </a:r>
          </a:p>
          <a:p>
            <a:pPr lvl="1"/>
            <a:r>
              <a:rPr lang="en-US" u="sng" dirty="0"/>
              <a:t>Same</a:t>
            </a:r>
            <a:r>
              <a:rPr lang="en-US" dirty="0"/>
              <a:t> contract used for integration testing (</a:t>
            </a:r>
            <a:r>
              <a:rPr lang="en-US" u="sng" dirty="0"/>
              <a:t>no unit tests</a:t>
            </a:r>
            <a:r>
              <a:rPr lang="en-US" dirty="0"/>
              <a:t>)</a:t>
            </a:r>
          </a:p>
          <a:p>
            <a:pPr marL="0" indent="0">
              <a:buNone/>
            </a:pPr>
            <a:endParaRPr lang="en-US" dirty="0"/>
          </a:p>
          <a:p>
            <a:pPr marL="0" indent="0">
              <a:buNone/>
            </a:pPr>
            <a:r>
              <a:rPr lang="en-US" b="1" dirty="0">
                <a:solidFill>
                  <a:srgbClr val="2D72AD"/>
                </a:solidFill>
              </a:rPr>
              <a:t>Between proof and unit testing</a:t>
            </a:r>
          </a:p>
          <a:p>
            <a:pPr lvl="1"/>
            <a:r>
              <a:rPr lang="en-US" dirty="0"/>
              <a:t>Contract as boundary between </a:t>
            </a:r>
            <a:r>
              <a:rPr lang="en-US" dirty="0" smtClean="0"/>
              <a:t>proof </a:t>
            </a:r>
            <a:r>
              <a:rPr lang="en-US" dirty="0"/>
              <a:t>and unit </a:t>
            </a:r>
            <a:r>
              <a:rPr lang="en-US" dirty="0" smtClean="0"/>
              <a:t>test</a:t>
            </a:r>
          </a:p>
          <a:p>
            <a:pPr lvl="1"/>
            <a:r>
              <a:rPr lang="en-US" dirty="0" smtClean="0"/>
              <a:t>Very relevant in DO-178C context for avionics</a:t>
            </a:r>
            <a:endParaRPr lang="en-US" dirty="0"/>
          </a:p>
          <a:p>
            <a:pPr marL="0" indent="0">
              <a:buNone/>
            </a:pPr>
            <a:endParaRPr lang="en-US" b="1" dirty="0" smtClean="0">
              <a:solidFill>
                <a:srgbClr val="2D72AD"/>
              </a:solidFill>
            </a:endParaRPr>
          </a:p>
        </p:txBody>
      </p:sp>
    </p:spTree>
    <p:extLst>
      <p:ext uri="{BB962C8B-B14F-4D97-AF65-F5344CB8AC3E}">
        <p14:creationId xmlns:p14="http://schemas.microsoft.com/office/powerpoint/2010/main" val="3106237498"/>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Learning SPARK: Contracts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solidFill>
                  <a:srgbClr val="2D72AD"/>
                </a:solidFill>
              </a:rPr>
              <a:t>Overview of SPARK Language (SPARK User’s Guide)</a:t>
            </a:r>
          </a:p>
          <a:p>
            <a:pPr lvl="1"/>
            <a:r>
              <a:rPr lang="en-US" dirty="0" smtClean="0"/>
              <a:t>Subprogram contracts</a:t>
            </a:r>
          </a:p>
          <a:p>
            <a:pPr lvl="1"/>
            <a:r>
              <a:rPr lang="en-US" dirty="0" smtClean="0"/>
              <a:t>Package contracts</a:t>
            </a:r>
          </a:p>
          <a:p>
            <a:pPr lvl="1"/>
            <a:r>
              <a:rPr lang="en-US" dirty="0" smtClean="0"/>
              <a:t>Type contracts</a:t>
            </a:r>
          </a:p>
          <a:p>
            <a:pPr lvl="1"/>
            <a:r>
              <a:rPr lang="en-US" dirty="0"/>
              <a:t>Tagged Types and </a:t>
            </a:r>
            <a:r>
              <a:rPr lang="en-US" dirty="0" err="1"/>
              <a:t>Liskov</a:t>
            </a:r>
            <a:r>
              <a:rPr lang="en-US" dirty="0"/>
              <a:t> Substitution </a:t>
            </a:r>
            <a:r>
              <a:rPr lang="en-US" dirty="0" smtClean="0"/>
              <a:t>Principle</a:t>
            </a:r>
            <a:endParaRPr lang="en-US" dirty="0"/>
          </a:p>
          <a:p>
            <a:pPr marL="457200" lvl="1" indent="0">
              <a:buNone/>
            </a:pPr>
            <a:endParaRPr lang="en-US" dirty="0"/>
          </a:p>
          <a:p>
            <a:pPr marL="0" indent="0">
              <a:buNone/>
            </a:pPr>
            <a:r>
              <a:rPr lang="en-US" b="1" dirty="0" smtClean="0">
                <a:solidFill>
                  <a:srgbClr val="2D72AD"/>
                </a:solidFill>
              </a:rPr>
              <a:t>SPARK Book (McCormick &amp; Chapin)</a:t>
            </a:r>
          </a:p>
          <a:p>
            <a:pPr marL="0" indent="0">
              <a:buNone/>
            </a:pPr>
            <a:endParaRPr lang="en-US" b="1" dirty="0" smtClean="0">
              <a:solidFill>
                <a:srgbClr val="2D72AD"/>
              </a:solidFill>
            </a:endParaRPr>
          </a:p>
          <a:p>
            <a:pPr marL="0" indent="0">
              <a:buNone/>
            </a:pPr>
            <a:r>
              <a:rPr lang="en-US" b="1" dirty="0" smtClean="0">
                <a:solidFill>
                  <a:srgbClr val="2D72AD"/>
                </a:solidFill>
              </a:rPr>
              <a:t>SPARK Courses</a:t>
            </a:r>
          </a:p>
          <a:p>
            <a:pPr lvl="1"/>
            <a:r>
              <a:rPr lang="en-US" dirty="0" smtClean="0">
                <a:solidFill>
                  <a:srgbClr val="000000"/>
                </a:solidFill>
              </a:rPr>
              <a:t>Tutorials, webinars, trainings</a:t>
            </a:r>
          </a:p>
          <a:p>
            <a:pPr lvl="1"/>
            <a:r>
              <a:rPr lang="en-US" dirty="0" smtClean="0">
                <a:solidFill>
                  <a:srgbClr val="000000"/>
                </a:solidFill>
              </a:rPr>
              <a:t>AdaCore University (</a:t>
            </a:r>
            <a:r>
              <a:rPr lang="en-US" dirty="0" err="1" smtClean="0">
                <a:solidFill>
                  <a:srgbClr val="2D72AD"/>
                </a:solidFill>
              </a:rPr>
              <a:t>u.adacore.com</a:t>
            </a:r>
            <a:r>
              <a:rPr lang="en-US" dirty="0" smtClean="0">
                <a:solidFill>
                  <a:srgbClr val="000000"/>
                </a:solidFill>
              </a:rPr>
              <a:t>)</a:t>
            </a:r>
          </a:p>
        </p:txBody>
      </p:sp>
      <p:pic>
        <p:nvPicPr>
          <p:cNvPr id="4" name="Image 3" descr="logo-isolat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4200" y="3619500"/>
            <a:ext cx="1143000" cy="1865462"/>
          </a:xfrm>
          <a:prstGeom prst="rect">
            <a:avLst/>
          </a:prstGeom>
        </p:spPr>
      </p:pic>
      <p:pic>
        <p:nvPicPr>
          <p:cNvPr id="5" name="Image 4" descr="SPARK_Book.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0" y="1333500"/>
            <a:ext cx="1524000" cy="2191574"/>
          </a:xfrm>
          <a:prstGeom prst="rect">
            <a:avLst/>
          </a:prstGeom>
        </p:spPr>
      </p:pic>
    </p:spTree>
    <p:extLst>
      <p:ext uri="{BB962C8B-B14F-4D97-AF65-F5344CB8AC3E}">
        <p14:creationId xmlns:p14="http://schemas.microsoft.com/office/powerpoint/2010/main" val="2911757266"/>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Learning SPARK: </a:t>
            </a:r>
            <a:r>
              <a:rPr lang="en-US" dirty="0" err="1" smtClean="0"/>
              <a:t>GNATprove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smtClean="0">
                <a:solidFill>
                  <a:srgbClr val="2D72AD"/>
                </a:solidFill>
              </a:rPr>
              <a:t>Formal Verification with </a:t>
            </a:r>
            <a:r>
              <a:rPr lang="en-US" b="1" dirty="0" err="1" smtClean="0">
                <a:solidFill>
                  <a:srgbClr val="2D72AD"/>
                </a:solidFill>
              </a:rPr>
              <a:t>GNATprove</a:t>
            </a:r>
            <a:r>
              <a:rPr lang="en-US" b="1" dirty="0" smtClean="0">
                <a:solidFill>
                  <a:srgbClr val="2D72AD"/>
                </a:solidFill>
              </a:rPr>
              <a:t> (SPARK User’s Guide)</a:t>
            </a:r>
          </a:p>
          <a:p>
            <a:pPr lvl="1"/>
            <a:r>
              <a:rPr lang="en-US" dirty="0" smtClean="0"/>
              <a:t>Running the tool and viewing results, but also…</a:t>
            </a:r>
          </a:p>
          <a:p>
            <a:pPr lvl="1"/>
            <a:r>
              <a:rPr lang="en-US" dirty="0" smtClean="0"/>
              <a:t>How to use </a:t>
            </a:r>
            <a:r>
              <a:rPr lang="en-US" dirty="0" err="1" smtClean="0"/>
              <a:t>GNATprove</a:t>
            </a:r>
            <a:r>
              <a:rPr lang="en-US" dirty="0" smtClean="0"/>
              <a:t> in a team</a:t>
            </a:r>
          </a:p>
          <a:p>
            <a:pPr lvl="1"/>
            <a:r>
              <a:rPr lang="en-US" dirty="0" smtClean="0"/>
              <a:t>How to write subprogram contracts</a:t>
            </a:r>
          </a:p>
          <a:p>
            <a:pPr lvl="1"/>
            <a:r>
              <a:rPr lang="en-US" dirty="0" smtClean="0"/>
              <a:t>How to investigate unproved checks</a:t>
            </a:r>
          </a:p>
          <a:p>
            <a:pPr lvl="1"/>
            <a:r>
              <a:rPr lang="en-US" dirty="0" smtClean="0"/>
              <a:t>…</a:t>
            </a:r>
            <a:endParaRPr lang="en-US" dirty="0"/>
          </a:p>
          <a:p>
            <a:pPr marL="457200" lvl="1" indent="0">
              <a:buNone/>
            </a:pPr>
            <a:endParaRPr lang="en-US" dirty="0"/>
          </a:p>
          <a:p>
            <a:pPr marL="0" indent="0">
              <a:buNone/>
            </a:pPr>
            <a:r>
              <a:rPr lang="en-US" b="1" dirty="0" err="1" smtClean="0">
                <a:solidFill>
                  <a:srgbClr val="2D72AD"/>
                </a:solidFill>
              </a:rPr>
              <a:t>GNATprove</a:t>
            </a:r>
            <a:r>
              <a:rPr lang="en-US" b="1" dirty="0" smtClean="0">
                <a:solidFill>
                  <a:srgbClr val="2D72AD"/>
                </a:solidFill>
              </a:rPr>
              <a:t> by Example (SPARK User’s Guide)</a:t>
            </a:r>
          </a:p>
          <a:p>
            <a:pPr marL="0" indent="0">
              <a:buNone/>
            </a:pPr>
            <a:endParaRPr lang="en-US" b="1" dirty="0" smtClean="0">
              <a:solidFill>
                <a:srgbClr val="2D72AD"/>
              </a:solidFill>
            </a:endParaRPr>
          </a:p>
          <a:p>
            <a:pPr marL="0" indent="0">
              <a:buNone/>
            </a:pPr>
            <a:r>
              <a:rPr lang="en-US" b="1" dirty="0" smtClean="0">
                <a:solidFill>
                  <a:srgbClr val="2D72AD"/>
                </a:solidFill>
              </a:rPr>
              <a:t>SPARK Book and Courses</a:t>
            </a:r>
          </a:p>
        </p:txBody>
      </p:sp>
      <p:pic>
        <p:nvPicPr>
          <p:cNvPr id="4" name="Image 3" descr="logo-isolat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4200" y="3619500"/>
            <a:ext cx="1143000" cy="1865462"/>
          </a:xfrm>
          <a:prstGeom prst="rect">
            <a:avLst/>
          </a:prstGeom>
        </p:spPr>
      </p:pic>
      <p:pic>
        <p:nvPicPr>
          <p:cNvPr id="5" name="Image 4" descr="SPARK_Book.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00" y="4147190"/>
            <a:ext cx="1116735" cy="1605910"/>
          </a:xfrm>
          <a:prstGeom prst="rect">
            <a:avLst/>
          </a:prstGeom>
        </p:spPr>
      </p:pic>
    </p:spTree>
    <p:extLst>
      <p:ext uri="{BB962C8B-B14F-4D97-AF65-F5344CB8AC3E}">
        <p14:creationId xmlns:p14="http://schemas.microsoft.com/office/powerpoint/2010/main" val="3892543997"/>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 The Next </a:t>
            </a:r>
            <a:r>
              <a:rPr lang="en-US" dirty="0"/>
              <a:t>R</a:t>
            </a:r>
            <a:r>
              <a:rPr lang="en-US" dirty="0" smtClean="0"/>
              <a:t>elease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a:solidFill>
                  <a:srgbClr val="2D72AD"/>
                </a:solidFill>
              </a:rPr>
              <a:t>New language features</a:t>
            </a:r>
          </a:p>
          <a:p>
            <a:pPr lvl="1"/>
            <a:r>
              <a:rPr lang="en-US" dirty="0"/>
              <a:t>Support for </a:t>
            </a:r>
            <a:r>
              <a:rPr lang="en-US" dirty="0" err="1"/>
              <a:t>Ravenscar</a:t>
            </a:r>
            <a:r>
              <a:rPr lang="en-US" dirty="0"/>
              <a:t> profile of tasking</a:t>
            </a:r>
          </a:p>
          <a:p>
            <a:pPr lvl="1"/>
            <a:r>
              <a:rPr lang="en-US" dirty="0"/>
              <a:t>Support for ghost code</a:t>
            </a:r>
          </a:p>
          <a:p>
            <a:pPr lvl="1"/>
            <a:r>
              <a:rPr lang="en-US" dirty="0"/>
              <a:t>Support for type predicates</a:t>
            </a:r>
          </a:p>
          <a:p>
            <a:pPr marL="0" indent="0">
              <a:buNone/>
            </a:pPr>
            <a:endParaRPr lang="en-US" b="1" dirty="0" smtClean="0">
              <a:solidFill>
                <a:srgbClr val="2D72AD"/>
              </a:solidFill>
            </a:endParaRPr>
          </a:p>
          <a:p>
            <a:pPr marL="0" indent="0">
              <a:buNone/>
            </a:pPr>
            <a:r>
              <a:rPr lang="en-US" b="1" dirty="0" smtClean="0">
                <a:solidFill>
                  <a:srgbClr val="2D72AD"/>
                </a:solidFill>
              </a:rPr>
              <a:t>Improved provability</a:t>
            </a:r>
          </a:p>
          <a:p>
            <a:pPr lvl="1"/>
            <a:r>
              <a:rPr lang="en-US" dirty="0" smtClean="0"/>
              <a:t>New </a:t>
            </a:r>
            <a:r>
              <a:rPr lang="en-US" dirty="0" err="1" smtClean="0"/>
              <a:t>provers</a:t>
            </a:r>
            <a:r>
              <a:rPr lang="en-US" dirty="0" smtClean="0"/>
              <a:t> CVC4 and Z3 (in addition to Alt-Ergo)</a:t>
            </a:r>
          </a:p>
          <a:p>
            <a:pPr lvl="1"/>
            <a:r>
              <a:rPr lang="en-US" dirty="0" smtClean="0"/>
              <a:t>Much better handling of bitwise and floats</a:t>
            </a:r>
          </a:p>
          <a:p>
            <a:pPr marL="0" indent="0">
              <a:buNone/>
            </a:pPr>
            <a:endParaRPr lang="en-US" dirty="0"/>
          </a:p>
          <a:p>
            <a:pPr marL="0" indent="0">
              <a:buNone/>
            </a:pPr>
            <a:r>
              <a:rPr lang="en-US" b="1" dirty="0" smtClean="0">
                <a:solidFill>
                  <a:srgbClr val="2D72AD"/>
                </a:solidFill>
              </a:rPr>
              <a:t>Improved interaction</a:t>
            </a:r>
            <a:endParaRPr lang="en-US" b="1" dirty="0">
              <a:solidFill>
                <a:srgbClr val="2D72AD"/>
              </a:solidFill>
            </a:endParaRPr>
          </a:p>
          <a:p>
            <a:pPr lvl="1"/>
            <a:r>
              <a:rPr lang="en-US" dirty="0" smtClean="0"/>
              <a:t>Generation of counterexamples when not proved </a:t>
            </a:r>
          </a:p>
        </p:txBody>
      </p:sp>
    </p:spTree>
    <p:extLst>
      <p:ext uri="{BB962C8B-B14F-4D97-AF65-F5344CB8AC3E}">
        <p14:creationId xmlns:p14="http://schemas.microsoft.com/office/powerpoint/2010/main" val="4037308581"/>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 The Next </a:t>
            </a:r>
            <a:r>
              <a:rPr lang="en-US" dirty="0"/>
              <a:t>R</a:t>
            </a:r>
            <a:r>
              <a:rPr lang="en-US" dirty="0" smtClean="0"/>
              <a:t>elease</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a:solidFill>
                  <a:srgbClr val="2D72AD"/>
                </a:solidFill>
              </a:rPr>
              <a:t>New language features</a:t>
            </a:r>
          </a:p>
          <a:p>
            <a:pPr lvl="1"/>
            <a:r>
              <a:rPr lang="en-US" dirty="0"/>
              <a:t>Support for </a:t>
            </a:r>
            <a:r>
              <a:rPr lang="en-US" dirty="0" err="1"/>
              <a:t>Ravenscar</a:t>
            </a:r>
            <a:r>
              <a:rPr lang="en-US" dirty="0"/>
              <a:t> profile of tasking</a:t>
            </a:r>
          </a:p>
          <a:p>
            <a:pPr lvl="1"/>
            <a:r>
              <a:rPr lang="en-US" b="1" dirty="0"/>
              <a:t>Support for ghost code</a:t>
            </a:r>
          </a:p>
          <a:p>
            <a:pPr lvl="1"/>
            <a:r>
              <a:rPr lang="en-US" dirty="0"/>
              <a:t>Support for type predicates</a:t>
            </a:r>
          </a:p>
          <a:p>
            <a:pPr marL="0" indent="0">
              <a:buNone/>
            </a:pPr>
            <a:endParaRPr lang="en-US" b="1" dirty="0" smtClean="0">
              <a:solidFill>
                <a:srgbClr val="2D72AD"/>
              </a:solidFill>
            </a:endParaRPr>
          </a:p>
          <a:p>
            <a:pPr marL="0" indent="0">
              <a:buNone/>
            </a:pPr>
            <a:r>
              <a:rPr lang="en-US" b="1" dirty="0" smtClean="0">
                <a:solidFill>
                  <a:srgbClr val="2D72AD"/>
                </a:solidFill>
              </a:rPr>
              <a:t>Improved provability</a:t>
            </a:r>
          </a:p>
          <a:p>
            <a:pPr lvl="1"/>
            <a:r>
              <a:rPr lang="en-US" dirty="0" smtClean="0"/>
              <a:t>New </a:t>
            </a:r>
            <a:r>
              <a:rPr lang="en-US" dirty="0" err="1" smtClean="0"/>
              <a:t>provers</a:t>
            </a:r>
            <a:r>
              <a:rPr lang="en-US" dirty="0" smtClean="0"/>
              <a:t> CVC4 and Z3 (in addition to Alt-Ergo)</a:t>
            </a:r>
          </a:p>
          <a:p>
            <a:pPr lvl="1"/>
            <a:r>
              <a:rPr lang="en-US" dirty="0" smtClean="0"/>
              <a:t>Much better handling of bitwise and floats</a:t>
            </a:r>
          </a:p>
          <a:p>
            <a:pPr marL="0" indent="0">
              <a:buNone/>
            </a:pPr>
            <a:endParaRPr lang="en-US" dirty="0"/>
          </a:p>
          <a:p>
            <a:pPr marL="0" indent="0">
              <a:buNone/>
            </a:pPr>
            <a:r>
              <a:rPr lang="en-US" b="1" dirty="0" smtClean="0">
                <a:solidFill>
                  <a:srgbClr val="2D72AD"/>
                </a:solidFill>
              </a:rPr>
              <a:t>Improved interaction</a:t>
            </a:r>
            <a:endParaRPr lang="en-US" b="1" dirty="0">
              <a:solidFill>
                <a:srgbClr val="2D72AD"/>
              </a:solidFill>
            </a:endParaRPr>
          </a:p>
          <a:p>
            <a:pPr lvl="1"/>
            <a:r>
              <a:rPr lang="en-US" b="1" dirty="0" smtClean="0"/>
              <a:t>Generation of counterexamples when not proved </a:t>
            </a:r>
          </a:p>
        </p:txBody>
      </p:sp>
    </p:spTree>
    <p:extLst>
      <p:ext uri="{BB962C8B-B14F-4D97-AF65-F5344CB8AC3E}">
        <p14:creationId xmlns:p14="http://schemas.microsoft.com/office/powerpoint/2010/main" val="4224724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Support for Ghost Code</a:t>
            </a:r>
            <a:endParaRPr lang="en-US" dirty="0"/>
          </a:p>
        </p:txBody>
      </p:sp>
      <p:sp>
        <p:nvSpPr>
          <p:cNvPr id="4" name="Rectangle à coins arrondis 3"/>
          <p:cNvSpPr/>
          <p:nvPr/>
        </p:nvSpPr>
        <p:spPr>
          <a:xfrm>
            <a:off x="2971800" y="3162300"/>
            <a:ext cx="1371600" cy="990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2400" baseline="30000" dirty="0" smtClean="0">
              <a:solidFill>
                <a:schemeClr val="bg1"/>
              </a:solidFill>
              <a:latin typeface="Helvetica"/>
              <a:cs typeface="Helvetica"/>
            </a:endParaRPr>
          </a:p>
          <a:p>
            <a:pPr algn="ctr"/>
            <a:r>
              <a:rPr lang="fr-FR" sz="5400" baseline="30000" dirty="0" smtClean="0">
                <a:solidFill>
                  <a:schemeClr val="bg1"/>
                </a:solidFill>
                <a:latin typeface="Helvetica"/>
                <a:cs typeface="Helvetica"/>
              </a:rPr>
              <a:t>code</a:t>
            </a:r>
            <a:endParaRPr lang="fr-FR" sz="5400" baseline="30000" dirty="0">
              <a:solidFill>
                <a:schemeClr val="bg1"/>
              </a:solidFill>
              <a:latin typeface="Helvetica"/>
              <a:cs typeface="Helvetica"/>
            </a:endParaRPr>
          </a:p>
        </p:txBody>
      </p:sp>
      <p:sp>
        <p:nvSpPr>
          <p:cNvPr id="5" name="Rectangle à coins arrondis 4"/>
          <p:cNvSpPr/>
          <p:nvPr/>
        </p:nvSpPr>
        <p:spPr>
          <a:xfrm>
            <a:off x="2590800" y="1714500"/>
            <a:ext cx="2209800" cy="990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2400" baseline="30000" dirty="0" smtClean="0">
              <a:solidFill>
                <a:schemeClr val="bg1"/>
              </a:solidFill>
              <a:latin typeface="Helvetica"/>
              <a:cs typeface="Helvetica"/>
            </a:endParaRPr>
          </a:p>
          <a:p>
            <a:pPr algn="ctr"/>
            <a:r>
              <a:rPr lang="fr-FR" sz="5400" baseline="30000" dirty="0" err="1" smtClean="0">
                <a:solidFill>
                  <a:schemeClr val="bg1"/>
                </a:solidFill>
                <a:latin typeface="Helvetica"/>
                <a:cs typeface="Helvetica"/>
              </a:rPr>
              <a:t>contracts</a:t>
            </a:r>
            <a:endParaRPr lang="fr-FR" sz="5400" baseline="30000" dirty="0">
              <a:solidFill>
                <a:schemeClr val="bg1"/>
              </a:solidFill>
              <a:latin typeface="Helvetica"/>
              <a:cs typeface="Helvetica"/>
            </a:endParaRPr>
          </a:p>
        </p:txBody>
      </p:sp>
      <p:sp>
        <p:nvSpPr>
          <p:cNvPr id="6" name="ZoneTexte 5"/>
          <p:cNvSpPr txBox="1"/>
          <p:nvPr/>
        </p:nvSpPr>
        <p:spPr>
          <a:xfrm>
            <a:off x="3429000" y="2530614"/>
            <a:ext cx="484227" cy="707886"/>
          </a:xfrm>
          <a:prstGeom prst="rect">
            <a:avLst/>
          </a:prstGeom>
          <a:noFill/>
        </p:spPr>
        <p:txBody>
          <a:bodyPr wrap="none" rtlCol="0">
            <a:spAutoFit/>
          </a:bodyPr>
          <a:lstStyle/>
          <a:p>
            <a:r>
              <a:rPr lang="fr-FR" sz="4000" dirty="0" smtClean="0">
                <a:latin typeface="Helvetica"/>
                <a:cs typeface="Helvetica"/>
              </a:rPr>
              <a:t>+</a:t>
            </a:r>
            <a:endParaRPr lang="fr-FR" sz="4000" dirty="0">
              <a:latin typeface="Helvetica"/>
              <a:cs typeface="Helvetica"/>
            </a:endParaRPr>
          </a:p>
        </p:txBody>
      </p:sp>
      <p:sp>
        <p:nvSpPr>
          <p:cNvPr id="8" name="Flèche vers la droite 7"/>
          <p:cNvSpPr/>
          <p:nvPr/>
        </p:nvSpPr>
        <p:spPr>
          <a:xfrm>
            <a:off x="1524000" y="2095500"/>
            <a:ext cx="990600" cy="228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9" name="Rectangle à coins arrondis 8"/>
          <p:cNvSpPr/>
          <p:nvPr/>
        </p:nvSpPr>
        <p:spPr>
          <a:xfrm>
            <a:off x="6324600" y="3162300"/>
            <a:ext cx="2514600" cy="990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2400" baseline="30000" dirty="0" smtClean="0">
              <a:solidFill>
                <a:schemeClr val="bg1"/>
              </a:solidFill>
              <a:latin typeface="Helvetica"/>
              <a:cs typeface="Helvetica"/>
            </a:endParaRPr>
          </a:p>
          <a:p>
            <a:pPr algn="ctr"/>
            <a:r>
              <a:rPr lang="fr-FR" sz="5400" baseline="30000" dirty="0" err="1" smtClean="0">
                <a:solidFill>
                  <a:schemeClr val="bg1"/>
                </a:solidFill>
                <a:latin typeface="Helvetica"/>
                <a:cs typeface="Helvetica"/>
              </a:rPr>
              <a:t>executable</a:t>
            </a:r>
            <a:endParaRPr lang="fr-FR" sz="5400" baseline="30000" dirty="0">
              <a:solidFill>
                <a:schemeClr val="bg1"/>
              </a:solidFill>
              <a:latin typeface="Helvetica"/>
              <a:cs typeface="Helvetica"/>
            </a:endParaRPr>
          </a:p>
        </p:txBody>
      </p:sp>
      <p:sp>
        <p:nvSpPr>
          <p:cNvPr id="10" name="Content Placeholder 2"/>
          <p:cNvSpPr>
            <a:spLocks noGrp="1"/>
          </p:cNvSpPr>
          <p:nvPr>
            <p:ph idx="1"/>
          </p:nvPr>
        </p:nvSpPr>
        <p:spPr>
          <a:xfrm>
            <a:off x="304800" y="1863744"/>
            <a:ext cx="1295400" cy="1146156"/>
          </a:xfrm>
        </p:spPr>
        <p:txBody>
          <a:bodyPr>
            <a:noAutofit/>
          </a:bodyPr>
          <a:lstStyle/>
          <a:p>
            <a:pPr marL="0" indent="0">
              <a:buNone/>
            </a:pPr>
            <a:r>
              <a:rPr lang="en-US" dirty="0"/>
              <a:t>g</a:t>
            </a:r>
            <a:r>
              <a:rPr lang="en-US" dirty="0" smtClean="0"/>
              <a:t>host </a:t>
            </a:r>
          </a:p>
          <a:p>
            <a:pPr marL="0" indent="0">
              <a:buNone/>
            </a:pPr>
            <a:r>
              <a:rPr lang="en-US" dirty="0" smtClean="0"/>
              <a:t>functions</a:t>
            </a:r>
            <a:endParaRPr lang="en-US" dirty="0"/>
          </a:p>
        </p:txBody>
      </p:sp>
      <p:sp>
        <p:nvSpPr>
          <p:cNvPr id="11" name="Flèche vers la droite 10"/>
          <p:cNvSpPr/>
          <p:nvPr/>
        </p:nvSpPr>
        <p:spPr>
          <a:xfrm>
            <a:off x="4419600" y="3543300"/>
            <a:ext cx="1828800" cy="228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2" name="Content Placeholder 2"/>
          <p:cNvSpPr txBox="1">
            <a:spLocks/>
          </p:cNvSpPr>
          <p:nvPr/>
        </p:nvSpPr>
        <p:spPr>
          <a:xfrm>
            <a:off x="4724400" y="3162300"/>
            <a:ext cx="1295400" cy="457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compile</a:t>
            </a:r>
            <a:endParaRPr lang="en-US" dirty="0"/>
          </a:p>
        </p:txBody>
      </p:sp>
      <p:sp>
        <p:nvSpPr>
          <p:cNvPr id="13" name="Flèche vers la droite 12"/>
          <p:cNvSpPr/>
          <p:nvPr/>
        </p:nvSpPr>
        <p:spPr>
          <a:xfrm rot="1823950">
            <a:off x="4839668" y="2799152"/>
            <a:ext cx="1373473" cy="21292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4" name="Content Placeholder 2"/>
          <p:cNvSpPr txBox="1">
            <a:spLocks/>
          </p:cNvSpPr>
          <p:nvPr/>
        </p:nvSpPr>
        <p:spPr>
          <a:xfrm rot="1799537">
            <a:off x="4772736" y="2353773"/>
            <a:ext cx="1981200" cy="457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w</a:t>
            </a:r>
            <a:r>
              <a:rPr lang="en-US" dirty="0" smtClean="0"/>
              <a:t>ith assertions</a:t>
            </a:r>
            <a:endParaRPr lang="en-US" dirty="0"/>
          </a:p>
        </p:txBody>
      </p:sp>
      <p:sp>
        <p:nvSpPr>
          <p:cNvPr id="15" name="Content Placeholder 2"/>
          <p:cNvSpPr txBox="1">
            <a:spLocks/>
          </p:cNvSpPr>
          <p:nvPr/>
        </p:nvSpPr>
        <p:spPr>
          <a:xfrm>
            <a:off x="3200400" y="4568844"/>
            <a:ext cx="5971674" cy="11461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4400" b="1" dirty="0">
                <a:solidFill>
                  <a:srgbClr val="2D72AD"/>
                </a:solidFill>
              </a:rPr>
              <a:t>u</a:t>
            </a:r>
            <a:r>
              <a:rPr lang="en-US" sz="4400" b="1" dirty="0" smtClean="0">
                <a:solidFill>
                  <a:srgbClr val="2D72AD"/>
                </a:solidFill>
              </a:rPr>
              <a:t>sed in formal + test</a:t>
            </a:r>
            <a:endParaRPr lang="en-US" sz="4400" dirty="0"/>
          </a:p>
        </p:txBody>
      </p:sp>
    </p:spTree>
    <p:extLst>
      <p:ext uri="{BB962C8B-B14F-4D97-AF65-F5344CB8AC3E}">
        <p14:creationId xmlns:p14="http://schemas.microsoft.com/office/powerpoint/2010/main" val="3429583413"/>
      </p:ext>
    </p:extLst>
  </p:cSld>
  <p:clrMapOvr>
    <a:masterClrMapping/>
  </p:clrMapOvr>
  <p:transition xmlns:p14="http://schemas.microsoft.com/office/powerpoint/2010/main" spd="slow">
    <p:wipe dir="r"/>
  </p:transition>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Support for Ghost Code</a:t>
            </a:r>
            <a:endParaRPr lang="en-US" dirty="0"/>
          </a:p>
        </p:txBody>
      </p:sp>
      <p:sp>
        <p:nvSpPr>
          <p:cNvPr id="4" name="Rectangle à coins arrondis 3"/>
          <p:cNvSpPr/>
          <p:nvPr/>
        </p:nvSpPr>
        <p:spPr>
          <a:xfrm>
            <a:off x="2971800" y="3162300"/>
            <a:ext cx="1371600" cy="990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2400" baseline="30000" dirty="0" smtClean="0">
              <a:solidFill>
                <a:schemeClr val="bg1"/>
              </a:solidFill>
              <a:latin typeface="Helvetica"/>
              <a:cs typeface="Helvetica"/>
            </a:endParaRPr>
          </a:p>
          <a:p>
            <a:pPr algn="ctr"/>
            <a:r>
              <a:rPr lang="fr-FR" sz="5400" baseline="30000" dirty="0" smtClean="0">
                <a:solidFill>
                  <a:schemeClr val="bg1"/>
                </a:solidFill>
                <a:latin typeface="Helvetica"/>
                <a:cs typeface="Helvetica"/>
              </a:rPr>
              <a:t>code</a:t>
            </a:r>
            <a:endParaRPr lang="fr-FR" sz="5400" baseline="30000" dirty="0">
              <a:solidFill>
                <a:schemeClr val="bg1"/>
              </a:solidFill>
              <a:latin typeface="Helvetica"/>
              <a:cs typeface="Helvetica"/>
            </a:endParaRPr>
          </a:p>
        </p:txBody>
      </p:sp>
      <p:sp>
        <p:nvSpPr>
          <p:cNvPr id="5" name="Rectangle à coins arrondis 4"/>
          <p:cNvSpPr/>
          <p:nvPr/>
        </p:nvSpPr>
        <p:spPr>
          <a:xfrm>
            <a:off x="2590800" y="1714500"/>
            <a:ext cx="2209800" cy="990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2400" baseline="30000" dirty="0" smtClean="0">
              <a:solidFill>
                <a:schemeClr val="bg1"/>
              </a:solidFill>
              <a:latin typeface="Helvetica"/>
              <a:cs typeface="Helvetica"/>
            </a:endParaRPr>
          </a:p>
          <a:p>
            <a:pPr algn="ctr"/>
            <a:r>
              <a:rPr lang="fr-FR" sz="5400" baseline="30000" dirty="0" err="1" smtClean="0">
                <a:solidFill>
                  <a:schemeClr val="bg1"/>
                </a:solidFill>
                <a:latin typeface="Helvetica"/>
                <a:cs typeface="Helvetica"/>
              </a:rPr>
              <a:t>contracts</a:t>
            </a:r>
            <a:endParaRPr lang="fr-FR" sz="5400" baseline="30000" dirty="0">
              <a:solidFill>
                <a:schemeClr val="bg1"/>
              </a:solidFill>
              <a:latin typeface="Helvetica"/>
              <a:cs typeface="Helvetica"/>
            </a:endParaRPr>
          </a:p>
        </p:txBody>
      </p:sp>
      <p:sp>
        <p:nvSpPr>
          <p:cNvPr id="6" name="ZoneTexte 5"/>
          <p:cNvSpPr txBox="1"/>
          <p:nvPr/>
        </p:nvSpPr>
        <p:spPr>
          <a:xfrm>
            <a:off x="3429000" y="2530614"/>
            <a:ext cx="484227" cy="707886"/>
          </a:xfrm>
          <a:prstGeom prst="rect">
            <a:avLst/>
          </a:prstGeom>
          <a:noFill/>
        </p:spPr>
        <p:txBody>
          <a:bodyPr wrap="none" rtlCol="0">
            <a:spAutoFit/>
          </a:bodyPr>
          <a:lstStyle/>
          <a:p>
            <a:r>
              <a:rPr lang="fr-FR" sz="4000" dirty="0" smtClean="0">
                <a:latin typeface="Helvetica"/>
                <a:cs typeface="Helvetica"/>
              </a:rPr>
              <a:t>+</a:t>
            </a:r>
            <a:endParaRPr lang="fr-FR" sz="4000" dirty="0">
              <a:latin typeface="Helvetica"/>
              <a:cs typeface="Helvetica"/>
            </a:endParaRPr>
          </a:p>
        </p:txBody>
      </p:sp>
      <p:sp>
        <p:nvSpPr>
          <p:cNvPr id="8" name="Flèche vers la droite 7"/>
          <p:cNvSpPr/>
          <p:nvPr/>
        </p:nvSpPr>
        <p:spPr>
          <a:xfrm>
            <a:off x="1524000" y="2095500"/>
            <a:ext cx="990600" cy="228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9" name="Rectangle à coins arrondis 8"/>
          <p:cNvSpPr/>
          <p:nvPr/>
        </p:nvSpPr>
        <p:spPr>
          <a:xfrm>
            <a:off x="6324600" y="3162300"/>
            <a:ext cx="2514600" cy="990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2400" baseline="30000" dirty="0" smtClean="0">
              <a:solidFill>
                <a:schemeClr val="bg1"/>
              </a:solidFill>
              <a:latin typeface="Helvetica"/>
              <a:cs typeface="Helvetica"/>
            </a:endParaRPr>
          </a:p>
          <a:p>
            <a:pPr algn="ctr"/>
            <a:r>
              <a:rPr lang="fr-FR" sz="5400" baseline="30000" dirty="0" err="1" smtClean="0">
                <a:solidFill>
                  <a:schemeClr val="bg1"/>
                </a:solidFill>
                <a:latin typeface="Helvetica"/>
                <a:cs typeface="Helvetica"/>
              </a:rPr>
              <a:t>executable</a:t>
            </a:r>
            <a:endParaRPr lang="fr-FR" sz="5400" baseline="30000" dirty="0">
              <a:solidFill>
                <a:schemeClr val="bg1"/>
              </a:solidFill>
              <a:latin typeface="Helvetica"/>
              <a:cs typeface="Helvetica"/>
            </a:endParaRPr>
          </a:p>
        </p:txBody>
      </p:sp>
      <p:sp>
        <p:nvSpPr>
          <p:cNvPr id="10" name="Content Placeholder 2"/>
          <p:cNvSpPr>
            <a:spLocks noGrp="1"/>
          </p:cNvSpPr>
          <p:nvPr>
            <p:ph idx="1"/>
          </p:nvPr>
        </p:nvSpPr>
        <p:spPr>
          <a:xfrm>
            <a:off x="304800" y="1863744"/>
            <a:ext cx="1295400" cy="1146156"/>
          </a:xfrm>
        </p:spPr>
        <p:txBody>
          <a:bodyPr>
            <a:noAutofit/>
          </a:bodyPr>
          <a:lstStyle/>
          <a:p>
            <a:pPr marL="0" indent="0">
              <a:buNone/>
            </a:pPr>
            <a:r>
              <a:rPr lang="en-US" dirty="0"/>
              <a:t>g</a:t>
            </a:r>
            <a:r>
              <a:rPr lang="en-US" dirty="0" smtClean="0"/>
              <a:t>host </a:t>
            </a:r>
          </a:p>
          <a:p>
            <a:pPr marL="0" indent="0">
              <a:buNone/>
            </a:pPr>
            <a:r>
              <a:rPr lang="en-US" dirty="0" smtClean="0"/>
              <a:t>functions</a:t>
            </a:r>
            <a:endParaRPr lang="en-US" dirty="0"/>
          </a:p>
        </p:txBody>
      </p:sp>
      <p:sp>
        <p:nvSpPr>
          <p:cNvPr id="11" name="Flèche vers la droite 10"/>
          <p:cNvSpPr/>
          <p:nvPr/>
        </p:nvSpPr>
        <p:spPr>
          <a:xfrm>
            <a:off x="4419600" y="3543300"/>
            <a:ext cx="1828800" cy="228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2" name="Content Placeholder 2"/>
          <p:cNvSpPr txBox="1">
            <a:spLocks/>
          </p:cNvSpPr>
          <p:nvPr/>
        </p:nvSpPr>
        <p:spPr>
          <a:xfrm>
            <a:off x="4724400" y="3162300"/>
            <a:ext cx="1295400" cy="457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compile</a:t>
            </a:r>
            <a:endParaRPr lang="en-US" dirty="0"/>
          </a:p>
        </p:txBody>
      </p:sp>
      <p:sp>
        <p:nvSpPr>
          <p:cNvPr id="13" name="Flèche vers la droite 12"/>
          <p:cNvSpPr/>
          <p:nvPr/>
        </p:nvSpPr>
        <p:spPr>
          <a:xfrm rot="1823950">
            <a:off x="4839668" y="2799152"/>
            <a:ext cx="1373473" cy="21292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4" name="Content Placeholder 2"/>
          <p:cNvSpPr txBox="1">
            <a:spLocks/>
          </p:cNvSpPr>
          <p:nvPr/>
        </p:nvSpPr>
        <p:spPr>
          <a:xfrm rot="1799537">
            <a:off x="4772736" y="2353773"/>
            <a:ext cx="1981200" cy="457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t>w</a:t>
            </a:r>
            <a:r>
              <a:rPr lang="en-US" dirty="0" smtClean="0"/>
              <a:t>ith assertions</a:t>
            </a:r>
            <a:endParaRPr lang="en-US" dirty="0"/>
          </a:p>
        </p:txBody>
      </p:sp>
      <p:sp>
        <p:nvSpPr>
          <p:cNvPr id="15" name="Flèche vers la droite 14"/>
          <p:cNvSpPr/>
          <p:nvPr/>
        </p:nvSpPr>
        <p:spPr>
          <a:xfrm>
            <a:off x="1600200" y="3543300"/>
            <a:ext cx="1295400" cy="23175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6" name="Content Placeholder 2"/>
          <p:cNvSpPr txBox="1">
            <a:spLocks/>
          </p:cNvSpPr>
          <p:nvPr/>
        </p:nvSpPr>
        <p:spPr>
          <a:xfrm>
            <a:off x="304800" y="3009900"/>
            <a:ext cx="1600200" cy="1600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ghost </a:t>
            </a:r>
          </a:p>
          <a:p>
            <a:pPr marL="0" indent="0">
              <a:buFont typeface="Arial" pitchFamily="34" charset="0"/>
              <a:buNone/>
            </a:pPr>
            <a:r>
              <a:rPr lang="en-US" dirty="0" smtClean="0"/>
              <a:t>variables,</a:t>
            </a:r>
          </a:p>
          <a:p>
            <a:pPr marL="0" indent="0">
              <a:buFont typeface="Arial" pitchFamily="34" charset="0"/>
              <a:buNone/>
            </a:pPr>
            <a:r>
              <a:rPr lang="en-US" dirty="0"/>
              <a:t>t</a:t>
            </a:r>
            <a:r>
              <a:rPr lang="en-US" dirty="0" smtClean="0"/>
              <a:t>ypes,</a:t>
            </a:r>
          </a:p>
          <a:p>
            <a:pPr marL="0" indent="0">
              <a:buFont typeface="Arial" pitchFamily="34" charset="0"/>
              <a:buNone/>
            </a:pPr>
            <a:r>
              <a:rPr lang="en-US" dirty="0" smtClean="0"/>
              <a:t>procedures</a:t>
            </a:r>
            <a:endParaRPr lang="en-US" dirty="0"/>
          </a:p>
        </p:txBody>
      </p:sp>
      <p:sp>
        <p:nvSpPr>
          <p:cNvPr id="17" name="Content Placeholder 2"/>
          <p:cNvSpPr txBox="1">
            <a:spLocks/>
          </p:cNvSpPr>
          <p:nvPr/>
        </p:nvSpPr>
        <p:spPr>
          <a:xfrm>
            <a:off x="3200400" y="4568844"/>
            <a:ext cx="5971674" cy="11461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4400" b="1" dirty="0">
                <a:solidFill>
                  <a:srgbClr val="2D72AD"/>
                </a:solidFill>
              </a:rPr>
              <a:t>u</a:t>
            </a:r>
            <a:r>
              <a:rPr lang="en-US" sz="4400" b="1" dirty="0" smtClean="0">
                <a:solidFill>
                  <a:srgbClr val="2D72AD"/>
                </a:solidFill>
              </a:rPr>
              <a:t>sed in formal + test</a:t>
            </a:r>
            <a:endParaRPr lang="en-US" sz="4400" dirty="0"/>
          </a:p>
        </p:txBody>
      </p:sp>
    </p:spTree>
    <p:extLst>
      <p:ext uri="{BB962C8B-B14F-4D97-AF65-F5344CB8AC3E}">
        <p14:creationId xmlns:p14="http://schemas.microsoft.com/office/powerpoint/2010/main" val="3180114779"/>
      </p:ext>
    </p:extLst>
  </p:cSld>
  <p:clrMapOvr>
    <a:masterClrMapping/>
  </p:clrMapOvr>
  <p:transition xmlns:p14="http://schemas.microsoft.com/office/powerpoint/2010/main" spd="slow">
    <p:wipe dir="r"/>
  </p:transitio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Support for Ghost Code</a:t>
            </a:r>
            <a:endParaRPr lang="en-US" dirty="0"/>
          </a:p>
        </p:txBody>
      </p:sp>
      <p:sp>
        <p:nvSpPr>
          <p:cNvPr id="4" name="Rectangle à coins arrondis 3"/>
          <p:cNvSpPr/>
          <p:nvPr/>
        </p:nvSpPr>
        <p:spPr>
          <a:xfrm>
            <a:off x="2971800" y="3162300"/>
            <a:ext cx="1371600" cy="990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2400" baseline="30000" dirty="0" smtClean="0">
              <a:solidFill>
                <a:schemeClr val="bg1"/>
              </a:solidFill>
              <a:latin typeface="Helvetica"/>
              <a:cs typeface="Helvetica"/>
            </a:endParaRPr>
          </a:p>
          <a:p>
            <a:pPr algn="ctr"/>
            <a:r>
              <a:rPr lang="fr-FR" sz="5400" baseline="30000" dirty="0" smtClean="0">
                <a:solidFill>
                  <a:schemeClr val="bg1"/>
                </a:solidFill>
                <a:latin typeface="Helvetica"/>
                <a:cs typeface="Helvetica"/>
              </a:rPr>
              <a:t>code</a:t>
            </a:r>
            <a:endParaRPr lang="fr-FR" sz="5400" baseline="30000" dirty="0">
              <a:solidFill>
                <a:schemeClr val="bg1"/>
              </a:solidFill>
              <a:latin typeface="Helvetica"/>
              <a:cs typeface="Helvetica"/>
            </a:endParaRPr>
          </a:p>
        </p:txBody>
      </p:sp>
      <p:sp>
        <p:nvSpPr>
          <p:cNvPr id="5" name="Rectangle à coins arrondis 4"/>
          <p:cNvSpPr/>
          <p:nvPr/>
        </p:nvSpPr>
        <p:spPr>
          <a:xfrm>
            <a:off x="2590800" y="1714500"/>
            <a:ext cx="2209800" cy="990600"/>
          </a:xfrm>
          <a:prstGeom prst="roundRect">
            <a:avLst/>
          </a:prstGeom>
          <a:solidFill>
            <a:srgbClr val="2D72AD">
              <a:alpha val="3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2400" baseline="30000" dirty="0" smtClean="0">
              <a:solidFill>
                <a:schemeClr val="bg1"/>
              </a:solidFill>
              <a:latin typeface="Helvetica"/>
              <a:cs typeface="Helvetica"/>
            </a:endParaRPr>
          </a:p>
          <a:p>
            <a:pPr algn="ctr"/>
            <a:r>
              <a:rPr lang="fr-FR" sz="5400" baseline="30000" dirty="0" err="1" smtClean="0">
                <a:solidFill>
                  <a:schemeClr val="bg1"/>
                </a:solidFill>
                <a:latin typeface="Helvetica"/>
                <a:cs typeface="Helvetica"/>
              </a:rPr>
              <a:t>contracts</a:t>
            </a:r>
            <a:endParaRPr lang="fr-FR" sz="5400" baseline="30000" dirty="0">
              <a:solidFill>
                <a:schemeClr val="bg1"/>
              </a:solidFill>
              <a:latin typeface="Helvetica"/>
              <a:cs typeface="Helvetica"/>
            </a:endParaRPr>
          </a:p>
        </p:txBody>
      </p:sp>
      <p:sp>
        <p:nvSpPr>
          <p:cNvPr id="6" name="ZoneTexte 5"/>
          <p:cNvSpPr txBox="1"/>
          <p:nvPr/>
        </p:nvSpPr>
        <p:spPr>
          <a:xfrm>
            <a:off x="3429000" y="2530614"/>
            <a:ext cx="484227" cy="707886"/>
          </a:xfrm>
          <a:prstGeom prst="rect">
            <a:avLst/>
          </a:prstGeom>
          <a:noFill/>
        </p:spPr>
        <p:txBody>
          <a:bodyPr wrap="none" rtlCol="0">
            <a:spAutoFit/>
          </a:bodyPr>
          <a:lstStyle/>
          <a:p>
            <a:r>
              <a:rPr lang="fr-FR" sz="4000" dirty="0" smtClean="0">
                <a:latin typeface="Helvetica"/>
                <a:cs typeface="Helvetica"/>
              </a:rPr>
              <a:t>+</a:t>
            </a:r>
            <a:endParaRPr lang="fr-FR" sz="4000" dirty="0">
              <a:latin typeface="Helvetica"/>
              <a:cs typeface="Helvetica"/>
            </a:endParaRPr>
          </a:p>
        </p:txBody>
      </p:sp>
      <p:sp>
        <p:nvSpPr>
          <p:cNvPr id="8" name="Flèche vers la droite 7"/>
          <p:cNvSpPr/>
          <p:nvPr/>
        </p:nvSpPr>
        <p:spPr>
          <a:xfrm>
            <a:off x="1524000" y="2095500"/>
            <a:ext cx="990600" cy="228600"/>
          </a:xfrm>
          <a:prstGeom prst="rightArrow">
            <a:avLst/>
          </a:prstGeom>
          <a:solidFill>
            <a:srgbClr val="2D72AD">
              <a:alpha val="3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9" name="Rectangle à coins arrondis 8"/>
          <p:cNvSpPr/>
          <p:nvPr/>
        </p:nvSpPr>
        <p:spPr>
          <a:xfrm>
            <a:off x="6324600" y="3162300"/>
            <a:ext cx="2514600" cy="990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sz="2400" baseline="30000" dirty="0" smtClean="0">
              <a:solidFill>
                <a:schemeClr val="bg1"/>
              </a:solidFill>
              <a:latin typeface="Helvetica"/>
              <a:cs typeface="Helvetica"/>
            </a:endParaRPr>
          </a:p>
          <a:p>
            <a:pPr algn="ctr"/>
            <a:r>
              <a:rPr lang="fr-FR" sz="5400" baseline="30000" dirty="0" err="1" smtClean="0">
                <a:solidFill>
                  <a:schemeClr val="bg1"/>
                </a:solidFill>
                <a:latin typeface="Helvetica"/>
                <a:cs typeface="Helvetica"/>
              </a:rPr>
              <a:t>executable</a:t>
            </a:r>
            <a:endParaRPr lang="fr-FR" sz="5400" baseline="30000" dirty="0">
              <a:solidFill>
                <a:schemeClr val="bg1"/>
              </a:solidFill>
              <a:latin typeface="Helvetica"/>
              <a:cs typeface="Helvetica"/>
            </a:endParaRPr>
          </a:p>
        </p:txBody>
      </p:sp>
      <p:sp>
        <p:nvSpPr>
          <p:cNvPr id="10" name="Content Placeholder 2"/>
          <p:cNvSpPr>
            <a:spLocks noGrp="1"/>
          </p:cNvSpPr>
          <p:nvPr>
            <p:ph idx="1"/>
          </p:nvPr>
        </p:nvSpPr>
        <p:spPr>
          <a:xfrm>
            <a:off x="304800" y="1863744"/>
            <a:ext cx="1295400" cy="1146156"/>
          </a:xfrm>
        </p:spPr>
        <p:txBody>
          <a:bodyPr>
            <a:noAutofit/>
          </a:bodyPr>
          <a:lstStyle/>
          <a:p>
            <a:pPr marL="0" indent="0">
              <a:buNone/>
            </a:pPr>
            <a:r>
              <a:rPr lang="en-US" dirty="0">
                <a:solidFill>
                  <a:schemeClr val="bg1">
                    <a:lumMod val="65000"/>
                  </a:schemeClr>
                </a:solidFill>
              </a:rPr>
              <a:t>g</a:t>
            </a:r>
            <a:r>
              <a:rPr lang="en-US" dirty="0" smtClean="0">
                <a:solidFill>
                  <a:schemeClr val="bg1">
                    <a:lumMod val="65000"/>
                  </a:schemeClr>
                </a:solidFill>
              </a:rPr>
              <a:t>host </a:t>
            </a:r>
          </a:p>
          <a:p>
            <a:pPr marL="0" indent="0">
              <a:buNone/>
            </a:pPr>
            <a:r>
              <a:rPr lang="en-US" dirty="0" smtClean="0">
                <a:solidFill>
                  <a:schemeClr val="bg1">
                    <a:lumMod val="65000"/>
                  </a:schemeClr>
                </a:solidFill>
              </a:rPr>
              <a:t>functions</a:t>
            </a:r>
            <a:endParaRPr lang="en-US" dirty="0">
              <a:solidFill>
                <a:schemeClr val="bg1">
                  <a:lumMod val="65000"/>
                </a:schemeClr>
              </a:solidFill>
            </a:endParaRPr>
          </a:p>
        </p:txBody>
      </p:sp>
      <p:sp>
        <p:nvSpPr>
          <p:cNvPr id="11" name="Flèche vers la droite 10"/>
          <p:cNvSpPr/>
          <p:nvPr/>
        </p:nvSpPr>
        <p:spPr>
          <a:xfrm>
            <a:off x="4419600" y="3543300"/>
            <a:ext cx="1828800" cy="228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2" name="Content Placeholder 2"/>
          <p:cNvSpPr txBox="1">
            <a:spLocks/>
          </p:cNvSpPr>
          <p:nvPr/>
        </p:nvSpPr>
        <p:spPr>
          <a:xfrm>
            <a:off x="4724400" y="3162300"/>
            <a:ext cx="1295400" cy="457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compile</a:t>
            </a:r>
            <a:endParaRPr lang="en-US" dirty="0"/>
          </a:p>
        </p:txBody>
      </p:sp>
      <p:sp>
        <p:nvSpPr>
          <p:cNvPr id="13" name="Flèche vers la droite 12"/>
          <p:cNvSpPr/>
          <p:nvPr/>
        </p:nvSpPr>
        <p:spPr>
          <a:xfrm rot="1823950">
            <a:off x="4839668" y="2799152"/>
            <a:ext cx="1373473" cy="212920"/>
          </a:xfrm>
          <a:prstGeom prst="rightArrow">
            <a:avLst/>
          </a:prstGeom>
          <a:solidFill>
            <a:srgbClr val="2D72AD">
              <a:alpha val="3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4" name="Content Placeholder 2"/>
          <p:cNvSpPr txBox="1">
            <a:spLocks/>
          </p:cNvSpPr>
          <p:nvPr/>
        </p:nvSpPr>
        <p:spPr>
          <a:xfrm rot="1799537">
            <a:off x="4772736" y="2353773"/>
            <a:ext cx="1981200" cy="457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a:solidFill>
                  <a:srgbClr val="A6A6A6"/>
                </a:solidFill>
              </a:rPr>
              <a:t>w</a:t>
            </a:r>
            <a:r>
              <a:rPr lang="en-US" dirty="0" smtClean="0">
                <a:solidFill>
                  <a:srgbClr val="A6A6A6"/>
                </a:solidFill>
              </a:rPr>
              <a:t>ith assertions</a:t>
            </a:r>
            <a:endParaRPr lang="en-US" dirty="0">
              <a:solidFill>
                <a:srgbClr val="A6A6A6"/>
              </a:solidFill>
            </a:endParaRPr>
          </a:p>
        </p:txBody>
      </p:sp>
      <p:sp>
        <p:nvSpPr>
          <p:cNvPr id="15" name="Flèche vers la droite 14"/>
          <p:cNvSpPr/>
          <p:nvPr/>
        </p:nvSpPr>
        <p:spPr>
          <a:xfrm>
            <a:off x="1600200" y="3543300"/>
            <a:ext cx="1295400" cy="231756"/>
          </a:xfrm>
          <a:prstGeom prst="rightArrow">
            <a:avLst/>
          </a:prstGeom>
          <a:solidFill>
            <a:srgbClr val="2D72AD">
              <a:alpha val="30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6" name="Content Placeholder 2"/>
          <p:cNvSpPr txBox="1">
            <a:spLocks/>
          </p:cNvSpPr>
          <p:nvPr/>
        </p:nvSpPr>
        <p:spPr>
          <a:xfrm>
            <a:off x="304800" y="3009900"/>
            <a:ext cx="1600200" cy="1600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solidFill>
                  <a:srgbClr val="A6A6A6"/>
                </a:solidFill>
              </a:rPr>
              <a:t>ghost </a:t>
            </a:r>
          </a:p>
          <a:p>
            <a:pPr marL="0" indent="0">
              <a:buFont typeface="Arial" pitchFamily="34" charset="0"/>
              <a:buNone/>
            </a:pPr>
            <a:r>
              <a:rPr lang="en-US" dirty="0" smtClean="0">
                <a:solidFill>
                  <a:srgbClr val="A6A6A6"/>
                </a:solidFill>
              </a:rPr>
              <a:t>variables,</a:t>
            </a:r>
          </a:p>
          <a:p>
            <a:pPr marL="0" indent="0">
              <a:buFont typeface="Arial" pitchFamily="34" charset="0"/>
              <a:buNone/>
            </a:pPr>
            <a:r>
              <a:rPr lang="en-US" dirty="0">
                <a:solidFill>
                  <a:srgbClr val="A6A6A6"/>
                </a:solidFill>
              </a:rPr>
              <a:t>t</a:t>
            </a:r>
            <a:r>
              <a:rPr lang="en-US" dirty="0" smtClean="0">
                <a:solidFill>
                  <a:srgbClr val="A6A6A6"/>
                </a:solidFill>
              </a:rPr>
              <a:t>ypes,</a:t>
            </a:r>
          </a:p>
          <a:p>
            <a:pPr marL="0" indent="0">
              <a:buFont typeface="Arial" pitchFamily="34" charset="0"/>
              <a:buNone/>
            </a:pPr>
            <a:r>
              <a:rPr lang="en-US" dirty="0" smtClean="0">
                <a:solidFill>
                  <a:srgbClr val="A6A6A6"/>
                </a:solidFill>
              </a:rPr>
              <a:t>procedures</a:t>
            </a:r>
            <a:endParaRPr lang="en-US" dirty="0">
              <a:solidFill>
                <a:srgbClr val="A6A6A6"/>
              </a:solidFill>
            </a:endParaRPr>
          </a:p>
        </p:txBody>
      </p:sp>
      <p:sp>
        <p:nvSpPr>
          <p:cNvPr id="17" name="Content Placeholder 2"/>
          <p:cNvSpPr txBox="1">
            <a:spLocks/>
          </p:cNvSpPr>
          <p:nvPr/>
        </p:nvSpPr>
        <p:spPr>
          <a:xfrm>
            <a:off x="2971800" y="4568844"/>
            <a:ext cx="6200274" cy="11461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4400" b="1" dirty="0">
                <a:solidFill>
                  <a:srgbClr val="2D72AD"/>
                </a:solidFill>
              </a:rPr>
              <a:t>r</a:t>
            </a:r>
            <a:r>
              <a:rPr lang="en-US" sz="4400" b="1" dirty="0" smtClean="0">
                <a:solidFill>
                  <a:srgbClr val="2D72AD"/>
                </a:solidFill>
              </a:rPr>
              <a:t>emoved in final build</a:t>
            </a:r>
            <a:endParaRPr lang="en-US" sz="4400" dirty="0"/>
          </a:p>
        </p:txBody>
      </p:sp>
    </p:spTree>
    <p:extLst>
      <p:ext uri="{BB962C8B-B14F-4D97-AF65-F5344CB8AC3E}">
        <p14:creationId xmlns:p14="http://schemas.microsoft.com/office/powerpoint/2010/main" val="3706857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Generation of Counter</a:t>
            </a:r>
            <a:r>
              <a:rPr lang="en-US" dirty="0"/>
              <a:t>e</a:t>
            </a:r>
            <a:r>
              <a:rPr lang="en-US" dirty="0" smtClean="0"/>
              <a:t>xamples</a:t>
            </a:r>
            <a:endParaRPr lang="en-US" dirty="0"/>
          </a:p>
        </p:txBody>
      </p:sp>
      <p:pic>
        <p:nvPicPr>
          <p:cNvPr id="4" name="Image 3" descr="saturate_initial.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4600" y="1295400"/>
            <a:ext cx="6642100" cy="3111500"/>
          </a:xfrm>
          <a:prstGeom prst="rect">
            <a:avLst/>
          </a:prstGeom>
        </p:spPr>
      </p:pic>
    </p:spTree>
    <p:extLst>
      <p:ext uri="{BB962C8B-B14F-4D97-AF65-F5344CB8AC3E}">
        <p14:creationId xmlns:p14="http://schemas.microsoft.com/office/powerpoint/2010/main" val="3329850554"/>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custDataLst>
              <p:tags r:id="rId2"/>
            </p:custDataLst>
          </p:nvPr>
        </p:nvSpPr>
        <p:spPr/>
        <p:txBody>
          <a:bodyPr>
            <a:normAutofit/>
          </a:bodyPr>
          <a:lstStyle/>
          <a:p>
            <a:r>
              <a:rPr lang="en-US" dirty="0" smtClean="0"/>
              <a:t>SPARK 2014 – Formal Verification Made Easy</a:t>
            </a:r>
            <a:endParaRPr lang="en-US" dirty="0"/>
          </a:p>
        </p:txBody>
      </p:sp>
      <p:sp>
        <p:nvSpPr>
          <p:cNvPr id="3" name="Subtitle 2"/>
          <p:cNvSpPr>
            <a:spLocks noGrp="1"/>
          </p:cNvSpPr>
          <p:nvPr>
            <p:ph type="subTitle" idx="1"/>
            <p:custDataLst>
              <p:tags r:id="rId3"/>
            </p:custDataLst>
          </p:nvPr>
        </p:nvSpPr>
        <p:spPr/>
        <p:txBody>
          <a:bodyPr>
            <a:normAutofit fontScale="92500" lnSpcReduction="10000"/>
          </a:bodyPr>
          <a:lstStyle/>
          <a:p>
            <a:r>
              <a:rPr lang="en-US" sz="2400" dirty="0" err="1" smtClean="0">
                <a:latin typeface="+mn-lt"/>
              </a:rPr>
              <a:t>Yannick</a:t>
            </a:r>
            <a:r>
              <a:rPr lang="en-US" sz="2400" dirty="0" smtClean="0">
                <a:latin typeface="+mn-lt"/>
              </a:rPr>
              <a:t> Moy</a:t>
            </a:r>
          </a:p>
          <a:p>
            <a:r>
              <a:rPr lang="en-US" sz="2400" dirty="0" smtClean="0">
                <a:latin typeface="+mn-lt"/>
              </a:rPr>
              <a:t>October 1</a:t>
            </a:r>
            <a:r>
              <a:rPr lang="en-US" sz="2400" baseline="30000" dirty="0" smtClean="0">
                <a:latin typeface="+mn-lt"/>
              </a:rPr>
              <a:t>st</a:t>
            </a:r>
            <a:r>
              <a:rPr lang="en-US" sz="2400" dirty="0" smtClean="0">
                <a:latin typeface="+mn-lt"/>
              </a:rPr>
              <a:t> 2015</a:t>
            </a:r>
            <a:endParaRPr lang="en-US" sz="2400" dirty="0">
              <a:latin typeface="+mn-lt"/>
            </a:endParaRPr>
          </a:p>
        </p:txBody>
      </p:sp>
    </p:spTree>
    <p:custDataLst>
      <p:tags r:id="rId1"/>
    </p:custDataLst>
  </p:cSld>
  <p:clrMapOvr>
    <a:masterClrMapping/>
  </p:clrMapOvr>
  <p:transition xmlns:p14="http://schemas.microsoft.com/office/powerpoint/2010/main" spd="slow">
    <p:fade/>
  </p:transitio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Generation of Counter</a:t>
            </a:r>
            <a:r>
              <a:rPr lang="en-US" dirty="0"/>
              <a:t>e</a:t>
            </a:r>
            <a:r>
              <a:rPr lang="en-US" dirty="0" smtClean="0"/>
              <a:t>xamples</a:t>
            </a:r>
            <a:endParaRPr lang="en-US" dirty="0"/>
          </a:p>
        </p:txBody>
      </p:sp>
      <p:pic>
        <p:nvPicPr>
          <p:cNvPr id="3" name="Image 2" descr="saturate_step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1900" y="1219200"/>
            <a:ext cx="6680200" cy="3276600"/>
          </a:xfrm>
          <a:prstGeom prst="rect">
            <a:avLst/>
          </a:prstGeom>
        </p:spPr>
      </p:pic>
      <p:sp>
        <p:nvSpPr>
          <p:cNvPr id="6" name="Content Placeholder 2"/>
          <p:cNvSpPr>
            <a:spLocks noGrp="1"/>
          </p:cNvSpPr>
          <p:nvPr>
            <p:ph idx="1"/>
          </p:nvPr>
        </p:nvSpPr>
        <p:spPr>
          <a:xfrm>
            <a:off x="1981200" y="4686300"/>
            <a:ext cx="7162800" cy="536556"/>
          </a:xfrm>
        </p:spPr>
        <p:txBody>
          <a:bodyPr>
            <a:normAutofit fontScale="85000" lnSpcReduction="10000"/>
          </a:bodyPr>
          <a:lstStyle/>
          <a:p>
            <a:pPr marL="0" indent="0">
              <a:buNone/>
            </a:pPr>
            <a:r>
              <a:rPr lang="en-US" dirty="0">
                <a:latin typeface="Courier New"/>
                <a:cs typeface="Courier New"/>
              </a:rPr>
              <a:t>saturate.adb:4:16: medium: overflow check might fail</a:t>
            </a:r>
          </a:p>
        </p:txBody>
      </p:sp>
    </p:spTree>
    <p:extLst>
      <p:ext uri="{BB962C8B-B14F-4D97-AF65-F5344CB8AC3E}">
        <p14:creationId xmlns:p14="http://schemas.microsoft.com/office/powerpoint/2010/main" val="4126289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Generation of Counter</a:t>
            </a:r>
            <a:r>
              <a:rPr lang="en-US" dirty="0"/>
              <a:t>e</a:t>
            </a:r>
            <a:r>
              <a:rPr lang="en-US" dirty="0" smtClean="0"/>
              <a:t>xamples</a:t>
            </a:r>
            <a:endParaRPr lang="en-US" dirty="0"/>
          </a:p>
        </p:txBody>
      </p:sp>
      <p:pic>
        <p:nvPicPr>
          <p:cNvPr id="3" name="Image 2" descr="saturate_step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1900" y="1219200"/>
            <a:ext cx="6680200" cy="3276600"/>
          </a:xfrm>
          <a:prstGeom prst="rect">
            <a:avLst/>
          </a:prstGeom>
        </p:spPr>
      </p:pic>
      <p:sp>
        <p:nvSpPr>
          <p:cNvPr id="6" name="Content Placeholder 2"/>
          <p:cNvSpPr>
            <a:spLocks noGrp="1"/>
          </p:cNvSpPr>
          <p:nvPr>
            <p:ph idx="1"/>
          </p:nvPr>
        </p:nvSpPr>
        <p:spPr>
          <a:xfrm>
            <a:off x="1981200" y="4686300"/>
            <a:ext cx="7162800" cy="536556"/>
          </a:xfrm>
        </p:spPr>
        <p:txBody>
          <a:bodyPr>
            <a:normAutofit fontScale="85000" lnSpcReduction="10000"/>
          </a:bodyPr>
          <a:lstStyle/>
          <a:p>
            <a:pPr marL="0" indent="0">
              <a:buNone/>
            </a:pPr>
            <a:r>
              <a:rPr lang="en-US" dirty="0">
                <a:latin typeface="Courier New"/>
                <a:cs typeface="Courier New"/>
              </a:rPr>
              <a:t>saturate.adb:4:16: medium: overflow check might fail</a:t>
            </a:r>
          </a:p>
        </p:txBody>
      </p:sp>
      <p:pic>
        <p:nvPicPr>
          <p:cNvPr id="5" name="Image 4" descr="magnify-glass00-5152582.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0" y="2552700"/>
            <a:ext cx="2781300" cy="2781300"/>
          </a:xfrm>
          <a:prstGeom prst="rect">
            <a:avLst/>
          </a:prstGeom>
        </p:spPr>
      </p:pic>
    </p:spTree>
    <p:extLst>
      <p:ext uri="{BB962C8B-B14F-4D97-AF65-F5344CB8AC3E}">
        <p14:creationId xmlns:p14="http://schemas.microsoft.com/office/powerpoint/2010/main" val="608449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Generation of Counter</a:t>
            </a:r>
            <a:r>
              <a:rPr lang="en-US" dirty="0"/>
              <a:t>e</a:t>
            </a:r>
            <a:r>
              <a:rPr lang="en-US" dirty="0" smtClean="0"/>
              <a:t>xamples</a:t>
            </a:r>
            <a:endParaRPr lang="en-US" dirty="0"/>
          </a:p>
        </p:txBody>
      </p:sp>
      <p:pic>
        <p:nvPicPr>
          <p:cNvPr id="4" name="Image 3" descr="saturate_step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1900" y="1143000"/>
            <a:ext cx="6680200" cy="3416300"/>
          </a:xfrm>
          <a:prstGeom prst="rect">
            <a:avLst/>
          </a:prstGeom>
        </p:spPr>
      </p:pic>
      <p:sp>
        <p:nvSpPr>
          <p:cNvPr id="5" name="Content Placeholder 2"/>
          <p:cNvSpPr>
            <a:spLocks noGrp="1"/>
          </p:cNvSpPr>
          <p:nvPr>
            <p:ph idx="1"/>
          </p:nvPr>
        </p:nvSpPr>
        <p:spPr>
          <a:xfrm>
            <a:off x="1981200" y="4686300"/>
            <a:ext cx="7162800" cy="536556"/>
          </a:xfrm>
        </p:spPr>
        <p:txBody>
          <a:bodyPr>
            <a:normAutofit fontScale="85000" lnSpcReduction="10000"/>
          </a:bodyPr>
          <a:lstStyle/>
          <a:p>
            <a:pPr marL="0" indent="0">
              <a:buNone/>
            </a:pPr>
            <a:r>
              <a:rPr lang="en-US" dirty="0">
                <a:latin typeface="Courier New"/>
                <a:cs typeface="Courier New"/>
              </a:rPr>
              <a:t>saturate.adb:4:16: medium: </a:t>
            </a:r>
            <a:r>
              <a:rPr lang="en-US" dirty="0" err="1" smtClean="0">
                <a:latin typeface="Courier New"/>
                <a:cs typeface="Courier New"/>
              </a:rPr>
              <a:t>postcondition</a:t>
            </a:r>
            <a:r>
              <a:rPr lang="en-US" dirty="0" smtClean="0">
                <a:latin typeface="Courier New"/>
                <a:cs typeface="Courier New"/>
              </a:rPr>
              <a:t> might </a:t>
            </a:r>
            <a:r>
              <a:rPr lang="en-US" dirty="0">
                <a:latin typeface="Courier New"/>
                <a:cs typeface="Courier New"/>
              </a:rPr>
              <a:t>fail</a:t>
            </a:r>
          </a:p>
        </p:txBody>
      </p:sp>
    </p:spTree>
    <p:extLst>
      <p:ext uri="{BB962C8B-B14F-4D97-AF65-F5344CB8AC3E}">
        <p14:creationId xmlns:p14="http://schemas.microsoft.com/office/powerpoint/2010/main" val="3669936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Generation of Counter</a:t>
            </a:r>
            <a:r>
              <a:rPr lang="en-US" dirty="0"/>
              <a:t>e</a:t>
            </a:r>
            <a:r>
              <a:rPr lang="en-US" dirty="0" smtClean="0"/>
              <a:t>xamples</a:t>
            </a:r>
            <a:endParaRPr lang="en-US" dirty="0"/>
          </a:p>
        </p:txBody>
      </p:sp>
      <p:pic>
        <p:nvPicPr>
          <p:cNvPr id="4" name="Image 3" descr="saturate_step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1900" y="1143000"/>
            <a:ext cx="6680200" cy="3416300"/>
          </a:xfrm>
          <a:prstGeom prst="rect">
            <a:avLst/>
          </a:prstGeom>
        </p:spPr>
      </p:pic>
      <p:pic>
        <p:nvPicPr>
          <p:cNvPr id="5" name="Image 4" descr="magnify-glass00-5152582.gi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86200" y="1409700"/>
            <a:ext cx="2781300" cy="2781300"/>
          </a:xfrm>
          <a:prstGeom prst="rect">
            <a:avLst/>
          </a:prstGeom>
        </p:spPr>
      </p:pic>
      <p:sp>
        <p:nvSpPr>
          <p:cNvPr id="6" name="Content Placeholder 2"/>
          <p:cNvSpPr>
            <a:spLocks noGrp="1"/>
          </p:cNvSpPr>
          <p:nvPr>
            <p:ph idx="1"/>
          </p:nvPr>
        </p:nvSpPr>
        <p:spPr>
          <a:xfrm>
            <a:off x="1981200" y="4686300"/>
            <a:ext cx="7162800" cy="536556"/>
          </a:xfrm>
        </p:spPr>
        <p:txBody>
          <a:bodyPr>
            <a:normAutofit fontScale="85000" lnSpcReduction="10000"/>
          </a:bodyPr>
          <a:lstStyle/>
          <a:p>
            <a:pPr marL="0" indent="0">
              <a:buNone/>
            </a:pPr>
            <a:r>
              <a:rPr lang="en-US" dirty="0">
                <a:latin typeface="Courier New"/>
                <a:cs typeface="Courier New"/>
              </a:rPr>
              <a:t>saturate.adb:4:16: medium: </a:t>
            </a:r>
            <a:r>
              <a:rPr lang="en-US" dirty="0" err="1" smtClean="0">
                <a:latin typeface="Courier New"/>
                <a:cs typeface="Courier New"/>
              </a:rPr>
              <a:t>postcondition</a:t>
            </a:r>
            <a:r>
              <a:rPr lang="en-US" dirty="0" smtClean="0">
                <a:latin typeface="Courier New"/>
                <a:cs typeface="Courier New"/>
              </a:rPr>
              <a:t> might </a:t>
            </a:r>
            <a:r>
              <a:rPr lang="en-US" dirty="0">
                <a:latin typeface="Courier New"/>
                <a:cs typeface="Courier New"/>
              </a:rPr>
              <a:t>fail</a:t>
            </a:r>
          </a:p>
        </p:txBody>
      </p:sp>
    </p:spTree>
    <p:extLst>
      <p:ext uri="{BB962C8B-B14F-4D97-AF65-F5344CB8AC3E}">
        <p14:creationId xmlns:p14="http://schemas.microsoft.com/office/powerpoint/2010/main" val="3444690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Beyond The Next </a:t>
            </a:r>
            <a:r>
              <a:rPr lang="en-US" dirty="0"/>
              <a:t>R</a:t>
            </a:r>
            <a:r>
              <a:rPr lang="en-US" dirty="0" smtClean="0"/>
              <a:t>elease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a:solidFill>
                  <a:srgbClr val="2D72AD"/>
                </a:solidFill>
              </a:rPr>
              <a:t>New language features</a:t>
            </a:r>
          </a:p>
          <a:p>
            <a:pPr lvl="1"/>
            <a:r>
              <a:rPr lang="en-US" dirty="0" smtClean="0"/>
              <a:t>Support for type invariants</a:t>
            </a:r>
          </a:p>
          <a:p>
            <a:pPr lvl="1"/>
            <a:r>
              <a:rPr lang="en-US" dirty="0" smtClean="0"/>
              <a:t>Support </a:t>
            </a:r>
            <a:r>
              <a:rPr lang="en-US" dirty="0"/>
              <a:t>for </a:t>
            </a:r>
            <a:r>
              <a:rPr lang="en-US" dirty="0" smtClean="0"/>
              <a:t>simple pointers</a:t>
            </a:r>
          </a:p>
          <a:p>
            <a:pPr marL="0" indent="0">
              <a:buNone/>
            </a:pPr>
            <a:endParaRPr lang="en-US" dirty="0" smtClean="0"/>
          </a:p>
          <a:p>
            <a:pPr marL="0" indent="0">
              <a:buNone/>
            </a:pPr>
            <a:r>
              <a:rPr lang="en-US" b="1" dirty="0" smtClean="0">
                <a:solidFill>
                  <a:srgbClr val="2D72AD"/>
                </a:solidFill>
              </a:rPr>
              <a:t>Improved provability</a:t>
            </a:r>
          </a:p>
          <a:p>
            <a:pPr lvl="1"/>
            <a:r>
              <a:rPr lang="en-US" dirty="0" smtClean="0"/>
              <a:t>Integration of </a:t>
            </a:r>
            <a:r>
              <a:rPr lang="en-US" dirty="0" err="1" smtClean="0"/>
              <a:t>CodePeer</a:t>
            </a:r>
            <a:r>
              <a:rPr lang="en-US" dirty="0" smtClean="0"/>
              <a:t> static analysis in </a:t>
            </a:r>
            <a:r>
              <a:rPr lang="en-US" dirty="0" err="1" smtClean="0"/>
              <a:t>GNATprove</a:t>
            </a:r>
            <a:endParaRPr lang="en-US" dirty="0" smtClean="0"/>
          </a:p>
          <a:p>
            <a:pPr marL="0" indent="0">
              <a:buNone/>
            </a:pPr>
            <a:endParaRPr lang="en-US" dirty="0"/>
          </a:p>
          <a:p>
            <a:pPr marL="0" indent="0">
              <a:buNone/>
            </a:pPr>
            <a:r>
              <a:rPr lang="en-US" b="1" dirty="0" smtClean="0">
                <a:solidFill>
                  <a:srgbClr val="2D72AD"/>
                </a:solidFill>
              </a:rPr>
              <a:t>Improved interaction</a:t>
            </a:r>
            <a:endParaRPr lang="en-US" b="1" dirty="0">
              <a:solidFill>
                <a:srgbClr val="2D72AD"/>
              </a:solidFill>
            </a:endParaRPr>
          </a:p>
          <a:p>
            <a:pPr lvl="1"/>
            <a:r>
              <a:rPr lang="en-US" dirty="0" smtClean="0"/>
              <a:t>Better integration between SPARK and C</a:t>
            </a:r>
          </a:p>
          <a:p>
            <a:pPr lvl="1"/>
            <a:r>
              <a:rPr lang="en-US" dirty="0" smtClean="0"/>
              <a:t>Metrics and indicators for formal developments</a:t>
            </a:r>
          </a:p>
        </p:txBody>
      </p:sp>
    </p:spTree>
    <p:extLst>
      <p:ext uri="{BB962C8B-B14F-4D97-AF65-F5344CB8AC3E}">
        <p14:creationId xmlns:p14="http://schemas.microsoft.com/office/powerpoint/2010/main" val="3005001112"/>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custDataLst>
              <p:tags r:id="rId2"/>
            </p:custDataLst>
          </p:nvPr>
        </p:nvSpPr>
        <p:spPr/>
        <p:txBody>
          <a:bodyPr/>
          <a:lstStyle/>
          <a:p>
            <a:r>
              <a:rPr lang="en-US" dirty="0" smtClean="0"/>
              <a:t>SPARK Is Good For You…</a:t>
            </a:r>
            <a:endParaRPr lang="en-US" dirty="0"/>
          </a:p>
        </p:txBody>
      </p:sp>
      <p:sp>
        <p:nvSpPr>
          <p:cNvPr id="3" name="Content Placeholder 2"/>
          <p:cNvSpPr>
            <a:spLocks noGrp="1"/>
          </p:cNvSpPr>
          <p:nvPr>
            <p:ph idx="1"/>
            <p:custDataLst>
              <p:tags r:id="rId3"/>
            </p:custDataLst>
          </p:nvPr>
        </p:nvSpPr>
        <p:spPr>
          <a:xfrm>
            <a:off x="762000" y="1330344"/>
            <a:ext cx="8077200" cy="3965556"/>
          </a:xfrm>
        </p:spPr>
        <p:txBody>
          <a:bodyPr>
            <a:noAutofit/>
          </a:bodyPr>
          <a:lstStyle/>
          <a:p>
            <a:pPr marL="0" indent="0">
              <a:buNone/>
            </a:pPr>
            <a:r>
              <a:rPr lang="en-US" sz="2800" dirty="0" smtClean="0"/>
              <a:t>If you want to get guarantees about your software</a:t>
            </a:r>
          </a:p>
          <a:p>
            <a:pPr marL="0" indent="0">
              <a:buNone/>
            </a:pPr>
            <a:endParaRPr lang="en-US" dirty="0"/>
          </a:p>
          <a:p>
            <a:pPr marL="0" indent="0">
              <a:buNone/>
            </a:pPr>
            <a:r>
              <a:rPr lang="en-US" sz="2800" dirty="0" smtClean="0"/>
              <a:t>At a reasonable cost</a:t>
            </a:r>
          </a:p>
          <a:p>
            <a:pPr marL="0" indent="0">
              <a:buNone/>
            </a:pPr>
            <a:endParaRPr lang="en-US" dirty="0"/>
          </a:p>
          <a:p>
            <a:pPr marL="0" indent="0">
              <a:buNone/>
            </a:pPr>
            <a:r>
              <a:rPr lang="en-US" sz="2800" dirty="0" smtClean="0"/>
              <a:t>With your existing team / tools / processes</a:t>
            </a:r>
          </a:p>
          <a:p>
            <a:pPr marL="0" indent="0">
              <a:buNone/>
            </a:pPr>
            <a:endParaRPr lang="en-US" dirty="0"/>
          </a:p>
          <a:p>
            <a:pPr marL="0" indent="0">
              <a:buNone/>
            </a:pPr>
            <a:r>
              <a:rPr lang="en-US" sz="2800" dirty="0" smtClean="0"/>
              <a:t>… We’re here to help!</a:t>
            </a:r>
          </a:p>
          <a:p>
            <a:pPr marL="0" indent="0">
              <a:buNone/>
            </a:pPr>
            <a:r>
              <a:rPr lang="en-US" sz="2800" dirty="0"/>
              <a:t> </a:t>
            </a:r>
            <a:endParaRPr lang="en-US" sz="2800" dirty="0" smtClean="0"/>
          </a:p>
          <a:p>
            <a:pPr marL="0" indent="0">
              <a:buNone/>
            </a:pPr>
            <a:endParaRPr lang="en-US" sz="2800" dirty="0" smtClean="0"/>
          </a:p>
          <a:p>
            <a:pPr marL="0" indent="0">
              <a:buNone/>
            </a:pPr>
            <a:endParaRPr lang="en-US" sz="2800" dirty="0" smtClean="0"/>
          </a:p>
        </p:txBody>
      </p:sp>
    </p:spTree>
    <p:custDataLst>
      <p:tags r:id="rId1"/>
    </p:custDataLst>
  </p:cSld>
  <p:clrMapOvr>
    <a:masterClrMapping/>
  </p:clrMapOvr>
  <p:transition xmlns:p14="http://schemas.microsoft.com/office/powerpoint/2010/main" spd="slow">
    <p:wipe dir="d"/>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Rectangle 2"/>
          <p:cNvSpPr>
            <a:spLocks noGrp="1" noChangeArrowheads="1"/>
          </p:cNvSpPr>
          <p:nvPr>
            <p:ph type="title"/>
            <p:custDataLst>
              <p:tags r:id="rId2"/>
            </p:custDataLst>
          </p:nvPr>
        </p:nvSpPr>
        <p:spPr/>
        <p:txBody>
          <a:bodyPr/>
          <a:lstStyle/>
          <a:p>
            <a:pPr>
              <a:defRPr/>
            </a:pPr>
            <a:r>
              <a:rPr lang="en-US" dirty="0" smtClean="0"/>
              <a:t>Resources</a:t>
            </a:r>
          </a:p>
        </p:txBody>
      </p:sp>
      <p:sp>
        <p:nvSpPr>
          <p:cNvPr id="618499" name="Rectangle 3"/>
          <p:cNvSpPr>
            <a:spLocks noGrp="1" noChangeArrowheads="1"/>
          </p:cNvSpPr>
          <p:nvPr>
            <p:ph type="body" idx="1"/>
            <p:custDataLst>
              <p:tags r:id="rId3"/>
            </p:custDataLst>
          </p:nvPr>
        </p:nvSpPr>
        <p:spPr/>
        <p:txBody>
          <a:bodyPr>
            <a:normAutofit fontScale="92500" lnSpcReduction="10000"/>
          </a:bodyPr>
          <a:lstStyle/>
          <a:p>
            <a:pPr>
              <a:defRPr/>
            </a:pPr>
            <a:r>
              <a:rPr lang="en-US" dirty="0" smtClean="0"/>
              <a:t>SPARK Pro webpage</a:t>
            </a:r>
          </a:p>
          <a:p>
            <a:pPr marL="0" indent="0">
              <a:buNone/>
              <a:defRPr/>
            </a:pPr>
            <a:r>
              <a:rPr lang="en-US" dirty="0"/>
              <a:t> </a:t>
            </a:r>
            <a:r>
              <a:rPr lang="en-US" dirty="0" smtClean="0"/>
              <a:t>   </a:t>
            </a:r>
            <a:r>
              <a:rPr lang="en-US" dirty="0" smtClean="0">
                <a:solidFill>
                  <a:srgbClr val="2D72AD"/>
                </a:solidFill>
              </a:rPr>
              <a:t> http</a:t>
            </a:r>
            <a:r>
              <a:rPr lang="en-US" dirty="0">
                <a:solidFill>
                  <a:srgbClr val="2D72AD"/>
                </a:solidFill>
              </a:rPr>
              <a:t>://www.adacore.com/</a:t>
            </a:r>
            <a:r>
              <a:rPr lang="en-US" dirty="0" smtClean="0">
                <a:solidFill>
                  <a:srgbClr val="2D72AD"/>
                </a:solidFill>
              </a:rPr>
              <a:t>sparkpro</a:t>
            </a:r>
          </a:p>
          <a:p>
            <a:pPr marL="0" indent="0">
              <a:buNone/>
              <a:defRPr/>
            </a:pPr>
            <a:endParaRPr lang="en-US" dirty="0" smtClean="0"/>
          </a:p>
          <a:p>
            <a:pPr>
              <a:defRPr/>
            </a:pPr>
            <a:r>
              <a:rPr lang="en-US" dirty="0" smtClean="0"/>
              <a:t>SPARK community page</a:t>
            </a:r>
          </a:p>
          <a:p>
            <a:pPr marL="0" indent="0">
              <a:buNone/>
              <a:defRPr/>
            </a:pPr>
            <a:r>
              <a:rPr lang="en-US" dirty="0" smtClean="0"/>
              <a:t>     </a:t>
            </a:r>
            <a:r>
              <a:rPr lang="en-US" dirty="0" smtClean="0">
                <a:solidFill>
                  <a:srgbClr val="2D72AD"/>
                </a:solidFill>
              </a:rPr>
              <a:t>http</a:t>
            </a:r>
            <a:r>
              <a:rPr lang="en-US" dirty="0">
                <a:solidFill>
                  <a:srgbClr val="2D72AD"/>
                </a:solidFill>
              </a:rPr>
              <a:t>://www.spark-2014.</a:t>
            </a:r>
            <a:r>
              <a:rPr lang="en-US" dirty="0" smtClean="0">
                <a:solidFill>
                  <a:srgbClr val="2D72AD"/>
                </a:solidFill>
              </a:rPr>
              <a:t>org</a:t>
            </a:r>
          </a:p>
          <a:p>
            <a:pPr>
              <a:defRPr/>
            </a:pPr>
            <a:endParaRPr lang="en-US" dirty="0" smtClean="0"/>
          </a:p>
          <a:p>
            <a:pPr>
              <a:defRPr/>
            </a:pPr>
            <a:r>
              <a:rPr lang="en-US" dirty="0" smtClean="0"/>
              <a:t>SPARK User’s Guide</a:t>
            </a:r>
          </a:p>
          <a:p>
            <a:pPr marL="0" indent="0">
              <a:buNone/>
              <a:defRPr/>
            </a:pPr>
            <a:r>
              <a:rPr lang="en-US" dirty="0" smtClean="0">
                <a:solidFill>
                  <a:srgbClr val="2D72AD"/>
                </a:solidFill>
              </a:rPr>
              <a:t>     http</a:t>
            </a:r>
            <a:r>
              <a:rPr lang="en-US" dirty="0">
                <a:solidFill>
                  <a:srgbClr val="2D72AD"/>
                </a:solidFill>
              </a:rPr>
              <a:t>://</a:t>
            </a:r>
            <a:r>
              <a:rPr lang="en-US" dirty="0" err="1">
                <a:solidFill>
                  <a:srgbClr val="2D72AD"/>
                </a:solidFill>
              </a:rPr>
              <a:t>docs.adacore.com</a:t>
            </a:r>
            <a:r>
              <a:rPr lang="en-US" dirty="0">
                <a:solidFill>
                  <a:srgbClr val="2D72AD"/>
                </a:solidFill>
              </a:rPr>
              <a:t>/spark2014-docs/html/</a:t>
            </a:r>
            <a:r>
              <a:rPr lang="en-US" dirty="0" err="1" smtClean="0">
                <a:solidFill>
                  <a:srgbClr val="2D72AD"/>
                </a:solidFill>
              </a:rPr>
              <a:t>ug</a:t>
            </a:r>
            <a:endParaRPr lang="en-US" dirty="0" smtClean="0">
              <a:solidFill>
                <a:srgbClr val="2D72AD"/>
              </a:solidFill>
            </a:endParaRPr>
          </a:p>
          <a:p>
            <a:pPr>
              <a:defRPr/>
            </a:pPr>
            <a:endParaRPr lang="en-US" dirty="0" smtClean="0"/>
          </a:p>
          <a:p>
            <a:pPr>
              <a:defRPr/>
            </a:pPr>
            <a:r>
              <a:rPr lang="en-US" dirty="0" smtClean="0"/>
              <a:t>AdaCore University</a:t>
            </a:r>
          </a:p>
          <a:p>
            <a:pPr marL="0" indent="0">
              <a:buNone/>
              <a:defRPr/>
            </a:pPr>
            <a:r>
              <a:rPr lang="en-US" dirty="0" smtClean="0">
                <a:solidFill>
                  <a:srgbClr val="2D72AD"/>
                </a:solidFill>
              </a:rPr>
              <a:t>     http</a:t>
            </a:r>
            <a:r>
              <a:rPr lang="en-US" dirty="0">
                <a:solidFill>
                  <a:srgbClr val="2D72AD"/>
                </a:solidFill>
              </a:rPr>
              <a:t>://</a:t>
            </a:r>
            <a:r>
              <a:rPr lang="en-US" dirty="0" err="1" smtClean="0">
                <a:solidFill>
                  <a:srgbClr val="2D72AD"/>
                </a:solidFill>
              </a:rPr>
              <a:t>u.adacore.com</a:t>
            </a:r>
            <a:endParaRPr lang="en-US" u="sng" dirty="0" smtClean="0">
              <a:solidFill>
                <a:srgbClr val="2D72AD"/>
              </a:solidFill>
            </a:endParaRPr>
          </a:p>
        </p:txBody>
      </p:sp>
      <p:pic>
        <p:nvPicPr>
          <p:cNvPr id="4" name="Image 3" descr="logo-isolated.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34200" y="3619500"/>
            <a:ext cx="1143000" cy="1865462"/>
          </a:xfrm>
          <a:prstGeom prst="rect">
            <a:avLst/>
          </a:prstGeom>
        </p:spPr>
      </p:pic>
      <p:pic>
        <p:nvPicPr>
          <p:cNvPr id="2" name="Image 1" descr="spark_logo.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86400" y="2324100"/>
            <a:ext cx="3124200" cy="419814"/>
          </a:xfrm>
          <a:prstGeom prst="rect">
            <a:avLst/>
          </a:prstGeom>
        </p:spPr>
      </p:pic>
      <p:pic>
        <p:nvPicPr>
          <p:cNvPr id="3" name="Image 2" descr="SPARK_Pro.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43600" y="952500"/>
            <a:ext cx="1981200" cy="888124"/>
          </a:xfrm>
          <a:prstGeom prst="rect">
            <a:avLst/>
          </a:prstGeom>
        </p:spPr>
      </p:pic>
    </p:spTree>
    <p:custDataLst>
      <p:tags r:id="rId1"/>
    </p:custDataLst>
  </p:cSld>
  <p:clrMapOvr>
    <a:masterClrMapping/>
  </p:clrMapOvr>
  <p:transition xmlns:p14="http://schemas.microsoft.com/office/powerpoint/2010/main">
    <p:fade/>
  </p:transition>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descr="crazyflize 00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647700"/>
            <a:ext cx="4521200" cy="3390900"/>
          </a:xfrm>
          <a:prstGeom prst="rect">
            <a:avLst/>
          </a:prstGeom>
        </p:spPr>
      </p:pic>
      <p:sp>
        <p:nvSpPr>
          <p:cNvPr id="5" name="Content Placeholder 2"/>
          <p:cNvSpPr txBox="1">
            <a:spLocks/>
          </p:cNvSpPr>
          <p:nvPr/>
        </p:nvSpPr>
        <p:spPr>
          <a:xfrm>
            <a:off x="457200" y="3314700"/>
            <a:ext cx="3886200" cy="1676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err="1" smtClean="0">
                <a:solidFill>
                  <a:srgbClr val="2D72AD"/>
                </a:solidFill>
              </a:rPr>
              <a:t>Crazyflie</a:t>
            </a:r>
            <a:r>
              <a:rPr lang="en-US" b="1" dirty="0" smtClean="0">
                <a:solidFill>
                  <a:srgbClr val="2D72AD"/>
                </a:solidFill>
              </a:rPr>
              <a:t> 2.0</a:t>
            </a:r>
          </a:p>
          <a:p>
            <a:pPr marL="0" indent="0">
              <a:buFont typeface="Arial" pitchFamily="34" charset="0"/>
              <a:buNone/>
            </a:pPr>
            <a:r>
              <a:rPr lang="en-US" dirty="0" smtClean="0"/>
              <a:t>1800 </a:t>
            </a:r>
            <a:r>
              <a:rPr lang="en-US" dirty="0" err="1" smtClean="0"/>
              <a:t>sloc</a:t>
            </a:r>
            <a:r>
              <a:rPr lang="en-US" dirty="0" smtClean="0"/>
              <a:t> stabilization in C</a:t>
            </a:r>
          </a:p>
          <a:p>
            <a:pPr marL="0" indent="0">
              <a:buFont typeface="Arial" pitchFamily="34" charset="0"/>
              <a:buNone/>
            </a:pPr>
            <a:r>
              <a:rPr lang="en-US" dirty="0" smtClean="0"/>
              <a:t>+ </a:t>
            </a:r>
            <a:r>
              <a:rPr lang="en-US" dirty="0" err="1" smtClean="0"/>
              <a:t>FreeRTOS</a:t>
            </a:r>
            <a:endParaRPr lang="en-US" dirty="0" smtClean="0"/>
          </a:p>
          <a:p>
            <a:pPr marL="0" indent="0">
              <a:buFont typeface="Arial" pitchFamily="34" charset="0"/>
              <a:buNone/>
            </a:pPr>
            <a:r>
              <a:rPr lang="en-US" dirty="0" smtClean="0"/>
              <a:t>+ …</a:t>
            </a:r>
            <a:endParaRPr lang="en-US" dirty="0"/>
          </a:p>
        </p:txBody>
      </p:sp>
    </p:spTree>
    <p:extLst>
      <p:ext uri="{BB962C8B-B14F-4D97-AF65-F5344CB8AC3E}">
        <p14:creationId xmlns:p14="http://schemas.microsoft.com/office/powerpoint/2010/main" val="1603626775"/>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descr="crazyflize 00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647700"/>
            <a:ext cx="4521200" cy="3390900"/>
          </a:xfrm>
          <a:prstGeom prst="rect">
            <a:avLst/>
          </a:prstGeom>
        </p:spPr>
      </p:pic>
      <p:pic>
        <p:nvPicPr>
          <p:cNvPr id="10" name="Image 9" descr="viade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3800" y="4229100"/>
            <a:ext cx="1320800" cy="1320800"/>
          </a:xfrm>
          <a:prstGeom prst="rect">
            <a:avLst/>
          </a:prstGeom>
        </p:spPr>
      </p:pic>
      <p:sp>
        <p:nvSpPr>
          <p:cNvPr id="14" name="Content Placeholder 2"/>
          <p:cNvSpPr>
            <a:spLocks noGrp="1"/>
          </p:cNvSpPr>
          <p:nvPr>
            <p:ph idx="1"/>
          </p:nvPr>
        </p:nvSpPr>
        <p:spPr>
          <a:xfrm>
            <a:off x="457200" y="3314700"/>
            <a:ext cx="3886200" cy="1676400"/>
          </a:xfrm>
        </p:spPr>
        <p:txBody>
          <a:bodyPr>
            <a:normAutofit/>
          </a:bodyPr>
          <a:lstStyle/>
          <a:p>
            <a:pPr marL="0" indent="0">
              <a:buNone/>
            </a:pPr>
            <a:r>
              <a:rPr lang="en-US" b="1" dirty="0" err="1" smtClean="0">
                <a:solidFill>
                  <a:srgbClr val="2D72AD"/>
                </a:solidFill>
              </a:rPr>
              <a:t>Crazyflie</a:t>
            </a:r>
            <a:r>
              <a:rPr lang="en-US" b="1" dirty="0" smtClean="0">
                <a:solidFill>
                  <a:srgbClr val="2D72AD"/>
                </a:solidFill>
              </a:rPr>
              <a:t> 2.0</a:t>
            </a:r>
          </a:p>
          <a:p>
            <a:pPr marL="0" indent="0">
              <a:buNone/>
            </a:pPr>
            <a:r>
              <a:rPr lang="en-US" dirty="0" smtClean="0"/>
              <a:t>1800 </a:t>
            </a:r>
            <a:r>
              <a:rPr lang="en-US" dirty="0" err="1" smtClean="0"/>
              <a:t>sloc</a:t>
            </a:r>
            <a:r>
              <a:rPr lang="en-US" dirty="0" smtClean="0"/>
              <a:t> stabilization in C</a:t>
            </a:r>
          </a:p>
          <a:p>
            <a:pPr marL="0" indent="0">
              <a:buNone/>
            </a:pPr>
            <a:r>
              <a:rPr lang="en-US" dirty="0" smtClean="0"/>
              <a:t>+ </a:t>
            </a:r>
            <a:r>
              <a:rPr lang="en-US" dirty="0" err="1" smtClean="0"/>
              <a:t>FreeRTOS</a:t>
            </a:r>
            <a:endParaRPr lang="en-US" dirty="0" smtClean="0"/>
          </a:p>
          <a:p>
            <a:pPr marL="0" indent="0">
              <a:buNone/>
            </a:pPr>
            <a:r>
              <a:rPr lang="en-US" dirty="0" smtClean="0"/>
              <a:t>+ …</a:t>
            </a:r>
            <a:endParaRPr lang="en-US" dirty="0"/>
          </a:p>
        </p:txBody>
      </p:sp>
      <p:sp>
        <p:nvSpPr>
          <p:cNvPr id="15" name="Flèche vers la droite 14"/>
          <p:cNvSpPr/>
          <p:nvPr/>
        </p:nvSpPr>
        <p:spPr>
          <a:xfrm>
            <a:off x="3581400" y="3619500"/>
            <a:ext cx="1600200" cy="3810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7" name="Content Placeholder 2"/>
          <p:cNvSpPr txBox="1">
            <a:spLocks/>
          </p:cNvSpPr>
          <p:nvPr/>
        </p:nvSpPr>
        <p:spPr>
          <a:xfrm>
            <a:off x="5410200" y="3314700"/>
            <a:ext cx="3886200" cy="22098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err="1" smtClean="0">
                <a:solidFill>
                  <a:srgbClr val="2D72AD"/>
                </a:solidFill>
              </a:rPr>
              <a:t>Crazyflie</a:t>
            </a:r>
            <a:r>
              <a:rPr lang="en-US" b="1" dirty="0" smtClean="0">
                <a:solidFill>
                  <a:srgbClr val="2D72AD"/>
                </a:solidFill>
              </a:rPr>
              <a:t> in Ada/SPARK</a:t>
            </a:r>
          </a:p>
          <a:p>
            <a:pPr marL="0" indent="0">
              <a:buFont typeface="Arial" pitchFamily="34" charset="0"/>
              <a:buNone/>
            </a:pPr>
            <a:r>
              <a:rPr lang="en-US" dirty="0" smtClean="0"/>
              <a:t>2100 </a:t>
            </a:r>
            <a:r>
              <a:rPr lang="en-US" dirty="0" err="1" smtClean="0"/>
              <a:t>sloc</a:t>
            </a:r>
            <a:r>
              <a:rPr lang="en-US" dirty="0" smtClean="0"/>
              <a:t> stabilization in SPARK</a:t>
            </a:r>
          </a:p>
          <a:p>
            <a:pPr marL="0" indent="0">
              <a:buFont typeface="Arial" pitchFamily="34" charset="0"/>
              <a:buNone/>
            </a:pPr>
            <a:r>
              <a:rPr lang="en-US" b="1" dirty="0"/>
              <a:t>p</a:t>
            </a:r>
            <a:r>
              <a:rPr lang="en-US" b="1" dirty="0" smtClean="0"/>
              <a:t>roved no run-time errors!</a:t>
            </a:r>
          </a:p>
          <a:p>
            <a:pPr marL="0" indent="0">
              <a:buFont typeface="Arial" pitchFamily="34" charset="0"/>
              <a:buNone/>
            </a:pPr>
            <a:r>
              <a:rPr lang="en-US" dirty="0" smtClean="0"/>
              <a:t>+ </a:t>
            </a:r>
            <a:r>
              <a:rPr lang="en-US" dirty="0" err="1" smtClean="0"/>
              <a:t>FreeRTOS</a:t>
            </a:r>
            <a:endParaRPr lang="en-US" dirty="0" smtClean="0"/>
          </a:p>
          <a:p>
            <a:pPr marL="0" indent="0">
              <a:buFont typeface="Arial" pitchFamily="34" charset="0"/>
              <a:buNone/>
            </a:pPr>
            <a:r>
              <a:rPr lang="en-US" dirty="0" smtClean="0"/>
              <a:t>+ …</a:t>
            </a:r>
          </a:p>
          <a:p>
            <a:pPr marL="0" indent="0">
              <a:buFont typeface="Arial" pitchFamily="34" charset="0"/>
              <a:buNone/>
            </a:pPr>
            <a:endParaRPr lang="en-US" dirty="0"/>
          </a:p>
        </p:txBody>
      </p:sp>
      <p:sp>
        <p:nvSpPr>
          <p:cNvPr id="7" name="Content Placeholder 2"/>
          <p:cNvSpPr txBox="1">
            <a:spLocks/>
          </p:cNvSpPr>
          <p:nvPr/>
        </p:nvSpPr>
        <p:spPr>
          <a:xfrm>
            <a:off x="4419600" y="0"/>
            <a:ext cx="4727074" cy="11461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4400" b="1" dirty="0" smtClean="0">
                <a:solidFill>
                  <a:srgbClr val="2D72AD"/>
                </a:solidFill>
              </a:rPr>
              <a:t>2 months later…</a:t>
            </a:r>
            <a:endParaRPr lang="en-US" sz="4400" dirty="0"/>
          </a:p>
        </p:txBody>
      </p:sp>
    </p:spTree>
    <p:extLst>
      <p:ext uri="{BB962C8B-B14F-4D97-AF65-F5344CB8AC3E}">
        <p14:creationId xmlns:p14="http://schemas.microsoft.com/office/powerpoint/2010/main" val="2094122871"/>
      </p:ext>
    </p:extLst>
  </p:cSld>
  <p:clrMapOvr>
    <a:masterClrMapping/>
  </p:clrMapOvr>
  <p:transition xmlns:p14="http://schemas.microsoft.com/office/powerpoint/2010/main" spd="slow">
    <p:wipe dir="r"/>
  </p:transition>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descr="crazyflize 001.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647700"/>
            <a:ext cx="4521200" cy="3390900"/>
          </a:xfrm>
          <a:prstGeom prst="rect">
            <a:avLst/>
          </a:prstGeom>
        </p:spPr>
      </p:pic>
      <p:pic>
        <p:nvPicPr>
          <p:cNvPr id="10" name="Image 9" descr="viadeo.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3800" y="4229100"/>
            <a:ext cx="1320800" cy="1320800"/>
          </a:xfrm>
          <a:prstGeom prst="rect">
            <a:avLst/>
          </a:prstGeom>
        </p:spPr>
      </p:pic>
      <p:sp>
        <p:nvSpPr>
          <p:cNvPr id="15" name="Flèche vers la droite 14"/>
          <p:cNvSpPr/>
          <p:nvPr/>
        </p:nvSpPr>
        <p:spPr>
          <a:xfrm>
            <a:off x="3581400" y="3619500"/>
            <a:ext cx="1600200" cy="3810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7" name="Content Placeholder 2"/>
          <p:cNvSpPr txBox="1">
            <a:spLocks/>
          </p:cNvSpPr>
          <p:nvPr/>
        </p:nvSpPr>
        <p:spPr>
          <a:xfrm>
            <a:off x="5410200" y="3314700"/>
            <a:ext cx="4191000" cy="24003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err="1" smtClean="0">
                <a:solidFill>
                  <a:srgbClr val="2D72AD"/>
                </a:solidFill>
              </a:rPr>
              <a:t>Crazyflie</a:t>
            </a:r>
            <a:r>
              <a:rPr lang="en-US" b="1" dirty="0" smtClean="0">
                <a:solidFill>
                  <a:srgbClr val="2D72AD"/>
                </a:solidFill>
              </a:rPr>
              <a:t> in Ada/SPARK</a:t>
            </a:r>
          </a:p>
          <a:p>
            <a:pPr marL="0" indent="0">
              <a:buFont typeface="Arial" pitchFamily="34" charset="0"/>
              <a:buNone/>
            </a:pPr>
            <a:r>
              <a:rPr lang="en-US" dirty="0" smtClean="0"/>
              <a:t>2100 </a:t>
            </a:r>
            <a:r>
              <a:rPr lang="en-US" dirty="0" err="1" smtClean="0"/>
              <a:t>sloc</a:t>
            </a:r>
            <a:r>
              <a:rPr lang="en-US" dirty="0" smtClean="0"/>
              <a:t> stabilization in SPARK</a:t>
            </a:r>
          </a:p>
          <a:p>
            <a:pPr marL="0" indent="0">
              <a:buFont typeface="Arial" pitchFamily="34" charset="0"/>
              <a:buNone/>
            </a:pPr>
            <a:r>
              <a:rPr lang="en-US" dirty="0"/>
              <a:t>p</a:t>
            </a:r>
            <a:r>
              <a:rPr lang="en-US" dirty="0" smtClean="0"/>
              <a:t>roved no run-time errors!</a:t>
            </a:r>
          </a:p>
          <a:p>
            <a:pPr marL="0" indent="0">
              <a:buFont typeface="Arial" pitchFamily="34" charset="0"/>
              <a:buNone/>
            </a:pPr>
            <a:r>
              <a:rPr lang="en-US" dirty="0" smtClean="0"/>
              <a:t>+ </a:t>
            </a:r>
            <a:r>
              <a:rPr lang="en-US" dirty="0" err="1" smtClean="0"/>
              <a:t>Ravenscar</a:t>
            </a:r>
            <a:endParaRPr lang="en-US" dirty="0" smtClean="0"/>
          </a:p>
          <a:p>
            <a:pPr marL="0" indent="0">
              <a:buFont typeface="Arial" pitchFamily="34" charset="0"/>
              <a:buNone/>
            </a:pPr>
            <a:r>
              <a:rPr lang="en-US" b="1" dirty="0" smtClean="0"/>
              <a:t>will prove </a:t>
            </a:r>
          </a:p>
          <a:p>
            <a:pPr marL="0" indent="0">
              <a:buFont typeface="Arial" pitchFamily="34" charset="0"/>
              <a:buNone/>
            </a:pPr>
            <a:r>
              <a:rPr lang="en-US" b="1" dirty="0" smtClean="0"/>
              <a:t>no concurrency errors!</a:t>
            </a:r>
          </a:p>
          <a:p>
            <a:pPr marL="0" indent="0">
              <a:buFont typeface="Arial" pitchFamily="34" charset="0"/>
              <a:buNone/>
            </a:pPr>
            <a:endParaRPr lang="en-US" b="1" dirty="0"/>
          </a:p>
        </p:txBody>
      </p:sp>
      <p:sp>
        <p:nvSpPr>
          <p:cNvPr id="7" name="Content Placeholder 2"/>
          <p:cNvSpPr txBox="1">
            <a:spLocks/>
          </p:cNvSpPr>
          <p:nvPr/>
        </p:nvSpPr>
        <p:spPr>
          <a:xfrm>
            <a:off x="4419600" y="0"/>
            <a:ext cx="4727074" cy="1146156"/>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Helvetica"/>
                <a:ea typeface="+mn-ea"/>
                <a:cs typeface="Helvetica"/>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4400" b="1" dirty="0" smtClean="0">
                <a:solidFill>
                  <a:srgbClr val="2D72AD"/>
                </a:solidFill>
              </a:rPr>
              <a:t>5 months later…</a:t>
            </a:r>
            <a:endParaRPr lang="en-US" sz="4400" dirty="0"/>
          </a:p>
        </p:txBody>
      </p:sp>
      <p:sp>
        <p:nvSpPr>
          <p:cNvPr id="11" name="Content Placeholder 2"/>
          <p:cNvSpPr>
            <a:spLocks noGrp="1"/>
          </p:cNvSpPr>
          <p:nvPr>
            <p:ph idx="1"/>
          </p:nvPr>
        </p:nvSpPr>
        <p:spPr>
          <a:xfrm>
            <a:off x="457200" y="3314700"/>
            <a:ext cx="3886200" cy="1676400"/>
          </a:xfrm>
        </p:spPr>
        <p:txBody>
          <a:bodyPr>
            <a:normAutofit/>
          </a:bodyPr>
          <a:lstStyle/>
          <a:p>
            <a:pPr marL="0" indent="0">
              <a:buNone/>
            </a:pPr>
            <a:r>
              <a:rPr lang="en-US" b="1" dirty="0" err="1" smtClean="0">
                <a:solidFill>
                  <a:srgbClr val="2D72AD"/>
                </a:solidFill>
              </a:rPr>
              <a:t>Crazyflie</a:t>
            </a:r>
            <a:r>
              <a:rPr lang="en-US" b="1" dirty="0" smtClean="0">
                <a:solidFill>
                  <a:srgbClr val="2D72AD"/>
                </a:solidFill>
              </a:rPr>
              <a:t> 2.0</a:t>
            </a:r>
          </a:p>
          <a:p>
            <a:pPr marL="0" indent="0">
              <a:buNone/>
            </a:pPr>
            <a:r>
              <a:rPr lang="en-US" dirty="0" smtClean="0"/>
              <a:t>1800 </a:t>
            </a:r>
            <a:r>
              <a:rPr lang="en-US" dirty="0" err="1" smtClean="0"/>
              <a:t>sloc</a:t>
            </a:r>
            <a:r>
              <a:rPr lang="en-US" dirty="0" smtClean="0"/>
              <a:t> stabilization in C</a:t>
            </a:r>
          </a:p>
          <a:p>
            <a:pPr marL="0" indent="0">
              <a:buNone/>
            </a:pPr>
            <a:r>
              <a:rPr lang="en-US" dirty="0" smtClean="0"/>
              <a:t>+ </a:t>
            </a:r>
            <a:r>
              <a:rPr lang="en-US" dirty="0" err="1" smtClean="0"/>
              <a:t>FreeRTOS</a:t>
            </a:r>
            <a:endParaRPr lang="en-US" dirty="0" smtClean="0"/>
          </a:p>
          <a:p>
            <a:pPr marL="0" indent="0">
              <a:buNone/>
            </a:pPr>
            <a:r>
              <a:rPr lang="en-US" dirty="0" smtClean="0"/>
              <a:t>+ …</a:t>
            </a:r>
            <a:endParaRPr lang="en-US" dirty="0"/>
          </a:p>
        </p:txBody>
      </p:sp>
    </p:spTree>
    <p:extLst>
      <p:ext uri="{BB962C8B-B14F-4D97-AF65-F5344CB8AC3E}">
        <p14:creationId xmlns:p14="http://schemas.microsoft.com/office/powerpoint/2010/main" val="1135396626"/>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Easy to Adopt</a:t>
            </a:r>
            <a:endParaRPr lang="en-US" dirty="0"/>
          </a:p>
        </p:txBody>
      </p:sp>
      <p:sp>
        <p:nvSpPr>
          <p:cNvPr id="3" name="Content Placeholder 2"/>
          <p:cNvSpPr>
            <a:spLocks noGrp="1"/>
          </p:cNvSpPr>
          <p:nvPr>
            <p:ph idx="1"/>
          </p:nvPr>
        </p:nvSpPr>
        <p:spPr/>
        <p:txBody>
          <a:bodyPr/>
          <a:lstStyle/>
          <a:p>
            <a:pPr marL="0" indent="0">
              <a:buNone/>
            </a:pPr>
            <a:r>
              <a:rPr lang="en-US" b="1" dirty="0" smtClean="0">
                <a:solidFill>
                  <a:srgbClr val="2D72AD"/>
                </a:solidFill>
              </a:rPr>
              <a:t>Gradual adoption</a:t>
            </a:r>
          </a:p>
          <a:p>
            <a:pPr lvl="1"/>
            <a:r>
              <a:rPr lang="en-US" dirty="0" smtClean="0"/>
              <a:t>SPARK is just Ada!</a:t>
            </a:r>
          </a:p>
          <a:p>
            <a:pPr lvl="1"/>
            <a:r>
              <a:rPr lang="en-US" dirty="0" smtClean="0"/>
              <a:t>Some units in SPARK, others in Ada</a:t>
            </a:r>
          </a:p>
          <a:p>
            <a:pPr lvl="1"/>
            <a:r>
              <a:rPr lang="en-US" dirty="0" smtClean="0"/>
              <a:t>Inside units, parts in SPARK and parts in Ada</a:t>
            </a:r>
          </a:p>
          <a:p>
            <a:pPr lvl="1"/>
            <a:endParaRPr lang="en-US" dirty="0"/>
          </a:p>
          <a:p>
            <a:pPr marL="0" indent="0">
              <a:buNone/>
            </a:pPr>
            <a:r>
              <a:rPr lang="en-US" b="1" dirty="0" smtClean="0">
                <a:solidFill>
                  <a:srgbClr val="2D72AD"/>
                </a:solidFill>
              </a:rPr>
              <a:t>Integrated in developer’s toolbox</a:t>
            </a:r>
          </a:p>
          <a:p>
            <a:pPr lvl="1"/>
            <a:r>
              <a:rPr lang="en-US" dirty="0" smtClean="0"/>
              <a:t>Based on GNAT projects</a:t>
            </a:r>
          </a:p>
          <a:p>
            <a:pPr lvl="1"/>
            <a:r>
              <a:rPr lang="en-US" dirty="0" smtClean="0"/>
              <a:t>SPARK tools integrated in GPS and Eclipse </a:t>
            </a:r>
            <a:r>
              <a:rPr lang="en-US" dirty="0" err="1" smtClean="0"/>
              <a:t>GNATbench</a:t>
            </a:r>
            <a:endParaRPr lang="en-US" dirty="0"/>
          </a:p>
        </p:txBody>
      </p:sp>
    </p:spTree>
    <p:extLst>
      <p:ext uri="{BB962C8B-B14F-4D97-AF65-F5344CB8AC3E}">
        <p14:creationId xmlns:p14="http://schemas.microsoft.com/office/powerpoint/2010/main" val="227260878"/>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Easy to Use</a:t>
            </a:r>
            <a:endParaRPr lang="en-US" dirty="0"/>
          </a:p>
        </p:txBody>
      </p:sp>
      <p:sp>
        <p:nvSpPr>
          <p:cNvPr id="3" name="Content Placeholder 2"/>
          <p:cNvSpPr>
            <a:spLocks noGrp="1"/>
          </p:cNvSpPr>
          <p:nvPr>
            <p:ph idx="1"/>
          </p:nvPr>
        </p:nvSpPr>
        <p:spPr/>
        <p:txBody>
          <a:bodyPr/>
          <a:lstStyle/>
          <a:p>
            <a:pPr marL="0" indent="0">
              <a:buNone/>
            </a:pPr>
            <a:r>
              <a:rPr lang="en-US" b="1" dirty="0" smtClean="0">
                <a:solidFill>
                  <a:srgbClr val="2D72AD"/>
                </a:solidFill>
              </a:rPr>
              <a:t>Incremental benefits</a:t>
            </a:r>
          </a:p>
          <a:p>
            <a:pPr lvl="1"/>
            <a:r>
              <a:rPr lang="en-US" dirty="0" smtClean="0"/>
              <a:t>Usable without upfront work (no contracts)</a:t>
            </a:r>
          </a:p>
          <a:p>
            <a:pPr lvl="1"/>
            <a:r>
              <a:rPr lang="en-US" dirty="0" smtClean="0"/>
              <a:t>Increasing benefits with more contracts</a:t>
            </a:r>
          </a:p>
          <a:p>
            <a:pPr lvl="1"/>
            <a:endParaRPr lang="en-US" dirty="0"/>
          </a:p>
          <a:p>
            <a:pPr marL="0" indent="0">
              <a:buNone/>
            </a:pPr>
            <a:r>
              <a:rPr lang="en-US" b="1" dirty="0" smtClean="0">
                <a:solidFill>
                  <a:srgbClr val="2D72AD"/>
                </a:solidFill>
              </a:rPr>
              <a:t>Highly interactive</a:t>
            </a:r>
          </a:p>
          <a:p>
            <a:pPr lvl="1"/>
            <a:r>
              <a:rPr lang="en-US" dirty="0" smtClean="0"/>
              <a:t>Run at different levels of granularity (down to single line)</a:t>
            </a:r>
          </a:p>
          <a:p>
            <a:pPr lvl="1"/>
            <a:r>
              <a:rPr lang="en-US" dirty="0" smtClean="0"/>
              <a:t>Run at different levels of power</a:t>
            </a:r>
          </a:p>
          <a:p>
            <a:pPr lvl="1"/>
            <a:r>
              <a:rPr lang="en-US" dirty="0" smtClean="0"/>
              <a:t>Get precise results in GPS or </a:t>
            </a:r>
            <a:r>
              <a:rPr lang="en-US" dirty="0" err="1" smtClean="0"/>
              <a:t>GNATbench</a:t>
            </a:r>
            <a:endParaRPr lang="en-US" dirty="0" smtClean="0"/>
          </a:p>
          <a:p>
            <a:pPr lvl="1"/>
            <a:r>
              <a:rPr lang="en-US" dirty="0" smtClean="0"/>
              <a:t>Features to query results (paths</a:t>
            </a:r>
            <a:r>
              <a:rPr lang="en-US" smtClean="0"/>
              <a:t>, counterexamples</a:t>
            </a:r>
            <a:r>
              <a:rPr lang="en-US" dirty="0" smtClean="0"/>
              <a:t>)</a:t>
            </a:r>
            <a:endParaRPr lang="en-US" dirty="0"/>
          </a:p>
        </p:txBody>
      </p:sp>
    </p:spTree>
    <p:extLst>
      <p:ext uri="{BB962C8B-B14F-4D97-AF65-F5344CB8AC3E}">
        <p14:creationId xmlns:p14="http://schemas.microsoft.com/office/powerpoint/2010/main" val="3774893753"/>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Multiple Use Cases (1/2)</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b="1" dirty="0" smtClean="0">
                <a:solidFill>
                  <a:srgbClr val="2D72AD"/>
                </a:solidFill>
              </a:rPr>
              <a:t>Safe coding standard </a:t>
            </a:r>
            <a:r>
              <a:rPr lang="en-US" dirty="0" smtClean="0"/>
              <a:t>for critical (embedded) software</a:t>
            </a:r>
          </a:p>
          <a:p>
            <a:pPr lvl="1"/>
            <a:r>
              <a:rPr lang="en-US" dirty="0" smtClean="0"/>
              <a:t>Increases portability across compilers/platforms</a:t>
            </a:r>
          </a:p>
          <a:p>
            <a:pPr marL="0" indent="0">
              <a:buNone/>
            </a:pPr>
            <a:endParaRPr lang="en-US" b="1" dirty="0" smtClean="0">
              <a:solidFill>
                <a:srgbClr val="2D72AD"/>
              </a:solidFill>
            </a:endParaRPr>
          </a:p>
          <a:p>
            <a:pPr marL="457200" indent="-457200">
              <a:buFont typeface="+mj-lt"/>
              <a:buAutoNum type="arabicPeriod"/>
            </a:pPr>
            <a:r>
              <a:rPr lang="en-US" dirty="0" smtClean="0"/>
              <a:t>Prove </a:t>
            </a:r>
            <a:r>
              <a:rPr lang="en-US" b="1" dirty="0" smtClean="0">
                <a:solidFill>
                  <a:srgbClr val="2D72AD"/>
                </a:solidFill>
              </a:rPr>
              <a:t>absence of run-time errors </a:t>
            </a:r>
            <a:r>
              <a:rPr lang="en-US" dirty="0" smtClean="0"/>
              <a:t>(</a:t>
            </a:r>
            <a:r>
              <a:rPr lang="en-US" dirty="0" err="1" smtClean="0"/>
              <a:t>AoRTE</a:t>
            </a:r>
            <a:r>
              <a:rPr lang="en-US" dirty="0" smtClean="0"/>
              <a:t>)</a:t>
            </a:r>
          </a:p>
          <a:p>
            <a:pPr lvl="1"/>
            <a:r>
              <a:rPr lang="en-US" dirty="0" smtClean="0"/>
              <a:t>Few contracts required</a:t>
            </a:r>
          </a:p>
          <a:p>
            <a:pPr lvl="1"/>
            <a:r>
              <a:rPr lang="en-US" dirty="0" smtClean="0"/>
              <a:t>Typically 95% - 98% of RTE proved</a:t>
            </a:r>
          </a:p>
          <a:p>
            <a:pPr lvl="1"/>
            <a:r>
              <a:rPr lang="en-US" dirty="0" smtClean="0"/>
              <a:t>Proof can be completed by testing</a:t>
            </a:r>
            <a:endParaRPr lang="en-US" b="1" dirty="0" smtClean="0">
              <a:solidFill>
                <a:srgbClr val="2D72AD"/>
              </a:solidFill>
            </a:endParaRPr>
          </a:p>
        </p:txBody>
      </p:sp>
    </p:spTree>
    <p:extLst>
      <p:ext uri="{BB962C8B-B14F-4D97-AF65-F5344CB8AC3E}">
        <p14:creationId xmlns:p14="http://schemas.microsoft.com/office/powerpoint/2010/main" val="500934929"/>
      </p:ext>
    </p:extLst>
  </p:cSld>
  <p:clrMapOvr>
    <a:masterClrMapping/>
  </p:clrMapOvr>
  <p:transition xmlns:p14="http://schemas.microsoft.com/office/powerpoint/2010/main" spd="slow">
    <p:wipe dir="d"/>
  </p:transition>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Multiple Use Cases (1/2)</a:t>
            </a:r>
            <a:endParaRPr lang="en-US" dirty="0"/>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b="1" dirty="0" smtClean="0">
                <a:solidFill>
                  <a:srgbClr val="2D72AD"/>
                </a:solidFill>
              </a:rPr>
              <a:t>Safe coding standard </a:t>
            </a:r>
            <a:r>
              <a:rPr lang="en-US" dirty="0" smtClean="0"/>
              <a:t>for critical (embedded) software</a:t>
            </a:r>
          </a:p>
          <a:p>
            <a:pPr lvl="1"/>
            <a:r>
              <a:rPr lang="en-US" dirty="0" smtClean="0"/>
              <a:t>Increases portability across compilers/platforms</a:t>
            </a:r>
          </a:p>
          <a:p>
            <a:pPr lvl="1"/>
            <a:endParaRPr lang="en-US" dirty="0" smtClean="0"/>
          </a:p>
          <a:p>
            <a:pPr marL="457200" indent="-457200">
              <a:buFont typeface="+mj-lt"/>
              <a:buAutoNum type="arabicPeriod"/>
            </a:pPr>
            <a:r>
              <a:rPr lang="en-US" dirty="0" smtClean="0"/>
              <a:t>Address </a:t>
            </a:r>
            <a:r>
              <a:rPr lang="en-US" b="1" dirty="0" smtClean="0">
                <a:solidFill>
                  <a:srgbClr val="2D72AD"/>
                </a:solidFill>
              </a:rPr>
              <a:t>data and control coupling</a:t>
            </a:r>
          </a:p>
          <a:p>
            <a:pPr marL="457200" indent="-457200">
              <a:buFont typeface="+mj-lt"/>
              <a:buAutoNum type="arabicPeriod"/>
            </a:pPr>
            <a:endParaRPr lang="en-US" b="1" dirty="0" smtClean="0">
              <a:solidFill>
                <a:srgbClr val="2D72AD"/>
              </a:solidFill>
            </a:endParaRPr>
          </a:p>
          <a:p>
            <a:pPr marL="457200" indent="-457200">
              <a:buFont typeface="+mj-lt"/>
              <a:buAutoNum type="arabicPeriod"/>
            </a:pPr>
            <a:r>
              <a:rPr lang="en-US" dirty="0" smtClean="0"/>
              <a:t>Prove </a:t>
            </a:r>
            <a:r>
              <a:rPr lang="en-US" b="1" dirty="0" smtClean="0">
                <a:solidFill>
                  <a:srgbClr val="2D72AD"/>
                </a:solidFill>
              </a:rPr>
              <a:t>absence of run-time errors </a:t>
            </a:r>
            <a:r>
              <a:rPr lang="en-US" dirty="0" smtClean="0"/>
              <a:t>(</a:t>
            </a:r>
            <a:r>
              <a:rPr lang="en-US" dirty="0" err="1" smtClean="0"/>
              <a:t>AoRTE</a:t>
            </a:r>
            <a:r>
              <a:rPr lang="en-US" dirty="0" smtClean="0"/>
              <a:t>)</a:t>
            </a:r>
          </a:p>
          <a:p>
            <a:pPr lvl="1"/>
            <a:r>
              <a:rPr lang="en-US" dirty="0" smtClean="0"/>
              <a:t>Few contracts required</a:t>
            </a:r>
          </a:p>
          <a:p>
            <a:pPr lvl="1"/>
            <a:r>
              <a:rPr lang="en-US" dirty="0" smtClean="0"/>
              <a:t>Typically 95% - 98% of RTE proved</a:t>
            </a:r>
          </a:p>
          <a:p>
            <a:pPr lvl="1"/>
            <a:r>
              <a:rPr lang="en-US" b="1" dirty="0" smtClean="0"/>
              <a:t>Proof can be completed by testing</a:t>
            </a:r>
            <a:endParaRPr lang="en-US" b="1" dirty="0" smtClean="0">
              <a:solidFill>
                <a:srgbClr val="2D72AD"/>
              </a:solidFill>
            </a:endParaRPr>
          </a:p>
        </p:txBody>
      </p:sp>
    </p:spTree>
    <p:extLst>
      <p:ext uri="{BB962C8B-B14F-4D97-AF65-F5344CB8AC3E}">
        <p14:creationId xmlns:p14="http://schemas.microsoft.com/office/powerpoint/2010/main" val="130732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yI2DOt6RzRcU51QxdhNewL"/>
</p:tagLst>
</file>

<file path=ppt/tags/tag2.xml><?xml version="1.0" encoding="utf-8"?>
<p:tagLst xmlns:a="http://schemas.openxmlformats.org/drawingml/2006/main" xmlns:r="http://schemas.openxmlformats.org/officeDocument/2006/relationships" xmlns:p="http://schemas.openxmlformats.org/presentationml/2006/main">
  <p:tag name="DVSHAPEID" val="HAGzTPKJNXuuOK4v20iPS7"/>
</p:tagLst>
</file>

<file path=ppt/tags/tag3.xml><?xml version="1.0" encoding="utf-8"?>
<p:tagLst xmlns:a="http://schemas.openxmlformats.org/drawingml/2006/main" xmlns:r="http://schemas.openxmlformats.org/officeDocument/2006/relationships" xmlns:p="http://schemas.openxmlformats.org/presentationml/2006/main">
  <p:tag name="DVSHAPEID" val="0uhWvCQomImT50qU5y4Znw"/>
</p:tagLst>
</file>

<file path=ppt/tags/tag4.xml><?xml version="1.0" encoding="utf-8"?>
<p:tagLst xmlns:a="http://schemas.openxmlformats.org/drawingml/2006/main" xmlns:r="http://schemas.openxmlformats.org/officeDocument/2006/relationships" xmlns:p="http://schemas.openxmlformats.org/presentationml/2006/main">
  <p:tag name="DVSECTIONID" val="Unk8vjtC9q0JAXtyxsX2O5"/>
</p:tagLst>
</file>

<file path=ppt/tags/tag5.xml><?xml version="1.0" encoding="utf-8"?>
<p:tagLst xmlns:a="http://schemas.openxmlformats.org/drawingml/2006/main" xmlns:r="http://schemas.openxmlformats.org/officeDocument/2006/relationships" xmlns:p="http://schemas.openxmlformats.org/presentationml/2006/main">
  <p:tag name="DVSHAPEID" val="Rcuf4iZwLgLEPe9Eifdx3u"/>
</p:tagLst>
</file>

<file path=ppt/tags/tag6.xml><?xml version="1.0" encoding="utf-8"?>
<p:tagLst xmlns:a="http://schemas.openxmlformats.org/drawingml/2006/main" xmlns:r="http://schemas.openxmlformats.org/officeDocument/2006/relationships" xmlns:p="http://schemas.openxmlformats.org/presentationml/2006/main">
  <p:tag name="DVSHAPEID" val="uzParF19LzvJyR9qw266In"/>
</p:tagLst>
</file>

<file path=ppt/tags/tag7.xml><?xml version="1.0" encoding="utf-8"?>
<p:tagLst xmlns:a="http://schemas.openxmlformats.org/drawingml/2006/main" xmlns:r="http://schemas.openxmlformats.org/officeDocument/2006/relationships" xmlns:p="http://schemas.openxmlformats.org/presentationml/2006/main">
  <p:tag name="DVSECTIONID" val="OOKFAmQ6LnTdkKqqzhwoax"/>
</p:tagLst>
</file>

<file path=ppt/tags/tag8.xml><?xml version="1.0" encoding="utf-8"?>
<p:tagLst xmlns:a="http://schemas.openxmlformats.org/drawingml/2006/main" xmlns:r="http://schemas.openxmlformats.org/officeDocument/2006/relationships" xmlns:p="http://schemas.openxmlformats.org/presentationml/2006/main">
  <p:tag name="DVSHAPEID" val="XuPQogmzKvTp1YV9ymQ2ZW"/>
</p:tagLst>
</file>

<file path=ppt/tags/tag9.xml><?xml version="1.0" encoding="utf-8"?>
<p:tagLst xmlns:a="http://schemas.openxmlformats.org/drawingml/2006/main" xmlns:r="http://schemas.openxmlformats.org/officeDocument/2006/relationships" xmlns:p="http://schemas.openxmlformats.org/presentationml/2006/main">
  <p:tag name="DVSHAPEID" val="S8Cm1higbyIl35Abad2Rjv"/>
</p:tagLst>
</file>

<file path=ppt/theme/theme1.xml><?xml version="1.0" encoding="utf-8"?>
<a:theme xmlns:a="http://schemas.openxmlformats.org/drawingml/2006/main" name="Tech Day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ngles">
      <a:majorFont>
        <a:latin typeface="Franklin Gothic Medium"/>
        <a:ea typeface=""/>
        <a:cs typeface=""/>
        <a:font script="Jpan" typeface="HG創英角ｺﾞｼｯｸUB"/>
        <a:font script="Hang" typeface="돋움"/>
        <a:font script="Hans" typeface="微软雅黑"/>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ＭＳ Ｐゴシック"/>
        <a:font script="Hang" typeface="맑은 고딕"/>
        <a:font script="Hans" typeface="华文隶书"/>
        <a:font script="Hant" typeface="新細明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Black .thmx</Template>
  <TotalTime>0</TotalTime>
  <Words>1243</Words>
  <Application>Microsoft Macintosh PowerPoint</Application>
  <PresentationFormat>Présentation à l'écran (16:10)</PresentationFormat>
  <Paragraphs>259</Paragraphs>
  <Slides>26</Slides>
  <Notes>10</Notes>
  <HiddenSlides>0</HiddenSlides>
  <MMClips>0</MMClips>
  <ScaleCrop>false</ScaleCrop>
  <HeadingPairs>
    <vt:vector size="4" baseType="variant">
      <vt:variant>
        <vt:lpstr>Thème</vt:lpstr>
      </vt:variant>
      <vt:variant>
        <vt:i4>1</vt:i4>
      </vt:variant>
      <vt:variant>
        <vt:lpstr>Titres des diapositives</vt:lpstr>
      </vt:variant>
      <vt:variant>
        <vt:i4>26</vt:i4>
      </vt:variant>
    </vt:vector>
  </HeadingPairs>
  <TitlesOfParts>
    <vt:vector size="27" baseType="lpstr">
      <vt:lpstr>Tech Days</vt:lpstr>
      <vt:lpstr>Présentation PowerPoint</vt:lpstr>
      <vt:lpstr>SPARK 2014 – Formal Verification Made Easy</vt:lpstr>
      <vt:lpstr>Présentation PowerPoint</vt:lpstr>
      <vt:lpstr>Présentation PowerPoint</vt:lpstr>
      <vt:lpstr>Présentation PowerPoint</vt:lpstr>
      <vt:lpstr>Easy to Adopt</vt:lpstr>
      <vt:lpstr>Easy to Use</vt:lpstr>
      <vt:lpstr>Multiple Use Cases (1/2)</vt:lpstr>
      <vt:lpstr>Multiple Use Cases (1/2)</vt:lpstr>
      <vt:lpstr>Multiple Use Cases (2/2)</vt:lpstr>
      <vt:lpstr>Combining Proof and Test</vt:lpstr>
      <vt:lpstr>Learning SPARK: Contracts</vt:lpstr>
      <vt:lpstr>Learning SPARK: GNATprove</vt:lpstr>
      <vt:lpstr>In The Next Release</vt:lpstr>
      <vt:lpstr>In The Next Release</vt:lpstr>
      <vt:lpstr>Support for Ghost Code</vt:lpstr>
      <vt:lpstr>Support for Ghost Code</vt:lpstr>
      <vt:lpstr>Support for Ghost Code</vt:lpstr>
      <vt:lpstr>Generation of Counterexamples</vt:lpstr>
      <vt:lpstr>Generation of Counterexamples</vt:lpstr>
      <vt:lpstr>Generation of Counterexamples</vt:lpstr>
      <vt:lpstr>Generation of Counterexamples</vt:lpstr>
      <vt:lpstr>Generation of Counterexamples</vt:lpstr>
      <vt:lpstr>Beyond The Next Release</vt:lpstr>
      <vt:lpstr>SPARK Is Good For You…</vt:lpstr>
      <vt:lpstr>Resources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2010-02-01T21:33:28Z</dcterms:created>
  <dcterms:modified xsi:type="dcterms:W3CDTF">2015-09-10T10:13:01Z</dcterms:modified>
</cp:coreProperties>
</file>