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notesMasterIdLst>
    <p:notesMasterId r:id="rId17"/>
  </p:notesMasterIdLst>
  <p:handoutMasterIdLst>
    <p:handoutMasterId r:id="rId18"/>
  </p:handoutMasterIdLst>
  <p:sldIdLst>
    <p:sldId id="1106" r:id="rId2"/>
    <p:sldId id="1277" r:id="rId3"/>
    <p:sldId id="1260" r:id="rId4"/>
    <p:sldId id="1281" r:id="rId5"/>
    <p:sldId id="1278" r:id="rId6"/>
    <p:sldId id="1282" r:id="rId7"/>
    <p:sldId id="1283" r:id="rId8"/>
    <p:sldId id="1284" r:id="rId9"/>
    <p:sldId id="1285" r:id="rId10"/>
    <p:sldId id="1279" r:id="rId11"/>
    <p:sldId id="1286" r:id="rId12"/>
    <p:sldId id="1287" r:id="rId13"/>
    <p:sldId id="1288" r:id="rId14"/>
    <p:sldId id="1280" r:id="rId15"/>
    <p:sldId id="1276" r:id="rId1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1B9DA"/>
    <a:srgbClr val="16212C"/>
    <a:srgbClr val="040B11"/>
    <a:srgbClr val="04080B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24"/>
  </p:normalViewPr>
  <p:slideViewPr>
    <p:cSldViewPr>
      <p:cViewPr>
        <p:scale>
          <a:sx n="101" d="100"/>
          <a:sy n="101" d="100"/>
        </p:scale>
        <p:origin x="85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74" d="100"/>
          <a:sy n="74" d="100"/>
        </p:scale>
        <p:origin x="-2256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7/25/16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1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4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2013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3242320" cy="297000"/>
          </a:xfrm>
        </p:spPr>
        <p:txBody>
          <a:bodyPr/>
          <a:lstStyle/>
          <a:p>
            <a:r>
              <a:rPr lang="en-US" u="sng" dirty="0" smtClean="0"/>
              <a:t>Yannick Moy</a:t>
            </a:r>
            <a:endParaRPr lang="en-US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CP Meets Verification 2016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lang="fr-FR" dirty="0"/>
              <a:t>Challenges of Program </a:t>
            </a:r>
            <a:r>
              <a:rPr lang="fr-FR" dirty="0" err="1"/>
              <a:t>Verification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SPARK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Roadmap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Objective of </a:t>
            </a:r>
            <a:r>
              <a:rPr lang="fr-FR" dirty="0" err="1" smtClean="0"/>
              <a:t>project</a:t>
            </a:r>
            <a:r>
              <a:rPr lang="fr-FR" dirty="0" smtClean="0"/>
              <a:t> SOPRANO (2014 – 2019) </a:t>
            </a:r>
            <a:r>
              <a:rPr lang="fr-FR" dirty="0" err="1" smtClean="0"/>
              <a:t>between</a:t>
            </a:r>
            <a:r>
              <a:rPr lang="fr-FR" dirty="0" smtClean="0"/>
              <a:t> AdaCore, CEA, </a:t>
            </a:r>
            <a:r>
              <a:rPr lang="fr-FR" dirty="0" err="1" smtClean="0"/>
              <a:t>Inria</a:t>
            </a:r>
            <a:r>
              <a:rPr lang="fr-FR" dirty="0" smtClean="0"/>
              <a:t>, </a:t>
            </a:r>
            <a:r>
              <a:rPr lang="fr-FR" dirty="0" err="1" smtClean="0"/>
              <a:t>OCamlPro</a:t>
            </a:r>
            <a:r>
              <a:rPr lang="fr-FR" dirty="0" smtClean="0"/>
              <a:t>, </a:t>
            </a:r>
            <a:r>
              <a:rPr lang="fr-FR" dirty="0" err="1" smtClean="0"/>
              <a:t>University</a:t>
            </a:r>
            <a:r>
              <a:rPr lang="fr-FR" dirty="0" smtClean="0"/>
              <a:t> Paris-Sud, Université Rennes 1:</a:t>
            </a:r>
          </a:p>
          <a:p>
            <a:pPr lvl="1"/>
            <a:r>
              <a:rPr lang="fr-FR" dirty="0" err="1" smtClean="0"/>
              <a:t>Integration</a:t>
            </a:r>
            <a:r>
              <a:rPr lang="fr-FR" dirty="0" smtClean="0"/>
              <a:t> of CP and SMT in </a:t>
            </a:r>
            <a:r>
              <a:rPr lang="fr-FR" dirty="0" err="1" smtClean="0"/>
              <a:t>Popop</a:t>
            </a:r>
            <a:r>
              <a:rPr lang="fr-FR" dirty="0" smtClean="0"/>
              <a:t> (</a:t>
            </a:r>
            <a:r>
              <a:rPr lang="fr-FR" dirty="0" err="1" smtClean="0"/>
              <a:t>developed</a:t>
            </a:r>
            <a:r>
              <a:rPr lang="fr-FR" dirty="0" smtClean="0"/>
              <a:t> at CEA).</a:t>
            </a:r>
          </a:p>
          <a:p>
            <a:pPr lvl="1"/>
            <a:r>
              <a:rPr lang="fr-FR" dirty="0" smtClean="0"/>
              <a:t>Support for </a:t>
            </a:r>
            <a:r>
              <a:rPr lang="fr-FR" dirty="0" err="1" smtClean="0"/>
              <a:t>floats</a:t>
            </a:r>
            <a:r>
              <a:rPr lang="fr-FR" dirty="0" smtClean="0"/>
              <a:t> in Alt-Ergo (</a:t>
            </a:r>
            <a:r>
              <a:rPr lang="fr-FR" dirty="0" err="1" smtClean="0"/>
              <a:t>developed</a:t>
            </a:r>
            <a:r>
              <a:rPr lang="fr-FR" dirty="0" smtClean="0"/>
              <a:t> at </a:t>
            </a:r>
            <a:r>
              <a:rPr lang="fr-FR" dirty="0" err="1" smtClean="0"/>
              <a:t>OCamlPro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/>
              <a:t>Experiments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use of </a:t>
            </a:r>
            <a:r>
              <a:rPr lang="fr-FR" dirty="0" err="1" smtClean="0"/>
              <a:t>Gappa</a:t>
            </a:r>
            <a:r>
              <a:rPr lang="fr-FR" dirty="0" smtClean="0"/>
              <a:t> (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Inria</a:t>
            </a:r>
            <a:r>
              <a:rPr lang="fr-FR" dirty="0" smtClean="0"/>
              <a:t>) and Colibri (</a:t>
            </a:r>
            <a:r>
              <a:rPr lang="fr-FR" dirty="0" err="1" smtClean="0"/>
              <a:t>from</a:t>
            </a:r>
            <a:r>
              <a:rPr lang="fr-FR" dirty="0" smtClean="0"/>
              <a:t> CEA).</a:t>
            </a:r>
          </a:p>
          <a:p>
            <a:pPr marL="0" indent="0">
              <a:buNone/>
            </a:pPr>
            <a:r>
              <a:rPr lang="fr-FR" dirty="0" smtClean="0"/>
              <a:t>Goals:</a:t>
            </a:r>
          </a:p>
          <a:p>
            <a:pPr lvl="1">
              <a:buFont typeface="+mj-lt"/>
              <a:buAutoNum type="arabicPeriod"/>
            </a:pPr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floating</a:t>
            </a:r>
            <a:r>
              <a:rPr lang="fr-FR" dirty="0" smtClean="0"/>
              <a:t>-point </a:t>
            </a:r>
            <a:r>
              <a:rPr lang="fr-FR" dirty="0" err="1" smtClean="0"/>
              <a:t>arithmetic</a:t>
            </a:r>
            <a:r>
              <a:rPr lang="fr-F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Deal </a:t>
            </a:r>
            <a:r>
              <a:rPr lang="fr-FR" dirty="0" err="1" smtClean="0"/>
              <a:t>with</a:t>
            </a:r>
            <a:r>
              <a:rPr lang="fr-FR" dirty="0" smtClean="0"/>
              <a:t> conversions </a:t>
            </a:r>
            <a:r>
              <a:rPr lang="fr-FR" dirty="0" err="1" smtClean="0"/>
              <a:t>between</a:t>
            </a:r>
            <a:r>
              <a:rPr lang="fr-FR" dirty="0" smtClean="0"/>
              <a:t> types.</a:t>
            </a:r>
          </a:p>
          <a:p>
            <a:pPr lvl="1">
              <a:buFont typeface="+mj-lt"/>
              <a:buAutoNum type="arabicPeriod"/>
            </a:pPr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arithmetic</a:t>
            </a:r>
            <a:r>
              <a:rPr lang="fr-F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is-IS" dirty="0" smtClean="0"/>
              <a:t>… while preserving the good quantifier instantiation of SMT provers.</a:t>
            </a:r>
          </a:p>
          <a:p>
            <a:pPr>
              <a:buFont typeface="+mj-lt"/>
              <a:buAutoNum type="arabicPeriod"/>
            </a:pPr>
            <a:endParaRPr lang="is-IS" dirty="0" smtClean="0"/>
          </a:p>
          <a:p>
            <a:pPr>
              <a:buFont typeface="+mj-lt"/>
              <a:buAutoNum type="arabicPeriod"/>
            </a:pPr>
            <a:endParaRPr lang="is-IS" dirty="0"/>
          </a:p>
          <a:p>
            <a:pPr marL="0" indent="0">
              <a:buNone/>
            </a:pPr>
            <a:r>
              <a:rPr lang="fr-FR" dirty="0"/>
              <a:t>Objective of joint </a:t>
            </a:r>
            <a:r>
              <a:rPr lang="fr-FR" dirty="0" smtClean="0"/>
              <a:t>labo </a:t>
            </a:r>
            <a:r>
              <a:rPr lang="fr-FR" dirty="0" err="1"/>
              <a:t>ProofInUse</a:t>
            </a:r>
            <a:r>
              <a:rPr lang="fr-FR" dirty="0"/>
              <a:t> (</a:t>
            </a:r>
            <a:r>
              <a:rPr lang="fr-FR" dirty="0" smtClean="0"/>
              <a:t>2014 – </a:t>
            </a:r>
            <a:r>
              <a:rPr lang="fr-FR" dirty="0"/>
              <a:t>2017) </a:t>
            </a:r>
            <a:r>
              <a:rPr lang="fr-FR" dirty="0" err="1"/>
              <a:t>between</a:t>
            </a:r>
            <a:r>
              <a:rPr lang="fr-FR" dirty="0"/>
              <a:t> AdaCore and </a:t>
            </a:r>
            <a:r>
              <a:rPr lang="fr-FR" dirty="0" err="1"/>
              <a:t>Inria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Goals: 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Use support for </a:t>
            </a:r>
            <a:r>
              <a:rPr lang="fr-FR" dirty="0" err="1" smtClean="0"/>
              <a:t>bitvectors</a:t>
            </a:r>
            <a:r>
              <a:rPr lang="fr-FR" dirty="0" smtClean="0"/>
              <a:t> (</a:t>
            </a:r>
            <a:r>
              <a:rPr lang="fr-FR" dirty="0" err="1" smtClean="0"/>
              <a:t>done</a:t>
            </a:r>
            <a:r>
              <a:rPr lang="fr-FR" dirty="0" smtClean="0"/>
              <a:t>) and </a:t>
            </a:r>
            <a:r>
              <a:rPr lang="fr-FR" dirty="0" err="1" smtClean="0"/>
              <a:t>floats</a:t>
            </a:r>
            <a:r>
              <a:rPr lang="fr-FR" dirty="0" smtClean="0"/>
              <a:t> in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counterexamples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SMT </a:t>
            </a:r>
            <a:r>
              <a:rPr lang="fr-FR" dirty="0" err="1" smtClean="0"/>
              <a:t>provers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possible (</a:t>
            </a:r>
            <a:r>
              <a:rPr lang="fr-FR" dirty="0" err="1" smtClean="0"/>
              <a:t>done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Provers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8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Objective of joint </a:t>
            </a:r>
            <a:r>
              <a:rPr lang="fr-FR" dirty="0" err="1" smtClean="0"/>
              <a:t>lab</a:t>
            </a:r>
            <a:r>
              <a:rPr lang="fr-FR" dirty="0" smtClean="0"/>
              <a:t> </a:t>
            </a:r>
            <a:r>
              <a:rPr lang="fr-FR" dirty="0" err="1" smtClean="0"/>
              <a:t>ProofInUse</a:t>
            </a:r>
            <a:r>
              <a:rPr lang="fr-FR" dirty="0" smtClean="0"/>
              <a:t> (2014 – 2017) </a:t>
            </a:r>
            <a:r>
              <a:rPr lang="fr-FR" dirty="0" err="1" smtClean="0"/>
              <a:t>between</a:t>
            </a:r>
            <a:r>
              <a:rPr lang="fr-FR" dirty="0" smtClean="0"/>
              <a:t> AdaCore and </a:t>
            </a:r>
            <a:r>
              <a:rPr lang="fr-FR" dirty="0" err="1" smtClean="0"/>
              <a:t>Inria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Goals: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Support auto-active proof </a:t>
            </a:r>
            <a:r>
              <a:rPr lang="fr-FR" dirty="0" err="1" smtClean="0"/>
              <a:t>method</a:t>
            </a:r>
            <a:r>
              <a:rPr lang="fr-FR" dirty="0" smtClean="0"/>
              <a:t> (</a:t>
            </a:r>
            <a:r>
              <a:rPr lang="fr-FR" dirty="0" err="1" smtClean="0"/>
              <a:t>done</a:t>
            </a:r>
            <a:r>
              <a:rPr lang="fr-FR" dirty="0" smtClean="0"/>
              <a:t>).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Support </a:t>
            </a:r>
            <a:r>
              <a:rPr lang="fr-FR" dirty="0" err="1" smtClean="0"/>
              <a:t>manual</a:t>
            </a:r>
            <a:r>
              <a:rPr lang="fr-FR" dirty="0" smtClean="0"/>
              <a:t> proof guidance at source code </a:t>
            </a:r>
            <a:r>
              <a:rPr lang="fr-FR" dirty="0" err="1" smtClean="0"/>
              <a:t>level</a:t>
            </a:r>
            <a:r>
              <a:rPr lang="fr-FR" dirty="0" smtClean="0"/>
              <a:t>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Better</a:t>
            </a:r>
            <a:r>
              <a:rPr lang="fr-FR" dirty="0" smtClean="0"/>
              <a:t> Interactive </a:t>
            </a:r>
            <a:r>
              <a:rPr lang="fr-FR" dirty="0" err="1" smtClean="0"/>
              <a:t>Provers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0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of </a:t>
            </a:r>
            <a:r>
              <a:rPr lang="fr-FR" dirty="0" err="1" smtClean="0"/>
              <a:t>Automatic</a:t>
            </a:r>
            <a:r>
              <a:rPr lang="fr-FR" dirty="0" smtClean="0"/>
              <a:t> and Interactive </a:t>
            </a:r>
            <a:r>
              <a:rPr lang="fr-FR" dirty="0" err="1" smtClean="0"/>
              <a:t>Provers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V="1">
            <a:off x="179512" y="1897621"/>
            <a:ext cx="14450" cy="4390225"/>
          </a:xfrm>
          <a:prstGeom prst="line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52400" y="6287846"/>
            <a:ext cx="6910435" cy="53753"/>
          </a:xfrm>
          <a:prstGeom prst="line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78842" y="1183655"/>
            <a:ext cx="138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PROPERTY </a:t>
            </a:r>
          </a:p>
          <a:p>
            <a:pPr algn="ctr"/>
            <a:r>
              <a:rPr lang="fr-FR" dirty="0" smtClean="0"/>
              <a:t>COMPLEXITY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7062835" y="5805264"/>
            <a:ext cx="1779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USER-PERCEIVED</a:t>
            </a:r>
          </a:p>
          <a:p>
            <a:pPr algn="ctr"/>
            <a:r>
              <a:rPr lang="fr-FR" dirty="0" smtClean="0"/>
              <a:t>COMPLEXITY</a:t>
            </a:r>
            <a:endParaRPr lang="fr-FR" dirty="0"/>
          </a:p>
        </p:txBody>
      </p:sp>
      <p:sp>
        <p:nvSpPr>
          <p:cNvPr id="37" name="Ellipse 36"/>
          <p:cNvSpPr/>
          <p:nvPr/>
        </p:nvSpPr>
        <p:spPr>
          <a:xfrm>
            <a:off x="739942" y="5116986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2009941" y="3643794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3296876" y="3203521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4451378" y="2880459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5619777" y="2728065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8212943" y="1043008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6692971" y="2270624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 rot="2862278">
            <a:off x="711653" y="5694322"/>
            <a:ext cx="16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</a:t>
            </a:r>
            <a:r>
              <a:rPr lang="fr-FR" smtClean="0"/>
              <a:t>efault </a:t>
            </a:r>
            <a:r>
              <a:rPr lang="fr-FR" dirty="0" smtClean="0"/>
              <a:t>settings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 rot="2862278">
            <a:off x="1902575" y="4323305"/>
            <a:ext cx="184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higher</a:t>
            </a:r>
            <a:r>
              <a:rPr lang="fr-FR" dirty="0" smtClean="0"/>
              <a:t> proof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 rot="2862278">
            <a:off x="3231071" y="3780858"/>
            <a:ext cx="14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 rot="2862278">
            <a:off x="4305117" y="3776358"/>
            <a:ext cx="240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intermediate</a:t>
            </a:r>
            <a:r>
              <a:rPr lang="fr-FR" dirty="0" smtClean="0"/>
              <a:t> assertions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 rot="2862278">
            <a:off x="5655092" y="3178293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ghost</a:t>
            </a:r>
            <a:r>
              <a:rPr lang="fr-FR" dirty="0" smtClean="0"/>
              <a:t> code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 rot="2862278">
            <a:off x="6961973" y="2482622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</a:t>
            </a:r>
            <a:r>
              <a:rPr lang="fr-FR" smtClean="0"/>
              <a:t>anual</a:t>
            </a:r>
            <a:r>
              <a:rPr lang="fr-FR" dirty="0" smtClean="0"/>
              <a:t> proof</a:t>
            </a:r>
            <a:endParaRPr lang="fr-FR" dirty="0"/>
          </a:p>
        </p:txBody>
      </p:sp>
      <p:cxnSp>
        <p:nvCxnSpPr>
          <p:cNvPr id="50" name="Connecteur droit 49"/>
          <p:cNvCxnSpPr>
            <a:endCxn id="42" idx="3"/>
          </p:cNvCxnSpPr>
          <p:nvPr/>
        </p:nvCxnSpPr>
        <p:spPr>
          <a:xfrm flipV="1">
            <a:off x="6692971" y="1230903"/>
            <a:ext cx="1552210" cy="1198166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616451" y="2848427"/>
            <a:ext cx="1044746" cy="15118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2711384" y="2518800"/>
            <a:ext cx="1153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nonlinear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/>
              <a:t>i</a:t>
            </a:r>
            <a:r>
              <a:rPr lang="fr-FR" dirty="0" err="1" smtClean="0"/>
              <a:t>nt</a:t>
            </a:r>
            <a:r>
              <a:rPr lang="fr-FR" dirty="0" smtClean="0"/>
              <a:t> </a:t>
            </a:r>
            <a:r>
              <a:rPr lang="fr-FR" dirty="0" err="1" smtClean="0"/>
              <a:t>arith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978663" y="3021430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/>
              <a:t>m</a:t>
            </a:r>
            <a:r>
              <a:rPr lang="fr-FR" dirty="0" err="1" smtClean="0"/>
              <a:t>odular</a:t>
            </a:r>
            <a:r>
              <a:rPr lang="fr-FR" dirty="0" smtClean="0"/>
              <a:t> </a:t>
            </a:r>
            <a:r>
              <a:rPr lang="fr-FR" dirty="0" err="1" smtClean="0"/>
              <a:t>arith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+ </a:t>
            </a:r>
            <a:r>
              <a:rPr lang="fr-FR" dirty="0" err="1" smtClean="0"/>
              <a:t>quantifiers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322150" y="4391640"/>
            <a:ext cx="1684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boolean</a:t>
            </a:r>
            <a:r>
              <a:rPr lang="fr-FR" dirty="0" smtClean="0"/>
              <a:t> cases</a:t>
            </a:r>
          </a:p>
          <a:p>
            <a:pPr algn="ctr"/>
            <a:r>
              <a:rPr lang="fr-FR" dirty="0" smtClean="0"/>
              <a:t>+ 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arith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4012910" y="2022299"/>
            <a:ext cx="20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complex</a:t>
            </a:r>
            <a:r>
              <a:rPr lang="fr-FR" dirty="0" smtClean="0"/>
              <a:t> </a:t>
            </a:r>
            <a:r>
              <a:rPr lang="fr-FR" dirty="0" err="1" smtClean="0"/>
              <a:t>boolean</a:t>
            </a:r>
            <a:r>
              <a:rPr lang="fr-FR" dirty="0" smtClean="0"/>
              <a:t> + </a:t>
            </a:r>
          </a:p>
          <a:p>
            <a:pPr algn="ctr"/>
            <a:r>
              <a:rPr lang="fr-FR" dirty="0" err="1" smtClean="0"/>
              <a:t>arith</a:t>
            </a:r>
            <a:r>
              <a:rPr lang="fr-FR" dirty="0" smtClean="0"/>
              <a:t> + </a:t>
            </a:r>
            <a:r>
              <a:rPr lang="fr-FR" dirty="0" err="1" smtClean="0"/>
              <a:t>quantifiers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6886771" y="719842"/>
            <a:ext cx="1266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mtClean="0"/>
              <a:t>compiler </a:t>
            </a:r>
          </a:p>
          <a:p>
            <a:pPr algn="ctr"/>
            <a:r>
              <a:rPr lang="fr-FR" dirty="0" err="1" smtClean="0"/>
              <a:t>correctness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022285" y="1538055"/>
            <a:ext cx="1081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/>
              <a:t>y</a:t>
            </a:r>
            <a:r>
              <a:rPr lang="fr-FR" dirty="0" err="1" smtClean="0"/>
              <a:t>et</a:t>
            </a:r>
            <a:r>
              <a:rPr lang="fr-FR" dirty="0" smtClean="0"/>
              <a:t> more </a:t>
            </a:r>
          </a:p>
          <a:p>
            <a:pPr algn="ctr"/>
            <a:r>
              <a:rPr lang="fr-FR" dirty="0" err="1" smtClean="0"/>
              <a:t>complex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14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Conclusion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062664" cy="5334000"/>
          </a:xfrm>
        </p:spPr>
        <p:txBody>
          <a:bodyPr/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</a:t>
            </a:r>
            <a:r>
              <a:rPr lang="fr-FR" sz="2000" b="0" dirty="0" err="1" smtClean="0"/>
              <a:t>toolset</a:t>
            </a: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err="1">
                <a:solidFill>
                  <a:srgbClr val="0070C0"/>
                </a:solidFill>
              </a:rPr>
              <a:t>libre.adacore.com</a:t>
            </a:r>
            <a:r>
              <a:rPr lang="fr-FR" sz="2000" dirty="0">
                <a:solidFill>
                  <a:srgbClr val="0070C0"/>
                </a:solidFill>
              </a:rPr>
              <a:t>/</a:t>
            </a:r>
            <a:endParaRPr lang="fr-FR" sz="2000" dirty="0" smtClean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Code source of </a:t>
            </a:r>
            <a:r>
              <a:rPr lang="fr-FR" sz="2000" b="0" dirty="0" err="1" smtClean="0"/>
              <a:t>examples</a:t>
            </a: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 smtClean="0">
                <a:solidFill>
                  <a:srgbClr val="0070C0"/>
                </a:solidFill>
              </a:rPr>
              <a:t>https</a:t>
            </a:r>
            <a:r>
              <a:rPr lang="fr-FR" sz="2000" dirty="0">
                <a:solidFill>
                  <a:srgbClr val="0070C0"/>
                </a:solidFill>
              </a:rPr>
              <a:t>://</a:t>
            </a:r>
            <a:r>
              <a:rPr lang="fr-FR" sz="2000" dirty="0" err="1" smtClean="0">
                <a:solidFill>
                  <a:srgbClr val="0070C0"/>
                </a:solidFill>
              </a:rPr>
              <a:t>forge.open-do.org</a:t>
            </a:r>
            <a:r>
              <a:rPr lang="fr-FR" sz="2000" dirty="0" smtClean="0">
                <a:solidFill>
                  <a:srgbClr val="0070C0"/>
                </a:solidFill>
              </a:rPr>
              <a:t>/</a:t>
            </a:r>
            <a:r>
              <a:rPr lang="fr-FR" sz="2000" dirty="0" err="1" smtClean="0">
                <a:solidFill>
                  <a:srgbClr val="0070C0"/>
                </a:solidFill>
              </a:rPr>
              <a:t>anonscm</a:t>
            </a:r>
            <a:r>
              <a:rPr lang="fr-FR" sz="2000" dirty="0" smtClean="0">
                <a:solidFill>
                  <a:srgbClr val="0070C0"/>
                </a:solidFill>
              </a:rPr>
              <a:t>/git/spark2014/spark2014.git/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blog and </a:t>
            </a:r>
            <a:r>
              <a:rPr lang="fr-FR" sz="2000" b="0" dirty="0" err="1" smtClean="0"/>
              <a:t>resources</a:t>
            </a:r>
            <a:r>
              <a:rPr lang="fr-FR" sz="2000" b="0" dirty="0" smtClean="0"/>
              <a:t> (</a:t>
            </a:r>
            <a:r>
              <a:rPr lang="fr-FR" sz="2000" b="0" dirty="0" err="1" smtClean="0"/>
              <a:t>User’s</a:t>
            </a:r>
            <a:r>
              <a:rPr lang="fr-FR" sz="2000" b="0" dirty="0" smtClean="0"/>
              <a:t> Guide)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smtClean="0">
                <a:solidFill>
                  <a:srgbClr val="0070C0"/>
                </a:solidFill>
              </a:rPr>
              <a:t>www.spark-2014.org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online training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rgbClr val="0070C0"/>
                </a:solidFill>
              </a:rPr>
              <a:t>http://</a:t>
            </a:r>
            <a:r>
              <a:rPr lang="en-US" sz="2000" dirty="0" err="1">
                <a:solidFill>
                  <a:srgbClr val="0070C0"/>
                </a:solidFill>
              </a:rPr>
              <a:t>u.adacore.com</a:t>
            </a:r>
            <a:endParaRPr lang="en-US" sz="2000" u="sng" dirty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Resources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46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4000" i="0" kern="0" dirty="0" smtClean="0">
                <a:solidFill>
                  <a:schemeClr val="bg1"/>
                </a:solidFill>
              </a:rPr>
              <a:t>S</a:t>
            </a:r>
            <a:r>
              <a:rPr lang="fr-FR" sz="4000" i="0" kern="0" dirty="0" smtClean="0">
                <a:solidFill>
                  <a:schemeClr val="bg1"/>
                </a:solidFill>
              </a:rPr>
              <a:t>PARK 2014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</a:t>
            </a:r>
            <a:endParaRPr lang="en-US" dirty="0"/>
          </a:p>
        </p:txBody>
      </p:sp>
      <p:pic>
        <p:nvPicPr>
          <p:cNvPr id="4" name="partnership-4inch300dpi_black_transpar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268" y="908720"/>
            <a:ext cx="3255264" cy="108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4" y="1981651"/>
            <a:ext cx="1224136" cy="6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32" y="2703548"/>
            <a:ext cx="8028384" cy="1070451"/>
          </a:xfrm>
          <a:prstGeom prst="rect">
            <a:avLst/>
          </a:prstGeom>
        </p:spPr>
      </p:pic>
      <p:grpSp>
        <p:nvGrpSpPr>
          <p:cNvPr id="12" name="Grouper 11"/>
          <p:cNvGrpSpPr/>
          <p:nvPr/>
        </p:nvGrpSpPr>
        <p:grpSpPr>
          <a:xfrm>
            <a:off x="467544" y="3591971"/>
            <a:ext cx="8529050" cy="2421951"/>
            <a:chOff x="467544" y="3591971"/>
            <a:chExt cx="8529050" cy="2421951"/>
          </a:xfrm>
        </p:grpSpPr>
        <p:pic>
          <p:nvPicPr>
            <p:cNvPr id="5" name="Espace réservé du contenu 3" descr="spark_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4637" b="-154637"/>
            <a:stretch>
              <a:fillRect/>
            </a:stretch>
          </p:blipFill>
          <p:spPr bwMode="auto">
            <a:xfrm>
              <a:off x="467544" y="3591971"/>
              <a:ext cx="2788428" cy="1533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210" y="4986067"/>
              <a:ext cx="8028384" cy="1027855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53" y="2569621"/>
            <a:ext cx="5257800" cy="2044700"/>
          </a:xfrm>
          <a:prstGeom prst="rect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31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dirty="0" err="1" smtClean="0"/>
              <a:t>Safe</a:t>
            </a:r>
            <a:r>
              <a:rPr lang="fr-FR" dirty="0" smtClean="0"/>
              <a:t> </a:t>
            </a:r>
            <a:r>
              <a:rPr lang="fr-FR" dirty="0" err="1" smtClean="0"/>
              <a:t>coding</a:t>
            </a:r>
            <a:r>
              <a:rPr lang="fr-FR" dirty="0" smtClean="0"/>
              <a:t> standard for </a:t>
            </a:r>
            <a:r>
              <a:rPr lang="fr-FR" dirty="0" err="1" smtClean="0"/>
              <a:t>critical</a:t>
            </a:r>
            <a:r>
              <a:rPr lang="fr-FR" dirty="0" smtClean="0"/>
              <a:t> software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Prove</a:t>
            </a:r>
            <a:r>
              <a:rPr lang="fr-FR" dirty="0" smtClean="0"/>
              <a:t> absence of </a:t>
            </a:r>
            <a:r>
              <a:rPr lang="fr-FR" dirty="0" err="1" smtClean="0"/>
              <a:t>run</a:t>
            </a:r>
            <a:r>
              <a:rPr lang="fr-FR" dirty="0" smtClean="0"/>
              <a:t>-time </a:t>
            </a:r>
            <a:r>
              <a:rPr lang="fr-FR" dirty="0" err="1" smtClean="0"/>
              <a:t>errors</a:t>
            </a:r>
            <a:r>
              <a:rPr lang="fr-FR" dirty="0" smtClean="0"/>
              <a:t> (</a:t>
            </a:r>
            <a:r>
              <a:rPr lang="fr-FR" dirty="0" err="1" smtClean="0"/>
              <a:t>AoRTE</a:t>
            </a:r>
            <a:r>
              <a:rPr lang="fr-FR" dirty="0" smtClean="0"/>
              <a:t>)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Prove</a:t>
            </a:r>
            <a:r>
              <a:rPr lang="fr-FR" dirty="0" smtClean="0"/>
              <a:t> correct 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components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Prove</a:t>
            </a:r>
            <a:r>
              <a:rPr lang="fr-FR" dirty="0" smtClean="0"/>
              <a:t>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correctness</a:t>
            </a:r>
            <a:endParaRPr lang="fr-FR" dirty="0" smtClean="0"/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Ensure</a:t>
            </a:r>
            <a:r>
              <a:rPr lang="fr-FR" dirty="0" smtClean="0"/>
              <a:t> correct </a:t>
            </a:r>
            <a:r>
              <a:rPr lang="fr-FR" dirty="0" err="1" smtClean="0"/>
              <a:t>behavior</a:t>
            </a:r>
            <a:r>
              <a:rPr lang="fr-FR" dirty="0" smtClean="0"/>
              <a:t> of </a:t>
            </a:r>
            <a:r>
              <a:rPr lang="fr-FR" dirty="0" err="1" smtClean="0"/>
              <a:t>parameterized</a:t>
            </a:r>
            <a:r>
              <a:rPr lang="fr-FR" dirty="0" smtClean="0"/>
              <a:t> software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Safe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 of </a:t>
            </a:r>
            <a:r>
              <a:rPr lang="fr-FR" dirty="0" err="1" smtClean="0"/>
              <a:t>run</a:t>
            </a:r>
            <a:r>
              <a:rPr lang="fr-FR" dirty="0" smtClean="0"/>
              <a:t>-time </a:t>
            </a:r>
            <a:r>
              <a:rPr lang="fr-FR" dirty="0" err="1" smtClean="0"/>
              <a:t>checks</a:t>
            </a:r>
            <a:endParaRPr lang="fr-FR" dirty="0" smtClean="0"/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Address</a:t>
            </a:r>
            <a:r>
              <a:rPr lang="fr-FR" dirty="0" smtClean="0"/>
              <a:t> data and control </a:t>
            </a:r>
            <a:r>
              <a:rPr lang="fr-FR" dirty="0" err="1" smtClean="0"/>
              <a:t>coupling</a:t>
            </a:r>
            <a:endParaRPr lang="fr-FR" dirty="0" smtClean="0"/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Ensure</a:t>
            </a:r>
            <a:r>
              <a:rPr lang="fr-FR" dirty="0" smtClean="0"/>
              <a:t> </a:t>
            </a:r>
            <a:r>
              <a:rPr lang="fr-FR" dirty="0" err="1" smtClean="0"/>
              <a:t>portability</a:t>
            </a:r>
            <a:r>
              <a:rPr lang="fr-FR" dirty="0" smtClean="0"/>
              <a:t> of programs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Objectives of </a:t>
            </a:r>
            <a:r>
              <a:rPr lang="fr-FR" dirty="0" err="1" smtClean="0"/>
              <a:t>Using</a:t>
            </a:r>
            <a:r>
              <a:rPr lang="fr-FR" dirty="0" smtClean="0"/>
              <a:t> SPARK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 rot="10800000">
            <a:off x="5148064" y="1484784"/>
            <a:ext cx="248326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0" i="0" kern="1200" dirty="0" smtClean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876256" y="3717032"/>
            <a:ext cx="1826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600" b="1" i="0" kern="1200" dirty="0" smtClean="0">
                <a:solidFill>
                  <a:schemeClr val="accent1"/>
                </a:solidFill>
              </a:rPr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171796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Challenges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Many</a:t>
            </a:r>
            <a:r>
              <a:rPr lang="fr-FR" dirty="0" smtClean="0"/>
              <a:t> simple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involving</a:t>
            </a:r>
            <a:r>
              <a:rPr lang="fr-FR" dirty="0" smtClean="0"/>
              <a:t> / * ** </a:t>
            </a:r>
            <a:r>
              <a:rPr lang="fr-FR" dirty="0" err="1" smtClean="0"/>
              <a:t>mod</a:t>
            </a:r>
            <a:r>
              <a:rPr lang="fr-FR" dirty="0" smtClean="0"/>
              <a:t> rem are not </a:t>
            </a:r>
            <a:r>
              <a:rPr lang="fr-FR" dirty="0" err="1" smtClean="0"/>
              <a:t>proved</a:t>
            </a:r>
            <a:r>
              <a:rPr lang="fr-FR" dirty="0" smtClean="0"/>
              <a:t> by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solution in SPARK: use a </a:t>
            </a:r>
            <a:r>
              <a:rPr lang="fr-FR" dirty="0" err="1" smtClean="0"/>
              <a:t>library</a:t>
            </a:r>
            <a:r>
              <a:rPr lang="fr-FR" dirty="0" smtClean="0"/>
              <a:t> of </a:t>
            </a:r>
            <a:r>
              <a:rPr lang="fr-FR" dirty="0" err="1" smtClean="0"/>
              <a:t>predefined</a:t>
            </a:r>
            <a:r>
              <a:rPr lang="fr-FR" dirty="0" smtClean="0"/>
              <a:t> </a:t>
            </a:r>
            <a:r>
              <a:rPr lang="fr-FR" dirty="0" err="1" smtClean="0"/>
              <a:t>lemmas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ghost</a:t>
            </a:r>
            <a:r>
              <a:rPr lang="fr-FR" dirty="0" smtClean="0"/>
              <a:t> </a:t>
            </a:r>
            <a:r>
              <a:rPr lang="fr-FR" dirty="0" err="1" smtClean="0"/>
              <a:t>null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postcondition</a:t>
            </a:r>
            <a:r>
              <a:rPr lang="fr-FR" dirty="0" smtClean="0"/>
              <a:t> (the </a:t>
            </a:r>
            <a:r>
              <a:rPr lang="fr-FR" dirty="0" err="1" smtClean="0"/>
              <a:t>lemma</a:t>
            </a:r>
            <a:r>
              <a:rPr lang="fr-FR" dirty="0" smtClean="0"/>
              <a:t>) and </a:t>
            </a:r>
            <a:r>
              <a:rPr lang="fr-FR" dirty="0" err="1" smtClean="0"/>
              <a:t>possibly</a:t>
            </a:r>
            <a:r>
              <a:rPr lang="fr-FR" dirty="0" smtClean="0"/>
              <a:t> a </a:t>
            </a:r>
            <a:r>
              <a:rPr lang="fr-FR" dirty="0" err="1" smtClean="0"/>
              <a:t>precondition</a:t>
            </a:r>
            <a:r>
              <a:rPr lang="fr-FR" dirty="0" smtClean="0"/>
              <a:t> (the conditions for </a:t>
            </a:r>
            <a:r>
              <a:rPr lang="fr-FR" dirty="0" err="1" smtClean="0"/>
              <a:t>applying</a:t>
            </a:r>
            <a:r>
              <a:rPr lang="fr-FR" dirty="0" smtClean="0"/>
              <a:t> the </a:t>
            </a:r>
            <a:r>
              <a:rPr lang="fr-FR" dirty="0" err="1" smtClean="0"/>
              <a:t>lemma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generic</a:t>
            </a:r>
            <a:r>
              <a:rPr lang="fr-FR" dirty="0" smtClean="0"/>
              <a:t> in the argument/</a:t>
            </a:r>
            <a:r>
              <a:rPr lang="fr-FR" dirty="0" err="1" smtClean="0"/>
              <a:t>result</a:t>
            </a:r>
            <a:r>
              <a:rPr lang="fr-FR" dirty="0" smtClean="0"/>
              <a:t> type.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instantiated</a:t>
            </a:r>
            <a:r>
              <a:rPr lang="fr-FR" dirty="0" smtClean="0"/>
              <a:t> for 32 bits and 64 bits </a:t>
            </a:r>
            <a:r>
              <a:rPr lang="fr-FR" dirty="0" err="1" smtClean="0"/>
              <a:t>integers</a:t>
            </a:r>
            <a:r>
              <a:rPr lang="fr-FR" dirty="0" smtClean="0"/>
              <a:t> (</a:t>
            </a:r>
            <a:r>
              <a:rPr lang="fr-FR" dirty="0" err="1" smtClean="0"/>
              <a:t>either</a:t>
            </a:r>
            <a:r>
              <a:rPr lang="fr-FR" dirty="0" smtClean="0"/>
              <a:t> </a:t>
            </a:r>
            <a:r>
              <a:rPr lang="fr-FR" dirty="0" err="1" smtClean="0"/>
              <a:t>signed</a:t>
            </a:r>
            <a:r>
              <a:rPr lang="fr-FR" dirty="0" smtClean="0"/>
              <a:t> or </a:t>
            </a:r>
            <a:r>
              <a:rPr lang="fr-FR" dirty="0" err="1" smtClean="0"/>
              <a:t>modular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instantiation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proved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SMT </a:t>
            </a:r>
            <a:r>
              <a:rPr lang="fr-FR" dirty="0" err="1" smtClean="0"/>
              <a:t>provers</a:t>
            </a:r>
            <a:r>
              <a:rPr lang="fr-FR" dirty="0" smtClean="0"/>
              <a:t> and Coq.</a:t>
            </a:r>
          </a:p>
          <a:p>
            <a:pPr lvl="1"/>
            <a:r>
              <a:rPr lang="fr-FR" dirty="0" err="1" smtClean="0"/>
              <a:t>Users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call </a:t>
            </a:r>
            <a:r>
              <a:rPr lang="fr-FR" dirty="0" err="1" smtClean="0"/>
              <a:t>lemmas</a:t>
            </a:r>
            <a:r>
              <a:rPr lang="fr-FR" dirty="0" smtClean="0"/>
              <a:t> in </a:t>
            </a:r>
            <a:r>
              <a:rPr lang="fr-FR" dirty="0" err="1" smtClean="0"/>
              <a:t>their</a:t>
            </a:r>
            <a:r>
              <a:rPr lang="fr-FR" dirty="0" smtClean="0"/>
              <a:t> code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i="1" dirty="0" smtClean="0"/>
              <a:t>for free</a:t>
            </a:r>
            <a:r>
              <a:rPr lang="fr-FR" dirty="0" smtClean="0"/>
              <a:t>.</a:t>
            </a:r>
            <a:endParaRPr lang="fr-FR" dirty="0"/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Arithmetic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0" y="4890686"/>
            <a:ext cx="6804248" cy="18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6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Most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involving</a:t>
            </a:r>
            <a:r>
              <a:rPr lang="fr-FR" dirty="0" smtClean="0"/>
              <a:t> </a:t>
            </a:r>
            <a:r>
              <a:rPr lang="fr-FR" dirty="0" err="1" smtClean="0"/>
              <a:t>floating</a:t>
            </a:r>
            <a:r>
              <a:rPr lang="fr-FR" dirty="0" smtClean="0"/>
              <a:t>-point values are not </a:t>
            </a:r>
            <a:r>
              <a:rPr lang="fr-FR" dirty="0" err="1" smtClean="0"/>
              <a:t>proved</a:t>
            </a:r>
            <a:r>
              <a:rPr lang="fr-FR" dirty="0" smtClean="0"/>
              <a:t> by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solution in SPARK: mix abstract </a:t>
            </a:r>
            <a:r>
              <a:rPr lang="fr-FR" dirty="0" err="1" smtClean="0"/>
              <a:t>interpretation</a:t>
            </a:r>
            <a:r>
              <a:rPr lang="fr-FR" dirty="0" smtClean="0"/>
              <a:t> and proof</a:t>
            </a:r>
          </a:p>
          <a:p>
            <a:pPr lvl="1"/>
            <a:r>
              <a:rPr lang="fr-FR" dirty="0" smtClean="0"/>
              <a:t>Types in SPARK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bounds</a:t>
            </a:r>
            <a:r>
              <a:rPr lang="fr-FR" dirty="0" smtClean="0"/>
              <a:t> of variables and record/</a:t>
            </a:r>
            <a:r>
              <a:rPr lang="fr-FR" dirty="0" err="1" smtClean="0"/>
              <a:t>array</a:t>
            </a:r>
            <a:r>
              <a:rPr lang="fr-FR" dirty="0" smtClean="0"/>
              <a:t> components.</a:t>
            </a:r>
          </a:p>
          <a:p>
            <a:pPr lvl="1"/>
            <a:r>
              <a:rPr lang="fr-FR" dirty="0" smtClean="0"/>
              <a:t>Simple </a:t>
            </a:r>
            <a:r>
              <a:rPr lang="fr-FR" dirty="0" err="1" smtClean="0"/>
              <a:t>interval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types </a:t>
            </a:r>
            <a:r>
              <a:rPr lang="fr-FR" dirty="0" err="1" smtClean="0"/>
              <a:t>proves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bounds</a:t>
            </a:r>
            <a:r>
              <a:rPr lang="fr-FR" dirty="0" smtClean="0"/>
              <a:t> are </a:t>
            </a:r>
            <a:r>
              <a:rPr lang="fr-FR" dirty="0" err="1" smtClean="0"/>
              <a:t>preserved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Abstract </a:t>
            </a:r>
            <a:r>
              <a:rPr lang="fr-FR" dirty="0" err="1" smtClean="0"/>
              <a:t>interpretation</a:t>
            </a:r>
            <a:r>
              <a:rPr lang="fr-FR" dirty="0" smtClean="0"/>
              <a:t> </a:t>
            </a:r>
            <a:r>
              <a:rPr lang="fr-FR" dirty="0" err="1" smtClean="0"/>
              <a:t>handles</a:t>
            </a:r>
            <a:r>
              <a:rPr lang="fr-FR" dirty="0" smtClean="0"/>
              <a:t> more </a:t>
            </a:r>
            <a:r>
              <a:rPr lang="fr-FR" dirty="0" err="1" smtClean="0"/>
              <a:t>complex</a:t>
            </a:r>
            <a:r>
              <a:rPr lang="fr-FR" dirty="0" smtClean="0"/>
              <a:t> cases of relations to </a:t>
            </a:r>
            <a:r>
              <a:rPr lang="fr-FR" dirty="0" err="1" smtClean="0"/>
              <a:t>prove</a:t>
            </a:r>
            <a:r>
              <a:rPr lang="fr-FR" dirty="0" smtClean="0"/>
              <a:t> </a:t>
            </a:r>
            <a:r>
              <a:rPr lang="fr-FR" dirty="0" err="1" smtClean="0"/>
              <a:t>safe</a:t>
            </a:r>
            <a:r>
              <a:rPr lang="fr-FR" dirty="0" smtClean="0"/>
              <a:t> </a:t>
            </a:r>
            <a:r>
              <a:rPr lang="fr-FR" dirty="0" err="1" smtClean="0"/>
              <a:t>bounds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Axiomatization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smtClean="0"/>
              <a:t>to </a:t>
            </a:r>
            <a:r>
              <a:rPr lang="fr-FR" smtClean="0"/>
              <a:t>encode </a:t>
            </a:r>
            <a:r>
              <a:rPr lang="fr-FR" dirty="0" err="1" smtClean="0"/>
              <a:t>floats</a:t>
            </a:r>
            <a:r>
              <a:rPr lang="fr-FR" dirty="0" smtClean="0"/>
              <a:t> for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axioms</a:t>
            </a:r>
            <a:r>
              <a:rPr lang="fr-FR" dirty="0" smtClean="0"/>
              <a:t> are </a:t>
            </a:r>
            <a:r>
              <a:rPr lang="fr-FR" dirty="0" err="1" smtClean="0"/>
              <a:t>needed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real value X and </a:t>
            </a:r>
            <a:r>
              <a:rPr lang="fr-FR" dirty="0" err="1" smtClean="0"/>
              <a:t>rounding</a:t>
            </a:r>
            <a:r>
              <a:rPr lang="fr-FR" dirty="0" smtClean="0"/>
              <a:t> of value </a:t>
            </a:r>
            <a:r>
              <a:rPr lang="fr-FR" dirty="0" err="1" smtClean="0"/>
              <a:t>bounded</a:t>
            </a:r>
            <a:r>
              <a:rPr lang="fr-FR" dirty="0" smtClean="0"/>
              <a:t> by ε1 . X + ε2</a:t>
            </a:r>
          </a:p>
          <a:p>
            <a:pPr lvl="1"/>
            <a:r>
              <a:rPr lang="fr-FR" dirty="0" err="1" smtClean="0"/>
              <a:t>Every</a:t>
            </a:r>
            <a:r>
              <a:rPr lang="fr-FR" dirty="0" smtClean="0"/>
              <a:t> single </a:t>
            </a:r>
            <a:r>
              <a:rPr lang="fr-FR" dirty="0" err="1" smtClean="0"/>
              <a:t>precision</a:t>
            </a:r>
            <a:r>
              <a:rPr lang="fr-FR" dirty="0" smtClean="0"/>
              <a:t>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double </a:t>
            </a:r>
            <a:r>
              <a:rPr lang="fr-FR" dirty="0" err="1" smtClean="0"/>
              <a:t>precision</a:t>
            </a:r>
            <a:r>
              <a:rPr lang="fr-FR" dirty="0" smtClean="0"/>
              <a:t> </a:t>
            </a:r>
            <a:r>
              <a:rPr lang="fr-FR" dirty="0" err="1" smtClean="0"/>
              <a:t>float</a:t>
            </a:r>
            <a:endParaRPr lang="fr-FR" dirty="0" smtClean="0"/>
          </a:p>
          <a:p>
            <a:pPr lvl="1"/>
            <a:r>
              <a:rPr lang="fr-FR" dirty="0" smtClean="0"/>
              <a:t>Relation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rounding</a:t>
            </a:r>
            <a:r>
              <a:rPr lang="fr-FR" dirty="0" smtClean="0"/>
              <a:t> and </a:t>
            </a:r>
            <a:r>
              <a:rPr lang="fr-FR" dirty="0" err="1" smtClean="0"/>
              <a:t>floor</a:t>
            </a:r>
            <a:r>
              <a:rPr lang="fr-FR" dirty="0" smtClean="0"/>
              <a:t> / </a:t>
            </a:r>
            <a:r>
              <a:rPr lang="fr-FR" dirty="0" err="1" smtClean="0"/>
              <a:t>ceiling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endParaRPr lang="fr-FR" dirty="0" smtClean="0"/>
          </a:p>
          <a:p>
            <a:pPr lvl="1"/>
            <a:r>
              <a:rPr lang="fr-FR" dirty="0" err="1" smtClean="0"/>
              <a:t>Monotonicity</a:t>
            </a:r>
            <a:r>
              <a:rPr lang="fr-FR" dirty="0" smtClean="0"/>
              <a:t> of </a:t>
            </a:r>
            <a:r>
              <a:rPr lang="fr-FR" dirty="0" err="1" smtClean="0"/>
              <a:t>rounding</a:t>
            </a:r>
            <a:endParaRPr lang="fr-FR" dirty="0" smtClean="0"/>
          </a:p>
          <a:p>
            <a:pPr lvl="1"/>
            <a:r>
              <a:rPr lang="fr-FR" dirty="0" err="1" smtClean="0"/>
              <a:t>Monotonicity</a:t>
            </a:r>
            <a:r>
              <a:rPr lang="fr-FR" dirty="0" smtClean="0"/>
              <a:t> </a:t>
            </a:r>
            <a:r>
              <a:rPr lang="fr-FR" dirty="0" err="1" smtClean="0"/>
              <a:t>wrt</a:t>
            </a:r>
            <a:r>
              <a:rPr lang="fr-FR" dirty="0" smtClean="0"/>
              <a:t>. </a:t>
            </a:r>
            <a:r>
              <a:rPr lang="fr-FR" dirty="0" err="1"/>
              <a:t>i</a:t>
            </a:r>
            <a:r>
              <a:rPr lang="fr-FR" dirty="0" err="1" smtClean="0"/>
              <a:t>nteger</a:t>
            </a:r>
            <a:r>
              <a:rPr lang="fr-FR" dirty="0" smtClean="0"/>
              <a:t> </a:t>
            </a:r>
            <a:r>
              <a:rPr lang="fr-FR" dirty="0" err="1" smtClean="0"/>
              <a:t>boundaries</a:t>
            </a:r>
            <a:endParaRPr lang="fr-FR" dirty="0" smtClean="0"/>
          </a:p>
          <a:p>
            <a:pPr lvl="1"/>
            <a:r>
              <a:rPr lang="fr-FR" dirty="0" err="1" smtClean="0"/>
              <a:t>Special</a:t>
            </a:r>
            <a:r>
              <a:rPr lang="fr-FR" dirty="0" smtClean="0"/>
              <a:t> first/last values of types are exact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attempt</a:t>
            </a:r>
            <a:r>
              <a:rPr lang="fr-FR" dirty="0" smtClean="0"/>
              <a:t> to use the support for </a:t>
            </a:r>
            <a:r>
              <a:rPr lang="fr-FR" dirty="0" err="1" smtClean="0"/>
              <a:t>floats</a:t>
            </a:r>
            <a:r>
              <a:rPr lang="fr-FR" dirty="0" smtClean="0"/>
              <a:t> in Z3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>
                <a:sym typeface="Wingdings"/>
              </a:rPr>
              <a:t>less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precise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Floating</a:t>
            </a:r>
            <a:r>
              <a:rPr lang="fr-FR" dirty="0" smtClean="0"/>
              <a:t>-point </a:t>
            </a:r>
            <a:r>
              <a:rPr lang="fr-FR" dirty="0" err="1" smtClean="0"/>
              <a:t>Arithmetic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8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P</a:t>
            </a:r>
            <a:r>
              <a:rPr lang="fr-FR" dirty="0" err="1" smtClean="0"/>
              <a:t>roperties</a:t>
            </a:r>
            <a:r>
              <a:rPr lang="fr-FR" dirty="0" smtClean="0"/>
              <a:t> </a:t>
            </a:r>
            <a:r>
              <a:rPr lang="fr-FR" dirty="0" err="1" smtClean="0"/>
              <a:t>involving</a:t>
            </a:r>
            <a:r>
              <a:rPr lang="fr-FR" dirty="0" smtClean="0"/>
              <a:t> conversions </a:t>
            </a:r>
            <a:r>
              <a:rPr lang="fr-FR" dirty="0" err="1" smtClean="0"/>
              <a:t>between</a:t>
            </a:r>
            <a:r>
              <a:rPr lang="fr-FR" dirty="0" smtClean="0"/>
              <a:t> types are not </a:t>
            </a:r>
            <a:r>
              <a:rPr lang="fr-FR" dirty="0" err="1" smtClean="0"/>
              <a:t>proved</a:t>
            </a:r>
            <a:r>
              <a:rPr lang="fr-FR" dirty="0" smtClean="0"/>
              <a:t> by SMT </a:t>
            </a:r>
            <a:r>
              <a:rPr lang="fr-FR" dirty="0" err="1" smtClean="0"/>
              <a:t>provers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/>
              <a:t>i</a:t>
            </a:r>
            <a:r>
              <a:rPr lang="fr-FR" dirty="0" err="1" smtClean="0"/>
              <a:t>ntegers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⟷ </a:t>
            </a:r>
            <a:r>
              <a:rPr lang="fr-FR" dirty="0" err="1" smtClean="0">
                <a:sym typeface="Wingdings"/>
              </a:rPr>
              <a:t>bitvectors</a:t>
            </a:r>
            <a:endParaRPr lang="fr-FR" dirty="0" smtClean="0">
              <a:sym typeface="Wingdings"/>
            </a:endParaRPr>
          </a:p>
          <a:p>
            <a:pPr lvl="1"/>
            <a:r>
              <a:rPr lang="fr-FR" dirty="0" err="1" smtClean="0">
                <a:sym typeface="Wingdings"/>
              </a:rPr>
              <a:t>integers</a:t>
            </a:r>
            <a:r>
              <a:rPr lang="fr-FR" dirty="0" smtClean="0">
                <a:sym typeface="Wingdings"/>
              </a:rPr>
              <a:t> ⟷ </a:t>
            </a:r>
            <a:r>
              <a:rPr lang="fr-FR" dirty="0" err="1" smtClean="0">
                <a:sym typeface="Wingdings"/>
              </a:rPr>
              <a:t>reals</a:t>
            </a:r>
            <a:endParaRPr lang="fr-FR" dirty="0">
              <a:sym typeface="Wingdings"/>
            </a:endParaRPr>
          </a:p>
          <a:p>
            <a:pPr lvl="1"/>
            <a:r>
              <a:rPr lang="fr-FR" dirty="0" err="1" smtClean="0">
                <a:sym typeface="Wingdings"/>
              </a:rPr>
              <a:t>integers</a:t>
            </a:r>
            <a:r>
              <a:rPr lang="fr-FR" dirty="0" smtClean="0">
                <a:sym typeface="Wingdings"/>
              </a:rPr>
              <a:t> </a:t>
            </a:r>
            <a:r>
              <a:rPr lang="fr-FR" dirty="0">
                <a:sym typeface="Wingdings"/>
              </a:rPr>
              <a:t>⟷ </a:t>
            </a:r>
            <a:r>
              <a:rPr lang="fr-FR" dirty="0" err="1">
                <a:sym typeface="Wingdings"/>
              </a:rPr>
              <a:t>floats</a:t>
            </a:r>
            <a:endParaRPr lang="fr-FR" dirty="0">
              <a:sym typeface="Wingdings"/>
            </a:endParaRPr>
          </a:p>
          <a:p>
            <a:pPr marL="0" indent="0">
              <a:buNone/>
            </a:pPr>
            <a:endParaRPr lang="fr-FR" dirty="0">
              <a:sym typeface="Wingdings"/>
            </a:endParaRPr>
          </a:p>
          <a:p>
            <a:pPr marL="0" indent="0">
              <a:buNone/>
            </a:pPr>
            <a:r>
              <a:rPr lang="fr-FR" dirty="0" err="1" smtClean="0">
                <a:sym typeface="Wingdings"/>
              </a:rPr>
              <a:t>Current</a:t>
            </a:r>
            <a:r>
              <a:rPr lang="fr-FR" dirty="0" smtClean="0">
                <a:sym typeface="Wingdings"/>
              </a:rPr>
              <a:t> solution in SPARK: </a:t>
            </a:r>
            <a:r>
              <a:rPr lang="fr-FR" dirty="0" err="1" smtClean="0">
                <a:sym typeface="Wingdings"/>
              </a:rPr>
              <a:t>avoid</a:t>
            </a:r>
            <a:r>
              <a:rPr lang="fr-FR" dirty="0" smtClean="0">
                <a:sym typeface="Wingdings"/>
              </a:rPr>
              <a:t> conversions as </a:t>
            </a:r>
            <a:r>
              <a:rPr lang="fr-FR" dirty="0" err="1" smtClean="0">
                <a:sym typeface="Wingdings"/>
              </a:rPr>
              <a:t>much</a:t>
            </a:r>
            <a:r>
              <a:rPr lang="fr-FR" dirty="0" smtClean="0">
                <a:sym typeface="Wingdings"/>
              </a:rPr>
              <a:t> as possible</a:t>
            </a:r>
          </a:p>
          <a:p>
            <a:pPr lvl="1"/>
            <a:r>
              <a:rPr lang="fr-FR" dirty="0" err="1">
                <a:sym typeface="Wingdings"/>
              </a:rPr>
              <a:t>F</a:t>
            </a:r>
            <a:r>
              <a:rPr lang="fr-FR" dirty="0" err="1" smtClean="0">
                <a:sym typeface="Wingdings"/>
              </a:rPr>
              <a:t>loat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literals</a:t>
            </a:r>
            <a:r>
              <a:rPr lang="fr-FR" dirty="0" smtClean="0">
                <a:sym typeface="Wingdings"/>
              </a:rPr>
              <a:t> are </a:t>
            </a:r>
            <a:r>
              <a:rPr lang="fr-FR" dirty="0" err="1" smtClean="0">
                <a:sym typeface="Wingdings"/>
              </a:rPr>
              <a:t>replaced</a:t>
            </a:r>
            <a:r>
              <a:rPr lang="fr-FR" dirty="0" smtClean="0">
                <a:sym typeface="Wingdings"/>
              </a:rPr>
              <a:t> by </a:t>
            </a:r>
            <a:r>
              <a:rPr lang="fr-FR" dirty="0" err="1" smtClean="0">
                <a:sym typeface="Wingdings"/>
              </a:rPr>
              <a:t>integral</a:t>
            </a:r>
            <a:r>
              <a:rPr lang="fr-FR" dirty="0" smtClean="0">
                <a:sym typeface="Wingdings"/>
              </a:rPr>
              <a:t> part + </a:t>
            </a:r>
            <a:r>
              <a:rPr lang="fr-FR" dirty="0" err="1" smtClean="0">
                <a:sym typeface="Wingdings"/>
              </a:rPr>
              <a:t>fractional</a:t>
            </a:r>
            <a:r>
              <a:rPr lang="fr-FR" dirty="0" smtClean="0">
                <a:sym typeface="Wingdings"/>
              </a:rPr>
              <a:t> part.</a:t>
            </a:r>
          </a:p>
          <a:p>
            <a:pPr lvl="1"/>
            <a:r>
              <a:rPr lang="fr-FR" dirty="0" smtClean="0"/>
              <a:t>Translation of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literals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or </a:t>
            </a:r>
            <a:r>
              <a:rPr lang="fr-FR" dirty="0" err="1" smtClean="0"/>
              <a:t>bitvector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r>
              <a:rPr lang="fr-FR" dirty="0" smtClean="0"/>
              <a:t> sensitive.</a:t>
            </a:r>
          </a:p>
          <a:p>
            <a:pPr lvl="1"/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facilitated</a:t>
            </a:r>
            <a:r>
              <a:rPr lang="fr-FR" dirty="0" smtClean="0"/>
              <a:t> by the </a:t>
            </a:r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typing</a:t>
            </a:r>
            <a:r>
              <a:rPr lang="fr-FR" dirty="0" smtClean="0"/>
              <a:t> in SPARK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requires</a:t>
            </a:r>
            <a:r>
              <a:rPr lang="fr-FR" dirty="0" smtClean="0"/>
              <a:t> explicit conversions.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No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reals</a:t>
            </a:r>
            <a:r>
              <a:rPr lang="fr-FR" dirty="0" smtClean="0"/>
              <a:t> in SPARK. But </a:t>
            </a:r>
            <a:r>
              <a:rPr lang="fr-FR" dirty="0" err="1" smtClean="0"/>
              <a:t>useful</a:t>
            </a:r>
            <a:r>
              <a:rPr lang="fr-FR" dirty="0" smtClean="0"/>
              <a:t> to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integers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unbounded</a:t>
            </a:r>
            <a:r>
              <a:rPr lang="fr-FR" dirty="0" smtClean="0"/>
              <a:t> version)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</a:t>
            </a:r>
            <a:r>
              <a:rPr lang="fr-FR" dirty="0" err="1" smtClean="0"/>
              <a:t>specifications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Attempt</a:t>
            </a:r>
            <a:r>
              <a:rPr lang="fr-FR" dirty="0" smtClean="0"/>
              <a:t> to use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integers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precise</a:t>
            </a:r>
            <a:r>
              <a:rPr lang="fr-FR" dirty="0" smtClean="0"/>
              <a:t> on </a:t>
            </a:r>
            <a:r>
              <a:rPr lang="fr-FR" dirty="0" err="1" smtClean="0"/>
              <a:t>bitwise</a:t>
            </a:r>
            <a:r>
              <a:rPr lang="fr-FR" dirty="0" smtClean="0"/>
              <a:t>/modulo </a:t>
            </a:r>
            <a:r>
              <a:rPr lang="fr-FR" dirty="0" err="1" smtClean="0"/>
              <a:t>operations</a:t>
            </a:r>
            <a:endParaRPr lang="fr-FR" dirty="0"/>
          </a:p>
          <a:p>
            <a:pPr marL="0" indent="0">
              <a:buNone/>
            </a:pPr>
            <a:r>
              <a:rPr lang="fr-FR" dirty="0" err="1" smtClean="0"/>
              <a:t>Attempt</a:t>
            </a:r>
            <a:r>
              <a:rPr lang="fr-FR" dirty="0" smtClean="0"/>
              <a:t> to use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bitvectors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>
                <a:sym typeface="Wingdings"/>
              </a:rPr>
              <a:t>less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precise</a:t>
            </a:r>
            <a:r>
              <a:rPr lang="fr-FR" dirty="0" smtClean="0">
                <a:sym typeface="Wingdings"/>
              </a:rPr>
              <a:t> on computation of </a:t>
            </a:r>
            <a:r>
              <a:rPr lang="fr-FR" dirty="0" err="1" smtClean="0">
                <a:sym typeface="Wingdings"/>
              </a:rPr>
              <a:t>bounds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Conversions </a:t>
            </a:r>
            <a:r>
              <a:rPr lang="fr-FR" dirty="0" err="1" smtClean="0"/>
              <a:t>Between</a:t>
            </a:r>
            <a:r>
              <a:rPr lang="fr-FR" dirty="0" smtClean="0"/>
              <a:t> Types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4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Quantifiers</a:t>
            </a:r>
            <a:r>
              <a:rPr lang="fr-FR" dirty="0" smtClean="0"/>
              <a:t> are essential to:</a:t>
            </a:r>
          </a:p>
          <a:p>
            <a:r>
              <a:rPr lang="fr-FR" dirty="0" smtClean="0"/>
              <a:t>Encode the </a:t>
            </a:r>
            <a:r>
              <a:rPr lang="fr-FR" dirty="0" err="1" smtClean="0"/>
              <a:t>semantics</a:t>
            </a:r>
            <a:r>
              <a:rPr lang="fr-FR" dirty="0" smtClean="0"/>
              <a:t> of the </a:t>
            </a:r>
            <a:r>
              <a:rPr lang="fr-FR" dirty="0" err="1" smtClean="0"/>
              <a:t>language</a:t>
            </a:r>
            <a:r>
              <a:rPr lang="fr-FR" dirty="0" smtClean="0"/>
              <a:t> types.</a:t>
            </a:r>
          </a:p>
          <a:p>
            <a:r>
              <a:rPr lang="fr-FR" dirty="0" smtClean="0"/>
              <a:t>Encode user-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contracts</a:t>
            </a:r>
            <a:r>
              <a:rPr lang="fr-FR" dirty="0" smtClean="0"/>
              <a:t> of </a:t>
            </a:r>
            <a:r>
              <a:rPr lang="fr-FR" dirty="0" err="1" smtClean="0"/>
              <a:t>subprograms</a:t>
            </a:r>
            <a:r>
              <a:rPr lang="fr-FR" dirty="0" smtClean="0"/>
              <a:t>.</a:t>
            </a:r>
          </a:p>
          <a:p>
            <a:r>
              <a:rPr lang="fr-FR" dirty="0" smtClean="0"/>
              <a:t>Encode user-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over collections.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err="1" smtClean="0"/>
              <a:t>Mixing</a:t>
            </a:r>
            <a:r>
              <a:rPr lang="fr-FR" dirty="0" smtClean="0"/>
              <a:t> </a:t>
            </a:r>
            <a:r>
              <a:rPr lang="fr-FR" dirty="0" err="1" smtClean="0"/>
              <a:t>quantifiers</a:t>
            </a:r>
            <a:r>
              <a:rPr lang="fr-FR" dirty="0" smtClean="0"/>
              <a:t> and </a:t>
            </a:r>
            <a:r>
              <a:rPr lang="fr-FR" dirty="0" err="1" smtClean="0"/>
              <a:t>theories</a:t>
            </a:r>
            <a:r>
              <a:rPr lang="fr-FR" dirty="0" smtClean="0"/>
              <a:t> lead </a:t>
            </a:r>
            <a:r>
              <a:rPr lang="fr-FR" dirty="0" err="1" smtClean="0"/>
              <a:t>sometimes</a:t>
            </a:r>
            <a:r>
              <a:rPr lang="fr-FR" dirty="0" smtClean="0"/>
              <a:t> to </a:t>
            </a:r>
            <a:r>
              <a:rPr lang="fr-FR" dirty="0" err="1" smtClean="0"/>
              <a:t>surprising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is-IS" dirty="0" smtClean="0"/>
              <a:t>…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Handling of </a:t>
            </a:r>
            <a:r>
              <a:rPr lang="fr-FR" dirty="0" err="1" smtClean="0"/>
              <a:t>Quantifiers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06863"/>
      </p:ext>
    </p:extLst>
  </p:cSld>
  <p:clrMapOvr>
    <a:masterClrMapping/>
  </p:clrMapOvr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7949</TotalTime>
  <Words>722</Words>
  <Application>Microsoft Macintosh PowerPoint</Application>
  <PresentationFormat>Présentation à l'écran (4:3)</PresentationFormat>
  <Paragraphs>142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Franklin Gothic Book</vt:lpstr>
      <vt:lpstr>ＭＳ Ｐゴシック</vt:lpstr>
      <vt:lpstr>Times</vt:lpstr>
      <vt:lpstr>Verdana</vt:lpstr>
      <vt:lpstr>Wingdings</vt:lpstr>
      <vt:lpstr>ヒラギノ角ゴ ProN W3</vt:lpstr>
      <vt:lpstr>Arial</vt:lpstr>
      <vt:lpstr>2011-09-12- AdaCore presentation - template</vt:lpstr>
      <vt:lpstr>Présentation PowerPoint</vt:lpstr>
      <vt:lpstr>Présentation PowerPoint</vt:lpstr>
      <vt:lpstr>SPARK 2014</vt:lpstr>
      <vt:lpstr>Objectives of Using SPARK</vt:lpstr>
      <vt:lpstr>Présentation PowerPoint</vt:lpstr>
      <vt:lpstr>Nonlinear Integer Arithmetic</vt:lpstr>
      <vt:lpstr>Floating-point Arithmetic</vt:lpstr>
      <vt:lpstr>Conversions Between Types</vt:lpstr>
      <vt:lpstr>Handling of Quantifiers</vt:lpstr>
      <vt:lpstr>Présentation PowerPoint</vt:lpstr>
      <vt:lpstr>Better Automatic Provers</vt:lpstr>
      <vt:lpstr>Better Interactive Provers</vt:lpstr>
      <vt:lpstr>Better Integration of Automatic and Interactive Provers</vt:lpstr>
      <vt:lpstr>Présentation PowerPoint</vt:lpstr>
      <vt:lpstr>SPARK Resources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233</cp:revision>
  <dcterms:created xsi:type="dcterms:W3CDTF">2011-10-07T11:41:06Z</dcterms:created>
  <dcterms:modified xsi:type="dcterms:W3CDTF">2016-07-25T13:34:47Z</dcterms:modified>
</cp:coreProperties>
</file>