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7" r:id="rId2"/>
    <p:sldId id="259" r:id="rId3"/>
    <p:sldId id="303" r:id="rId4"/>
    <p:sldId id="290" r:id="rId5"/>
    <p:sldId id="291" r:id="rId6"/>
    <p:sldId id="292" r:id="rId7"/>
    <p:sldId id="278" r:id="rId8"/>
    <p:sldId id="280" r:id="rId9"/>
    <p:sldId id="279" r:id="rId10"/>
    <p:sldId id="301" r:id="rId11"/>
    <p:sldId id="300" r:id="rId12"/>
    <p:sldId id="281" r:id="rId13"/>
    <p:sldId id="283" r:id="rId14"/>
    <p:sldId id="284" r:id="rId15"/>
    <p:sldId id="285" r:id="rId16"/>
    <p:sldId id="286" r:id="rId17"/>
    <p:sldId id="287" r:id="rId18"/>
    <p:sldId id="293" r:id="rId19"/>
    <p:sldId id="294" r:id="rId20"/>
    <p:sldId id="288" r:id="rId21"/>
    <p:sldId id="295" r:id="rId22"/>
    <p:sldId id="297" r:id="rId23"/>
    <p:sldId id="296" r:id="rId24"/>
    <p:sldId id="298" r:id="rId25"/>
    <p:sldId id="302" r:id="rId26"/>
    <p:sldId id="289" r:id="rId27"/>
    <p:sldId id="275" r:id="rId28"/>
    <p:sldId id="276" r:id="rId29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303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301"/>
            <p14:sldId id="300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302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73122" autoAdjust="0"/>
  </p:normalViewPr>
  <p:slideViewPr>
    <p:cSldViewPr>
      <p:cViewPr>
        <p:scale>
          <a:sx n="95" d="100"/>
          <a:sy n="95" d="100"/>
        </p:scale>
        <p:origin x="-1896" y="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SPARK 2014 is the new version of SPARK, a subset of Ada designed for formal verification.</a:t>
            </a:r>
          </a:p>
          <a:p>
            <a:r>
              <a:rPr lang="en-US" dirty="0" smtClean="0"/>
              <a:t>The past two releases of the SPARK product were</a:t>
            </a:r>
            <a:r>
              <a:rPr lang="en-US" baseline="0" dirty="0" smtClean="0"/>
              <a:t> based on this new version, so many of </a:t>
            </a:r>
            <a:r>
              <a:rPr lang="en-US" baseline="0" dirty="0" smtClean="0"/>
              <a:t>you have heard about it.</a:t>
            </a:r>
          </a:p>
          <a:p>
            <a:r>
              <a:rPr lang="en-US" baseline="0" dirty="0" smtClean="0"/>
              <a:t>If you’ve never heard of it, in a sentence SPARK is Ada with contracts + powerful analysis tools. And you can use it whether or not you’re in certification, whether or not you want to combine it with traditional testing.</a:t>
            </a:r>
          </a:p>
          <a:p>
            <a:r>
              <a:rPr lang="en-US" baseline="0" dirty="0" smtClean="0"/>
              <a:t>This </a:t>
            </a:r>
            <a:r>
              <a:rPr lang="en-US" baseline="0" dirty="0" smtClean="0"/>
              <a:t>presentation is not so much about what SPARK is, but about why </a:t>
            </a:r>
            <a:r>
              <a:rPr lang="en-US" baseline="0" dirty="0" smtClean="0"/>
              <a:t>using SPARK. Why would you use SPARK? I’ll answer to that question in a few slides.</a:t>
            </a:r>
          </a:p>
          <a:p>
            <a:r>
              <a:rPr lang="en-US" baseline="0" dirty="0" smtClean="0"/>
              <a:t>And after you’re convinced you should use SPARK, I’ll turn to how easily you can use </a:t>
            </a:r>
            <a:r>
              <a:rPr lang="en-US" baseline="0" dirty="0" smtClean="0"/>
              <a:t>it. </a:t>
            </a:r>
            <a:r>
              <a:rPr lang="en-US" baseline="0" dirty="0" smtClean="0"/>
              <a:t>In </a:t>
            </a:r>
            <a:r>
              <a:rPr lang="en-US" baseline="0" dirty="0" smtClean="0"/>
              <a:t>particular, how it can be easily adopted in </a:t>
            </a:r>
            <a:r>
              <a:rPr lang="en-US" baseline="0" dirty="0" smtClean="0"/>
              <a:t>your </a:t>
            </a:r>
            <a:r>
              <a:rPr lang="en-US" baseline="0" dirty="0" smtClean="0"/>
              <a:t>processes, and easily used by your teams.</a:t>
            </a:r>
            <a:endParaRPr lang="en-US" dirty="0" smtClean="0"/>
          </a:p>
          <a:p>
            <a:r>
              <a:rPr lang="en-US" dirty="0" smtClean="0"/>
              <a:t>Hence this bold claim: formal</a:t>
            </a:r>
            <a:r>
              <a:rPr lang="en-US" baseline="0" dirty="0" smtClean="0"/>
              <a:t> verification IS easy with SPARK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There are </a:t>
            </a:r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things</a:t>
            </a:r>
            <a:r>
              <a:rPr lang="fr-FR" dirty="0" smtClean="0"/>
              <a:t> to </a:t>
            </a:r>
            <a:r>
              <a:rPr lang="fr-FR" dirty="0" err="1" smtClean="0"/>
              <a:t>learn</a:t>
            </a:r>
            <a:r>
              <a:rPr lang="fr-FR" dirty="0" smtClean="0"/>
              <a:t> to use SPARK: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</a:t>
            </a:r>
            <a:r>
              <a:rPr lang="fr-FR" baseline="0" dirty="0" err="1" smtClean="0"/>
              <a:t>write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smtClean="0"/>
              <a:t>How to use the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endParaRPr lang="fr-FR" baseline="0" dirty="0" smtClean="0"/>
          </a:p>
          <a:p>
            <a:pPr marL="0" indent="0">
              <a:buFontTx/>
              <a:buNone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resources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learning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80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are the main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release, SPARK Pro 16: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There are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important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The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one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the support for the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profile,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</a:t>
            </a:r>
          </a:p>
          <a:p>
            <a:pPr marL="628650" lvl="1" indent="-171450">
              <a:buFontTx/>
              <a:buChar char="-"/>
            </a:pP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unique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of SPARK,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purposes</a:t>
            </a:r>
            <a:r>
              <a:rPr lang="fr-FR" baseline="0" dirty="0" smtClean="0"/>
              <a:t>. That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 It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GNAT release,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interesting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you’re</a:t>
            </a:r>
            <a:r>
              <a:rPr lang="fr-FR" baseline="0" dirty="0" smtClean="0"/>
              <a:t> not a SPARK user.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Type </a:t>
            </a:r>
            <a:r>
              <a:rPr lang="fr-FR" baseline="0" dirty="0" err="1" smtClean="0"/>
              <a:t>predicates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fine-grain </a:t>
            </a:r>
            <a:r>
              <a:rPr lang="fr-FR" baseline="0" dirty="0" err="1" smtClean="0"/>
              <a:t>mechanism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stating</a:t>
            </a:r>
            <a:r>
              <a:rPr lang="fr-FR" baseline="0" dirty="0" smtClean="0"/>
              <a:t> invariants of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data. </a:t>
            </a:r>
            <a:r>
              <a:rPr lang="fr-FR" baseline="0" dirty="0" err="1" smtClean="0"/>
              <a:t>They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supported</a:t>
            </a:r>
            <a:r>
              <a:rPr lang="fr-FR" baseline="0" dirty="0" smtClean="0"/>
              <a:t> in SPARK,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data invariants are </a:t>
            </a:r>
            <a:r>
              <a:rPr lang="fr-FR" baseline="0" dirty="0" err="1" smtClean="0"/>
              <a:t>never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violated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notably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improved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results</a:t>
            </a:r>
            <a:endParaRPr lang="fr-FR" baseline="0" dirty="0" smtClean="0"/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the addition of </a:t>
            </a:r>
            <a:r>
              <a:rPr lang="fr-FR" baseline="0" dirty="0" err="1" smtClean="0"/>
              <a:t>two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provers</a:t>
            </a:r>
            <a:r>
              <a:rPr lang="fr-FR" baseline="0" dirty="0" smtClean="0"/>
              <a:t>, CVC4 and Z3.</a:t>
            </a:r>
          </a:p>
          <a:p>
            <a:pPr marL="628650" lvl="1" indent="-171450">
              <a:buFontTx/>
              <a:buChar char="-"/>
            </a:pPr>
            <a:r>
              <a:rPr lang="fr-FR" baseline="0" dirty="0" smtClean="0"/>
              <a:t>But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integers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bitwise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arithmetic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We</a:t>
            </a:r>
            <a:r>
              <a:rPr lang="fr-FR" baseline="0" dirty="0" smtClean="0"/>
              <a:t> have </a:t>
            </a:r>
            <a:r>
              <a:rPr lang="fr-FR" baseline="0" dirty="0" err="1" smtClean="0"/>
              <a:t>finally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implemented</a:t>
            </a:r>
            <a:r>
              <a:rPr lang="fr-FR" baseline="0" dirty="0" smtClean="0"/>
              <a:t> an important interaction </a:t>
            </a:r>
            <a:r>
              <a:rPr lang="fr-FR" baseline="0" dirty="0" err="1" smtClean="0"/>
              <a:t>feature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always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wanted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82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And </a:t>
            </a:r>
            <a:r>
              <a:rPr lang="fr-FR" dirty="0" err="1" smtClean="0"/>
              <a:t>I’m</a:t>
            </a:r>
            <a:r>
              <a:rPr lang="fr-FR" dirty="0" smtClean="0"/>
              <a:t> </a:t>
            </a:r>
            <a:r>
              <a:rPr lang="fr-FR" dirty="0" err="1" smtClean="0"/>
              <a:t>going</a:t>
            </a:r>
            <a:r>
              <a:rPr lang="fr-FR" dirty="0" smtClean="0"/>
              <a:t> to focus </a:t>
            </a:r>
            <a:r>
              <a:rPr lang="fr-FR" dirty="0" err="1" smtClean="0"/>
              <a:t>now</a:t>
            </a:r>
            <a:r>
              <a:rPr lang="fr-FR" dirty="0" smtClean="0"/>
              <a:t> on </a:t>
            </a:r>
            <a:r>
              <a:rPr lang="fr-FR" dirty="0" err="1" smtClean="0"/>
              <a:t>two</a:t>
            </a:r>
            <a:r>
              <a:rPr lang="fr-FR" dirty="0" smtClean="0"/>
              <a:t> of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features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code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counterexamples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71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compiled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together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produce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assertions are </a:t>
            </a:r>
            <a:r>
              <a:rPr lang="fr-FR" baseline="0" dirty="0" err="1" smtClean="0"/>
              <a:t>enabled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define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for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72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not</a:t>
            </a:r>
            <a:r>
              <a:rPr lang="fr-FR" baseline="0" dirty="0" smtClean="0"/>
              <a:t> all.</a:t>
            </a:r>
          </a:p>
          <a:p>
            <a:r>
              <a:rPr lang="fr-FR" baseline="0" dirty="0" err="1" smtClean="0"/>
              <a:t>Ghost</a:t>
            </a:r>
            <a:r>
              <a:rPr lang="fr-FR" baseline="0" dirty="0" smtClean="0"/>
              <a:t> variables, types and </a:t>
            </a:r>
            <a:r>
              <a:rPr lang="fr-FR" baseline="0" dirty="0" err="1" smtClean="0"/>
              <a:t>procedures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directly</a:t>
            </a:r>
            <a:r>
              <a:rPr lang="fr-FR" baseline="0" dirty="0" smtClean="0"/>
              <a:t> in the code,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compute</a:t>
            </a:r>
            <a:r>
              <a:rPr lang="fr-FR" baseline="0" dirty="0" smtClean="0"/>
              <a:t> data </a:t>
            </a:r>
            <a:r>
              <a:rPr lang="fr-FR" baseline="0" dirty="0" err="1" smtClean="0"/>
              <a:t>only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10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What’s</a:t>
            </a:r>
            <a:r>
              <a:rPr lang="fr-FR" dirty="0" smtClean="0"/>
              <a:t> </a:t>
            </a:r>
            <a:r>
              <a:rPr lang="fr-FR" dirty="0" err="1" smtClean="0"/>
              <a:t>critical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, all the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disappears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the final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compile </a:t>
            </a:r>
            <a:r>
              <a:rPr lang="fr-FR" baseline="0" dirty="0" err="1" smtClean="0"/>
              <a:t>without</a:t>
            </a:r>
            <a:r>
              <a:rPr lang="fr-FR" baseline="0" dirty="0" smtClean="0"/>
              <a:t> assertions.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how </a:t>
            </a:r>
            <a:r>
              <a:rPr lang="fr-FR" baseline="0" dirty="0" err="1" smtClean="0"/>
              <a:t>ghost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provides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nonintrusive</a:t>
            </a:r>
            <a:r>
              <a:rPr lang="fr-FR" baseline="0" dirty="0" smtClean="0"/>
              <a:t> instrumentation of code,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useful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don’t</a:t>
            </a:r>
            <a:r>
              <a:rPr lang="fr-FR" baseline="0" dirty="0" smtClean="0"/>
              <a:t> use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3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Turning</a:t>
            </a:r>
            <a:r>
              <a:rPr lang="fr-FR" dirty="0" smtClean="0"/>
              <a:t> to </a:t>
            </a:r>
            <a:r>
              <a:rPr lang="fr-FR" dirty="0" err="1" smtClean="0"/>
              <a:t>counterexamples</a:t>
            </a:r>
            <a:r>
              <a:rPr lang="fr-FR" dirty="0" smtClean="0"/>
              <a:t>,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example</a:t>
            </a:r>
            <a:r>
              <a:rPr lang="fr-FR" baseline="0" dirty="0" smtClean="0"/>
              <a:t> of code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saturated</a:t>
            </a:r>
            <a:r>
              <a:rPr lang="fr-FR" baseline="0" dirty="0" smtClean="0"/>
              <a:t> value of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argument: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If the argument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-256 and 256,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unchanged</a:t>
            </a:r>
            <a:endParaRPr lang="fr-FR" baseline="0" dirty="0" smtClean="0"/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Otherwise</a:t>
            </a:r>
            <a:r>
              <a:rPr lang="fr-FR" baseline="0" dirty="0" smtClean="0"/>
              <a:t>,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negative</a:t>
            </a:r>
            <a:r>
              <a:rPr lang="fr-FR" baseline="0" dirty="0" smtClean="0"/>
              <a:t> arguments, and 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 for positive arguments</a:t>
            </a:r>
          </a:p>
          <a:p>
            <a:pPr marL="171450" indent="-171450">
              <a:buFontTx/>
              <a:buChar char="-"/>
            </a:pPr>
            <a:endParaRPr lang="fr-FR" baseline="0" dirty="0" smtClean="0"/>
          </a:p>
          <a:p>
            <a:pPr marL="0" indent="0">
              <a:buFontTx/>
              <a:buNone/>
            </a:pPr>
            <a:r>
              <a:rPr lang="fr-FR" baseline="0" dirty="0" smtClean="0"/>
              <a:t>It </a:t>
            </a:r>
            <a:r>
              <a:rPr lang="fr-FR" baseline="0" dirty="0" err="1" smtClean="0"/>
              <a:t>turns</a:t>
            </a:r>
            <a:r>
              <a:rPr lang="fr-FR" baseline="0" dirty="0" smtClean="0"/>
              <a:t> out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code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full of bugs…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try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GNATprove</a:t>
            </a:r>
            <a:r>
              <a:rPr lang="fr-FR" dirty="0" smtClean="0"/>
              <a:t> issues</a:t>
            </a:r>
            <a:r>
              <a:rPr lang="fr-FR" baseline="0" dirty="0" smtClean="0"/>
              <a:t> a message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tells us the abs </a:t>
            </a:r>
            <a:r>
              <a:rPr lang="fr-FR" baseline="0" dirty="0" err="1" smtClean="0"/>
              <a:t>operation</a:t>
            </a:r>
            <a:r>
              <a:rPr lang="fr-FR" baseline="0" dirty="0" smtClean="0"/>
              <a:t> on line 4 (in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)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indeed</a:t>
            </a:r>
            <a:r>
              <a:rPr lang="fr-FR" baseline="0" dirty="0" smtClean="0"/>
              <a:t> the case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the argument of abs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minimal </a:t>
            </a:r>
            <a:r>
              <a:rPr lang="fr-FR" baseline="0" dirty="0" err="1" smtClean="0"/>
              <a:t>integer</a:t>
            </a:r>
            <a:r>
              <a:rPr lang="fr-FR" baseline="0" dirty="0" smtClean="0"/>
              <a:t> value.</a:t>
            </a:r>
          </a:p>
          <a:p>
            <a:r>
              <a:rPr lang="fr-FR" baseline="0" dirty="0" smtClean="0"/>
              <a:t>… and </a:t>
            </a:r>
            <a:r>
              <a:rPr lang="fr-FR" baseline="0" dirty="0" err="1" smtClean="0"/>
              <a:t>that’s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exactly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tells us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value of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displays: Val = -32768</a:t>
            </a:r>
          </a:p>
          <a:p>
            <a:r>
              <a:rPr lang="fr-FR" baseline="0" dirty="0" smtClean="0"/>
              <a:t>If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follow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program’s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logic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causes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to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so</a:t>
            </a:r>
            <a:r>
              <a:rPr lang="fr-FR" baseline="0" dirty="0" smtClean="0"/>
              <a:t> the minimum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value and -256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returned</a:t>
            </a:r>
            <a:r>
              <a:rPr lang="fr-FR" baseline="0" dirty="0" smtClean="0"/>
              <a:t>…</a:t>
            </a:r>
          </a:p>
          <a:p>
            <a:r>
              <a:rPr lang="fr-FR" baseline="0" dirty="0" err="1" smtClean="0"/>
              <a:t>Wait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the maximum!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4635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Indeed</a:t>
            </a:r>
            <a:r>
              <a:rPr lang="fr-FR" dirty="0" smtClean="0"/>
              <a:t>, the </a:t>
            </a:r>
            <a:r>
              <a:rPr lang="fr-FR" dirty="0" err="1" smtClean="0"/>
              <a:t>error</a:t>
            </a:r>
            <a:r>
              <a:rPr lang="fr-FR" dirty="0" smtClean="0"/>
              <a:t> </a:t>
            </a:r>
            <a:r>
              <a:rPr lang="fr-FR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Min and Max </a:t>
            </a:r>
            <a:r>
              <a:rPr lang="fr-FR" baseline="0" dirty="0" err="1" smtClean="0"/>
              <a:t>were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switched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Let’s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rerun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85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This time, </a:t>
            </a:r>
            <a:r>
              <a:rPr lang="fr-FR" dirty="0" err="1" smtClean="0"/>
              <a:t>GNATprove</a:t>
            </a:r>
            <a:r>
              <a:rPr lang="fr-FR" dirty="0" smtClean="0"/>
              <a:t> issues a message </a:t>
            </a:r>
            <a:r>
              <a:rPr lang="fr-FR" dirty="0" err="1" smtClean="0"/>
              <a:t>that</a:t>
            </a:r>
            <a:r>
              <a:rPr lang="fr-FR" dirty="0" smtClean="0"/>
              <a:t> tells us </a:t>
            </a:r>
            <a:r>
              <a:rPr lang="fr-FR" dirty="0" err="1" smtClean="0"/>
              <a:t>that</a:t>
            </a:r>
            <a:r>
              <a:rPr lang="fr-FR" dirty="0" smtClean="0"/>
              <a:t>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on line 4 </a:t>
            </a:r>
            <a:r>
              <a:rPr lang="fr-FR" baseline="0" dirty="0" err="1" smtClean="0"/>
              <a:t>may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fail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It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harder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time to know </a:t>
            </a:r>
            <a:r>
              <a:rPr lang="fr-FR" baseline="0" dirty="0" err="1" smtClean="0"/>
              <a:t>just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code </a:t>
            </a:r>
            <a:r>
              <a:rPr lang="fr-FR" baseline="0" dirty="0" err="1" smtClean="0"/>
              <a:t>what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might</a:t>
            </a:r>
            <a:r>
              <a:rPr lang="fr-FR" baseline="0" dirty="0" smtClean="0"/>
              <a:t> go </a:t>
            </a:r>
            <a:r>
              <a:rPr lang="fr-FR" baseline="0" dirty="0" err="1" smtClean="0"/>
              <a:t>wrong</a:t>
            </a:r>
            <a:r>
              <a:rPr lang="fr-FR" baseline="0" dirty="0" smtClean="0"/>
              <a:t>, but </a:t>
            </a:r>
            <a:r>
              <a:rPr lang="fr-FR" baseline="0" dirty="0" err="1" smtClean="0"/>
              <a:t>GNATprove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again</a:t>
            </a:r>
            <a:r>
              <a:rPr lang="fr-FR" baseline="0" dirty="0" smtClean="0"/>
              <a:t> shows a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:</a:t>
            </a:r>
          </a:p>
          <a:p>
            <a:r>
              <a:rPr lang="fr-FR" baseline="0" dirty="0" err="1" smtClean="0"/>
              <a:t>When</a:t>
            </a:r>
            <a:r>
              <a:rPr lang="fr-FR" baseline="0" dirty="0" smtClean="0"/>
              <a:t> Val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-257 on entry, </a:t>
            </a:r>
            <a:r>
              <a:rPr lang="fr-FR" baseline="0" dirty="0" err="1" smtClean="0"/>
              <a:t>then</a:t>
            </a:r>
            <a:r>
              <a:rPr lang="fr-FR" baseline="0" dirty="0" smtClean="0"/>
              <a:t> the first </a:t>
            </a:r>
            <a:r>
              <a:rPr lang="fr-FR" baseline="0" dirty="0" err="1" smtClean="0"/>
              <a:t>branch</a:t>
            </a:r>
            <a:r>
              <a:rPr lang="fr-FR" baseline="0" dirty="0" smtClean="0"/>
              <a:t> of the if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taken</a:t>
            </a:r>
            <a:r>
              <a:rPr lang="fr-FR" baseline="0" dirty="0" smtClean="0"/>
              <a:t>, and the </a:t>
            </a:r>
            <a:r>
              <a:rPr lang="fr-FR" baseline="0" dirty="0" err="1" smtClean="0"/>
              <a:t>function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returns</a:t>
            </a:r>
            <a:r>
              <a:rPr lang="fr-FR" baseline="0" dirty="0" smtClean="0"/>
              <a:t> -256, as </a:t>
            </a:r>
            <a:r>
              <a:rPr lang="fr-FR" baseline="0" dirty="0" err="1" smtClean="0"/>
              <a:t>shown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counterexample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displayed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looks correct!</a:t>
            </a:r>
          </a:p>
          <a:p>
            <a:r>
              <a:rPr lang="fr-FR" baseline="0" dirty="0" smtClean="0"/>
              <a:t>But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absolute</a:t>
            </a:r>
            <a:r>
              <a:rPr lang="fr-FR" baseline="0" dirty="0" smtClean="0"/>
              <a:t> value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strictly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256!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35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I’ll</a:t>
            </a:r>
            <a:r>
              <a:rPr lang="fr-FR" dirty="0" smtClean="0"/>
              <a:t> </a:t>
            </a:r>
            <a:r>
              <a:rPr lang="fr-FR" dirty="0" err="1" smtClean="0"/>
              <a:t>present</a:t>
            </a:r>
            <a:r>
              <a:rPr lang="fr-FR" dirty="0" smtClean="0"/>
              <a:t> first the </a:t>
            </a:r>
            <a:r>
              <a:rPr lang="fr-FR" dirty="0" err="1" smtClean="0"/>
              <a:t>features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</a:t>
            </a:r>
            <a:r>
              <a:rPr lang="fr-FR" dirty="0" err="1" smtClean="0"/>
              <a:t>make</a:t>
            </a:r>
            <a:r>
              <a:rPr lang="fr-FR" dirty="0" smtClean="0"/>
              <a:t> 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use.</a:t>
            </a:r>
          </a:p>
          <a:p>
            <a:r>
              <a:rPr lang="fr-FR" baseline="0" dirty="0" err="1" smtClean="0"/>
              <a:t>Then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number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use cases.</a:t>
            </a:r>
          </a:p>
          <a:p>
            <a:r>
              <a:rPr lang="fr-FR" baseline="0" dirty="0" smtClean="0"/>
              <a:t>I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give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 the info on how to </a:t>
            </a:r>
            <a:r>
              <a:rPr lang="fr-FR" baseline="0" dirty="0" err="1" smtClean="0"/>
              <a:t>learn</a:t>
            </a:r>
            <a:r>
              <a:rPr lang="fr-FR" baseline="0" dirty="0" smtClean="0"/>
              <a:t> to use SPARK.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finish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focus on </a:t>
            </a:r>
            <a:r>
              <a:rPr lang="fr-FR" baseline="0" dirty="0" err="1" smtClean="0"/>
              <a:t>what’s</a:t>
            </a:r>
            <a:r>
              <a:rPr lang="fr-FR" baseline="0" dirty="0" smtClean="0"/>
              <a:t> cooking for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release and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That’s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postcondition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</a:t>
            </a:r>
            <a:r>
              <a:rPr lang="fr-FR" baseline="0" dirty="0" smtClean="0"/>
              <a:t> restrictive,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should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than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equal</a:t>
            </a:r>
            <a:r>
              <a:rPr lang="fr-FR" baseline="0" dirty="0" smtClean="0"/>
              <a:t>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So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fix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continue </a:t>
            </a:r>
            <a:r>
              <a:rPr lang="fr-FR" baseline="0" dirty="0" err="1" smtClean="0"/>
              <a:t>interacting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find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bug…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03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are </a:t>
            </a:r>
            <a:r>
              <a:rPr lang="fr-FR" dirty="0" err="1" smtClean="0"/>
              <a:t>we</a:t>
            </a:r>
            <a:r>
              <a:rPr lang="fr-FR" dirty="0" smtClean="0"/>
              <a:t> </a:t>
            </a:r>
            <a:r>
              <a:rPr lang="fr-FR" dirty="0" err="1" smtClean="0"/>
              <a:t>looking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beyond</a:t>
            </a:r>
            <a:r>
              <a:rPr lang="fr-FR" baseline="0" dirty="0" smtClean="0"/>
              <a:t> SPARK 16? </a:t>
            </a:r>
            <a:r>
              <a:rPr lang="fr-FR" baseline="0" dirty="0" err="1" smtClean="0"/>
              <a:t>We’re</a:t>
            </a:r>
            <a:r>
              <a:rPr lang="fr-FR" baseline="0" dirty="0" smtClean="0"/>
              <a:t> planning </a:t>
            </a:r>
            <a:r>
              <a:rPr lang="fr-FR" baseline="0" dirty="0" err="1" smtClean="0"/>
              <a:t>improvements</a:t>
            </a:r>
            <a:r>
              <a:rPr lang="fr-FR" baseline="0" dirty="0" smtClean="0"/>
              <a:t> in all directions: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New </a:t>
            </a:r>
            <a:r>
              <a:rPr lang="fr-FR" dirty="0" err="1" smtClean="0"/>
              <a:t>language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, to support Ada 2012 type invariants, and </a:t>
            </a:r>
            <a:r>
              <a:rPr lang="fr-FR" dirty="0" err="1" smtClean="0"/>
              <a:t>some</a:t>
            </a:r>
            <a:r>
              <a:rPr lang="fr-FR" dirty="0" smtClean="0"/>
              <a:t> simple pointers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More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handling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floats</a:t>
            </a:r>
            <a:r>
              <a:rPr lang="fr-FR" baseline="0" dirty="0" smtClean="0"/>
              <a:t> and an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analyzer</a:t>
            </a:r>
            <a:r>
              <a:rPr lang="fr-FR" baseline="0" dirty="0" smtClean="0"/>
              <a:t>. The goal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to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provers</a:t>
            </a:r>
            <a:r>
              <a:rPr lang="fr-FR" baseline="0" dirty="0" smtClean="0"/>
              <a:t> Alt-Ergo, CVC4 and Z3.</a:t>
            </a:r>
          </a:p>
          <a:p>
            <a:pPr marL="628650" lvl="1" indent="-171450">
              <a:buFont typeface="Arial"/>
              <a:buChar char="•"/>
            </a:pPr>
            <a:r>
              <a:rPr lang="fr-FR" baseline="0" dirty="0" err="1" smtClean="0"/>
              <a:t>Prove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same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as Alt-Ergo, CVC4 and Z3 but </a:t>
            </a:r>
            <a:r>
              <a:rPr lang="fr-FR" baseline="0" dirty="0" err="1" smtClean="0"/>
              <a:t>faster</a:t>
            </a:r>
            <a:r>
              <a:rPr lang="fr-FR" baseline="0" dirty="0" smtClean="0"/>
              <a:t>!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, the </a:t>
            </a:r>
            <a:r>
              <a:rPr lang="fr-FR" baseline="0" dirty="0" err="1" smtClean="0"/>
              <a:t>kind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done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CodePeer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range and </a:t>
            </a:r>
            <a:r>
              <a:rPr lang="fr-FR" baseline="0" dirty="0" err="1" smtClean="0"/>
              <a:t>overflow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quickly</a:t>
            </a:r>
            <a:r>
              <a:rPr lang="fr-FR" baseline="0" dirty="0" smtClean="0"/>
              <a:t>.</a:t>
            </a:r>
          </a:p>
          <a:p>
            <a:pPr marL="171450" lvl="0" indent="-171450">
              <a:buFont typeface="Arial"/>
              <a:buChar char="•"/>
            </a:pP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integration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SPARK and C, and </a:t>
            </a:r>
            <a:r>
              <a:rPr lang="fr-FR" baseline="0" dirty="0" err="1" smtClean="0"/>
              <a:t>we’ll</a:t>
            </a:r>
            <a:r>
              <a:rPr lang="fr-FR" baseline="0" smtClean="0"/>
              <a:t> provide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metrics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developments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6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28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But </a:t>
            </a:r>
            <a:r>
              <a:rPr lang="fr-FR" baseline="0" dirty="0" err="1" smtClean="0"/>
              <a:t>before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smtClean="0"/>
              <a:t>story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my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bold</a:t>
            </a:r>
            <a:r>
              <a:rPr lang="fr-FR" baseline="0" dirty="0" smtClean="0"/>
              <a:t> claim.</a:t>
            </a:r>
          </a:p>
          <a:p>
            <a:r>
              <a:rPr lang="fr-FR" baseline="0" dirty="0" smtClean="0"/>
              <a:t>This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small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leisure</a:t>
            </a:r>
            <a:r>
              <a:rPr lang="fr-FR" baseline="0" dirty="0" smtClean="0"/>
              <a:t> drone, </a:t>
            </a:r>
            <a:r>
              <a:rPr lang="fr-FR" baseline="0" dirty="0" err="1" smtClean="0"/>
              <a:t>originally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programmed</a:t>
            </a:r>
            <a:r>
              <a:rPr lang="fr-FR" baseline="0" dirty="0" smtClean="0"/>
              <a:t> in C on top of </a:t>
            </a:r>
            <a:r>
              <a:rPr lang="fr-FR" baseline="0" dirty="0" err="1" smtClean="0"/>
              <a:t>FreeRTOS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libraries</a:t>
            </a:r>
            <a:r>
              <a:rPr lang="fr-FR" baseline="0" dirty="0" smtClean="0"/>
              <a:t>/drivers/</a:t>
            </a:r>
            <a:r>
              <a:rPr lang="fr-FR" baseline="0" dirty="0" err="1" smtClean="0"/>
              <a:t>etc</a:t>
            </a:r>
            <a:r>
              <a:rPr lang="fr-FR" baseline="0" dirty="0" smtClean="0"/>
              <a:t> all in C.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Here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our</a:t>
            </a:r>
            <a:r>
              <a:rPr lang="fr-FR" dirty="0" smtClean="0"/>
              <a:t> </a:t>
            </a:r>
            <a:r>
              <a:rPr lang="fr-FR" dirty="0" err="1" smtClean="0"/>
              <a:t>past</a:t>
            </a:r>
            <a:r>
              <a:rPr lang="fr-FR" dirty="0" smtClean="0"/>
              <a:t> </a:t>
            </a:r>
            <a:r>
              <a:rPr lang="fr-FR" dirty="0" err="1" smtClean="0"/>
              <a:t>intern</a:t>
            </a:r>
            <a:r>
              <a:rPr lang="fr-FR" dirty="0" smtClean="0"/>
              <a:t> Anthony Leonardo </a:t>
            </a:r>
            <a:r>
              <a:rPr lang="fr-FR" dirty="0" err="1" smtClean="0"/>
              <a:t>Gracio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Anthony </a:t>
            </a:r>
            <a:r>
              <a:rPr lang="fr-FR" dirty="0" err="1" smtClean="0"/>
              <a:t>had</a:t>
            </a:r>
            <a:r>
              <a:rPr lang="fr-FR" dirty="0" smtClean="0"/>
              <a:t> </a:t>
            </a:r>
            <a:r>
              <a:rPr lang="fr-FR" dirty="0" err="1" smtClean="0"/>
              <a:t>little</a:t>
            </a:r>
            <a:r>
              <a:rPr lang="fr-FR" dirty="0" smtClean="0"/>
              <a:t> </a:t>
            </a:r>
            <a:r>
              <a:rPr lang="fr-FR" dirty="0" err="1" smtClean="0"/>
              <a:t>knowledge</a:t>
            </a:r>
            <a:r>
              <a:rPr lang="fr-FR" dirty="0" smtClean="0"/>
              <a:t> of Ada and no </a:t>
            </a:r>
            <a:r>
              <a:rPr lang="fr-FR" dirty="0" err="1" smtClean="0"/>
              <a:t>knowledge</a:t>
            </a:r>
            <a:r>
              <a:rPr lang="fr-FR" dirty="0" smtClean="0"/>
              <a:t> of SPARK or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prior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his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internship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Yet</a:t>
            </a:r>
            <a:r>
              <a:rPr lang="fr-FR" baseline="0" dirty="0" smtClean="0"/>
              <a:t>, in 2 </a:t>
            </a:r>
            <a:r>
              <a:rPr lang="fr-FR" baseline="0" dirty="0" err="1" smtClean="0"/>
              <a:t>months</a:t>
            </a:r>
            <a:r>
              <a:rPr lang="fr-FR" baseline="0" dirty="0" smtClean="0"/>
              <a:t>, Anthony </a:t>
            </a:r>
            <a:r>
              <a:rPr lang="fr-FR" baseline="0" dirty="0" err="1" smtClean="0"/>
              <a:t>rewrote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stabilization</a:t>
            </a:r>
            <a:r>
              <a:rPr lang="fr-FR" baseline="0" dirty="0" smtClean="0"/>
              <a:t> code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SPARK, and </a:t>
            </a:r>
            <a:r>
              <a:rPr lang="fr-FR" baseline="0" dirty="0" err="1" smtClean="0"/>
              <a:t>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on the SPARK code.</a:t>
            </a:r>
          </a:p>
          <a:p>
            <a:r>
              <a:rPr lang="fr-FR" baseline="0" dirty="0" smtClean="0"/>
              <a:t>And the drone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flying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stage.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4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Just </a:t>
            </a:r>
            <a:r>
              <a:rPr lang="fr-FR" dirty="0" err="1" smtClean="0"/>
              <a:t>give</a:t>
            </a:r>
            <a:r>
              <a:rPr lang="fr-FR" dirty="0" smtClean="0"/>
              <a:t> </a:t>
            </a:r>
            <a:r>
              <a:rPr lang="fr-FR" dirty="0" err="1" smtClean="0"/>
              <a:t>him</a:t>
            </a:r>
            <a:r>
              <a:rPr lang="fr-FR" dirty="0" smtClean="0"/>
              <a:t> 3 more </a:t>
            </a:r>
            <a:r>
              <a:rPr lang="fr-FR" dirty="0" err="1" smtClean="0"/>
              <a:t>months</a:t>
            </a:r>
            <a:r>
              <a:rPr lang="fr-FR" dirty="0" smtClean="0"/>
              <a:t>, and </a:t>
            </a:r>
            <a:r>
              <a:rPr lang="fr-FR" dirty="0" err="1" smtClean="0"/>
              <a:t>he</a:t>
            </a:r>
            <a:r>
              <a:rPr lang="fr-FR" dirty="0" smtClean="0"/>
              <a:t> </a:t>
            </a:r>
            <a:r>
              <a:rPr lang="fr-FR" dirty="0" err="1" smtClean="0"/>
              <a:t>rewrote</a:t>
            </a:r>
            <a:r>
              <a:rPr lang="fr-FR" dirty="0" smtClean="0"/>
              <a:t> the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firmware</a:t>
            </a:r>
            <a:r>
              <a:rPr lang="fr-FR" baseline="0" dirty="0" smtClean="0"/>
              <a:t> in SPARK and Ada.</a:t>
            </a:r>
          </a:p>
          <a:p>
            <a:r>
              <a:rPr lang="fr-FR" baseline="0" dirty="0" smtClean="0"/>
              <a:t>And </a:t>
            </a:r>
            <a:r>
              <a:rPr lang="fr-FR" baseline="0" dirty="0" err="1" smtClean="0"/>
              <a:t>now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expect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prove</a:t>
            </a:r>
            <a:r>
              <a:rPr lang="fr-FR" baseline="0" dirty="0" smtClean="0"/>
              <a:t> absence of </a:t>
            </a:r>
            <a:r>
              <a:rPr lang="fr-FR" baseline="0" dirty="0" err="1" smtClean="0"/>
              <a:t>concurrency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upcoming</a:t>
            </a:r>
            <a:r>
              <a:rPr lang="fr-FR" baseline="0" dirty="0" smtClean="0"/>
              <a:t> version of SPARK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supports </a:t>
            </a:r>
            <a:r>
              <a:rPr lang="fr-FR" baseline="0" dirty="0" err="1" smtClean="0"/>
              <a:t>Ravenscar</a:t>
            </a:r>
            <a:r>
              <a:rPr lang="fr-FR" baseline="0" dirty="0" smtClean="0"/>
              <a:t> (</a:t>
            </a:r>
            <a:r>
              <a:rPr lang="fr-FR" baseline="0" dirty="0" err="1" smtClean="0"/>
              <a:t>safe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tasking</a:t>
            </a:r>
            <a:r>
              <a:rPr lang="fr-FR" baseline="0" dirty="0" smtClean="0"/>
              <a:t> in Ada)</a:t>
            </a:r>
          </a:p>
          <a:p>
            <a:r>
              <a:rPr lang="fr-FR" baseline="0" dirty="0" err="1" smtClean="0"/>
              <a:t>Anthony’s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assessment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intuitive! Not the </a:t>
            </a:r>
            <a:r>
              <a:rPr lang="fr-FR" baseline="0" dirty="0" err="1" smtClean="0"/>
              <a:t>typical</a:t>
            </a:r>
            <a:r>
              <a:rPr lang="fr-FR" baseline="0" dirty="0" smtClean="0"/>
              <a:t> feedback </a:t>
            </a:r>
            <a:r>
              <a:rPr lang="fr-FR" baseline="0" dirty="0" err="1" smtClean="0"/>
              <a:t>from</a:t>
            </a:r>
            <a:r>
              <a:rPr lang="fr-FR" baseline="0" dirty="0" smtClean="0"/>
              <a:t> people </a:t>
            </a:r>
            <a:r>
              <a:rPr lang="fr-FR" baseline="0" dirty="0" err="1" smtClean="0"/>
              <a:t>who</a:t>
            </a:r>
            <a:r>
              <a:rPr lang="fr-FR" baseline="0" dirty="0" smtClean="0"/>
              <a:t> use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for the first time.</a:t>
            </a:r>
            <a:endParaRPr lang="fr-FR" baseline="0" dirty="0" smtClean="0"/>
          </a:p>
          <a:p>
            <a:r>
              <a:rPr lang="fr-FR" baseline="0" dirty="0" err="1" smtClean="0"/>
              <a:t>You’ll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demo</a:t>
            </a:r>
            <a:r>
              <a:rPr lang="fr-FR" baseline="0" dirty="0" smtClean="0"/>
              <a:t> of the </a:t>
            </a:r>
            <a:r>
              <a:rPr lang="fr-FR" baseline="0" dirty="0" err="1" smtClean="0"/>
              <a:t>Crazyflie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next</a:t>
            </a:r>
            <a:r>
              <a:rPr lang="fr-FR" baseline="0" dirty="0" smtClean="0"/>
              <a:t> talk </a:t>
            </a:r>
            <a:r>
              <a:rPr lang="fr-FR" baseline="0" dirty="0" err="1" smtClean="0"/>
              <a:t>btw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3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</a:t>
            </a:r>
            <a:r>
              <a:rPr lang="fr-FR" baseline="0" dirty="0" smtClean="0"/>
              <a:t> SPARK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adopt</a:t>
            </a:r>
            <a:r>
              <a:rPr lang="fr-FR" baseline="0" dirty="0" smtClean="0"/>
              <a:t> in </a:t>
            </a:r>
            <a:r>
              <a:rPr lang="fr-FR" baseline="0" dirty="0" err="1" smtClean="0"/>
              <a:t>your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processes</a:t>
            </a:r>
            <a:r>
              <a:rPr lang="fr-FR" baseline="0" dirty="0" smtClean="0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Ada! </a:t>
            </a:r>
          </a:p>
          <a:p>
            <a:pPr marL="171450" indent="-171450">
              <a:buFont typeface="Arial"/>
              <a:buChar char="•"/>
            </a:pPr>
            <a:r>
              <a:rPr lang="fr-FR" baseline="0" dirty="0" smtClean="0"/>
              <a:t>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AdaCore </a:t>
            </a:r>
            <a:r>
              <a:rPr lang="fr-FR" baseline="0" dirty="0" err="1" smtClean="0"/>
              <a:t>technology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072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Two</a:t>
            </a:r>
            <a:r>
              <a:rPr lang="fr-FR" dirty="0" smtClean="0"/>
              <a:t> </a:t>
            </a:r>
            <a:r>
              <a:rPr lang="fr-FR" dirty="0" err="1" smtClean="0"/>
              <a:t>features</a:t>
            </a:r>
            <a:r>
              <a:rPr lang="fr-FR" dirty="0" smtClean="0"/>
              <a:t> of SPARK </a:t>
            </a:r>
            <a:r>
              <a:rPr lang="fr-FR" dirty="0" err="1" smtClean="0"/>
              <a:t>make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easy</a:t>
            </a:r>
            <a:r>
              <a:rPr lang="fr-FR" baseline="0" dirty="0" smtClean="0"/>
              <a:t> to use: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 </a:t>
            </a:r>
            <a:r>
              <a:rPr lang="fr-FR" dirty="0" err="1" smtClean="0"/>
              <a:t>listens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</a:p>
          <a:p>
            <a:pPr marL="171450" indent="-171450">
              <a:buFont typeface="Arial"/>
              <a:buChar char="•"/>
            </a:pPr>
            <a:r>
              <a:rPr lang="fr-FR" dirty="0" smtClean="0"/>
              <a:t>SPARK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talks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you</a:t>
            </a:r>
            <a:r>
              <a:rPr lang="fr-FR" baseline="0" dirty="0" smtClean="0"/>
              <a:t>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63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We</a:t>
            </a:r>
            <a:r>
              <a:rPr lang="fr-FR" dirty="0" smtClean="0"/>
              <a:t> have </a:t>
            </a:r>
            <a:r>
              <a:rPr lang="fr-FR" dirty="0" err="1" smtClean="0"/>
              <a:t>identified</a:t>
            </a:r>
            <a:r>
              <a:rPr lang="fr-FR" dirty="0" smtClean="0"/>
              <a:t> a </a:t>
            </a:r>
            <a:r>
              <a:rPr lang="fr-FR" dirty="0" err="1" smtClean="0"/>
              <a:t>number</a:t>
            </a:r>
            <a:r>
              <a:rPr lang="fr-FR" dirty="0" smtClean="0"/>
              <a:t> of use cases for SPARK. </a:t>
            </a:r>
            <a:r>
              <a:rPr lang="fr-FR" dirty="0" err="1" smtClean="0"/>
              <a:t>Here</a:t>
            </a:r>
            <a:r>
              <a:rPr lang="fr-FR" dirty="0" smtClean="0"/>
              <a:t> are the 5 more </a:t>
            </a:r>
            <a:r>
              <a:rPr lang="fr-FR" dirty="0" err="1" smtClean="0"/>
              <a:t>common</a:t>
            </a:r>
            <a:r>
              <a:rPr lang="fr-FR" dirty="0" smtClean="0"/>
              <a:t> </a:t>
            </a:r>
            <a:r>
              <a:rPr lang="fr-FR" dirty="0" err="1" smtClean="0"/>
              <a:t>ones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891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Focus</a:t>
            </a:r>
            <a:r>
              <a:rPr lang="fr-FR" baseline="0" dirty="0" smtClean="0"/>
              <a:t> on how proof and test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combined</a:t>
            </a:r>
            <a:r>
              <a:rPr lang="fr-FR" baseline="0" dirty="0" smtClean="0"/>
              <a:t> in 2 </a:t>
            </a:r>
            <a:r>
              <a:rPr lang="fr-FR" baseline="0" dirty="0" err="1" smtClean="0"/>
              <a:t>slides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52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29/09/15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gif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24.xml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3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</a:t>
            </a:r>
            <a:r>
              <a:rPr lang="en-US" dirty="0" smtClean="0"/>
              <a:t>proved automatically</a:t>
            </a:r>
            <a:endParaRPr lang="en-US" dirty="0" smtClean="0"/>
          </a:p>
          <a:p>
            <a:pPr lvl="1"/>
            <a:r>
              <a:rPr lang="en-US" b="1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602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In replacement of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 replacement of unit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More complex contracts are needed</a:t>
            </a:r>
          </a:p>
          <a:p>
            <a:pPr lvl="1"/>
            <a:endParaRPr lang="en-US" dirty="0" smtClean="0"/>
          </a:p>
          <a:p>
            <a:pPr marL="457200" indent="-457200">
              <a:buFont typeface="+mj-lt"/>
              <a:buAutoNum type="arabicPeriod" startAt="3"/>
            </a:pPr>
            <a:r>
              <a:rPr lang="en-US" dirty="0" smtClean="0"/>
              <a:t>Safe </a:t>
            </a:r>
            <a:r>
              <a:rPr lang="en-US" b="1" dirty="0" smtClean="0">
                <a:solidFill>
                  <a:srgbClr val="2D72AD"/>
                </a:solidFill>
              </a:rPr>
              <a:t>optimization of run-time checks</a:t>
            </a:r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</a:t>
            </a:r>
            <a:r>
              <a:rPr lang="en-US" b="1" dirty="0">
                <a:solidFill>
                  <a:srgbClr val="2D72AD"/>
                </a:solidFill>
              </a:rPr>
              <a:t>proof and integration testing</a:t>
            </a:r>
          </a:p>
          <a:p>
            <a:pPr lvl="1"/>
            <a:r>
              <a:rPr lang="en-US" dirty="0"/>
              <a:t>Contract used for </a:t>
            </a:r>
            <a:r>
              <a:rPr lang="en-US" dirty="0" err="1"/>
              <a:t>AoRTE</a:t>
            </a:r>
            <a:r>
              <a:rPr lang="en-US" dirty="0"/>
              <a:t> at unit level</a:t>
            </a:r>
          </a:p>
          <a:p>
            <a:pPr lvl="1"/>
            <a:r>
              <a:rPr lang="en-US" u="sng" dirty="0"/>
              <a:t>Same</a:t>
            </a:r>
            <a:r>
              <a:rPr lang="en-US" dirty="0"/>
              <a:t> contract used for integration testing (</a:t>
            </a:r>
            <a:r>
              <a:rPr lang="en-US" u="sng" dirty="0"/>
              <a:t>no unit tests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Between proof and unit testing</a:t>
            </a:r>
          </a:p>
          <a:p>
            <a:pPr lvl="1"/>
            <a:r>
              <a:rPr lang="en-US" dirty="0"/>
              <a:t>Contract as boundary between </a:t>
            </a:r>
            <a:r>
              <a:rPr lang="en-US" dirty="0" smtClean="0"/>
              <a:t>proof </a:t>
            </a:r>
            <a:r>
              <a:rPr lang="en-US" dirty="0"/>
              <a:t>and unit </a:t>
            </a:r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Very relevant in DO-178C context for avionics</a:t>
            </a:r>
            <a:endParaRPr lang="en-US" dirty="0"/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</a:t>
            </a:r>
            <a:r>
              <a:rPr lang="en-US" dirty="0" smtClean="0"/>
              <a:t>modular integers and bitwise arithmetic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/>
              <a:t>Much better handling of modular integers and bitwise arithmetic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2573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count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81100"/>
            <a:ext cx="6681216" cy="34198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0569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</a:t>
            </a:r>
            <a:r>
              <a:rPr lang="en-US" b="1" dirty="0" smtClean="0">
                <a:solidFill>
                  <a:srgbClr val="2D72AD"/>
                </a:solidFill>
              </a:rPr>
              <a:t>provability</a:t>
            </a:r>
            <a:endParaRPr lang="en-US" b="1" dirty="0" smtClean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handling of floats</a:t>
            </a:r>
          </a:p>
          <a:p>
            <a:pPr lvl="1"/>
            <a:r>
              <a:rPr lang="en-US" dirty="0" smtClean="0"/>
              <a:t>Integration </a:t>
            </a:r>
            <a:r>
              <a:rPr lang="en-US" dirty="0" smtClean="0"/>
              <a:t>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29493"/>
            <a:ext cx="8077200" cy="4309207"/>
          </a:xfrm>
        </p:spPr>
        <p:txBody>
          <a:bodyPr>
            <a:normAutofit/>
          </a:bodyPr>
          <a:lstStyle/>
          <a:p>
            <a:r>
              <a:rPr lang="en-US" dirty="0" smtClean="0"/>
              <a:t>Easy to </a:t>
            </a:r>
            <a:r>
              <a:rPr lang="en-US" dirty="0"/>
              <a:t>a</a:t>
            </a:r>
            <a:r>
              <a:rPr lang="en-US" dirty="0" smtClean="0"/>
              <a:t>dopt, easy to use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Multiple use cases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Learning SPARK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Technical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0396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stabilization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r>
              <a:rPr lang="en-US" dirty="0" smtClean="0"/>
              <a:t> (safe tasking)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errors!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 replacement of robustness testing</a:t>
            </a:r>
          </a:p>
          <a:p>
            <a:pPr lvl="1"/>
            <a:r>
              <a:rPr lang="en-US" dirty="0" smtClean="0"/>
              <a:t>Equivalent to exhaustive testing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</a:t>
            </a:r>
            <a:r>
              <a:rPr lang="en-US" dirty="0" smtClean="0"/>
              <a:t>proved automatically</a:t>
            </a:r>
            <a:endParaRPr lang="en-US" dirty="0" smtClean="0"/>
          </a:p>
          <a:p>
            <a:pPr lvl="1"/>
            <a:r>
              <a:rPr lang="en-US" dirty="0" smtClean="0"/>
              <a:t>Proof can be completed by testing</a:t>
            </a:r>
            <a:endParaRPr lang="en-US" b="1" dirty="0" smtClean="0">
              <a:solidFill>
                <a:srgbClr val="2D72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2228</Words>
  <Application>Microsoft Macintosh PowerPoint</Application>
  <PresentationFormat>Présentation à l'écran (16:10)</PresentationFormat>
  <Paragraphs>328</Paragraphs>
  <Slides>28</Slides>
  <Notes>24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Tech Days</vt:lpstr>
      <vt:lpstr>Présentation PowerPoint</vt:lpstr>
      <vt:lpstr>SPARK 2014 – Formal Verification Made Easy</vt:lpstr>
      <vt:lpstr>Easy to adopt, easy to use  Multiple use cases  Learning SPARK  Technical roadmap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 (1/2)</vt:lpstr>
      <vt:lpstr>Multiple Use Cases (1/2)</vt:lpstr>
      <vt:lpstr>Multiple Use Cases (2/2)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2015-09-29T14:01:38Z</dcterms:modified>
</cp:coreProperties>
</file>