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</p:sldMasterIdLst>
  <p:notesMasterIdLst>
    <p:notesMasterId r:id="rId19"/>
  </p:notesMasterIdLst>
  <p:handoutMasterIdLst>
    <p:handoutMasterId r:id="rId20"/>
  </p:handoutMasterIdLst>
  <p:sldIdLst>
    <p:sldId id="1106" r:id="rId2"/>
    <p:sldId id="1260" r:id="rId3"/>
    <p:sldId id="1216" r:id="rId4"/>
    <p:sldId id="1274" r:id="rId5"/>
    <p:sldId id="1275" r:id="rId6"/>
    <p:sldId id="1263" r:id="rId7"/>
    <p:sldId id="1265" r:id="rId8"/>
    <p:sldId id="1264" r:id="rId9"/>
    <p:sldId id="1266" r:id="rId10"/>
    <p:sldId id="1267" r:id="rId11"/>
    <p:sldId id="1268" r:id="rId12"/>
    <p:sldId id="1270" r:id="rId13"/>
    <p:sldId id="1269" r:id="rId14"/>
    <p:sldId id="1271" r:id="rId15"/>
    <p:sldId id="1272" r:id="rId16"/>
    <p:sldId id="1273" r:id="rId17"/>
    <p:sldId id="1276" r:id="rId1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1B9DA"/>
    <a:srgbClr val="16212C"/>
    <a:srgbClr val="040B11"/>
    <a:srgbClr val="04080B"/>
    <a:srgbClr val="404040"/>
    <a:srgbClr val="3377A9"/>
    <a:srgbClr val="24537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4"/>
  </p:normalViewPr>
  <p:slideViewPr>
    <p:cSldViewPr>
      <p:cViewPr>
        <p:scale>
          <a:sx n="101" d="100"/>
          <a:sy n="101" d="100"/>
        </p:scale>
        <p:origin x="216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60"/>
    </p:cViewPr>
  </p:sorterViewPr>
  <p:notesViewPr>
    <p:cSldViewPr>
      <p:cViewPr varScale="1">
        <p:scale>
          <a:sx n="74" d="100"/>
          <a:sy n="74" d="100"/>
        </p:scale>
        <p:origin x="-2256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8C7CF07-8AE4-48B4-9716-7DADFEA16C26}" type="datetime1">
              <a:rPr lang="en-US"/>
              <a:pPr/>
              <a:t>6/17/16</a:t>
            </a:fld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223766-3AD6-4652-A677-8632E0E6B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algn="r"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i="0"/>
            </a:lvl1pPr>
          </a:lstStyle>
          <a:p>
            <a:fld id="{C749CB6B-4676-448B-8A99-68B3A3B80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7"/>
          <p:cNvCxnSpPr>
            <a:cxnSpLocks noChangeShapeType="1"/>
          </p:cNvCxnSpPr>
          <p:nvPr userDrawn="1"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20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3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4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7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21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4613"/>
            <a:ext cx="5257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codepe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6769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odepeer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63975"/>
            <a:ext cx="6477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spark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225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park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685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9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sparkprob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19400"/>
            <a:ext cx="80454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4" descr="gnatpro-safe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743200"/>
            <a:ext cx="533558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2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-securi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34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latin typeface="Verdana" pitchFamily="34" charset="0"/>
              <a:ea typeface="+mn-ea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>
                <a:solidFill>
                  <a:srgbClr val="A6A6A6"/>
                </a:solidFill>
              </a:rPr>
              <a:t>Slide: </a:t>
            </a:r>
            <a:fld id="{55164920-4DCD-44B8-B044-1D6BC493A243}" type="slidenum">
              <a:rPr lang="en-US" sz="800" i="0">
                <a:solidFill>
                  <a:srgbClr val="A6A6A6"/>
                </a:solidFill>
              </a:rPr>
              <a:pPr/>
              <a:t>‹#›</a:t>
            </a:fld>
            <a:endParaRPr lang="fr-FR" sz="800" i="0">
              <a:solidFill>
                <a:srgbClr val="A6A6A6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 dirty="0">
                <a:solidFill>
                  <a:srgbClr val="A6A6A6"/>
                </a:solidFill>
              </a:rPr>
              <a:t>Copyright © </a:t>
            </a:r>
            <a:r>
              <a:rPr lang="en-US" sz="800" i="0" dirty="0" smtClean="0">
                <a:solidFill>
                  <a:srgbClr val="A6A6A6"/>
                </a:solidFill>
              </a:rPr>
              <a:t>2013 </a:t>
            </a:r>
            <a:r>
              <a:rPr lang="en-US" sz="800" i="0" dirty="0" err="1">
                <a:solidFill>
                  <a:srgbClr val="A6A6A6"/>
                </a:solidFill>
              </a:rPr>
              <a:t>AdaCore</a:t>
            </a:r>
            <a:r>
              <a:rPr lang="en-US" sz="800" i="0" dirty="0">
                <a:solidFill>
                  <a:srgbClr val="A6A6A6"/>
                </a:solidFill>
              </a:rPr>
              <a:t> </a:t>
            </a:r>
            <a:endParaRPr lang="fr-FR" sz="800" i="0" dirty="0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3242320" cy="297000"/>
          </a:xfrm>
        </p:spPr>
        <p:txBody>
          <a:bodyPr/>
          <a:lstStyle/>
          <a:p>
            <a:r>
              <a:rPr lang="en-US" dirty="0" smtClean="0"/>
              <a:t>Claire Dross and </a:t>
            </a:r>
            <a:r>
              <a:rPr lang="en-US" u="sng" dirty="0" smtClean="0"/>
              <a:t>Yannick Moy</a:t>
            </a:r>
            <a:endParaRPr lang="en-US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RSSRail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algn="ctr"/>
            <a:r>
              <a:rPr lang="en-US" dirty="0" smtClean="0"/>
              <a:t>Abstract Software Specifications </a:t>
            </a:r>
          </a:p>
          <a:p>
            <a:pPr algn="ctr"/>
            <a:r>
              <a:rPr lang="en-US" dirty="0" smtClean="0"/>
              <a:t>and Automatic Proof of Refinement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48064" y="4269432"/>
            <a:ext cx="3386336" cy="2399928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/>
              <a:t>a</a:t>
            </a:r>
            <a:r>
              <a:rPr lang="fr-FR" sz="2400" b="0" i="1" dirty="0" smtClean="0"/>
              <a:t>bstract </a:t>
            </a:r>
            <a:r>
              <a:rPr lang="fr-FR" sz="2400" b="0" i="1" dirty="0" err="1"/>
              <a:t>s</a:t>
            </a:r>
            <a:r>
              <a:rPr lang="fr-FR" sz="2400" b="0" i="1" dirty="0" err="1" smtClean="0"/>
              <a:t>pecification</a:t>
            </a:r>
            <a:r>
              <a:rPr lang="fr-FR" sz="2400" b="0" i="1" dirty="0" smtClean="0"/>
              <a:t> and </a:t>
            </a:r>
            <a:r>
              <a:rPr lang="fr-FR" sz="2400" b="0" i="1" dirty="0" err="1" smtClean="0"/>
              <a:t>verification</a:t>
            </a:r>
            <a:r>
              <a:rPr lang="fr-FR" sz="2400" b="0" i="1" dirty="0" smtClean="0"/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 smtClean="0"/>
              <a:t>of user </a:t>
            </a:r>
            <a:r>
              <a:rPr lang="fr-FR" sz="2400" b="0" i="1" dirty="0"/>
              <a:t>s</a:t>
            </a:r>
            <a:r>
              <a:rPr lang="fr-FR" sz="2400" b="0" i="1" dirty="0" smtClean="0"/>
              <a:t>oftware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i="1" dirty="0" err="1" smtClean="0"/>
              <a:t>with</a:t>
            </a:r>
            <a:r>
              <a:rPr lang="fr-FR" sz="2400" i="1" dirty="0" smtClean="0"/>
              <a:t> B Method</a:t>
            </a:r>
            <a:endParaRPr lang="fr-FR" sz="2400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Abstract </a:t>
            </a:r>
            <a:r>
              <a:rPr lang="fr-FR" dirty="0" err="1" smtClean="0"/>
              <a:t>Specification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dirty="0" err="1" smtClean="0"/>
              <a:t>Verification</a:t>
            </a:r>
            <a:r>
              <a:rPr lang="fr-FR" dirty="0" smtClean="0"/>
              <a:t> of Software </a:t>
            </a:r>
            <a:r>
              <a:rPr lang="fr-FR" dirty="0" err="1" smtClean="0"/>
              <a:t>with</a:t>
            </a:r>
            <a:r>
              <a:rPr lang="fr-FR" dirty="0" smtClean="0"/>
              <a:t> B Method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539552" y="842256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Abstract B Machine</a:t>
            </a: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1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/>
              <a:t>	</a:t>
            </a:r>
            <a:r>
              <a:rPr lang="fr-FR" sz="1800" i="0" dirty="0" smtClean="0"/>
              <a:t>	</a:t>
            </a:r>
            <a:r>
              <a:rPr lang="fr-FR" sz="1800" i="0" dirty="0" err="1" smtClean="0"/>
              <a:t>Subst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2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solidFill>
                  <a:schemeClr val="tx1"/>
                </a:solidFill>
                <a:effectLst/>
              </a:rPr>
              <a:t>	</a:t>
            </a:r>
            <a:r>
              <a:rPr kumimoji="0" lang="fr-FR" sz="1800" b="0" i="0" u="none" strike="noStrike" cap="none" normalizeH="0" baseline="0" dirty="0" smtClean="0">
                <a:solidFill>
                  <a:schemeClr val="tx1"/>
                </a:solidFill>
                <a:effectLst/>
              </a:rPr>
              <a:t>	</a:t>
            </a:r>
            <a:r>
              <a:rPr kumimoji="0" lang="fr-FR" sz="1800" b="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Subst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539552" y="4187141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Concrete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 B Machine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baseline="0" dirty="0" smtClean="0">
                <a:solidFill>
                  <a:schemeClr val="tx1"/>
                </a:solidFill>
                <a:effectLst/>
              </a:rPr>
              <a:t>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based</a:t>
            </a:r>
            <a:r>
              <a:rPr lang="fr-FR" sz="1800" i="0" dirty="0" smtClean="0"/>
              <a:t> 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arrays</a:t>
            </a:r>
            <a:endParaRPr lang="fr-FR" sz="1800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dirty="0" smtClean="0">
                <a:solidFill>
                  <a:schemeClr val="tx1"/>
                </a:solidFill>
                <a:effectLst/>
              </a:rPr>
              <a:t> 2	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5150024" y="836712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Set</a:t>
            </a:r>
            <a:r>
              <a:rPr kumimoji="0" lang="fr-FR" sz="1800" b="1" i="1" u="none" strike="noStrike" cap="none" normalizeH="0" dirty="0" smtClean="0">
                <a:solidFill>
                  <a:schemeClr val="tx1"/>
                </a:solidFill>
                <a:effectLst/>
                <a:latin typeface="Arial" charset="0"/>
              </a:rPr>
              <a:t> Theory</a:t>
            </a:r>
            <a:endParaRPr kumimoji="0" lang="fr-FR" sz="1800" b="1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5823476" y="1459249"/>
            <a:ext cx="2016224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solidFill>
                  <a:schemeClr val="tx1"/>
                </a:solidFill>
                <a:effectLst/>
                <a:latin typeface="Arial" charset="0"/>
              </a:rPr>
              <a:t>Sequence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5354444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6909226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Map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016728" y="1367551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  <a:endParaRPr lang="fr-FR" sz="4400" i="0" kern="12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2016728" y="2179329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  <a:endParaRPr lang="fr-FR" sz="4400" i="0" kern="1200" dirty="0" smtClean="0"/>
          </a:p>
        </p:txBody>
      </p:sp>
      <p:sp>
        <p:nvSpPr>
          <p:cNvPr id="13" name="Flèche vers la droite 12"/>
          <p:cNvSpPr/>
          <p:nvPr/>
        </p:nvSpPr>
        <p:spPr>
          <a:xfrm>
            <a:off x="3352982" y="1706351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/>
          <p:cNvSpPr/>
          <p:nvPr/>
        </p:nvSpPr>
        <p:spPr>
          <a:xfrm>
            <a:off x="3352981" y="2497147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008918" y="1921501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USE</a:t>
            </a:r>
            <a:endParaRPr lang="fr-FR" sz="32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 rot="10800000">
            <a:off x="2016728" y="4866982"/>
            <a:ext cx="430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800" i="0" kern="1200" dirty="0" smtClean="0"/>
              <a:t>{</a:t>
            </a:r>
            <a:endParaRPr lang="fr-FR" sz="8800" i="0" kern="1200" dirty="0" smtClean="0"/>
          </a:p>
        </p:txBody>
      </p:sp>
      <p:sp>
        <p:nvSpPr>
          <p:cNvPr id="17" name="Flèche vers la droite 16"/>
          <p:cNvSpPr/>
          <p:nvPr/>
        </p:nvSpPr>
        <p:spPr>
          <a:xfrm rot="16200000">
            <a:off x="1808815" y="3647777"/>
            <a:ext cx="851456" cy="2216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27584" y="3489865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smtClean="0">
                <a:solidFill>
                  <a:schemeClr val="accent1"/>
                </a:solidFill>
              </a:rPr>
              <a:t>IMPLE MENTS</a:t>
            </a:r>
            <a:endParaRPr lang="fr-FR" sz="32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48064" y="4269432"/>
            <a:ext cx="3386336" cy="2399928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/>
              <a:t>a</a:t>
            </a:r>
            <a:r>
              <a:rPr lang="fr-FR" sz="2400" b="0" i="1" dirty="0" smtClean="0"/>
              <a:t>bstract </a:t>
            </a:r>
            <a:r>
              <a:rPr lang="fr-FR" sz="2400" b="0" i="1" dirty="0" err="1"/>
              <a:t>s</a:t>
            </a:r>
            <a:r>
              <a:rPr lang="fr-FR" sz="2400" b="0" i="1" dirty="0" err="1" smtClean="0"/>
              <a:t>pecification</a:t>
            </a:r>
            <a:r>
              <a:rPr lang="fr-FR" sz="2400" b="0" i="1" dirty="0" smtClean="0"/>
              <a:t> and </a:t>
            </a:r>
            <a:r>
              <a:rPr lang="fr-FR" sz="2400" b="0" i="1" dirty="0" err="1" smtClean="0"/>
              <a:t>verification</a:t>
            </a:r>
            <a:r>
              <a:rPr lang="fr-FR" sz="2400" b="0" i="1" dirty="0" smtClean="0"/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 smtClean="0"/>
              <a:t>of </a:t>
            </a:r>
            <a:r>
              <a:rPr lang="fr-FR" sz="2400" i="1" dirty="0" smtClean="0"/>
              <a:t>simple </a:t>
            </a:r>
            <a:r>
              <a:rPr lang="fr-FR" sz="2400" i="1" dirty="0" err="1" smtClean="0"/>
              <a:t>allocator</a:t>
            </a:r>
            <a:r>
              <a:rPr lang="fr-FR" sz="2400" i="1" dirty="0" smtClean="0"/>
              <a:t> </a:t>
            </a:r>
            <a:r>
              <a:rPr lang="fr-FR" sz="2400" b="0" i="1" dirty="0" err="1" smtClean="0"/>
              <a:t>implemented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using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arrays</a:t>
            </a:r>
            <a:endParaRPr lang="fr-FR" sz="2400" b="0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Abstract </a:t>
            </a:r>
            <a:r>
              <a:rPr lang="fr-FR" dirty="0" err="1" smtClean="0"/>
              <a:t>Specification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dirty="0" err="1" smtClean="0"/>
              <a:t>Verification</a:t>
            </a:r>
            <a:r>
              <a:rPr lang="fr-FR" dirty="0" smtClean="0"/>
              <a:t> of Simple </a:t>
            </a:r>
            <a:r>
              <a:rPr lang="fr-FR" dirty="0" err="1" smtClean="0"/>
              <a:t>Allocator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539552" y="842256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Simple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</a:rPr>
              <a:t>Allocator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</a:rPr>
              <a:t>Spec</a:t>
            </a: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Alloc	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/>
              <a:t>	</a:t>
            </a:r>
            <a:r>
              <a:rPr lang="fr-FR" sz="1800" i="0" dirty="0" smtClean="0"/>
              <a:t>	Post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Free	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solidFill>
                  <a:schemeClr val="tx1"/>
                </a:solidFill>
                <a:effectLst/>
              </a:rPr>
              <a:t>	</a:t>
            </a:r>
            <a:r>
              <a:rPr kumimoji="0" lang="fr-FR" sz="1800" b="0" i="0" u="none" strike="noStrike" cap="none" normalizeH="0" baseline="0" dirty="0" smtClean="0">
                <a:solidFill>
                  <a:schemeClr val="tx1"/>
                </a:solidFill>
                <a:effectLst/>
              </a:rPr>
              <a:t>	Post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539552" y="4187141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Simple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Allocator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 Body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smtClean="0">
                <a:solidFill>
                  <a:schemeClr val="tx1"/>
                </a:solidFill>
                <a:effectLst/>
              </a:rPr>
              <a:t>Alloc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based</a:t>
            </a:r>
            <a:r>
              <a:rPr lang="fr-FR" sz="1800" i="0" dirty="0" smtClean="0"/>
              <a:t> 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arrays</a:t>
            </a:r>
            <a:endParaRPr lang="fr-FR" sz="1800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dirty="0" smtClean="0">
                <a:solidFill>
                  <a:schemeClr val="tx1"/>
                </a:solidFill>
                <a:effectLst/>
              </a:rPr>
              <a:t>Free	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5150024" y="836712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Model of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Allocator</a:t>
            </a:r>
            <a:endParaRPr kumimoji="0" lang="fr-FR" sz="1800" b="1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Available</a:t>
            </a:r>
            <a:r>
              <a:rPr kumimoji="0" lang="fr-FR" sz="1800" i="0" u="none" strike="noStrike" cap="none" normalizeH="0" baseline="0" dirty="0" smtClean="0">
                <a:solidFill>
                  <a:schemeClr val="tx1"/>
                </a:solidFill>
                <a:effectLst/>
              </a:rPr>
              <a:t>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Resources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Allocated</a:t>
            </a:r>
            <a:endParaRPr lang="fr-FR" sz="1800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Resources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6785248" y="1459929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016728" y="1367551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  <a:endParaRPr lang="fr-FR" sz="4400" i="0" kern="12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2016728" y="2179329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  <a:endParaRPr lang="fr-FR" sz="4400" i="0" kern="1200" dirty="0" smtClean="0"/>
          </a:p>
        </p:txBody>
      </p:sp>
      <p:sp>
        <p:nvSpPr>
          <p:cNvPr id="13" name="Flèche vers la droite 12"/>
          <p:cNvSpPr/>
          <p:nvPr/>
        </p:nvSpPr>
        <p:spPr>
          <a:xfrm>
            <a:off x="3352982" y="1706351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/>
          <p:cNvSpPr/>
          <p:nvPr/>
        </p:nvSpPr>
        <p:spPr>
          <a:xfrm>
            <a:off x="3352981" y="2497147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031063" y="192150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IS-A</a:t>
            </a:r>
            <a:endParaRPr lang="fr-FR" sz="32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 rot="10800000">
            <a:off x="2016728" y="4866982"/>
            <a:ext cx="430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800" i="0" kern="1200" dirty="0" smtClean="0"/>
              <a:t>{</a:t>
            </a:r>
            <a:endParaRPr lang="fr-FR" sz="8800" i="0" kern="1200" dirty="0" smtClean="0"/>
          </a:p>
        </p:txBody>
      </p:sp>
      <p:sp>
        <p:nvSpPr>
          <p:cNvPr id="17" name="Flèche vers la droite 16"/>
          <p:cNvSpPr/>
          <p:nvPr/>
        </p:nvSpPr>
        <p:spPr>
          <a:xfrm rot="16200000">
            <a:off x="1808815" y="3647777"/>
            <a:ext cx="851456" cy="2216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27584" y="3489865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IMPLE MENTS</a:t>
            </a:r>
            <a:endParaRPr lang="fr-FR" sz="32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6785248" y="2312193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220072" y="1143000"/>
            <a:ext cx="3314328" cy="53340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dirty="0" err="1" smtClean="0"/>
              <a:t>Refinement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expressed</a:t>
            </a:r>
            <a:r>
              <a:rPr lang="fr-FR" sz="2400" b="0" dirty="0" smtClean="0"/>
              <a:t> in </a:t>
            </a:r>
            <a:r>
              <a:rPr lang="fr-FR" sz="2400" b="0" dirty="0" err="1" smtClean="0"/>
              <a:t>ghost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function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Is_Valid</a:t>
            </a:r>
            <a:endParaRPr lang="fr-FR" sz="2400" b="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dirty="0" err="1" smtClean="0"/>
              <a:t>Is_Valid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is</a:t>
            </a:r>
            <a:r>
              <a:rPr lang="fr-FR" sz="2400" b="0" dirty="0" smtClean="0"/>
              <a:t> the Post of </a:t>
            </a:r>
            <a:r>
              <a:rPr lang="fr-FR" sz="2400" b="0" dirty="0" err="1" smtClean="0"/>
              <a:t>function</a:t>
            </a:r>
            <a:r>
              <a:rPr lang="fr-FR" sz="2400" b="0" dirty="0" smtClean="0"/>
              <a:t> Model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b="0" dirty="0" smtClean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b="0" dirty="0" err="1" smtClean="0"/>
              <a:t>Two</a:t>
            </a:r>
            <a:r>
              <a:rPr lang="fr-FR" sz="2400" b="0" dirty="0" smtClean="0"/>
              <a:t> simple </a:t>
            </a:r>
            <a:r>
              <a:rPr lang="fr-FR" sz="2400" b="0" dirty="0" err="1"/>
              <a:t>loop</a:t>
            </a:r>
            <a:r>
              <a:rPr lang="fr-FR" sz="2400" b="0" dirty="0"/>
              <a:t> </a:t>
            </a:r>
            <a:r>
              <a:rPr lang="fr-FR" sz="2400" b="0" dirty="0" smtClean="0"/>
              <a:t>invariants in </a:t>
            </a:r>
            <a:r>
              <a:rPr lang="fr-FR" sz="2400" b="0" dirty="0" err="1" smtClean="0"/>
              <a:t>Add</a:t>
            </a:r>
            <a:r>
              <a:rPr lang="fr-FR" sz="2400" b="0" dirty="0" smtClean="0"/>
              <a:t> and Model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b="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b="0" dirty="0" err="1" smtClean="0"/>
              <a:t>AoRTE</a:t>
            </a:r>
            <a:r>
              <a:rPr lang="fr-FR" sz="2400" b="0" dirty="0" smtClean="0"/>
              <a:t> + </a:t>
            </a:r>
            <a:r>
              <a:rPr lang="fr-FR" sz="2400" b="0" dirty="0" err="1" smtClean="0"/>
              <a:t>refinement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proved</a:t>
            </a:r>
            <a:r>
              <a:rPr lang="fr-FR" sz="2400" b="0" dirty="0" smtClean="0"/>
              <a:t> at </a:t>
            </a:r>
            <a:r>
              <a:rPr lang="fr-FR" sz="2400" b="0" dirty="0" err="1" smtClean="0"/>
              <a:t>level</a:t>
            </a:r>
            <a:r>
              <a:rPr lang="fr-FR" sz="2400" b="0" dirty="0" smtClean="0"/>
              <a:t> 2 (12s)</a:t>
            </a:r>
            <a:endParaRPr lang="fr-FR" sz="2400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Refinement</a:t>
            </a:r>
            <a:r>
              <a:rPr lang="fr-FR" dirty="0" smtClean="0"/>
              <a:t> of </a:t>
            </a:r>
            <a:r>
              <a:rPr lang="fr-FR" dirty="0"/>
              <a:t>Simple </a:t>
            </a:r>
            <a:r>
              <a:rPr lang="fr-FR" dirty="0" err="1" smtClean="0"/>
              <a:t>Allocator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00093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04149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08038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12094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916150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420206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972101" y="1556792"/>
            <a:ext cx="1583676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Available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2483935" y="2114128"/>
            <a:ext cx="1656017" cy="72008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Allocated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Connecteur droit 13"/>
          <p:cNvCxnSpPr/>
          <p:nvPr/>
        </p:nvCxnSpPr>
        <p:spPr bwMode="auto">
          <a:xfrm>
            <a:off x="395536" y="3861048"/>
            <a:ext cx="41764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ZoneTexte 15"/>
          <p:cNvSpPr txBox="1"/>
          <p:nvPr/>
        </p:nvSpPr>
        <p:spPr>
          <a:xfrm>
            <a:off x="152400" y="3460998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dirty="0" smtClean="0"/>
              <a:t>ABSTRACT</a:t>
            </a:r>
            <a:endParaRPr lang="fr-FR" sz="1400" b="1" i="0" kern="1200" dirty="0" smtClean="0"/>
          </a:p>
        </p:txBody>
      </p:sp>
      <p:sp>
        <p:nvSpPr>
          <p:cNvPr id="17" name="ZoneTexte 16"/>
          <p:cNvSpPr txBox="1"/>
          <p:nvPr/>
        </p:nvSpPr>
        <p:spPr>
          <a:xfrm>
            <a:off x="152400" y="3953322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smtClean="0"/>
              <a:t>CONCRETE</a:t>
            </a:r>
            <a:endParaRPr lang="fr-FR" sz="1400" b="1" i="0" kern="1200" dirty="0" smtClean="0"/>
          </a:p>
        </p:txBody>
      </p:sp>
      <p:sp>
        <p:nvSpPr>
          <p:cNvPr id="18" name="Flèche vers la droite 17"/>
          <p:cNvSpPr/>
          <p:nvPr/>
        </p:nvSpPr>
        <p:spPr>
          <a:xfrm rot="16200000">
            <a:off x="1212866" y="3765909"/>
            <a:ext cx="2123472" cy="2600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642579" y="3212976"/>
            <a:ext cx="1511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i="0" kern="1200" dirty="0" smtClean="0">
                <a:solidFill>
                  <a:schemeClr val="accent1"/>
                </a:solidFill>
              </a:rPr>
              <a:t>GHOST </a:t>
            </a:r>
          </a:p>
          <a:p>
            <a:pPr algn="ctr"/>
            <a:r>
              <a:rPr lang="fr-FR" sz="2000" b="1" i="0" dirty="0" smtClean="0">
                <a:solidFill>
                  <a:schemeClr val="accent1"/>
                </a:solidFill>
              </a:rPr>
              <a:t>FUNCTION</a:t>
            </a:r>
          </a:p>
          <a:p>
            <a:pPr algn="ctr"/>
            <a:r>
              <a:rPr lang="fr-FR" sz="2000" b="1" i="0" kern="1200" dirty="0" smtClean="0">
                <a:solidFill>
                  <a:schemeClr val="accent1"/>
                </a:solidFill>
              </a:rPr>
              <a:t>Model</a:t>
            </a:r>
            <a:endParaRPr lang="fr-FR" sz="20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4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48064" y="4269432"/>
            <a:ext cx="3386336" cy="2399928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/>
              <a:t>a</a:t>
            </a:r>
            <a:r>
              <a:rPr lang="fr-FR" sz="2400" b="0" i="1" dirty="0" smtClean="0"/>
              <a:t>bstract </a:t>
            </a:r>
            <a:r>
              <a:rPr lang="fr-FR" sz="2400" b="0" i="1" dirty="0" err="1"/>
              <a:t>s</a:t>
            </a:r>
            <a:r>
              <a:rPr lang="fr-FR" sz="2400" b="0" i="1" dirty="0" err="1" smtClean="0"/>
              <a:t>pecification</a:t>
            </a:r>
            <a:r>
              <a:rPr lang="fr-FR" sz="2400" b="0" i="1" dirty="0" smtClean="0"/>
              <a:t> and </a:t>
            </a:r>
            <a:r>
              <a:rPr lang="fr-FR" sz="2400" b="0" i="1" dirty="0" err="1" smtClean="0"/>
              <a:t>verification</a:t>
            </a:r>
            <a:r>
              <a:rPr lang="fr-FR" sz="2400" b="0" i="1" dirty="0" smtClean="0"/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 smtClean="0"/>
              <a:t>of </a:t>
            </a:r>
            <a:r>
              <a:rPr lang="fr-FR" sz="2400" i="1" dirty="0" smtClean="0"/>
              <a:t>free </a:t>
            </a:r>
            <a:r>
              <a:rPr lang="fr-FR" sz="2400" i="1" dirty="0" err="1" smtClean="0"/>
              <a:t>list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allocator</a:t>
            </a:r>
            <a:r>
              <a:rPr lang="fr-FR" sz="2400" i="1" dirty="0" smtClean="0"/>
              <a:t> </a:t>
            </a:r>
            <a:r>
              <a:rPr lang="fr-FR" sz="2400" b="0" i="1" dirty="0" err="1" smtClean="0"/>
              <a:t>implemented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using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arrays</a:t>
            </a:r>
            <a:endParaRPr lang="fr-FR" sz="2400" b="0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Abstract </a:t>
            </a:r>
            <a:r>
              <a:rPr lang="fr-FR" dirty="0" err="1" smtClean="0"/>
              <a:t>Specification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dirty="0" err="1" smtClean="0"/>
              <a:t>Verification</a:t>
            </a:r>
            <a:r>
              <a:rPr lang="fr-FR" dirty="0" smtClean="0"/>
              <a:t> of Free List </a:t>
            </a:r>
            <a:r>
              <a:rPr lang="fr-FR" dirty="0" err="1" smtClean="0"/>
              <a:t>Allocator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Arrays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539552" y="842256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Free List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</a:rPr>
              <a:t>Allocator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</a:rPr>
              <a:t>Spec</a:t>
            </a: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Alloc	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/>
              <a:t>	</a:t>
            </a:r>
            <a:r>
              <a:rPr lang="fr-FR" sz="1800" i="0" dirty="0" smtClean="0"/>
              <a:t>	Post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Free	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solidFill>
                  <a:schemeClr val="tx1"/>
                </a:solidFill>
                <a:effectLst/>
              </a:rPr>
              <a:t>	</a:t>
            </a:r>
            <a:r>
              <a:rPr kumimoji="0" lang="fr-FR" sz="1800" b="0" i="0" u="none" strike="noStrike" cap="none" normalizeH="0" baseline="0" dirty="0" smtClean="0">
                <a:solidFill>
                  <a:schemeClr val="tx1"/>
                </a:solidFill>
                <a:effectLst/>
              </a:rPr>
              <a:t>	Post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539552" y="4187141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Fre</a:t>
            </a:r>
            <a:r>
              <a:rPr lang="fr-FR" sz="1800" b="1" dirty="0" smtClean="0"/>
              <a:t>e List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Allocator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 Body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smtClean="0">
                <a:solidFill>
                  <a:schemeClr val="tx1"/>
                </a:solidFill>
                <a:effectLst/>
              </a:rPr>
              <a:t>Alloc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based</a:t>
            </a:r>
            <a:r>
              <a:rPr lang="fr-FR" sz="1800" i="0" dirty="0" smtClean="0"/>
              <a:t> 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arrays</a:t>
            </a:r>
            <a:endParaRPr lang="fr-FR" sz="1800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dirty="0" smtClean="0">
                <a:solidFill>
                  <a:schemeClr val="tx1"/>
                </a:solidFill>
                <a:effectLst/>
              </a:rPr>
              <a:t>Free	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5150024" y="836712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Model of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Allocator</a:t>
            </a:r>
            <a:endParaRPr kumimoji="0" lang="fr-FR" sz="1800" b="1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Available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Resources</a:t>
            </a:r>
            <a:endParaRPr kumimoji="0" lang="fr-FR" sz="180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Allocated</a:t>
            </a:r>
            <a:endParaRPr lang="fr-FR" sz="1800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Resources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016728" y="1367551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  <a:endParaRPr lang="fr-FR" sz="4400" i="0" kern="12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2016728" y="2179329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  <a:endParaRPr lang="fr-FR" sz="4400" i="0" kern="1200" dirty="0" smtClean="0"/>
          </a:p>
        </p:txBody>
      </p:sp>
      <p:sp>
        <p:nvSpPr>
          <p:cNvPr id="13" name="Flèche vers la droite 12"/>
          <p:cNvSpPr/>
          <p:nvPr/>
        </p:nvSpPr>
        <p:spPr>
          <a:xfrm>
            <a:off x="3352982" y="1706351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/>
          <p:cNvSpPr/>
          <p:nvPr/>
        </p:nvSpPr>
        <p:spPr>
          <a:xfrm>
            <a:off x="3352981" y="2497147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031063" y="192150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IS-A</a:t>
            </a:r>
            <a:endParaRPr lang="fr-FR" sz="32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 rot="10800000">
            <a:off x="2016728" y="4866982"/>
            <a:ext cx="430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800" i="0" kern="1200" dirty="0" smtClean="0"/>
              <a:t>{</a:t>
            </a:r>
            <a:endParaRPr lang="fr-FR" sz="8800" i="0" kern="1200" dirty="0" smtClean="0"/>
          </a:p>
        </p:txBody>
      </p:sp>
      <p:sp>
        <p:nvSpPr>
          <p:cNvPr id="17" name="Flèche vers la droite 16"/>
          <p:cNvSpPr/>
          <p:nvPr/>
        </p:nvSpPr>
        <p:spPr>
          <a:xfrm rot="16200000">
            <a:off x="1808815" y="3647777"/>
            <a:ext cx="851456" cy="2216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27584" y="3489865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IMPLE MENTS</a:t>
            </a:r>
            <a:endParaRPr lang="fr-FR" sz="32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6785248" y="2312193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Ellipse 19"/>
          <p:cNvSpPr/>
          <p:nvPr/>
        </p:nvSpPr>
        <p:spPr bwMode="auto">
          <a:xfrm>
            <a:off x="6444208" y="1459249"/>
            <a:ext cx="2016224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solidFill>
                  <a:schemeClr val="tx1"/>
                </a:solidFill>
                <a:effectLst/>
                <a:latin typeface="Arial" charset="0"/>
              </a:rPr>
              <a:t>Sequence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220072" y="1143000"/>
            <a:ext cx="3314328" cy="53340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fr-FR" sz="2400" b="0" dirty="0" err="1"/>
              <a:t>Refinement</a:t>
            </a:r>
            <a:r>
              <a:rPr lang="fr-FR" sz="2400" b="0" dirty="0"/>
              <a:t> </a:t>
            </a:r>
            <a:r>
              <a:rPr lang="fr-FR" sz="2400" b="0" dirty="0" err="1"/>
              <a:t>expressed</a:t>
            </a:r>
            <a:r>
              <a:rPr lang="fr-FR" sz="2400" b="0" dirty="0"/>
              <a:t> in </a:t>
            </a:r>
            <a:r>
              <a:rPr lang="fr-FR" sz="2400" b="0" dirty="0" err="1"/>
              <a:t>ghost</a:t>
            </a:r>
            <a:r>
              <a:rPr lang="fr-FR" sz="2400" b="0" dirty="0"/>
              <a:t> variable Model and </a:t>
            </a:r>
            <a:r>
              <a:rPr lang="fr-FR" sz="2400" b="0" dirty="0" err="1"/>
              <a:t>ghost</a:t>
            </a:r>
            <a:r>
              <a:rPr lang="fr-FR" sz="2400" b="0" dirty="0"/>
              <a:t> </a:t>
            </a:r>
            <a:r>
              <a:rPr lang="fr-FR" sz="2400" b="0" dirty="0" err="1"/>
              <a:t>function</a:t>
            </a:r>
            <a:r>
              <a:rPr lang="fr-FR" sz="2400" b="0" dirty="0"/>
              <a:t> </a:t>
            </a:r>
            <a:r>
              <a:rPr lang="fr-FR" sz="2400" b="0" dirty="0" err="1"/>
              <a:t>Is_Valid</a:t>
            </a:r>
            <a:endParaRPr lang="fr-FR" sz="2400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dirty="0" err="1" smtClean="0"/>
              <a:t>Is_Valid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is</a:t>
            </a:r>
            <a:r>
              <a:rPr lang="fr-FR" sz="2400" b="0" dirty="0" smtClean="0"/>
              <a:t> in the </a:t>
            </a:r>
            <a:r>
              <a:rPr lang="fr-FR" sz="2400" b="0" dirty="0" err="1" smtClean="0"/>
              <a:t>Pre</a:t>
            </a:r>
            <a:r>
              <a:rPr lang="fr-FR" sz="2400" b="0" dirty="0" smtClean="0"/>
              <a:t> and Post of Alloc and Free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b="0" dirty="0" smtClean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b="0" dirty="0" err="1" smtClean="0"/>
              <a:t>Two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loop</a:t>
            </a:r>
            <a:r>
              <a:rPr lang="fr-FR" sz="2400" b="0" dirty="0" smtClean="0"/>
              <a:t> invariants in </a:t>
            </a:r>
            <a:r>
              <a:rPr lang="fr-FR" sz="2400" b="0" dirty="0" err="1" smtClean="0"/>
              <a:t>elaboration</a:t>
            </a:r>
            <a:r>
              <a:rPr lang="fr-FR" sz="2400" b="0" dirty="0" smtClean="0"/>
              <a:t> code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b="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b="0" dirty="0" err="1" smtClean="0"/>
              <a:t>AoRTE</a:t>
            </a:r>
            <a:r>
              <a:rPr lang="fr-FR" sz="2400" b="0" dirty="0" smtClean="0"/>
              <a:t> + </a:t>
            </a:r>
            <a:r>
              <a:rPr lang="fr-FR" sz="2400" b="0" dirty="0" err="1" smtClean="0"/>
              <a:t>refinement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proved</a:t>
            </a:r>
            <a:r>
              <a:rPr lang="fr-FR" sz="2400" b="0" dirty="0" smtClean="0"/>
              <a:t> at </a:t>
            </a:r>
            <a:r>
              <a:rPr lang="fr-FR" sz="2400" b="0" dirty="0" err="1" smtClean="0"/>
              <a:t>level</a:t>
            </a:r>
            <a:r>
              <a:rPr lang="fr-FR" sz="2400" b="0" dirty="0" smtClean="0"/>
              <a:t> 2 (18s)</a:t>
            </a:r>
            <a:endParaRPr lang="fr-FR" sz="2400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Refinement</a:t>
            </a:r>
            <a:r>
              <a:rPr lang="fr-FR" dirty="0" smtClean="0"/>
              <a:t> of Free List </a:t>
            </a:r>
            <a:r>
              <a:rPr lang="fr-FR" dirty="0" err="1" smtClean="0"/>
              <a:t>Allocator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00093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04149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08038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12094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916150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420206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972101" y="1556792"/>
            <a:ext cx="1583676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Available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2483935" y="2114128"/>
            <a:ext cx="1656017" cy="72008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Allocated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Connecteur droit 13"/>
          <p:cNvCxnSpPr/>
          <p:nvPr/>
        </p:nvCxnSpPr>
        <p:spPr bwMode="auto">
          <a:xfrm>
            <a:off x="395536" y="3861048"/>
            <a:ext cx="41764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ZoneTexte 15"/>
          <p:cNvSpPr txBox="1"/>
          <p:nvPr/>
        </p:nvSpPr>
        <p:spPr>
          <a:xfrm>
            <a:off x="152400" y="3460998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dirty="0" smtClean="0"/>
              <a:t>ABSTRACT</a:t>
            </a:r>
            <a:endParaRPr lang="fr-FR" sz="1400" b="1" i="0" kern="1200" dirty="0" smtClean="0"/>
          </a:p>
        </p:txBody>
      </p:sp>
      <p:sp>
        <p:nvSpPr>
          <p:cNvPr id="17" name="ZoneTexte 16"/>
          <p:cNvSpPr txBox="1"/>
          <p:nvPr/>
        </p:nvSpPr>
        <p:spPr>
          <a:xfrm>
            <a:off x="152400" y="3953322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smtClean="0"/>
              <a:t>CONCRETE</a:t>
            </a:r>
            <a:endParaRPr lang="fr-FR" sz="1400" b="1" i="0" kern="1200" dirty="0" smtClean="0"/>
          </a:p>
        </p:txBody>
      </p:sp>
      <p:sp>
        <p:nvSpPr>
          <p:cNvPr id="18" name="Flèche vers la droite 17"/>
          <p:cNvSpPr/>
          <p:nvPr/>
        </p:nvSpPr>
        <p:spPr>
          <a:xfrm rot="16200000">
            <a:off x="1423677" y="3555099"/>
            <a:ext cx="1701851" cy="260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 bwMode="auto">
          <a:xfrm>
            <a:off x="2699792" y="5733256"/>
            <a:ext cx="0" cy="5040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1" name="Freeform 23"/>
          <p:cNvSpPr/>
          <p:nvPr/>
        </p:nvSpPr>
        <p:spPr>
          <a:xfrm rot="3657642" flipH="1">
            <a:off x="1503119" y="5094754"/>
            <a:ext cx="736732" cy="1319215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254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2" name="Freeform 23"/>
          <p:cNvSpPr/>
          <p:nvPr/>
        </p:nvSpPr>
        <p:spPr>
          <a:xfrm rot="14484308" flipH="1">
            <a:off x="1758279" y="4133881"/>
            <a:ext cx="1181092" cy="2143788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254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642579" y="3212976"/>
            <a:ext cx="1511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i="0" kern="1200" dirty="0" smtClean="0">
                <a:solidFill>
                  <a:schemeClr val="accent1"/>
                </a:solidFill>
              </a:rPr>
              <a:t>GHOST </a:t>
            </a:r>
          </a:p>
          <a:p>
            <a:pPr algn="ctr"/>
            <a:r>
              <a:rPr lang="fr-FR" sz="2000" b="1" i="0" dirty="0" smtClean="0">
                <a:solidFill>
                  <a:schemeClr val="accent1"/>
                </a:solidFill>
              </a:rPr>
              <a:t>FUNCTION</a:t>
            </a:r>
          </a:p>
          <a:p>
            <a:pPr algn="ctr"/>
            <a:r>
              <a:rPr lang="fr-FR" sz="2000" b="1" i="0" kern="1200" dirty="0" err="1" smtClean="0">
                <a:solidFill>
                  <a:schemeClr val="accent1"/>
                </a:solidFill>
              </a:rPr>
              <a:t>Is_Valid</a:t>
            </a:r>
            <a:endParaRPr lang="fr-FR" sz="20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655647" y="994870"/>
            <a:ext cx="14801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i="0" kern="1200" dirty="0" smtClean="0">
                <a:solidFill>
                  <a:schemeClr val="accent1"/>
                </a:solidFill>
              </a:rPr>
              <a:t>GHOST </a:t>
            </a:r>
          </a:p>
          <a:p>
            <a:pPr algn="ctr"/>
            <a:r>
              <a:rPr lang="fr-FR" sz="2000" b="1" i="0" dirty="0" smtClean="0">
                <a:solidFill>
                  <a:schemeClr val="accent1"/>
                </a:solidFill>
              </a:rPr>
              <a:t>VARIABLE</a:t>
            </a:r>
          </a:p>
          <a:p>
            <a:pPr algn="ctr"/>
            <a:r>
              <a:rPr lang="fr-FR" sz="2000" b="1" i="0" kern="1200" dirty="0" smtClean="0">
                <a:solidFill>
                  <a:schemeClr val="accent1"/>
                </a:solidFill>
              </a:rPr>
              <a:t>Model</a:t>
            </a:r>
            <a:endParaRPr lang="fr-FR" sz="20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25" name="Flèche vers la droite 24"/>
          <p:cNvSpPr/>
          <p:nvPr/>
        </p:nvSpPr>
        <p:spPr>
          <a:xfrm rot="5400000">
            <a:off x="1423676" y="3705651"/>
            <a:ext cx="1701851" cy="260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3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220072" y="1143000"/>
            <a:ext cx="3314328" cy="53340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dirty="0" err="1" smtClean="0"/>
              <a:t>Refinement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expressed</a:t>
            </a:r>
            <a:r>
              <a:rPr lang="fr-FR" sz="2400" b="0" dirty="0" smtClean="0"/>
              <a:t> in </a:t>
            </a:r>
            <a:r>
              <a:rPr lang="fr-FR" sz="2400" b="0" dirty="0" err="1" smtClean="0"/>
              <a:t>ghost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function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Is_Valid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based</a:t>
            </a:r>
            <a:r>
              <a:rPr lang="fr-FR" sz="2400" b="0" dirty="0" smtClean="0"/>
              <a:t> on Model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dirty="0" err="1" smtClean="0"/>
              <a:t>Is_Valid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is</a:t>
            </a:r>
            <a:r>
              <a:rPr lang="fr-FR" sz="2400" b="0" dirty="0" smtClean="0"/>
              <a:t> in the </a:t>
            </a:r>
            <a:r>
              <a:rPr lang="fr-FR" sz="2400" b="0" dirty="0" err="1" smtClean="0"/>
              <a:t>Pre</a:t>
            </a:r>
            <a:r>
              <a:rPr lang="fr-FR" sz="2400" b="0" dirty="0" smtClean="0"/>
              <a:t> and Post of Alloc and Free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b="0" dirty="0" smtClean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b="0" dirty="0" err="1" smtClean="0"/>
              <a:t>Ghost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function</a:t>
            </a:r>
            <a:r>
              <a:rPr lang="fr-FR" sz="2400" b="0" dirty="0" smtClean="0"/>
              <a:t> Model </a:t>
            </a:r>
            <a:r>
              <a:rPr lang="fr-FR" sz="2400" b="0" dirty="0" err="1" smtClean="0"/>
              <a:t>with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Pre</a:t>
            </a:r>
            <a:r>
              <a:rPr lang="fr-FR" sz="2400" b="0" dirty="0" smtClean="0"/>
              <a:t>/Post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b="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b="0" dirty="0" err="1" smtClean="0"/>
              <a:t>AoRTE</a:t>
            </a:r>
            <a:r>
              <a:rPr lang="fr-FR" sz="2400" b="0" dirty="0" smtClean="0"/>
              <a:t> + </a:t>
            </a:r>
            <a:r>
              <a:rPr lang="fr-FR" sz="2400" b="0" dirty="0" err="1" smtClean="0"/>
              <a:t>refinement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proved</a:t>
            </a:r>
            <a:r>
              <a:rPr lang="fr-FR" sz="2400" b="0" dirty="0" smtClean="0"/>
              <a:t> at </a:t>
            </a:r>
            <a:r>
              <a:rPr lang="fr-FR" sz="2400" b="0" dirty="0" err="1" smtClean="0"/>
              <a:t>level</a:t>
            </a:r>
            <a:r>
              <a:rPr lang="fr-FR" sz="2400" b="0" dirty="0" smtClean="0"/>
              <a:t> 2 (18s)</a:t>
            </a:r>
            <a:endParaRPr lang="fr-FR" sz="2400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Refinement</a:t>
            </a:r>
            <a:r>
              <a:rPr lang="fr-FR" dirty="0" smtClean="0"/>
              <a:t> of Free List </a:t>
            </a:r>
            <a:r>
              <a:rPr lang="fr-FR" dirty="0" err="1" smtClean="0"/>
              <a:t>Allocator</a:t>
            </a:r>
            <a:r>
              <a:rPr lang="fr-FR" dirty="0" smtClean="0"/>
              <a:t> (</a:t>
            </a:r>
            <a:r>
              <a:rPr lang="fr-FR" dirty="0" err="1" smtClean="0"/>
              <a:t>Modified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00093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04149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08038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12094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916150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420206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972101" y="1556792"/>
            <a:ext cx="1583676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Available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2483935" y="2114128"/>
            <a:ext cx="1656017" cy="72008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Allocated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Connecteur droit 13"/>
          <p:cNvCxnSpPr/>
          <p:nvPr/>
        </p:nvCxnSpPr>
        <p:spPr bwMode="auto">
          <a:xfrm>
            <a:off x="395536" y="3861048"/>
            <a:ext cx="41764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ZoneTexte 15"/>
          <p:cNvSpPr txBox="1"/>
          <p:nvPr/>
        </p:nvSpPr>
        <p:spPr>
          <a:xfrm>
            <a:off x="152400" y="3460998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dirty="0" smtClean="0"/>
              <a:t>ABSTRACT</a:t>
            </a:r>
            <a:endParaRPr lang="fr-FR" sz="1400" b="1" i="0" kern="1200" dirty="0" smtClean="0"/>
          </a:p>
        </p:txBody>
      </p:sp>
      <p:sp>
        <p:nvSpPr>
          <p:cNvPr id="17" name="ZoneTexte 16"/>
          <p:cNvSpPr txBox="1"/>
          <p:nvPr/>
        </p:nvSpPr>
        <p:spPr>
          <a:xfrm>
            <a:off x="152400" y="3953322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smtClean="0"/>
              <a:t>CONCRETE</a:t>
            </a:r>
            <a:endParaRPr lang="fr-FR" sz="1400" b="1" i="0" kern="1200" dirty="0" smtClean="0"/>
          </a:p>
        </p:txBody>
      </p:sp>
      <p:sp>
        <p:nvSpPr>
          <p:cNvPr id="18" name="Flèche vers la droite 17"/>
          <p:cNvSpPr/>
          <p:nvPr/>
        </p:nvSpPr>
        <p:spPr>
          <a:xfrm rot="16200000">
            <a:off x="1423677" y="3555099"/>
            <a:ext cx="1701851" cy="260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 bwMode="auto">
          <a:xfrm>
            <a:off x="2699792" y="5733256"/>
            <a:ext cx="0" cy="5040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1" name="Freeform 23"/>
          <p:cNvSpPr/>
          <p:nvPr/>
        </p:nvSpPr>
        <p:spPr>
          <a:xfrm rot="3657642" flipH="1">
            <a:off x="1503119" y="5094754"/>
            <a:ext cx="736732" cy="1319215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254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2" name="Freeform 23"/>
          <p:cNvSpPr/>
          <p:nvPr/>
        </p:nvSpPr>
        <p:spPr>
          <a:xfrm rot="14484308" flipH="1">
            <a:off x="1758279" y="4133881"/>
            <a:ext cx="1181092" cy="2143788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254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642579" y="3212976"/>
            <a:ext cx="1511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i="0" kern="1200" dirty="0" smtClean="0">
                <a:solidFill>
                  <a:schemeClr val="accent1"/>
                </a:solidFill>
              </a:rPr>
              <a:t>GHOST </a:t>
            </a:r>
          </a:p>
          <a:p>
            <a:pPr algn="ctr"/>
            <a:r>
              <a:rPr lang="fr-FR" sz="2000" b="1" i="0" dirty="0" smtClean="0">
                <a:solidFill>
                  <a:schemeClr val="accent1"/>
                </a:solidFill>
              </a:rPr>
              <a:t>FUNCTION</a:t>
            </a:r>
          </a:p>
          <a:p>
            <a:pPr algn="ctr"/>
            <a:r>
              <a:rPr lang="fr-FR" sz="2000" b="1" i="0" kern="1200" dirty="0" smtClean="0">
                <a:solidFill>
                  <a:schemeClr val="accent1"/>
                </a:solidFill>
              </a:rPr>
              <a:t>Model</a:t>
            </a:r>
            <a:endParaRPr lang="fr-FR" sz="20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Comparison</a:t>
            </a:r>
            <a:r>
              <a:rPr lang="fr-FR" dirty="0" smtClean="0"/>
              <a:t> of the </a:t>
            </a:r>
            <a:r>
              <a:rPr lang="fr-FR" dirty="0" err="1" smtClean="0"/>
              <a:t>Three</a:t>
            </a:r>
            <a:r>
              <a:rPr lang="fr-FR" dirty="0" smtClean="0"/>
              <a:t> </a:t>
            </a:r>
            <a:r>
              <a:rPr lang="fr-FR" dirty="0" err="1" smtClean="0"/>
              <a:t>Modeling</a:t>
            </a:r>
            <a:r>
              <a:rPr lang="fr-FR" dirty="0" smtClean="0"/>
              <a:t> </a:t>
            </a:r>
            <a:r>
              <a:rPr lang="fr-FR" dirty="0" err="1" smtClean="0"/>
              <a:t>Approaches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05735128"/>
              </p:ext>
            </p:extLst>
          </p:nvPr>
        </p:nvGraphicFramePr>
        <p:xfrm>
          <a:off x="395536" y="908720"/>
          <a:ext cx="8352928" cy="5718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  <a:gridCol w="2088232"/>
                <a:gridCol w="2088232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Allocator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Simple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Free List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Free</a:t>
                      </a:r>
                      <a:r>
                        <a:rPr lang="fr-FR" baseline="0" dirty="0" smtClean="0"/>
                        <a:t> List (</a:t>
                      </a:r>
                      <a:r>
                        <a:rPr lang="fr-FR" baseline="0" dirty="0" err="1" smtClean="0"/>
                        <a:t>Mod</a:t>
                      </a:r>
                      <a:r>
                        <a:rPr lang="fr-FR" baseline="0" dirty="0" smtClean="0"/>
                        <a:t>)</a:t>
                      </a:r>
                      <a:endParaRPr lang="fr-FR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Model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Ghost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function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Ghost</a:t>
                      </a:r>
                      <a:r>
                        <a:rPr lang="fr-FR" dirty="0" smtClean="0"/>
                        <a:t> variables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Ghost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function</a:t>
                      </a:r>
                      <a:endParaRPr lang="fr-FR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Invariant in </a:t>
                      </a:r>
                      <a:r>
                        <a:rPr lang="fr-FR" b="1" dirty="0" err="1" smtClean="0"/>
                        <a:t>Pre</a:t>
                      </a:r>
                      <a:r>
                        <a:rPr lang="fr-FR" b="1" dirty="0" smtClean="0"/>
                        <a:t>/Post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yes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yes</a:t>
                      </a:r>
                      <a:endParaRPr lang="fr-FR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Loop Invariants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 – 6 conditions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 – 9 conditions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 – 23 conditions</a:t>
                      </a:r>
                      <a:endParaRPr lang="fr-FR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Ghost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baseline="0" dirty="0" err="1" smtClean="0"/>
                        <a:t>Functions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 + 2</a:t>
                      </a:r>
                      <a:endParaRPr lang="fr-FR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Auto-active </a:t>
                      </a:r>
                      <a:r>
                        <a:rPr lang="fr-FR" b="1" dirty="0" err="1" smtClean="0"/>
                        <a:t>Verification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yes</a:t>
                      </a:r>
                      <a:endParaRPr lang="fr-FR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Slocs</a:t>
                      </a:r>
                      <a:r>
                        <a:rPr lang="fr-FR" b="1" dirty="0" smtClean="0"/>
                        <a:t> (code)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38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49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49</a:t>
                      </a:r>
                      <a:endParaRPr lang="fr-FR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Slocs</a:t>
                      </a:r>
                      <a:r>
                        <a:rPr lang="fr-FR" b="1" dirty="0" smtClean="0"/>
                        <a:t> (</a:t>
                      </a:r>
                      <a:r>
                        <a:rPr lang="fr-FR" b="1" dirty="0" err="1" smtClean="0"/>
                        <a:t>contracts</a:t>
                      </a:r>
                      <a:r>
                        <a:rPr lang="fr-FR" b="1" dirty="0" smtClean="0"/>
                        <a:t>)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67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138</a:t>
                      </a:r>
                      <a:endParaRPr lang="fr-FR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Slocs</a:t>
                      </a:r>
                      <a:r>
                        <a:rPr lang="fr-FR" b="1" dirty="0" smtClean="0"/>
                        <a:t> (total)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119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167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261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8062664" cy="5334000"/>
          </a:xfrm>
        </p:spPr>
        <p:txBody>
          <a:bodyPr/>
          <a:lstStyle/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</a:t>
            </a:r>
            <a:r>
              <a:rPr lang="fr-FR" sz="2000" b="0" dirty="0" err="1" smtClean="0"/>
              <a:t>toolset</a:t>
            </a: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dirty="0">
                <a:solidFill>
                  <a:srgbClr val="0070C0"/>
                </a:solidFill>
              </a:rPr>
              <a:t>http://</a:t>
            </a:r>
            <a:r>
              <a:rPr lang="fr-FR" sz="2000" dirty="0" err="1">
                <a:solidFill>
                  <a:srgbClr val="0070C0"/>
                </a:solidFill>
              </a:rPr>
              <a:t>libre.adacore.com</a:t>
            </a:r>
            <a:r>
              <a:rPr lang="fr-FR" sz="2000" dirty="0">
                <a:solidFill>
                  <a:srgbClr val="0070C0"/>
                </a:solidFill>
              </a:rPr>
              <a:t>/</a:t>
            </a:r>
            <a:endParaRPr lang="fr-FR" sz="2000" dirty="0" smtClean="0">
              <a:solidFill>
                <a:srgbClr val="0070C0"/>
              </a:solidFill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Code source of </a:t>
            </a:r>
            <a:r>
              <a:rPr lang="fr-FR" sz="2000" b="0" dirty="0" err="1" smtClean="0"/>
              <a:t>examples</a:t>
            </a: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dirty="0" smtClean="0">
                <a:solidFill>
                  <a:srgbClr val="0070C0"/>
                </a:solidFill>
              </a:rPr>
              <a:t>https</a:t>
            </a:r>
            <a:r>
              <a:rPr lang="fr-FR" sz="2000" dirty="0">
                <a:solidFill>
                  <a:srgbClr val="0070C0"/>
                </a:solidFill>
              </a:rPr>
              <a:t>://</a:t>
            </a:r>
            <a:r>
              <a:rPr lang="fr-FR" sz="2000" dirty="0" err="1" smtClean="0">
                <a:solidFill>
                  <a:srgbClr val="0070C0"/>
                </a:solidFill>
              </a:rPr>
              <a:t>forge.open-do.org</a:t>
            </a:r>
            <a:r>
              <a:rPr lang="fr-FR" sz="2000" dirty="0" smtClean="0">
                <a:solidFill>
                  <a:srgbClr val="0070C0"/>
                </a:solidFill>
              </a:rPr>
              <a:t>/</a:t>
            </a:r>
            <a:r>
              <a:rPr lang="fr-FR" sz="2000" dirty="0" err="1" smtClean="0">
                <a:solidFill>
                  <a:srgbClr val="0070C0"/>
                </a:solidFill>
              </a:rPr>
              <a:t>anonscm</a:t>
            </a:r>
            <a:r>
              <a:rPr lang="fr-FR" sz="2000" dirty="0" smtClean="0">
                <a:solidFill>
                  <a:srgbClr val="0070C0"/>
                </a:solidFill>
              </a:rPr>
              <a:t>/git/spark2014/spark2014.git/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blog and </a:t>
            </a:r>
            <a:r>
              <a:rPr lang="fr-FR" sz="2000" b="0" dirty="0" err="1" smtClean="0"/>
              <a:t>resources</a:t>
            </a:r>
            <a:r>
              <a:rPr lang="fr-FR" sz="2000" b="0" dirty="0" smtClean="0"/>
              <a:t> (</a:t>
            </a:r>
            <a:r>
              <a:rPr lang="fr-FR" sz="2000" b="0" dirty="0" err="1" smtClean="0"/>
              <a:t>User’s</a:t>
            </a:r>
            <a:r>
              <a:rPr lang="fr-FR" sz="2000" b="0" dirty="0" smtClean="0"/>
              <a:t> Guide)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dirty="0">
                <a:solidFill>
                  <a:srgbClr val="0070C0"/>
                </a:solidFill>
              </a:rPr>
              <a:t>http://</a:t>
            </a:r>
            <a:r>
              <a:rPr lang="fr-FR" sz="2000" dirty="0" smtClean="0">
                <a:solidFill>
                  <a:srgbClr val="0070C0"/>
                </a:solidFill>
              </a:rPr>
              <a:t>www.spark-2014.org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online training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>
                <a:solidFill>
                  <a:srgbClr val="0070C0"/>
                </a:solidFill>
              </a:rPr>
              <a:t>http://</a:t>
            </a:r>
            <a:r>
              <a:rPr lang="en-US" sz="2000" dirty="0" err="1">
                <a:solidFill>
                  <a:srgbClr val="0070C0"/>
                </a:solidFill>
              </a:rPr>
              <a:t>u.adacore.com</a:t>
            </a:r>
            <a:endParaRPr lang="en-US" sz="2000" u="sng" dirty="0">
              <a:solidFill>
                <a:srgbClr val="0070C0"/>
              </a:solidFill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b="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SPARK </a:t>
            </a:r>
            <a:r>
              <a:rPr lang="fr-FR" dirty="0" err="1" smtClean="0"/>
              <a:t>Resources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46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</a:t>
            </a:r>
            <a:endParaRPr lang="en-US" dirty="0"/>
          </a:p>
        </p:txBody>
      </p:sp>
      <p:pic>
        <p:nvPicPr>
          <p:cNvPr id="4" name="partnership-4inch300dpi_black_transpar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5268" y="908720"/>
            <a:ext cx="3255264" cy="1085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5" descr="ada2012png-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64" y="1981651"/>
            <a:ext cx="1224136" cy="60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32" y="2703548"/>
            <a:ext cx="8028384" cy="1070451"/>
          </a:xfrm>
          <a:prstGeom prst="rect">
            <a:avLst/>
          </a:prstGeom>
        </p:spPr>
      </p:pic>
      <p:grpSp>
        <p:nvGrpSpPr>
          <p:cNvPr id="12" name="Grouper 11"/>
          <p:cNvGrpSpPr/>
          <p:nvPr/>
        </p:nvGrpSpPr>
        <p:grpSpPr>
          <a:xfrm>
            <a:off x="467544" y="3591971"/>
            <a:ext cx="8529050" cy="2421951"/>
            <a:chOff x="467544" y="3591971"/>
            <a:chExt cx="8529050" cy="2421951"/>
          </a:xfrm>
        </p:grpSpPr>
        <p:pic>
          <p:nvPicPr>
            <p:cNvPr id="5" name="Espace réservé du contenu 3" descr="spark_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54637" b="-154637"/>
            <a:stretch>
              <a:fillRect/>
            </a:stretch>
          </p:blipFill>
          <p:spPr bwMode="auto">
            <a:xfrm>
              <a:off x="467544" y="3591971"/>
              <a:ext cx="2788428" cy="1533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210" y="4986067"/>
              <a:ext cx="8028384" cy="1027855"/>
            </a:xfrm>
            <a:prstGeom prst="rect">
              <a:avLst/>
            </a:prstGeom>
          </p:spPr>
        </p:pic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653" y="2569621"/>
            <a:ext cx="5257800" cy="2044700"/>
          </a:xfrm>
          <a:prstGeom prst="rect">
            <a:avLst/>
          </a:prstGeom>
          <a:ln w="63500"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310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Ghost Code in SPARK 2014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19" name="Flèche vers la droite 18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304800" y="1863744"/>
            <a:ext cx="1295400" cy="114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 i="0" kern="0" dirty="0" smtClean="0">
                <a:solidFill>
                  <a:schemeClr val="tx1"/>
                </a:solidFill>
              </a:rPr>
              <a:t>ghost </a:t>
            </a:r>
          </a:p>
          <a:p>
            <a:pPr marL="0" indent="0">
              <a:buFontTx/>
              <a:buNone/>
            </a:pPr>
            <a:r>
              <a:rPr lang="en-US" sz="2000" b="0" i="0" kern="0" dirty="0" smtClean="0">
                <a:solidFill>
                  <a:schemeClr val="tx1"/>
                </a:solidFill>
              </a:rPr>
              <a:t>functions</a:t>
            </a:r>
            <a:endParaRPr lang="en-US" sz="2000" b="0" i="0" kern="0" dirty="0">
              <a:solidFill>
                <a:schemeClr val="tx1"/>
              </a:solidFill>
            </a:endParaRPr>
          </a:p>
        </p:txBody>
      </p:sp>
      <p:sp>
        <p:nvSpPr>
          <p:cNvPr id="22" name="Flèche vers la droite 21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 smtClean="0">
                <a:latin typeface="+mn-lt"/>
              </a:rPr>
              <a:t>compile</a:t>
            </a:r>
            <a:endParaRPr lang="en-US" i="0" dirty="0">
              <a:latin typeface="+mn-lt"/>
            </a:endParaRPr>
          </a:p>
        </p:txBody>
      </p:sp>
      <p:sp>
        <p:nvSpPr>
          <p:cNvPr id="24" name="Flèche vers la droite 23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>
                <a:latin typeface="+mn-lt"/>
              </a:rPr>
              <a:t>w</a:t>
            </a:r>
            <a:r>
              <a:rPr lang="en-US" i="0" dirty="0" smtClean="0">
                <a:latin typeface="+mn-lt"/>
              </a:rPr>
              <a:t>ith assertions</a:t>
            </a:r>
            <a:endParaRPr lang="en-US" i="0" dirty="0">
              <a:latin typeface="+mn-lt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  <a:latin typeface="+mn-lt"/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  <a:latin typeface="+mn-lt"/>
              </a:rPr>
              <a:t>sed in formal + test</a:t>
            </a:r>
            <a:endParaRPr 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80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Ghost Code in SPARK 2014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19" name="Flèche vers la droite 18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304800" y="1863744"/>
            <a:ext cx="1295400" cy="114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 i="0" kern="0" dirty="0" smtClean="0">
                <a:solidFill>
                  <a:schemeClr val="tx1"/>
                </a:solidFill>
              </a:rPr>
              <a:t>ghost </a:t>
            </a:r>
          </a:p>
          <a:p>
            <a:pPr marL="0" indent="0">
              <a:buFontTx/>
              <a:buNone/>
            </a:pPr>
            <a:r>
              <a:rPr lang="en-US" sz="2000" b="0" i="0" kern="0" dirty="0" smtClean="0">
                <a:solidFill>
                  <a:schemeClr val="tx1"/>
                </a:solidFill>
              </a:rPr>
              <a:t>functions</a:t>
            </a:r>
            <a:endParaRPr lang="en-US" sz="2000" b="0" i="0" kern="0" dirty="0">
              <a:solidFill>
                <a:schemeClr val="tx1"/>
              </a:solidFill>
            </a:endParaRPr>
          </a:p>
        </p:txBody>
      </p:sp>
      <p:sp>
        <p:nvSpPr>
          <p:cNvPr id="22" name="Flèche vers la droite 21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 smtClean="0">
                <a:latin typeface="+mn-lt"/>
              </a:rPr>
              <a:t>compile</a:t>
            </a:r>
            <a:endParaRPr lang="en-US" i="0" dirty="0">
              <a:latin typeface="+mn-lt"/>
            </a:endParaRPr>
          </a:p>
        </p:txBody>
      </p:sp>
      <p:sp>
        <p:nvSpPr>
          <p:cNvPr id="24" name="Flèche vers la droite 23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>
                <a:latin typeface="+mn-lt"/>
              </a:rPr>
              <a:t>w</a:t>
            </a:r>
            <a:r>
              <a:rPr lang="en-US" i="0" dirty="0" smtClean="0">
                <a:latin typeface="+mn-lt"/>
              </a:rPr>
              <a:t>ith assertions</a:t>
            </a:r>
            <a:endParaRPr lang="en-US" i="0" dirty="0">
              <a:latin typeface="+mn-lt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  <a:latin typeface="+mn-lt"/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  <a:latin typeface="+mn-lt"/>
              </a:rPr>
              <a:t>sed in formal + test</a:t>
            </a:r>
            <a:endParaRPr lang="en-US" sz="4400" dirty="0">
              <a:latin typeface="+mn-lt"/>
            </a:endParaRPr>
          </a:p>
        </p:txBody>
      </p:sp>
      <p:sp>
        <p:nvSpPr>
          <p:cNvPr id="14" name="Flèche vers la droite 13"/>
          <p:cNvSpPr/>
          <p:nvPr/>
        </p:nvSpPr>
        <p:spPr>
          <a:xfrm>
            <a:off x="1600200" y="3543300"/>
            <a:ext cx="1295400" cy="2317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3009900"/>
            <a:ext cx="160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 smtClean="0">
                <a:latin typeface="+mn-lt"/>
              </a:rPr>
              <a:t>ghost 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 smtClean="0">
                <a:latin typeface="+mn-lt"/>
              </a:rPr>
              <a:t>variables,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>
                <a:latin typeface="+mn-lt"/>
              </a:rPr>
              <a:t>t</a:t>
            </a:r>
            <a:r>
              <a:rPr lang="en-US" i="0" dirty="0" smtClean="0">
                <a:latin typeface="+mn-lt"/>
              </a:rPr>
              <a:t>ypes,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 smtClean="0">
                <a:latin typeface="+mn-lt"/>
              </a:rPr>
              <a:t>procedures</a:t>
            </a:r>
            <a:endParaRPr lang="en-US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8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Ghost Code in SPARK 2014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85000"/>
                  </a:schemeClr>
                </a:solidFill>
                <a:latin typeface="Helvetica"/>
                <a:cs typeface="Helvetica"/>
              </a:rPr>
              <a:t>+</a:t>
            </a:r>
            <a:endParaRPr lang="fr-FR" sz="4000" dirty="0">
              <a:solidFill>
                <a:schemeClr val="bg1">
                  <a:lumMod val="8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304800" y="1863744"/>
            <a:ext cx="1295400" cy="114615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 i="0" kern="0" dirty="0" smtClean="0">
                <a:solidFill>
                  <a:schemeClr val="bg1">
                    <a:lumMod val="85000"/>
                  </a:schemeClr>
                </a:solidFill>
              </a:rPr>
              <a:t>ghost </a:t>
            </a:r>
          </a:p>
          <a:p>
            <a:pPr marL="0" indent="0">
              <a:buFontTx/>
              <a:buNone/>
            </a:pPr>
            <a:r>
              <a:rPr lang="en-US" sz="2000" b="0" i="0" kern="0" dirty="0" smtClean="0">
                <a:solidFill>
                  <a:schemeClr val="bg1">
                    <a:lumMod val="85000"/>
                  </a:schemeClr>
                </a:solidFill>
              </a:rPr>
              <a:t>functions</a:t>
            </a:r>
            <a:endParaRPr lang="en-US" sz="2000" b="0" i="0" kern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Flèche vers la droite 21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 smtClean="0">
                <a:latin typeface="+mn-lt"/>
              </a:rPr>
              <a:t>compile</a:t>
            </a:r>
            <a:endParaRPr lang="en-US" i="0" dirty="0">
              <a:latin typeface="+mn-lt"/>
            </a:endParaRPr>
          </a:p>
        </p:txBody>
      </p:sp>
      <p:sp>
        <p:nvSpPr>
          <p:cNvPr id="24" name="Flèche vers la droite 23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w</a:t>
            </a:r>
            <a:r>
              <a:rPr lang="en-US" i="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ith assertions</a:t>
            </a:r>
            <a:endParaRPr lang="en-US" i="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033963" y="4584526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>
                <a:solidFill>
                  <a:srgbClr val="2D72AD"/>
                </a:solidFill>
                <a:latin typeface="+mn-lt"/>
              </a:rPr>
              <a:t>r</a:t>
            </a:r>
            <a:r>
              <a:rPr lang="en-US" sz="4400" b="1" smtClean="0">
                <a:solidFill>
                  <a:srgbClr val="2D72AD"/>
                </a:solidFill>
                <a:latin typeface="+mn-lt"/>
              </a:rPr>
              <a:t>emoved in final build</a:t>
            </a:r>
            <a:endParaRPr lang="en-US" sz="4400" dirty="0">
              <a:latin typeface="+mn-lt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3009900"/>
            <a:ext cx="1600200" cy="1600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ghost 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variables,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t</a:t>
            </a:r>
            <a:r>
              <a:rPr lang="en-US" i="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ypes,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procedures</a:t>
            </a:r>
            <a:endParaRPr lang="en-US" i="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4" name="Flèche vers la droite 13"/>
          <p:cNvSpPr/>
          <p:nvPr/>
        </p:nvSpPr>
        <p:spPr>
          <a:xfrm>
            <a:off x="1600200" y="3543300"/>
            <a:ext cx="1295400" cy="231756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Flèche vers la droite 18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>
                  <a:lumMod val="85000"/>
                </a:schemeClr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>
                    <a:lumMod val="85000"/>
                  </a:schemeClr>
                </a:solidFill>
                <a:cs typeface="Helvetica"/>
              </a:rPr>
              <a:t>contracts</a:t>
            </a:r>
            <a:endParaRPr lang="fr-FR" sz="5400" baseline="30000" dirty="0">
              <a:solidFill>
                <a:schemeClr val="bg1">
                  <a:lumMod val="85000"/>
                </a:schemeClr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0744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Container Library in SPARK 2014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539552" y="1124744"/>
            <a:ext cx="8064896" cy="158417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Functional</a:t>
            </a:r>
            <a:r>
              <a:rPr kumimoji="0" lang="fr-FR" sz="1800" b="0" i="1" u="none" strike="noStrike" cap="none" normalizeH="0" dirty="0" smtClean="0">
                <a:solidFill>
                  <a:schemeClr val="tx1"/>
                </a:solidFill>
                <a:effectLst/>
                <a:latin typeface="Arial" charset="0"/>
              </a:rPr>
              <a:t> Containers</a:t>
            </a: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à coins arrondis 17"/>
          <p:cNvSpPr/>
          <p:nvPr/>
        </p:nvSpPr>
        <p:spPr bwMode="auto">
          <a:xfrm>
            <a:off x="539552" y="2996952"/>
            <a:ext cx="8064896" cy="158417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Standard </a:t>
            </a:r>
            <a:r>
              <a:rPr kumimoji="0" lang="fr-FR" sz="1800" b="0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Imperative</a:t>
            </a:r>
            <a:r>
              <a:rPr kumimoji="0" lang="fr-FR" sz="1800" b="0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 Containers</a:t>
            </a: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à coins arrondis 18"/>
          <p:cNvSpPr/>
          <p:nvPr/>
        </p:nvSpPr>
        <p:spPr bwMode="auto">
          <a:xfrm>
            <a:off x="539552" y="4869160"/>
            <a:ext cx="8064896" cy="158417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User</a:t>
            </a:r>
            <a:r>
              <a:rPr kumimoji="0" lang="fr-FR" sz="1800" b="0" i="1" u="none" strike="noStrike" cap="none" normalizeH="0" dirty="0" smtClean="0">
                <a:solidFill>
                  <a:schemeClr val="tx1"/>
                </a:solidFill>
                <a:effectLst/>
                <a:latin typeface="Arial" charset="0"/>
              </a:rPr>
              <a:t> Code</a:t>
            </a: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Ellipse 19"/>
          <p:cNvSpPr/>
          <p:nvPr/>
        </p:nvSpPr>
        <p:spPr bwMode="auto">
          <a:xfrm>
            <a:off x="1334353" y="1727199"/>
            <a:ext cx="2016224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solidFill>
                  <a:schemeClr val="tx1"/>
                </a:solidFill>
                <a:effectLst/>
                <a:latin typeface="Arial" charset="0"/>
              </a:rPr>
              <a:t>Sequence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4173243" y="172504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6660232" y="3601845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Map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1236449" y="3645024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List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3046884" y="3645024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Vector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4857319" y="3601845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6320807" y="172504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Map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6" name="Grouper 35"/>
          <p:cNvGrpSpPr/>
          <p:nvPr/>
        </p:nvGrpSpPr>
        <p:grpSpPr>
          <a:xfrm>
            <a:off x="1920525" y="2143278"/>
            <a:ext cx="6284857" cy="4328061"/>
            <a:chOff x="1920525" y="2143278"/>
            <a:chExt cx="6284857" cy="4328061"/>
          </a:xfrm>
        </p:grpSpPr>
        <p:sp>
          <p:nvSpPr>
            <p:cNvPr id="30" name="Freeform 23"/>
            <p:cNvSpPr/>
            <p:nvPr/>
          </p:nvSpPr>
          <p:spPr>
            <a:xfrm rot="12720752">
              <a:off x="2426980" y="2464528"/>
              <a:ext cx="1661546" cy="3324048"/>
            </a:xfrm>
            <a:custGeom>
              <a:avLst/>
              <a:gdLst>
                <a:gd name="connsiteX0" fmla="*/ 831273 w 831273"/>
                <a:gd name="connsiteY0" fmla="*/ 1149927 h 1149927"/>
                <a:gd name="connsiteX1" fmla="*/ 207818 w 831273"/>
                <a:gd name="connsiteY1" fmla="*/ 775854 h 1149927"/>
                <a:gd name="connsiteX2" fmla="*/ 0 w 831273"/>
                <a:gd name="connsiteY2" fmla="*/ 0 h 1149927"/>
                <a:gd name="connsiteX0" fmla="*/ 840798 w 840798"/>
                <a:gd name="connsiteY0" fmla="*/ 911802 h 911802"/>
                <a:gd name="connsiteX1" fmla="*/ 207818 w 840798"/>
                <a:gd name="connsiteY1" fmla="*/ 775854 h 911802"/>
                <a:gd name="connsiteX2" fmla="*/ 0 w 840798"/>
                <a:gd name="connsiteY2" fmla="*/ 0 h 911802"/>
                <a:gd name="connsiteX0" fmla="*/ 840798 w 840798"/>
                <a:gd name="connsiteY0" fmla="*/ 911802 h 911802"/>
                <a:gd name="connsiteX1" fmla="*/ 198293 w 840798"/>
                <a:gd name="connsiteY1" fmla="*/ 547254 h 911802"/>
                <a:gd name="connsiteX2" fmla="*/ 0 w 840798"/>
                <a:gd name="connsiteY2" fmla="*/ 0 h 91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0798" h="911802">
                  <a:moveTo>
                    <a:pt x="840798" y="911802"/>
                  </a:moveTo>
                  <a:cubicBezTo>
                    <a:pt x="598343" y="820592"/>
                    <a:pt x="336838" y="738908"/>
                    <a:pt x="198293" y="547254"/>
                  </a:cubicBezTo>
                  <a:cubicBezTo>
                    <a:pt x="59748" y="355600"/>
                    <a:pt x="34636" y="292100"/>
                    <a:pt x="0" y="0"/>
                  </a:cubicBezTo>
                </a:path>
              </a:pathLst>
            </a:custGeom>
            <a:noFill/>
            <a:ln w="76200" cmpd="sng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1" name="Freeform 23"/>
            <p:cNvSpPr/>
            <p:nvPr/>
          </p:nvSpPr>
          <p:spPr>
            <a:xfrm rot="9896027">
              <a:off x="3641597" y="2143278"/>
              <a:ext cx="677718" cy="1738718"/>
            </a:xfrm>
            <a:custGeom>
              <a:avLst/>
              <a:gdLst>
                <a:gd name="connsiteX0" fmla="*/ 831273 w 831273"/>
                <a:gd name="connsiteY0" fmla="*/ 1149927 h 1149927"/>
                <a:gd name="connsiteX1" fmla="*/ 207818 w 831273"/>
                <a:gd name="connsiteY1" fmla="*/ 775854 h 1149927"/>
                <a:gd name="connsiteX2" fmla="*/ 0 w 831273"/>
                <a:gd name="connsiteY2" fmla="*/ 0 h 1149927"/>
                <a:gd name="connsiteX0" fmla="*/ 840798 w 840798"/>
                <a:gd name="connsiteY0" fmla="*/ 911802 h 911802"/>
                <a:gd name="connsiteX1" fmla="*/ 207818 w 840798"/>
                <a:gd name="connsiteY1" fmla="*/ 775854 h 911802"/>
                <a:gd name="connsiteX2" fmla="*/ 0 w 840798"/>
                <a:gd name="connsiteY2" fmla="*/ 0 h 911802"/>
                <a:gd name="connsiteX0" fmla="*/ 840798 w 840798"/>
                <a:gd name="connsiteY0" fmla="*/ 911802 h 911802"/>
                <a:gd name="connsiteX1" fmla="*/ 198293 w 840798"/>
                <a:gd name="connsiteY1" fmla="*/ 547254 h 911802"/>
                <a:gd name="connsiteX2" fmla="*/ 0 w 840798"/>
                <a:gd name="connsiteY2" fmla="*/ 0 h 91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0798" h="911802">
                  <a:moveTo>
                    <a:pt x="840798" y="911802"/>
                  </a:moveTo>
                  <a:cubicBezTo>
                    <a:pt x="598343" y="820592"/>
                    <a:pt x="336838" y="738908"/>
                    <a:pt x="198293" y="547254"/>
                  </a:cubicBezTo>
                  <a:cubicBezTo>
                    <a:pt x="59748" y="355600"/>
                    <a:pt x="34636" y="292100"/>
                    <a:pt x="0" y="0"/>
                  </a:cubicBezTo>
                </a:path>
              </a:pathLst>
            </a:custGeom>
            <a:noFill/>
            <a:ln w="76200" cmpd="sng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920525" y="5915622"/>
              <a:ext cx="2440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2800" b="1" i="0" kern="1200" dirty="0" smtClean="0">
                  <a:solidFill>
                    <a:schemeClr val="accent1"/>
                  </a:solidFill>
                </a:rPr>
                <a:t>CONTRACTS</a:t>
              </a:r>
              <a:endParaRPr lang="fr-FR" sz="2800" b="1" i="0" kern="12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4445859" y="3074027"/>
              <a:ext cx="2440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2800" b="1" i="0" kern="1200" dirty="0" smtClean="0">
                  <a:solidFill>
                    <a:schemeClr val="accent1"/>
                  </a:solidFill>
                </a:rPr>
                <a:t>CONTRACTS</a:t>
              </a:r>
              <a:endParaRPr lang="fr-FR" sz="2800" b="1" i="0" kern="12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34" name="Freeform 23"/>
            <p:cNvSpPr/>
            <p:nvPr/>
          </p:nvSpPr>
          <p:spPr>
            <a:xfrm rot="9896027">
              <a:off x="6535137" y="4118706"/>
              <a:ext cx="677718" cy="1738718"/>
            </a:xfrm>
            <a:custGeom>
              <a:avLst/>
              <a:gdLst>
                <a:gd name="connsiteX0" fmla="*/ 831273 w 831273"/>
                <a:gd name="connsiteY0" fmla="*/ 1149927 h 1149927"/>
                <a:gd name="connsiteX1" fmla="*/ 207818 w 831273"/>
                <a:gd name="connsiteY1" fmla="*/ 775854 h 1149927"/>
                <a:gd name="connsiteX2" fmla="*/ 0 w 831273"/>
                <a:gd name="connsiteY2" fmla="*/ 0 h 1149927"/>
                <a:gd name="connsiteX0" fmla="*/ 840798 w 840798"/>
                <a:gd name="connsiteY0" fmla="*/ 911802 h 911802"/>
                <a:gd name="connsiteX1" fmla="*/ 207818 w 840798"/>
                <a:gd name="connsiteY1" fmla="*/ 775854 h 911802"/>
                <a:gd name="connsiteX2" fmla="*/ 0 w 840798"/>
                <a:gd name="connsiteY2" fmla="*/ 0 h 911802"/>
                <a:gd name="connsiteX0" fmla="*/ 840798 w 840798"/>
                <a:gd name="connsiteY0" fmla="*/ 911802 h 911802"/>
                <a:gd name="connsiteX1" fmla="*/ 198293 w 840798"/>
                <a:gd name="connsiteY1" fmla="*/ 547254 h 911802"/>
                <a:gd name="connsiteX2" fmla="*/ 0 w 840798"/>
                <a:gd name="connsiteY2" fmla="*/ 0 h 91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0798" h="911802">
                  <a:moveTo>
                    <a:pt x="840798" y="911802"/>
                  </a:moveTo>
                  <a:cubicBezTo>
                    <a:pt x="598343" y="820592"/>
                    <a:pt x="336838" y="738908"/>
                    <a:pt x="198293" y="547254"/>
                  </a:cubicBezTo>
                  <a:cubicBezTo>
                    <a:pt x="59748" y="355600"/>
                    <a:pt x="34636" y="292100"/>
                    <a:pt x="0" y="0"/>
                  </a:cubicBezTo>
                </a:path>
              </a:pathLst>
            </a:custGeom>
            <a:noFill/>
            <a:ln w="76200" cmpd="sng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5566519" y="5517232"/>
              <a:ext cx="263886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800" b="1" i="0" kern="1200" dirty="0" smtClean="0">
                  <a:solidFill>
                    <a:schemeClr val="accent1"/>
                  </a:solidFill>
                </a:rPr>
                <a:t>DATA </a:t>
              </a:r>
            </a:p>
            <a:p>
              <a:pPr algn="ctr"/>
              <a:r>
                <a:rPr lang="fr-FR" sz="2800" b="1" i="0" kern="1200" dirty="0" smtClean="0">
                  <a:solidFill>
                    <a:schemeClr val="accent1"/>
                  </a:solidFill>
                </a:rPr>
                <a:t>STRUCTURES</a:t>
              </a:r>
              <a:endParaRPr lang="fr-FR" sz="2800" b="1" i="0" kern="1200" dirty="0" smtClean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93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48064" y="4269432"/>
            <a:ext cx="3386336" cy="2399928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/>
              <a:t>a</a:t>
            </a:r>
            <a:r>
              <a:rPr lang="fr-FR" sz="2400" b="0" i="1" dirty="0" smtClean="0"/>
              <a:t>bstract </a:t>
            </a:r>
            <a:r>
              <a:rPr lang="fr-FR" sz="2400" b="0" i="1" dirty="0" err="1"/>
              <a:t>s</a:t>
            </a:r>
            <a:r>
              <a:rPr lang="fr-FR" sz="2400" b="0" i="1" dirty="0" err="1" smtClean="0"/>
              <a:t>pecification</a:t>
            </a:r>
            <a:r>
              <a:rPr lang="fr-FR" sz="2400" b="0" i="1" dirty="0" smtClean="0"/>
              <a:t> of </a:t>
            </a:r>
            <a:r>
              <a:rPr lang="fr-FR" sz="2400" i="1" dirty="0" err="1" smtClean="0"/>
              <a:t>imperative</a:t>
            </a:r>
            <a:r>
              <a:rPr lang="fr-FR" sz="2400" i="1" dirty="0" smtClean="0"/>
              <a:t> containers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 err="1" smtClean="0"/>
              <a:t>implemented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using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dynamic</a:t>
            </a:r>
            <a:r>
              <a:rPr lang="fr-FR" sz="2400" b="0" i="1" dirty="0" smtClean="0"/>
              <a:t> allocation, </a:t>
            </a:r>
            <a:r>
              <a:rPr lang="fr-FR" sz="2400" b="0" i="1" dirty="0" err="1" smtClean="0"/>
              <a:t>arrays</a:t>
            </a:r>
            <a:r>
              <a:rPr lang="fr-FR" sz="2400" b="0" i="1" dirty="0" smtClean="0"/>
              <a:t>, etc.</a:t>
            </a:r>
            <a:endParaRPr lang="fr-FR" sz="2400" b="0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Abstract </a:t>
            </a:r>
            <a:r>
              <a:rPr lang="fr-FR" dirty="0" err="1" smtClean="0"/>
              <a:t>Specification</a:t>
            </a:r>
            <a:r>
              <a:rPr lang="fr-FR" dirty="0" smtClean="0"/>
              <a:t> of the </a:t>
            </a:r>
            <a:r>
              <a:rPr lang="fr-FR" dirty="0" err="1" smtClean="0"/>
              <a:t>Imperative</a:t>
            </a:r>
            <a:r>
              <a:rPr lang="fr-FR" dirty="0" smtClean="0"/>
              <a:t> Container Library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539552" y="842256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</a:rPr>
              <a:t>Specification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 / API</a:t>
            </a: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1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/>
              <a:t>	</a:t>
            </a:r>
            <a:r>
              <a:rPr lang="fr-FR" sz="1800" i="0" dirty="0" smtClean="0"/>
              <a:t>	Post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2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solidFill>
                  <a:schemeClr val="tx1"/>
                </a:solidFill>
                <a:effectLst/>
              </a:rPr>
              <a:t>	</a:t>
            </a:r>
            <a:r>
              <a:rPr kumimoji="0" lang="fr-FR" sz="1800" b="0" i="0" u="none" strike="noStrike" cap="none" normalizeH="0" baseline="0" dirty="0" smtClean="0">
                <a:solidFill>
                  <a:schemeClr val="tx1"/>
                </a:solidFill>
                <a:effectLst/>
              </a:rPr>
              <a:t>	Post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539552" y="4187141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Body /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Implementation</a:t>
            </a:r>
            <a:endParaRPr kumimoji="0" lang="fr-FR" sz="1800" b="1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baseline="0" dirty="0" smtClean="0">
                <a:solidFill>
                  <a:schemeClr val="tx1"/>
                </a:solidFill>
                <a:effectLst/>
              </a:rPr>
              <a:t>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in full Ada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dirty="0" smtClean="0">
                <a:solidFill>
                  <a:schemeClr val="tx1"/>
                </a:solidFill>
                <a:effectLst/>
              </a:rPr>
              <a:t> 2	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5150024" y="836712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Functional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 Containers</a:t>
            </a:r>
            <a:endParaRPr kumimoji="0" lang="fr-FR" sz="1800" b="1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5823476" y="1459249"/>
            <a:ext cx="2016224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solidFill>
                  <a:schemeClr val="tx1"/>
                </a:solidFill>
                <a:effectLst/>
                <a:latin typeface="Arial" charset="0"/>
              </a:rPr>
              <a:t>Sequence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5354444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6909226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Map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016728" y="1367551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  <a:endParaRPr lang="fr-FR" sz="4400" i="0" kern="12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2016728" y="2179329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  <a:endParaRPr lang="fr-FR" sz="4400" i="0" kern="1200" dirty="0" smtClean="0"/>
          </a:p>
        </p:txBody>
      </p:sp>
      <p:sp>
        <p:nvSpPr>
          <p:cNvPr id="13" name="Flèche vers la droite 12"/>
          <p:cNvSpPr/>
          <p:nvPr/>
        </p:nvSpPr>
        <p:spPr>
          <a:xfrm>
            <a:off x="3352982" y="1706351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/>
          <p:cNvSpPr/>
          <p:nvPr/>
        </p:nvSpPr>
        <p:spPr>
          <a:xfrm>
            <a:off x="3352981" y="2497147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008918" y="1921501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USE</a:t>
            </a:r>
            <a:endParaRPr lang="fr-FR" sz="32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 rot="10800000">
            <a:off x="2016728" y="4866982"/>
            <a:ext cx="430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800" i="0" kern="1200" dirty="0" smtClean="0"/>
              <a:t>{</a:t>
            </a:r>
            <a:endParaRPr lang="fr-FR" sz="8800" i="0" kern="1200" dirty="0" smtClean="0"/>
          </a:p>
        </p:txBody>
      </p:sp>
      <p:sp>
        <p:nvSpPr>
          <p:cNvPr id="17" name="Flèche vers la droite 16"/>
          <p:cNvSpPr/>
          <p:nvPr/>
        </p:nvSpPr>
        <p:spPr>
          <a:xfrm rot="16200000">
            <a:off x="1808815" y="3647777"/>
            <a:ext cx="851456" cy="2216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27584" y="3489865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IMPLE MENTS</a:t>
            </a:r>
            <a:endParaRPr lang="fr-FR" sz="32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22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48064" y="4269432"/>
            <a:ext cx="3386336" cy="2399928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/>
              <a:t>a</a:t>
            </a:r>
            <a:r>
              <a:rPr lang="fr-FR" sz="2400" b="0" i="1" dirty="0" smtClean="0"/>
              <a:t>bstract </a:t>
            </a:r>
            <a:r>
              <a:rPr lang="fr-FR" sz="2400" b="0" i="1" dirty="0" err="1"/>
              <a:t>s</a:t>
            </a:r>
            <a:r>
              <a:rPr lang="fr-FR" sz="2400" b="0" i="1" dirty="0" err="1" smtClean="0"/>
              <a:t>pecification</a:t>
            </a:r>
            <a:r>
              <a:rPr lang="fr-FR" sz="2400" b="0" i="1" dirty="0" smtClean="0"/>
              <a:t> </a:t>
            </a:r>
            <a:r>
              <a:rPr lang="fr-FR" sz="2400" i="1" dirty="0" smtClean="0"/>
              <a:t>and </a:t>
            </a:r>
            <a:r>
              <a:rPr lang="fr-FR" sz="2400" i="1" dirty="0" err="1" smtClean="0"/>
              <a:t>verification</a:t>
            </a:r>
            <a:r>
              <a:rPr lang="fr-FR" sz="2400" i="1" dirty="0" smtClean="0"/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 smtClean="0"/>
              <a:t>of user </a:t>
            </a:r>
            <a:r>
              <a:rPr lang="fr-FR" sz="2400" b="0" i="1" dirty="0"/>
              <a:t>s</a:t>
            </a:r>
            <a:r>
              <a:rPr lang="fr-FR" sz="2400" b="0" i="1" dirty="0" smtClean="0"/>
              <a:t>oftware </a:t>
            </a:r>
            <a:r>
              <a:rPr lang="fr-FR" sz="2400" b="0" i="1" dirty="0" err="1" smtClean="0"/>
              <a:t>implemented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using</a:t>
            </a:r>
            <a:r>
              <a:rPr lang="fr-FR" sz="2400" b="0" i="1" dirty="0" smtClean="0"/>
              <a:t> </a:t>
            </a:r>
            <a:r>
              <a:rPr lang="fr-FR" sz="2400" i="1" dirty="0" err="1" smtClean="0"/>
              <a:t>imperative</a:t>
            </a:r>
            <a:r>
              <a:rPr lang="fr-FR" sz="2400" i="1" dirty="0" smtClean="0"/>
              <a:t> containers</a:t>
            </a:r>
            <a:endParaRPr lang="fr-FR" sz="2400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Abstract </a:t>
            </a:r>
            <a:r>
              <a:rPr lang="fr-FR" dirty="0" err="1" smtClean="0"/>
              <a:t>Specification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dirty="0" err="1" smtClean="0"/>
              <a:t>Verification</a:t>
            </a:r>
            <a:r>
              <a:rPr lang="fr-FR" dirty="0" smtClean="0"/>
              <a:t> of Software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Imperative</a:t>
            </a:r>
            <a:r>
              <a:rPr lang="fr-FR" dirty="0" smtClean="0"/>
              <a:t> Containers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539552" y="842256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</a:rPr>
              <a:t>Specification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 / API</a:t>
            </a: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1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/>
              <a:t>	</a:t>
            </a:r>
            <a:r>
              <a:rPr lang="fr-FR" sz="1800" i="0" dirty="0" smtClean="0"/>
              <a:t>	Post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2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solidFill>
                  <a:schemeClr val="tx1"/>
                </a:solidFill>
                <a:effectLst/>
              </a:rPr>
              <a:t>	</a:t>
            </a:r>
            <a:r>
              <a:rPr kumimoji="0" lang="fr-FR" sz="1800" b="0" i="0" u="none" strike="noStrike" cap="none" normalizeH="0" baseline="0" dirty="0" smtClean="0">
                <a:solidFill>
                  <a:schemeClr val="tx1"/>
                </a:solidFill>
                <a:effectLst/>
              </a:rPr>
              <a:t>	Post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539552" y="4187141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Body /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Implementation</a:t>
            </a:r>
            <a:endParaRPr kumimoji="0" lang="fr-FR" sz="1800" b="1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baseline="0" dirty="0" smtClean="0">
                <a:solidFill>
                  <a:schemeClr val="tx1"/>
                </a:solidFill>
                <a:effectLst/>
              </a:rPr>
              <a:t>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based</a:t>
            </a:r>
            <a:r>
              <a:rPr lang="fr-FR" sz="1800" i="0" dirty="0" smtClean="0"/>
              <a:t> 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imperative</a:t>
            </a:r>
            <a:endParaRPr lang="fr-FR" sz="1800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dirty="0" smtClean="0">
                <a:solidFill>
                  <a:schemeClr val="tx1"/>
                </a:solidFill>
                <a:effectLst/>
              </a:rPr>
              <a:t> 2	containers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5150024" y="836712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Functional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 Containers</a:t>
            </a:r>
            <a:endParaRPr kumimoji="0" lang="fr-FR" sz="1800" b="1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5823476" y="1459249"/>
            <a:ext cx="2016224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solidFill>
                  <a:schemeClr val="tx1"/>
                </a:solidFill>
                <a:effectLst/>
                <a:latin typeface="Arial" charset="0"/>
              </a:rPr>
              <a:t>Sequence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5354444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6909226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Map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016728" y="1367551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  <a:endParaRPr lang="fr-FR" sz="4400" i="0" kern="12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2016728" y="2179329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  <a:endParaRPr lang="fr-FR" sz="4400" i="0" kern="1200" dirty="0" smtClean="0"/>
          </a:p>
        </p:txBody>
      </p:sp>
      <p:sp>
        <p:nvSpPr>
          <p:cNvPr id="13" name="Flèche vers la droite 12"/>
          <p:cNvSpPr/>
          <p:nvPr/>
        </p:nvSpPr>
        <p:spPr>
          <a:xfrm>
            <a:off x="3352982" y="1706351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/>
          <p:cNvSpPr/>
          <p:nvPr/>
        </p:nvSpPr>
        <p:spPr>
          <a:xfrm>
            <a:off x="3352981" y="2497147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008918" y="1921501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USE</a:t>
            </a:r>
            <a:endParaRPr lang="fr-FR" sz="32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 rot="10800000">
            <a:off x="2016728" y="4866982"/>
            <a:ext cx="430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800" i="0" kern="1200" dirty="0" smtClean="0"/>
              <a:t>{</a:t>
            </a:r>
            <a:endParaRPr lang="fr-FR" sz="8800" i="0" kern="1200" dirty="0" smtClean="0"/>
          </a:p>
        </p:txBody>
      </p:sp>
      <p:sp>
        <p:nvSpPr>
          <p:cNvPr id="17" name="Flèche vers la droite 16"/>
          <p:cNvSpPr/>
          <p:nvPr/>
        </p:nvSpPr>
        <p:spPr>
          <a:xfrm rot="16200000">
            <a:off x="1808815" y="3647777"/>
            <a:ext cx="851456" cy="2216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27584" y="3489865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smtClean="0">
                <a:solidFill>
                  <a:schemeClr val="accent1"/>
                </a:solidFill>
              </a:rPr>
              <a:t>IMPLE MENTS</a:t>
            </a:r>
            <a:endParaRPr lang="fr-FR" sz="32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13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48064" y="4269432"/>
            <a:ext cx="3386336" cy="2399928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/>
              <a:t>a</a:t>
            </a:r>
            <a:r>
              <a:rPr lang="fr-FR" sz="2400" b="0" i="1" dirty="0" smtClean="0"/>
              <a:t>bstract </a:t>
            </a:r>
            <a:r>
              <a:rPr lang="fr-FR" sz="2400" b="0" i="1" dirty="0" err="1"/>
              <a:t>s</a:t>
            </a:r>
            <a:r>
              <a:rPr lang="fr-FR" sz="2400" b="0" i="1" dirty="0" err="1" smtClean="0"/>
              <a:t>pecification</a:t>
            </a:r>
            <a:r>
              <a:rPr lang="fr-FR" sz="2400" b="0" i="1" dirty="0" smtClean="0"/>
              <a:t> and </a:t>
            </a:r>
            <a:r>
              <a:rPr lang="fr-FR" sz="2400" b="0" i="1" dirty="0" err="1" smtClean="0"/>
              <a:t>verification</a:t>
            </a:r>
            <a:r>
              <a:rPr lang="fr-FR" sz="2400" b="0" i="1" dirty="0" smtClean="0"/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 smtClean="0"/>
              <a:t>of user </a:t>
            </a:r>
            <a:r>
              <a:rPr lang="fr-FR" sz="2400" b="0" i="1" dirty="0"/>
              <a:t>s</a:t>
            </a:r>
            <a:r>
              <a:rPr lang="fr-FR" sz="2400" b="0" i="1" dirty="0" smtClean="0"/>
              <a:t>oftware </a:t>
            </a:r>
            <a:r>
              <a:rPr lang="fr-FR" sz="2400" b="0" i="1" dirty="0" err="1" smtClean="0"/>
              <a:t>implemented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using</a:t>
            </a:r>
            <a:r>
              <a:rPr lang="fr-FR" sz="2400" b="0" i="1" dirty="0" smtClean="0"/>
              <a:t> </a:t>
            </a:r>
            <a:r>
              <a:rPr lang="fr-FR" sz="2400" i="1" dirty="0" err="1" smtClean="0"/>
              <a:t>arrays</a:t>
            </a:r>
            <a:endParaRPr lang="fr-FR" sz="2400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Abstract </a:t>
            </a:r>
            <a:r>
              <a:rPr lang="fr-FR" dirty="0" err="1" smtClean="0"/>
              <a:t>Specification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dirty="0" err="1" smtClean="0"/>
              <a:t>Verification</a:t>
            </a:r>
            <a:r>
              <a:rPr lang="fr-FR" dirty="0" smtClean="0"/>
              <a:t> of Software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Arrays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539552" y="842256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</a:rPr>
              <a:t>Specification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 / API</a:t>
            </a: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1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/>
              <a:t>	</a:t>
            </a:r>
            <a:r>
              <a:rPr lang="fr-FR" sz="1800" i="0" dirty="0" smtClean="0"/>
              <a:t>	Post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2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solidFill>
                  <a:schemeClr val="tx1"/>
                </a:solidFill>
                <a:effectLst/>
              </a:rPr>
              <a:t>	</a:t>
            </a:r>
            <a:r>
              <a:rPr kumimoji="0" lang="fr-FR" sz="1800" b="0" i="0" u="none" strike="noStrike" cap="none" normalizeH="0" baseline="0" dirty="0" smtClean="0">
                <a:solidFill>
                  <a:schemeClr val="tx1"/>
                </a:solidFill>
                <a:effectLst/>
              </a:rPr>
              <a:t>	Post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539552" y="4187141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Body /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Implementation</a:t>
            </a:r>
            <a:endParaRPr kumimoji="0" lang="fr-FR" sz="1800" b="1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baseline="0" dirty="0" smtClean="0">
                <a:solidFill>
                  <a:schemeClr val="tx1"/>
                </a:solidFill>
                <a:effectLst/>
              </a:rPr>
              <a:t>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based</a:t>
            </a:r>
            <a:r>
              <a:rPr lang="fr-FR" sz="1800" i="0" dirty="0" smtClean="0"/>
              <a:t> 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arrays</a:t>
            </a:r>
            <a:endParaRPr lang="fr-FR" sz="1800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dirty="0" smtClean="0">
                <a:solidFill>
                  <a:schemeClr val="tx1"/>
                </a:solidFill>
                <a:effectLst/>
              </a:rPr>
              <a:t> 2	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5150024" y="836712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Functional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 Containers</a:t>
            </a:r>
            <a:endParaRPr kumimoji="0" lang="fr-FR" sz="1800" b="1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5823476" y="1459249"/>
            <a:ext cx="2016224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solidFill>
                  <a:schemeClr val="tx1"/>
                </a:solidFill>
                <a:effectLst/>
                <a:latin typeface="Arial" charset="0"/>
              </a:rPr>
              <a:t>Sequence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5354444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6909226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Map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016728" y="1367551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  <a:endParaRPr lang="fr-FR" sz="4400" i="0" kern="12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2016728" y="2179329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  <a:endParaRPr lang="fr-FR" sz="4400" i="0" kern="1200" dirty="0" smtClean="0"/>
          </a:p>
        </p:txBody>
      </p:sp>
      <p:sp>
        <p:nvSpPr>
          <p:cNvPr id="13" name="Flèche vers la droite 12"/>
          <p:cNvSpPr/>
          <p:nvPr/>
        </p:nvSpPr>
        <p:spPr>
          <a:xfrm>
            <a:off x="3352982" y="1706351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/>
          <p:cNvSpPr/>
          <p:nvPr/>
        </p:nvSpPr>
        <p:spPr>
          <a:xfrm>
            <a:off x="3352981" y="2497147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008918" y="1921501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USE</a:t>
            </a:r>
            <a:endParaRPr lang="fr-FR" sz="32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 rot="10800000">
            <a:off x="2016728" y="4866982"/>
            <a:ext cx="430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800" i="0" kern="1200" dirty="0" smtClean="0"/>
              <a:t>{</a:t>
            </a:r>
            <a:endParaRPr lang="fr-FR" sz="8800" i="0" kern="1200" dirty="0" smtClean="0"/>
          </a:p>
        </p:txBody>
      </p:sp>
      <p:sp>
        <p:nvSpPr>
          <p:cNvPr id="17" name="Flèche vers la droite 16"/>
          <p:cNvSpPr/>
          <p:nvPr/>
        </p:nvSpPr>
        <p:spPr>
          <a:xfrm rot="16200000">
            <a:off x="1808815" y="3647777"/>
            <a:ext cx="851456" cy="2216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27584" y="3489865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IMPLE MENTS</a:t>
            </a:r>
            <a:endParaRPr lang="fr-FR" sz="32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35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1-09-12- AdaCore presentation -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2011-09-12- AdaCore presentation - template</Template>
  <TotalTime>6696</TotalTime>
  <Words>614</Words>
  <Application>Microsoft Macintosh PowerPoint</Application>
  <PresentationFormat>Présentation à l'écran (4:3)</PresentationFormat>
  <Paragraphs>332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Franklin Gothic Book</vt:lpstr>
      <vt:lpstr>Helvetica</vt:lpstr>
      <vt:lpstr>ＭＳ Ｐゴシック</vt:lpstr>
      <vt:lpstr>Times</vt:lpstr>
      <vt:lpstr>Verdana</vt:lpstr>
      <vt:lpstr>ヒラギノ角ゴ ProN W3</vt:lpstr>
      <vt:lpstr>Arial</vt:lpstr>
      <vt:lpstr>2011-09-12- AdaCore presentation - template</vt:lpstr>
      <vt:lpstr>Présentation PowerPoint</vt:lpstr>
      <vt:lpstr>SPARK 2014</vt:lpstr>
      <vt:lpstr>Ghost Code in SPARK 2014</vt:lpstr>
      <vt:lpstr>Ghost Code in SPARK 2014</vt:lpstr>
      <vt:lpstr>Ghost Code in SPARK 2014</vt:lpstr>
      <vt:lpstr>Container Library in SPARK 2014</vt:lpstr>
      <vt:lpstr>Abstract Specification of the Imperative Container Library</vt:lpstr>
      <vt:lpstr>Abstract Specification + Verification of Software Based on Imperative Containers</vt:lpstr>
      <vt:lpstr>Abstract Specification + Verification of Software Based on Arrays</vt:lpstr>
      <vt:lpstr>Abstract Specification + Verification of Software with B Method</vt:lpstr>
      <vt:lpstr>Abstract Specification + Verification of Simple Allocator</vt:lpstr>
      <vt:lpstr>Data Refinement of Simple Allocator</vt:lpstr>
      <vt:lpstr>Abstract Specification + Verification of Free List Allocator Based on Arrays</vt:lpstr>
      <vt:lpstr>Data Refinement of Free List Allocator</vt:lpstr>
      <vt:lpstr>Data Refinement of Free List Allocator (Modified)</vt:lpstr>
      <vt:lpstr>Comparison of the Three Modeling Approaches</vt:lpstr>
      <vt:lpstr>SPARK Resources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ochem</dc:creator>
  <cp:lastModifiedBy>Yannick Moy</cp:lastModifiedBy>
  <cp:revision>207</cp:revision>
  <dcterms:created xsi:type="dcterms:W3CDTF">2011-10-07T11:41:06Z</dcterms:created>
  <dcterms:modified xsi:type="dcterms:W3CDTF">2016-06-20T14:36:45Z</dcterms:modified>
</cp:coreProperties>
</file>