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7" r:id="rId2"/>
    <p:sldId id="259" r:id="rId3"/>
    <p:sldId id="290" r:id="rId4"/>
    <p:sldId id="291" r:id="rId5"/>
    <p:sldId id="292" r:id="rId6"/>
    <p:sldId id="278" r:id="rId7"/>
    <p:sldId id="280" r:id="rId8"/>
    <p:sldId id="279" r:id="rId9"/>
    <p:sldId id="301" r:id="rId10"/>
    <p:sldId id="300" r:id="rId11"/>
    <p:sldId id="281" r:id="rId12"/>
    <p:sldId id="283" r:id="rId13"/>
    <p:sldId id="284" r:id="rId14"/>
    <p:sldId id="285" r:id="rId15"/>
    <p:sldId id="286" r:id="rId16"/>
    <p:sldId id="287" r:id="rId17"/>
    <p:sldId id="293" r:id="rId18"/>
    <p:sldId id="294" r:id="rId19"/>
    <p:sldId id="288" r:id="rId20"/>
    <p:sldId id="295" r:id="rId21"/>
    <p:sldId id="297" r:id="rId22"/>
    <p:sldId id="296" r:id="rId23"/>
    <p:sldId id="298" r:id="rId24"/>
    <p:sldId id="289" r:id="rId25"/>
    <p:sldId id="275" r:id="rId26"/>
    <p:sldId id="276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77"/>
            <p14:sldId id="259"/>
            <p14:sldId id="290"/>
            <p14:sldId id="291"/>
            <p14:sldId id="292"/>
          </p14:sldIdLst>
        </p14:section>
        <p14:section name="Ease of adoption" id="{71918848-6C57-664A-A5F0-07FB9E5FDB39}">
          <p14:sldIdLst>
            <p14:sldId id="278"/>
            <p14:sldId id="280"/>
          </p14:sldIdLst>
        </p14:section>
        <p14:section name="Use cases" id="{CE15C8F9-0B8F-F942-8F4A-BF6B35DF54F1}">
          <p14:sldIdLst>
            <p14:sldId id="279"/>
            <p14:sldId id="301"/>
            <p14:sldId id="300"/>
            <p14:sldId id="281"/>
          </p14:sldIdLst>
        </p14:section>
        <p14:section name="Learning SPARK" id="{0EED9658-5C68-4E4F-BC87-90F56E7520E3}">
          <p14:sldIdLst>
            <p14:sldId id="283"/>
            <p14:sldId id="284"/>
          </p14:sldIdLst>
        </p14:section>
        <p14:section name="Technical roadmap" id="{258EAF6B-00E2-C44E-94FD-1EE41F574F2E}">
          <p14:sldIdLst>
            <p14:sldId id="285"/>
            <p14:sldId id="286"/>
            <p14:sldId id="287"/>
            <p14:sldId id="293"/>
            <p14:sldId id="294"/>
            <p14:sldId id="288"/>
            <p14:sldId id="295"/>
            <p14:sldId id="297"/>
            <p14:sldId id="296"/>
            <p14:sldId id="298"/>
            <p14:sldId id="289"/>
          </p14:sldIdLst>
        </p14:section>
        <p14:section name="Conclusion" id="{790CEF5B-569A-4C2F-BED5-750B08C0E5AD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72AD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83977" autoAdjust="0"/>
  </p:normalViewPr>
  <p:slideViewPr>
    <p:cSldViewPr>
      <p:cViewPr>
        <p:scale>
          <a:sx n="95" d="100"/>
          <a:sy n="95" d="100"/>
        </p:scale>
        <p:origin x="-1992" y="-40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449263"/>
            <a:ext cx="545306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00300"/>
            <a:ext cx="7239000" cy="1600200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 i="0" kern="1200" cap="none" baseline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76700"/>
            <a:ext cx="4772528" cy="8255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28700"/>
            <a:ext cx="2590800" cy="11020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866"/>
            <a:ext cx="58674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5296959"/>
            <a:ext cx="2133600" cy="304271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5296959"/>
            <a:ext cx="2895600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29200" cy="21392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techdays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88166" cy="21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8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24693"/>
            <a:ext cx="8077200" cy="952500"/>
          </a:xfrm>
        </p:spPr>
        <p:txBody>
          <a:bodyPr anchor="ctr" anchorCtr="0">
            <a:normAutofit/>
          </a:bodyPr>
          <a:lstStyle>
            <a:lvl1pPr algn="l">
              <a:defRPr lang="en-US" sz="3600" b="1" i="0" dirty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0344"/>
            <a:ext cx="8077200" cy="3581136"/>
          </a:xfrm>
        </p:spPr>
        <p:txBody>
          <a:bodyPr>
            <a:normAutofit/>
          </a:bodyPr>
          <a:lstStyle>
            <a:lvl1pPr>
              <a:defRPr sz="20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2000">
                <a:latin typeface="Helvetica"/>
                <a:cs typeface="Helvetica"/>
              </a:defRPr>
            </a:lvl4pPr>
            <a:lvl5pPr>
              <a:defRPr sz="2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12396"/>
            <a:ext cx="4040188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7" y="1812396"/>
            <a:ext cx="4041775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27543"/>
            <a:ext cx="5111750" cy="48775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28866"/>
            <a:ext cx="80772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33501"/>
            <a:ext cx="80772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04/09/15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techdays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794350"/>
            <a:ext cx="1447800" cy="6158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4" r:id="rId11"/>
    <p:sldLayoutId id="2147483655" r:id="rId12"/>
    <p:sldLayoutId id="2147483663" r:id="rId13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b="1" i="0" kern="1200" dirty="0" smtClean="0">
          <a:solidFill>
            <a:srgbClr val="2D72AD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jp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51046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In replacement of defensive coding</a:t>
            </a:r>
          </a:p>
          <a:p>
            <a:pPr lvl="1"/>
            <a:r>
              <a:rPr lang="en-US" dirty="0" smtClean="0"/>
              <a:t>Simple contracts are needed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replacement of unit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More complex contracts are needed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Safe </a:t>
            </a:r>
            <a:r>
              <a:rPr lang="en-US" b="1" dirty="0" smtClean="0">
                <a:solidFill>
                  <a:srgbClr val="2D72AD"/>
                </a:solidFill>
              </a:rPr>
              <a:t>optimization of run-time checks</a:t>
            </a:r>
          </a:p>
        </p:txBody>
      </p:sp>
    </p:spTree>
    <p:extLst>
      <p:ext uri="{BB962C8B-B14F-4D97-AF65-F5344CB8AC3E}">
        <p14:creationId xmlns:p14="http://schemas.microsoft.com/office/powerpoint/2010/main" val="334266291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Proof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At the level of individual runtime checks</a:t>
            </a:r>
          </a:p>
          <a:p>
            <a:pPr lvl="1"/>
            <a:r>
              <a:rPr lang="en-US" dirty="0" smtClean="0"/>
              <a:t>Possible RTE covered by tests</a:t>
            </a:r>
          </a:p>
          <a:p>
            <a:pPr lvl="1"/>
            <a:r>
              <a:rPr lang="en-US" dirty="0" smtClean="0"/>
              <a:t>Also the approach in </a:t>
            </a:r>
            <a:r>
              <a:rPr lang="en-US" dirty="0" err="1" smtClean="0"/>
              <a:t>VectorCAST</a:t>
            </a:r>
            <a:r>
              <a:rPr lang="en-US" dirty="0" smtClean="0"/>
              <a:t> with </a:t>
            </a:r>
            <a:r>
              <a:rPr lang="en-US" dirty="0" err="1" smtClean="0"/>
              <a:t>CodePeer</a:t>
            </a: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Between </a:t>
            </a:r>
            <a:r>
              <a:rPr lang="en-US" b="1" dirty="0">
                <a:solidFill>
                  <a:srgbClr val="2D72AD"/>
                </a:solidFill>
              </a:rPr>
              <a:t>proof and integration testing</a:t>
            </a:r>
          </a:p>
          <a:p>
            <a:pPr lvl="1"/>
            <a:r>
              <a:rPr lang="en-US" dirty="0"/>
              <a:t>Contract used for </a:t>
            </a:r>
            <a:r>
              <a:rPr lang="en-US" dirty="0" err="1"/>
              <a:t>AoRTE</a:t>
            </a:r>
            <a:r>
              <a:rPr lang="en-US" dirty="0"/>
              <a:t> at unit level</a:t>
            </a:r>
          </a:p>
          <a:p>
            <a:pPr lvl="1"/>
            <a:r>
              <a:rPr lang="en-US" u="sng" dirty="0"/>
              <a:t>Same</a:t>
            </a:r>
            <a:r>
              <a:rPr lang="en-US" dirty="0"/>
              <a:t> contract used for integration testing (</a:t>
            </a:r>
            <a:r>
              <a:rPr lang="en-US" u="sng" dirty="0"/>
              <a:t>no unit tests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Between proof and unit testing</a:t>
            </a:r>
          </a:p>
          <a:p>
            <a:pPr lvl="1"/>
            <a:r>
              <a:rPr lang="en-US" dirty="0"/>
              <a:t>Contract as boundary between </a:t>
            </a:r>
            <a:r>
              <a:rPr lang="en-US" dirty="0" smtClean="0"/>
              <a:t>proof </a:t>
            </a:r>
            <a:r>
              <a:rPr lang="en-US" dirty="0"/>
              <a:t>and unit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Very relevant in DO-178C context for avionics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37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Overview of SPARK Language (SPARK User’s Guide)</a:t>
            </a:r>
          </a:p>
          <a:p>
            <a:pPr lvl="1"/>
            <a:r>
              <a:rPr lang="en-US" dirty="0" smtClean="0"/>
              <a:t>Subprogram contracts</a:t>
            </a:r>
          </a:p>
          <a:p>
            <a:pPr lvl="1"/>
            <a:r>
              <a:rPr lang="en-US" dirty="0" smtClean="0"/>
              <a:t>Package contracts</a:t>
            </a:r>
          </a:p>
          <a:p>
            <a:pPr lvl="1"/>
            <a:r>
              <a:rPr lang="en-US" dirty="0" smtClean="0"/>
              <a:t>Type contracts</a:t>
            </a:r>
          </a:p>
          <a:p>
            <a:pPr lvl="1"/>
            <a:r>
              <a:rPr lang="en-US" dirty="0"/>
              <a:t>Tagged Types and </a:t>
            </a:r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(McCormick &amp; Chapin)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Courses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Tutorials, webinars, trainings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AdaCore University (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33500"/>
            <a:ext cx="1524000" cy="21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72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</a:t>
            </a:r>
            <a:r>
              <a:rPr lang="en-US" dirty="0" err="1" smtClean="0"/>
              <a:t>GNATprove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Formal Verification with </a:t>
            </a: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(SPARK User’s Guide)</a:t>
            </a:r>
          </a:p>
          <a:p>
            <a:pPr lvl="1"/>
            <a:r>
              <a:rPr lang="en-US" dirty="0" smtClean="0"/>
              <a:t>Running the tool and viewing results, but also…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GNATprove</a:t>
            </a:r>
            <a:r>
              <a:rPr lang="en-US" dirty="0" smtClean="0"/>
              <a:t> in a team</a:t>
            </a:r>
          </a:p>
          <a:p>
            <a:pPr lvl="1"/>
            <a:r>
              <a:rPr lang="en-US" dirty="0" smtClean="0"/>
              <a:t>How to write subprogram contracts</a:t>
            </a:r>
          </a:p>
          <a:p>
            <a:pPr lvl="1"/>
            <a:r>
              <a:rPr lang="en-US" dirty="0" smtClean="0"/>
              <a:t>How to investigate unproved checks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by Example (SPARK User’s Guide)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and Courses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47190"/>
            <a:ext cx="1116735" cy="16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39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037308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b="1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b="1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2247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958341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t</a:t>
            </a:r>
            <a:r>
              <a:rPr lang="en-US" dirty="0" smtClean="0"/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0114779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host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w</a:t>
            </a:r>
            <a:r>
              <a:rPr lang="en-US" dirty="0" smtClean="0">
                <a:solidFill>
                  <a:srgbClr val="A6A6A6"/>
                </a:solidFill>
              </a:rPr>
              <a:t>ith assertions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t</a:t>
            </a:r>
            <a:r>
              <a:rPr lang="en-US" dirty="0" smtClean="0">
                <a:solidFill>
                  <a:srgbClr val="A6A6A6"/>
                </a:solidFill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procedures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71800" y="4568844"/>
            <a:ext cx="62002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r</a:t>
            </a:r>
            <a:r>
              <a:rPr lang="en-US" sz="4400" b="1" dirty="0" smtClean="0">
                <a:solidFill>
                  <a:srgbClr val="2D72AD"/>
                </a:solidFill>
              </a:rPr>
              <a:t>emoved in final build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68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init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295400"/>
            <a:ext cx="6642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505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2014 – Formal Verification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+mn-lt"/>
              </a:rPr>
              <a:t>Yannick</a:t>
            </a:r>
            <a:r>
              <a:rPr lang="en-US" sz="2400" dirty="0" smtClean="0">
                <a:latin typeface="+mn-lt"/>
              </a:rPr>
              <a:t> Moy</a:t>
            </a:r>
          </a:p>
          <a:p>
            <a:r>
              <a:rPr lang="en-US" sz="2400" dirty="0" smtClean="0">
                <a:latin typeface="+mn-lt"/>
              </a:rPr>
              <a:t>October 1</a:t>
            </a:r>
            <a:r>
              <a:rPr lang="en-US" sz="2400" baseline="30000" dirty="0" smtClean="0">
                <a:latin typeface="+mn-lt"/>
              </a:rPr>
              <a:t>st</a:t>
            </a:r>
            <a:r>
              <a:rPr lang="en-US" sz="2400" dirty="0" smtClean="0">
                <a:latin typeface="+mn-lt"/>
              </a:rPr>
              <a:t> 2015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</p:spTree>
    <p:extLst>
      <p:ext uri="{BB962C8B-B14F-4D97-AF65-F5344CB8AC3E}">
        <p14:creationId xmlns:p14="http://schemas.microsoft.com/office/powerpoint/2010/main" val="41262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52700"/>
            <a:ext cx="2781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6699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09700"/>
            <a:ext cx="2781300" cy="27813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4446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 smtClean="0"/>
              <a:t>Support for type invariants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simple pointers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Integration of </a:t>
            </a:r>
            <a:r>
              <a:rPr lang="en-US" dirty="0" err="1" smtClean="0"/>
              <a:t>CodePeer</a:t>
            </a:r>
            <a:r>
              <a:rPr lang="en-US" dirty="0" smtClean="0"/>
              <a:t> static analysis in </a:t>
            </a:r>
            <a:r>
              <a:rPr lang="en-US" dirty="0" err="1" smtClean="0"/>
              <a:t>GNATprove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Better integration between SPARK and C</a:t>
            </a:r>
          </a:p>
          <a:p>
            <a:pPr lvl="1"/>
            <a:r>
              <a:rPr lang="en-US" dirty="0" smtClean="0"/>
              <a:t>Metrics and indicators for formal developments</a:t>
            </a:r>
          </a:p>
        </p:txBody>
      </p:sp>
    </p:spTree>
    <p:extLst>
      <p:ext uri="{BB962C8B-B14F-4D97-AF65-F5344CB8AC3E}">
        <p14:creationId xmlns:p14="http://schemas.microsoft.com/office/powerpoint/2010/main" val="30050011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SPARK Is Good For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30344"/>
            <a:ext cx="8077200" cy="3965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you want to get guarantees about your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At a reasonable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With your existing team / tools /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… We’re here to help!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SPARK Pro webpage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2D72AD"/>
                </a:solidFill>
              </a:rPr>
              <a:t> http</a:t>
            </a:r>
            <a:r>
              <a:rPr lang="en-US" dirty="0">
                <a:solidFill>
                  <a:srgbClr val="2D72AD"/>
                </a:solidFill>
              </a:rPr>
              <a:t>://www.adacore.com/</a:t>
            </a:r>
            <a:r>
              <a:rPr lang="en-US" dirty="0" smtClean="0">
                <a:solidFill>
                  <a:srgbClr val="2D72AD"/>
                </a:solidFill>
              </a:rPr>
              <a:t>sparkpro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community page</a:t>
            </a:r>
          </a:p>
          <a:p>
            <a:pPr marL="0" indent="0"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2D72AD"/>
                </a:solidFill>
              </a:rPr>
              <a:t>http</a:t>
            </a:r>
            <a:r>
              <a:rPr lang="en-US" dirty="0">
                <a:solidFill>
                  <a:srgbClr val="2D72AD"/>
                </a:solidFill>
              </a:rPr>
              <a:t>://www.spark-2014.</a:t>
            </a:r>
            <a:r>
              <a:rPr lang="en-US" dirty="0" smtClean="0">
                <a:solidFill>
                  <a:srgbClr val="2D72AD"/>
                </a:solidFill>
              </a:rPr>
              <a:t>org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User’s Guide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>
                <a:solidFill>
                  <a:srgbClr val="2D72AD"/>
                </a:solidFill>
              </a:rPr>
              <a:t>docs.adacore.com</a:t>
            </a:r>
            <a:r>
              <a:rPr lang="en-US" dirty="0">
                <a:solidFill>
                  <a:srgbClr val="2D72AD"/>
                </a:solidFill>
              </a:rPr>
              <a:t>/spark2014-docs/html/</a:t>
            </a:r>
            <a:r>
              <a:rPr lang="en-US" dirty="0" err="1" smtClean="0">
                <a:solidFill>
                  <a:srgbClr val="2D72AD"/>
                </a:solidFill>
              </a:rPr>
              <a:t>ug</a:t>
            </a:r>
            <a:endParaRPr lang="en-US" dirty="0" smtClean="0">
              <a:solidFill>
                <a:srgbClr val="2D72AD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AdaCore University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endParaRPr lang="en-US" u="sng" dirty="0" smtClean="0">
              <a:solidFill>
                <a:srgbClr val="2D72AD"/>
              </a:solidFill>
            </a:endParaRP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2" name="Image 1" descr="spark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24100"/>
            <a:ext cx="3124200" cy="419814"/>
          </a:xfrm>
          <a:prstGeom prst="rect">
            <a:avLst/>
          </a:prstGeom>
        </p:spPr>
      </p:pic>
      <p:pic>
        <p:nvPicPr>
          <p:cNvPr id="3" name="Image 2" descr="SPARK_Pr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52500"/>
            <a:ext cx="1981200" cy="8881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1470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stabilization in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77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stabilization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stabilization in SPARK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</a:t>
            </a:r>
            <a:r>
              <a:rPr lang="en-US" b="1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2 months later…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4122871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41910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stabilization in 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Ravenscar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will prove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no concurrency errors!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5 months later…</a:t>
            </a:r>
            <a:endParaRPr lang="en-US" sz="44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stabilization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662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Adopt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Gradual adoption</a:t>
            </a:r>
          </a:p>
          <a:p>
            <a:pPr lvl="1"/>
            <a:r>
              <a:rPr lang="en-US" dirty="0" smtClean="0"/>
              <a:t>SPARK is just Ada!</a:t>
            </a:r>
          </a:p>
          <a:p>
            <a:pPr lvl="1"/>
            <a:r>
              <a:rPr lang="en-US" dirty="0" smtClean="0"/>
              <a:t>Some units in SPARK, others in Ada</a:t>
            </a:r>
          </a:p>
          <a:p>
            <a:pPr lvl="1"/>
            <a:r>
              <a:rPr lang="en-US" dirty="0" smtClean="0"/>
              <a:t>Inside units, parts in SPARK and parts in Ada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Integrated in developer’s toolbox</a:t>
            </a:r>
          </a:p>
          <a:p>
            <a:pPr lvl="1"/>
            <a:r>
              <a:rPr lang="en-US" dirty="0" smtClean="0"/>
              <a:t>Based on GNAT projects</a:t>
            </a:r>
          </a:p>
          <a:p>
            <a:pPr lvl="1"/>
            <a:r>
              <a:rPr lang="en-US" dirty="0" smtClean="0"/>
              <a:t>SPARK tools integrated in GPS and Eclipse </a:t>
            </a:r>
            <a:r>
              <a:rPr lang="en-US" dirty="0" err="1" smtClean="0"/>
              <a:t>GNATbench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8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Incremental benefits</a:t>
            </a:r>
          </a:p>
          <a:p>
            <a:pPr lvl="1"/>
            <a:r>
              <a:rPr lang="en-US" dirty="0" smtClean="0"/>
              <a:t>Usable without upfront work (no contracts)</a:t>
            </a:r>
          </a:p>
          <a:p>
            <a:pPr lvl="1"/>
            <a:r>
              <a:rPr lang="en-US" dirty="0" smtClean="0"/>
              <a:t>Increasing benefits with more contracts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Highly interactive</a:t>
            </a:r>
          </a:p>
          <a:p>
            <a:pPr lvl="1"/>
            <a:r>
              <a:rPr lang="en-US" dirty="0" smtClean="0"/>
              <a:t>Run at different levels of granularity (down to single line)</a:t>
            </a:r>
          </a:p>
          <a:p>
            <a:pPr lvl="1"/>
            <a:r>
              <a:rPr lang="en-US" dirty="0" smtClean="0"/>
              <a:t>Run at different levels of power</a:t>
            </a:r>
          </a:p>
          <a:p>
            <a:pPr lvl="1"/>
            <a:r>
              <a:rPr lang="en-US" dirty="0" smtClean="0"/>
              <a:t>Get precise results in GPS or </a:t>
            </a:r>
            <a:r>
              <a:rPr lang="en-US" dirty="0" err="1" smtClean="0"/>
              <a:t>GNATbench</a:t>
            </a:r>
            <a:endParaRPr lang="en-US" dirty="0" smtClean="0"/>
          </a:p>
          <a:p>
            <a:pPr lvl="1"/>
            <a:r>
              <a:rPr lang="en-US" dirty="0" smtClean="0"/>
              <a:t>Features to query results (paths</a:t>
            </a:r>
            <a:r>
              <a:rPr lang="en-US" smtClean="0"/>
              <a:t>, counterexamples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3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coupling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rgbClr val="2D72AD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dirty="0" smtClean="0"/>
              <a:t>Proof can be completed by testing</a:t>
            </a: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3492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coupling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rgbClr val="2D72AD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b="1" dirty="0" smtClean="0"/>
              <a:t>Proof can be completed by testing</a:t>
            </a: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ech Da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906</Words>
  <Application>Microsoft Macintosh PowerPoint</Application>
  <PresentationFormat>Présentation à l'écran (16:10)</PresentationFormat>
  <Paragraphs>232</Paragraphs>
  <Slides>26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Tech Days</vt:lpstr>
      <vt:lpstr>Présentation PowerPoint</vt:lpstr>
      <vt:lpstr>SPARK 2014 – Formal Verification Made Easy</vt:lpstr>
      <vt:lpstr>Présentation PowerPoint</vt:lpstr>
      <vt:lpstr>Présentation PowerPoint</vt:lpstr>
      <vt:lpstr>Présentation PowerPoint</vt:lpstr>
      <vt:lpstr>Easy to Adopt</vt:lpstr>
      <vt:lpstr>Easy to Use</vt:lpstr>
      <vt:lpstr>Multiple Use Cases (1/2)</vt:lpstr>
      <vt:lpstr>Multiple Use Cases (1/2)</vt:lpstr>
      <vt:lpstr>Multiple Use Cases (2/2)</vt:lpstr>
      <vt:lpstr>Combining Proof and Test</vt:lpstr>
      <vt:lpstr>Learning SPARK: Contracts</vt:lpstr>
      <vt:lpstr>Learning SPARK: GNATprove</vt:lpstr>
      <vt:lpstr>In The Next Release</vt:lpstr>
      <vt:lpstr>In The Next Release</vt:lpstr>
      <vt:lpstr>Support for Ghost Code</vt:lpstr>
      <vt:lpstr>Support for Ghost Code</vt:lpstr>
      <vt:lpstr>Support for Ghost Code</vt:lpstr>
      <vt:lpstr>Generation of Counterexamples</vt:lpstr>
      <vt:lpstr>Generation of Counterexamples</vt:lpstr>
      <vt:lpstr>Generation of Counterexamples</vt:lpstr>
      <vt:lpstr>Generation of Counterexamples</vt:lpstr>
      <vt:lpstr>Generation of Counterexamples</vt:lpstr>
      <vt:lpstr>Beyond The Next Release</vt:lpstr>
      <vt:lpstr>SPARK Is Good For You…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2015-09-04T11:33:58Z</dcterms:modified>
</cp:coreProperties>
</file>