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6" r:id="rId1"/>
  </p:sldMasterIdLst>
  <p:notesMasterIdLst>
    <p:notesMasterId r:id="rId34"/>
  </p:notesMasterIdLst>
  <p:handoutMasterIdLst>
    <p:handoutMasterId r:id="rId35"/>
  </p:handoutMasterIdLst>
  <p:sldIdLst>
    <p:sldId id="259" r:id="rId2"/>
    <p:sldId id="328" r:id="rId3"/>
    <p:sldId id="304" r:id="rId4"/>
    <p:sldId id="306" r:id="rId5"/>
    <p:sldId id="333" r:id="rId6"/>
    <p:sldId id="334" r:id="rId7"/>
    <p:sldId id="331" r:id="rId8"/>
    <p:sldId id="332" r:id="rId9"/>
    <p:sldId id="316" r:id="rId10"/>
    <p:sldId id="322" r:id="rId11"/>
    <p:sldId id="329" r:id="rId12"/>
    <p:sldId id="330" r:id="rId13"/>
    <p:sldId id="305" r:id="rId14"/>
    <p:sldId id="278" r:id="rId15"/>
    <p:sldId id="280" r:id="rId16"/>
    <p:sldId id="290" r:id="rId17"/>
    <p:sldId id="303" r:id="rId18"/>
    <p:sldId id="308" r:id="rId19"/>
    <p:sldId id="312" r:id="rId20"/>
    <p:sldId id="291" r:id="rId21"/>
    <p:sldId id="292" r:id="rId22"/>
    <p:sldId id="315" r:id="rId23"/>
    <p:sldId id="311" r:id="rId24"/>
    <p:sldId id="326" r:id="rId25"/>
    <p:sldId id="327" r:id="rId26"/>
    <p:sldId id="314" r:id="rId27"/>
    <p:sldId id="313" r:id="rId28"/>
    <p:sldId id="279" r:id="rId29"/>
    <p:sldId id="300" r:id="rId30"/>
    <p:sldId id="281" r:id="rId31"/>
    <p:sldId id="335" r:id="rId32"/>
    <p:sldId id="309" r:id="rId3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59"/>
            <p14:sldId id="328"/>
            <p14:sldId id="304"/>
            <p14:sldId id="306"/>
            <p14:sldId id="333"/>
            <p14:sldId id="334"/>
            <p14:sldId id="331"/>
            <p14:sldId id="332"/>
            <p14:sldId id="316"/>
            <p14:sldId id="322"/>
          </p14:sldIdLst>
        </p14:section>
        <p14:section name="Ease of adoption" id="{C8004B6A-92E6-40B4-A4B3-1CE947A80CAB}">
          <p14:sldIdLst>
            <p14:sldId id="329"/>
            <p14:sldId id="330"/>
            <p14:sldId id="305"/>
            <p14:sldId id="278"/>
            <p14:sldId id="280"/>
          </p14:sldIdLst>
        </p14:section>
        <p14:section name="examples" id="{102C3517-36BB-48C2-BEAB-B6C5CE10C579}">
          <p14:sldIdLst>
            <p14:sldId id="290"/>
            <p14:sldId id="303"/>
            <p14:sldId id="308"/>
            <p14:sldId id="312"/>
            <p14:sldId id="291"/>
            <p14:sldId id="292"/>
            <p14:sldId id="315"/>
            <p14:sldId id="311"/>
            <p14:sldId id="326"/>
            <p14:sldId id="327"/>
            <p14:sldId id="314"/>
            <p14:sldId id="313"/>
          </p14:sldIdLst>
        </p14:section>
        <p14:section name="Use cases" id="{CE15C8F9-0B8F-F942-8F4A-BF6B35DF54F1}">
          <p14:sldIdLst>
            <p14:sldId id="279"/>
            <p14:sldId id="300"/>
            <p14:sldId id="281"/>
            <p14:sldId id="335"/>
          </p14:sldIdLst>
        </p14:section>
        <p14:section name="Conclusion" id="{790CEF5B-569A-4C2F-BED5-750B08C0E5AD}">
          <p14:sldIdLst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2D72AD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6" autoAdjust="0"/>
    <p:restoredTop sz="91453" autoAdjust="0"/>
  </p:normalViewPr>
  <p:slideViewPr>
    <p:cSldViewPr>
      <p:cViewPr varScale="1">
        <p:scale>
          <a:sx n="182" d="100"/>
          <a:sy n="182" d="100"/>
        </p:scale>
        <p:origin x="1032" y="10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400"/>
              <a:t>Relative Cost To Fix Bugs Over Life Cycle</a:t>
            </a:r>
          </a:p>
        </c:rich>
      </c:tx>
      <c:layout>
        <c:manualLayout>
          <c:xMode val="edge"/>
          <c:yMode val="edge"/>
          <c:x val="0.29443696349550508"/>
          <c:y val="1.9138811553111177E-2"/>
        </c:manualLayout>
      </c:layout>
      <c:overlay val="0"/>
      <c:spPr>
        <a:noFill/>
        <a:ln w="23254">
          <a:noFill/>
        </a:ln>
      </c:spPr>
    </c:title>
    <c:autoTitleDeleted val="0"/>
    <c:view3D>
      <c:rotX val="15"/>
      <c:hPercent val="49"/>
      <c:rotY val="20"/>
      <c:depthPercent val="100"/>
      <c:rAngAx val="1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5.2917232021709636E-2"/>
          <c:y val="0.12918660287081341"/>
          <c:w val="0.93351424694708274"/>
          <c:h val="0.73923444976076558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rgbClr val="9999FF"/>
            </a:solidFill>
            <a:ln w="11626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Sheet1!$A$1:$A$6</c:f>
              <c:strCache>
                <c:ptCount val="6"/>
                <c:pt idx="0">
                  <c:v>Requirements</c:v>
                </c:pt>
                <c:pt idx="1">
                  <c:v>Design</c:v>
                </c:pt>
                <c:pt idx="2">
                  <c:v>Code</c:v>
                </c:pt>
                <c:pt idx="3">
                  <c:v>Development Test</c:v>
                </c:pt>
                <c:pt idx="4">
                  <c:v>Acceptance Test</c:v>
                </c:pt>
                <c:pt idx="5">
                  <c:v>Operation</c:v>
                </c:pt>
              </c:strCache>
            </c:strRef>
          </c:cat>
          <c:val>
            <c:numRef>
              <c:f>Sheet1!$B$1:$B$6</c:f>
              <c:numCache>
                <c:formatCode>General</c:formatCode>
                <c:ptCount val="6"/>
                <c:pt idx="0">
                  <c:v>1.5</c:v>
                </c:pt>
                <c:pt idx="1">
                  <c:v>4.5</c:v>
                </c:pt>
                <c:pt idx="2">
                  <c:v>10</c:v>
                </c:pt>
                <c:pt idx="3">
                  <c:v>25</c:v>
                </c:pt>
                <c:pt idx="4">
                  <c:v>60</c:v>
                </c:pt>
                <c:pt idx="5">
                  <c:v>170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58186848"/>
        <c:axId val="558200176"/>
        <c:axId val="0"/>
      </c:bar3DChart>
      <c:catAx>
        <c:axId val="558186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290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9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5820017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58200176"/>
        <c:scaling>
          <c:orientation val="minMax"/>
        </c:scaling>
        <c:delete val="0"/>
        <c:axPos val="l"/>
        <c:majorGridlines>
          <c:spPr>
            <a:ln w="2907">
              <a:solidFill>
                <a:srgbClr val="000000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907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891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58186848"/>
        <c:crosses val="autoZero"/>
        <c:crossBetween val="between"/>
      </c:valAx>
      <c:spPr>
        <a:noFill/>
        <a:ln w="21145">
          <a:noFill/>
        </a:ln>
      </c:spPr>
    </c:plotArea>
    <c:plotVisOnly val="1"/>
    <c:dispBlanksAs val="gap"/>
    <c:showDLblsOverMax val="0"/>
  </c:chart>
  <c:spPr>
    <a:solidFill>
      <a:srgbClr val="FFFFFF"/>
    </a:solidFill>
    <a:ln>
      <a:noFill/>
    </a:ln>
  </c:spPr>
  <c:txPr>
    <a:bodyPr/>
    <a:lstStyle/>
    <a:p>
      <a:pPr>
        <a:defRPr sz="891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10/26/2015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core.com/sparkpro/language-toolse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Asok</a:t>
            </a:r>
            <a:r>
              <a:rPr lang="fr-FR" dirty="0" smtClean="0"/>
              <a:t> the </a:t>
            </a:r>
            <a:r>
              <a:rPr lang="fr-FR" dirty="0" err="1" smtClean="0"/>
              <a:t>intern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80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blog.adacore.com/how-to-prevent-drone-crashes-using-spark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100% complete -- no data logging, and various other minor things not implemented (e.g., doesn’t blink the green LED as the radio</a:t>
            </a:r>
            <a:r>
              <a:rPr lang="en-US" baseline="0" dirty="0" smtClean="0"/>
              <a:t> data packages are sent).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05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totals for Ada are 72,920 bytes of code</a:t>
            </a:r>
            <a:r>
              <a:rPr lang="en-US" baseline="0" dirty="0" smtClean="0"/>
              <a:t> and </a:t>
            </a:r>
            <a:r>
              <a:rPr lang="en-US" dirty="0" smtClean="0"/>
              <a:t>81,024 bytes of RAM.</a:t>
            </a:r>
          </a:p>
          <a:p>
            <a:endParaRPr lang="en-US" dirty="0" smtClean="0"/>
          </a:p>
          <a:p>
            <a:r>
              <a:rPr lang="en-US" dirty="0" smtClean="0"/>
              <a:t>Current totals for C </a:t>
            </a:r>
            <a:r>
              <a:rPr lang="en-US" smtClean="0"/>
              <a:t>are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75,904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bytes of code and 104,000 bytes of 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38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just possible for a smart intern located at AdaCore</a:t>
            </a:r>
          </a:p>
          <a:p>
            <a:endParaRPr lang="en-US" dirty="0" smtClean="0"/>
          </a:p>
          <a:p>
            <a:r>
              <a:rPr lang="en-US" dirty="0" smtClean="0"/>
              <a:t>“Flying at a slightly higher altitude…”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0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ADD48-8BD8-42E4-ABF6-E71D852338B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78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Thus the SPARK</a:t>
            </a:r>
            <a:r>
              <a:rPr lang="en-US" altLang="en-US" baseline="0" dirty="0" smtClean="0"/>
              <a:t> defect rate was 0.04 per KSLOC.</a:t>
            </a:r>
            <a:endParaRPr lang="en-US" altLang="en-US" dirty="0"/>
          </a:p>
        </p:txBody>
      </p:sp>
      <p:sp>
        <p:nvSpPr>
          <p:cNvPr id="247812" name="Slide Number Placeholder 3"/>
          <p:cNvSpPr txBox="1">
            <a:spLocks noGrp="1"/>
          </p:cNvSpPr>
          <p:nvPr/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GB" altLang="en-US" sz="1200">
                <a:ea typeface="ＭＳ Ｐゴシック" panose="020B0600070205080204" pitchFamily="34" charset="-128"/>
              </a:rPr>
              <a:t>Page </a:t>
            </a:r>
            <a:fld id="{7F40A16C-C9D0-4682-8196-EDF69279F0AA}" type="slidenum">
              <a:rPr lang="en-GB" altLang="en-US" sz="1200">
                <a:ea typeface="ＭＳ Ｐゴシック" panose="020B0600070205080204" pitchFamily="34" charset="-128"/>
              </a:rPr>
              <a:pPr algn="r"/>
              <a:t>24</a:t>
            </a:fld>
            <a:endParaRPr lang="en-GB" altLang="en-US" sz="12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140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ADD48-8BD8-42E4-ABF6-E71D852338B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78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7812" name="Slide Number Placeholder 3"/>
          <p:cNvSpPr txBox="1">
            <a:spLocks noGrp="1"/>
          </p:cNvSpPr>
          <p:nvPr/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GB" altLang="en-US" sz="1200">
                <a:ea typeface="ＭＳ Ｐゴシック" panose="020B0600070205080204" pitchFamily="34" charset="-128"/>
              </a:rPr>
              <a:t>Page </a:t>
            </a:r>
            <a:fld id="{7F40A16C-C9D0-4682-8196-EDF69279F0AA}" type="slidenum">
              <a:rPr lang="en-GB" altLang="en-US" sz="1200">
                <a:ea typeface="ＭＳ Ｐゴシック" panose="020B0600070205080204" pitchFamily="34" charset="-128"/>
              </a:rPr>
              <a:pPr algn="r"/>
              <a:t>25</a:t>
            </a:fld>
            <a:endParaRPr lang="en-GB" altLang="en-US" sz="12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3716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just toy</a:t>
            </a:r>
            <a:r>
              <a:rPr lang="en-US" baseline="0" dirty="0" smtClean="0"/>
              <a:t>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0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that matter, your bank account would disappear if your marriage fails…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Malaysian airlines 777 incident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GPS AE653 Debugging Capability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Feb 2005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34A94-EB52-41DE-9791-B9F5E12BDE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Source: Barry Boehm, Software Engineering Economics, Prentice Hall, 1981, pg. 40</a:t>
            </a:r>
          </a:p>
        </p:txBody>
      </p:sp>
    </p:spTree>
    <p:extLst>
      <p:ext uri="{BB962C8B-B14F-4D97-AF65-F5344CB8AC3E}">
        <p14:creationId xmlns:p14="http://schemas.microsoft.com/office/powerpoint/2010/main" val="3184893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http://www.adacore.com/sparkpro/language-toolset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effectLst/>
              </a:rPr>
              <a:t>Data Flow Analysis</a:t>
            </a:r>
          </a:p>
          <a:p>
            <a:r>
              <a:rPr lang="en-US" dirty="0" smtClean="0">
                <a:effectLst/>
              </a:rPr>
              <a:t>Detects common programming errors that can be the cause of insecurities or erroneous </a:t>
            </a:r>
            <a:r>
              <a:rPr lang="en-US" dirty="0" err="1" smtClean="0">
                <a:effectLst/>
              </a:rPr>
              <a:t>behaviour</a:t>
            </a:r>
            <a:r>
              <a:rPr lang="en-US" dirty="0" smtClean="0">
                <a:effectLst/>
              </a:rPr>
              <a:t>, including </a:t>
            </a:r>
            <a:r>
              <a:rPr lang="en-US" dirty="0" err="1" smtClean="0">
                <a:effectLst/>
              </a:rPr>
              <a:t>uninitialised</a:t>
            </a:r>
            <a:r>
              <a:rPr lang="en-US" dirty="0" smtClean="0">
                <a:effectLst/>
              </a:rPr>
              <a:t> variables and ineffective assignments. Advanced data flow analysis can be used to check that access to global variables conforms to contracts specified by a software architect, thereby ensuring that the software conforms to its architectural design.</a:t>
            </a:r>
          </a:p>
          <a:p>
            <a:r>
              <a:rPr lang="en-US" b="1" dirty="0" smtClean="0">
                <a:effectLst/>
              </a:rPr>
              <a:t>Information Flow Analysis</a:t>
            </a:r>
          </a:p>
          <a:p>
            <a:r>
              <a:rPr lang="en-US" dirty="0" smtClean="0">
                <a:effectLst/>
              </a:rPr>
              <a:t>For more critical applications, dependency contracts can be specified to constrain the information flow allowed in a program. Violations of these contracts - potentially representing violations of safety or security policies - can then be detected even before the code is compiled.</a:t>
            </a:r>
          </a:p>
          <a:p>
            <a:r>
              <a:rPr lang="en-US" b="1" dirty="0" smtClean="0">
                <a:effectLst/>
              </a:rPr>
              <a:t>Absence of Run Time Exceptions</a:t>
            </a:r>
          </a:p>
          <a:p>
            <a:r>
              <a:rPr lang="en-US" dirty="0" smtClean="0">
                <a:effectLst/>
              </a:rPr>
              <a:t>SPARK Pro can check that a program is free from run-time exceptions such as divide-by-zero, numeric overflow, buffer overflows or indexing an array out-of-bounds. The mathematical proof system on which SPARK Pro is based guarantees that this analysis is sound, so that even before a program is executed or tested or large class of potentially hard-to-detect errors can be eliminated from your software.</a:t>
            </a:r>
          </a:p>
          <a:p>
            <a:r>
              <a:rPr lang="en-US" b="1" dirty="0" smtClean="0">
                <a:effectLst/>
              </a:rPr>
              <a:t>Property Checking</a:t>
            </a:r>
          </a:p>
          <a:p>
            <a:r>
              <a:rPr lang="en-US" dirty="0" smtClean="0">
                <a:effectLst/>
              </a:rPr>
              <a:t>For more critical applications, key safety or security properties can be expressed in the contract notation that forms part of Ada 2012. Using a mathematically-sound proof system, the SPARK Pro toolset is able to automatically check that a program will satisfy these properties for all possible inputs and execution paths - as if the program had been exhaustively tested but without ever having to compile or run the code.</a:t>
            </a:r>
          </a:p>
          <a:p>
            <a:r>
              <a:rPr lang="en-US" b="1" dirty="0" smtClean="0">
                <a:effectLst/>
              </a:rPr>
              <a:t>Functional Correctness</a:t>
            </a:r>
          </a:p>
          <a:p>
            <a:r>
              <a:rPr lang="en-US" dirty="0" smtClean="0">
                <a:effectLst/>
              </a:rPr>
              <a:t>With its extended contract language, SPARK provides for fully comprehensive, formal specification of the required functional </a:t>
            </a:r>
            <a:r>
              <a:rPr lang="en-US" dirty="0" err="1" smtClean="0">
                <a:effectLst/>
              </a:rPr>
              <a:t>behaviour</a:t>
            </a:r>
            <a:r>
              <a:rPr lang="en-US" dirty="0" smtClean="0">
                <a:effectLst/>
              </a:rPr>
              <a:t> of a program </a:t>
            </a:r>
            <a:r>
              <a:rPr lang="en-US" dirty="0" err="1" smtClean="0">
                <a:effectLst/>
              </a:rPr>
              <a:t>ie</a:t>
            </a:r>
            <a:r>
              <a:rPr lang="en-US" dirty="0" smtClean="0">
                <a:effectLst/>
              </a:rPr>
              <a:t>. a specification of the Low-Level Requirements. Using the same proof system, the SPARK Pro tools will automatically prove that a program meets its functional specification, thus providing the highest possible level of assurance for the correct </a:t>
            </a:r>
            <a:r>
              <a:rPr lang="en-US" dirty="0" err="1" smtClean="0">
                <a:effectLst/>
              </a:rPr>
              <a:t>behaviour</a:t>
            </a:r>
            <a:r>
              <a:rPr lang="en-US" dirty="0" smtClean="0">
                <a:effectLst/>
              </a:rPr>
              <a:t> of critical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8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Inga is the only “normal” person in the bunch.</a:t>
            </a:r>
            <a:r>
              <a:rPr lang="en-US" baseline="0" dirty="0" smtClean="0"/>
              <a:t> She </a:t>
            </a:r>
            <a:r>
              <a:rPr lang="en-US" dirty="0" smtClean="0"/>
              <a:t>displays her</a:t>
            </a:r>
            <a:r>
              <a:rPr lang="en-US" baseline="0" dirty="0" smtClean="0"/>
              <a:t> intelligence and wits several times, for example regarding the revolving door candle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5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command line case is important because that would be the usage for certification (at least once, at </a:t>
            </a:r>
            <a:r>
              <a:rPr lang="en-US" smtClean="0"/>
              <a:t>the end).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14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Degree of Freedom Inertial Measurement Unit</a:t>
            </a:r>
          </a:p>
          <a:p>
            <a:endParaRPr lang="en-US" dirty="0" smtClean="0"/>
          </a:p>
          <a:p>
            <a:r>
              <a:rPr lang="en-US" dirty="0" smtClean="0"/>
              <a:t>See https://www.bitcraze.io/2014/07/crazyflie-2-0-system-architecture/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21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BLE: </a:t>
            </a:r>
            <a:r>
              <a:rPr lang="en-US" dirty="0" smtClean="0"/>
              <a:t>Bluetooth </a:t>
            </a:r>
            <a:r>
              <a:rPr lang="en-US" smtClean="0"/>
              <a:t>Low Energy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/>
        </p:nvCxnSpPr>
        <p:spPr bwMode="auto">
          <a:xfrm>
            <a:off x="698500" y="2946136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9144000" cy="1841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altLang="en-US" sz="150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048000"/>
            <a:ext cx="2534018" cy="2475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67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254000"/>
            <a:ext cx="2534018" cy="2955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83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048000"/>
            <a:ext cx="2590800" cy="2475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67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4762500"/>
            <a:ext cx="4104000" cy="4445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167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254000"/>
            <a:ext cx="2590800" cy="2955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83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048000"/>
            <a:ext cx="2590800" cy="2475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67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254000"/>
            <a:ext cx="2590800" cy="2955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83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095500"/>
            <a:ext cx="7696200" cy="819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143000"/>
            <a:ext cx="2849880" cy="2475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67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Picture 6" descr="adacore_logo_bi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8" y="1000050"/>
            <a:ext cx="187913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0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00300"/>
            <a:ext cx="7239000" cy="1600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4000" b="1" i="0" kern="1200" cap="none" baseline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76700"/>
            <a:ext cx="4772528" cy="82550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300"/>
            <a:ext cx="8458200" cy="685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lang="en-US" sz="3200" b="1" i="0" dirty="0">
                <a:solidFill>
                  <a:schemeClr val="tx1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28700"/>
            <a:ext cx="8077200" cy="4419600"/>
          </a:xfrm>
        </p:spPr>
        <p:txBody>
          <a:bodyPr>
            <a:normAutofit/>
          </a:bodyPr>
          <a:lstStyle>
            <a:lvl1pPr marL="0" indent="0">
              <a:spcBef>
                <a:spcPts val="3000"/>
              </a:spcBef>
              <a:spcAft>
                <a:spcPts val="0"/>
              </a:spcAft>
              <a:buFontTx/>
              <a:buNone/>
              <a:defRPr sz="280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73152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200">
                <a:latin typeface="Helvetica"/>
                <a:cs typeface="Helvetica"/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latin typeface="Helvetica"/>
                <a:cs typeface="Helvetica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latin typeface="Helvetica"/>
                <a:cs typeface="Helvetica"/>
              </a:defRPr>
            </a:lvl4pPr>
            <a:lvl5pPr marL="2171700" indent="-342900">
              <a:buFont typeface="Arial" panose="020B0604020202020204" pitchFamily="34" charset="0"/>
              <a:buChar char="•"/>
              <a:defRPr sz="20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6" y="223573"/>
            <a:ext cx="184730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167" b="1" smtClean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222500"/>
            <a:ext cx="8382000" cy="769506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3667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380985" indent="0">
              <a:buNone/>
              <a:defRPr/>
            </a:lvl2pPr>
            <a:lvl3pPr marL="761970" indent="0">
              <a:buNone/>
              <a:defRPr/>
            </a:lvl3pPr>
            <a:lvl4pPr marL="1142954" indent="0">
              <a:buNone/>
              <a:defRPr/>
            </a:lvl4pPr>
            <a:lvl5pPr marL="152393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113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51938" cy="571500"/>
          </a:xfrm>
          <a:prstGeom prst="rect">
            <a:avLst/>
          </a:prstGeom>
          <a:gradFill rotWithShape="1">
            <a:gsLst>
              <a:gs pos="27000">
                <a:srgbClr val="153957">
                  <a:lumMod val="99000"/>
                  <a:lumOff val="1000"/>
                </a:srgbClr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endParaRPr lang="en-US" sz="1500"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305801" y="5535083"/>
            <a:ext cx="830263" cy="19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r>
              <a:rPr lang="en-US" sz="667" smtClean="0">
                <a:solidFill>
                  <a:srgbClr val="A6A6A6"/>
                </a:solidFill>
              </a:rPr>
              <a:t>Slide: </a:t>
            </a:r>
            <a:fld id="{9E9B421E-AB74-4DD7-A629-A093C2FE9686}" type="slidenum">
              <a:rPr lang="en-US" sz="667" smtClean="0">
                <a:solidFill>
                  <a:srgbClr val="A6A6A6"/>
                </a:solidFill>
              </a:rPr>
              <a:pPr algn="r">
                <a:defRPr/>
              </a:pPr>
              <a:t>‹#›</a:t>
            </a:fld>
            <a:endParaRPr lang="fr-FR" sz="667" smtClean="0">
              <a:solidFill>
                <a:srgbClr val="A6A6A6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52400" y="63500"/>
            <a:ext cx="8763000" cy="444500"/>
          </a:xfrm>
          <a:prstGeom prst="rect">
            <a:avLst/>
          </a:prstGeom>
        </p:spPr>
        <p:txBody>
          <a:bodyPr anchor="ctr" anchorCtr="0"/>
          <a:lstStyle>
            <a:lvl1pPr algn="l">
              <a:defRPr sz="2333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952500"/>
            <a:ext cx="7848600" cy="4445000"/>
          </a:xfrm>
        </p:spPr>
        <p:txBody>
          <a:bodyPr/>
          <a:lstStyle>
            <a:lvl1pPr>
              <a:lnSpc>
                <a:spcPct val="100000"/>
              </a:lnSpc>
              <a:spcBef>
                <a:spcPts val="2333"/>
              </a:spcBef>
              <a:defRPr sz="1667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defRPr sz="15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000085" indent="-238115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§"/>
              <a:defRPr sz="15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spcBef>
                <a:spcPts val="500"/>
              </a:spcBef>
              <a:defRPr sz="15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spcBef>
                <a:spcPts val="500"/>
              </a:spcBef>
              <a:defRPr sz="15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51938" cy="571500"/>
          </a:xfrm>
          <a:prstGeom prst="rect">
            <a:avLst/>
          </a:prstGeom>
          <a:gradFill rotWithShape="1">
            <a:gsLst>
              <a:gs pos="27000">
                <a:srgbClr val="153957">
                  <a:lumMod val="99000"/>
                  <a:lumOff val="1000"/>
                </a:srgbClr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endParaRPr lang="en-US" sz="1500"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305801" y="5535083"/>
            <a:ext cx="830263" cy="19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r>
              <a:rPr lang="en-US" sz="667" smtClean="0">
                <a:solidFill>
                  <a:srgbClr val="A6A6A6"/>
                </a:solidFill>
              </a:rPr>
              <a:t>Slide: </a:t>
            </a:r>
            <a:fld id="{3DB35497-FD48-4E64-AE6C-4B6276AD0171}" type="slidenum">
              <a:rPr lang="en-US" sz="667" smtClean="0">
                <a:solidFill>
                  <a:srgbClr val="A6A6A6"/>
                </a:solidFill>
              </a:rPr>
              <a:pPr algn="r">
                <a:defRPr/>
              </a:pPr>
              <a:t>‹#›</a:t>
            </a:fld>
            <a:endParaRPr lang="fr-FR" sz="667" smtClean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952500"/>
            <a:ext cx="3810000" cy="4445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52500"/>
            <a:ext cx="3810000" cy="4445000"/>
          </a:xfrm>
        </p:spPr>
        <p:txBody>
          <a:bodyPr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en-US" sz="2000" b="1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152400" y="63500"/>
            <a:ext cx="8763000" cy="444500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309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6" y="223573"/>
            <a:ext cx="184730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167" b="1" smtClean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63500"/>
            <a:ext cx="8763000" cy="444500"/>
          </a:xfrm>
          <a:prstGeom prst="rect">
            <a:avLst/>
          </a:prstGeom>
        </p:spPr>
        <p:txBody>
          <a:bodyPr anchor="ctr" anchorCtr="0"/>
          <a:lstStyle>
            <a:lvl1pPr>
              <a:defRPr sz="2333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51938" cy="571500"/>
          </a:xfrm>
          <a:prstGeom prst="rect">
            <a:avLst/>
          </a:prstGeom>
          <a:gradFill rotWithShape="1">
            <a:gsLst>
              <a:gs pos="27000">
                <a:srgbClr val="153957">
                  <a:lumMod val="99000"/>
                  <a:lumOff val="1000"/>
                </a:srgbClr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endParaRPr lang="en-US" sz="1500">
              <a:latin typeface="Arial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305801" y="5535083"/>
            <a:ext cx="830263" cy="19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r>
              <a:rPr lang="en-US" sz="667" smtClean="0">
                <a:solidFill>
                  <a:srgbClr val="A6A6A6"/>
                </a:solidFill>
              </a:rPr>
              <a:t>Slide: </a:t>
            </a:r>
            <a:fld id="{2807B7E5-82C5-43E9-9413-9E8B385DA850}" type="slidenum">
              <a:rPr lang="en-US" sz="667" smtClean="0">
                <a:solidFill>
                  <a:srgbClr val="A6A6A6"/>
                </a:solidFill>
              </a:rPr>
              <a:pPr algn="r">
                <a:defRPr/>
              </a:pPr>
              <a:t>‹#›</a:t>
            </a:fld>
            <a:endParaRPr lang="fr-FR" sz="667" smtClean="0">
              <a:solidFill>
                <a:srgbClr val="A6A6A6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152400" y="63500"/>
            <a:ext cx="8763000" cy="444500"/>
          </a:xfrm>
          <a:prstGeom prst="rect">
            <a:avLst/>
          </a:prstGeom>
        </p:spPr>
        <p:txBody>
          <a:bodyPr anchor="ctr" anchorCtr="0"/>
          <a:lstStyle>
            <a:lvl1pPr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958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51938" cy="571500"/>
          </a:xfrm>
          <a:prstGeom prst="rect">
            <a:avLst/>
          </a:prstGeom>
          <a:gradFill rotWithShape="1">
            <a:gsLst>
              <a:gs pos="27000">
                <a:srgbClr val="153957">
                  <a:lumMod val="99000"/>
                  <a:lumOff val="1000"/>
                </a:srgbClr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endParaRPr lang="en-US" sz="2000">
              <a:latin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305801" y="5535083"/>
            <a:ext cx="830263" cy="19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r>
              <a:rPr lang="en-US" sz="667" smtClean="0">
                <a:solidFill>
                  <a:srgbClr val="A6A6A6"/>
                </a:solidFill>
              </a:rPr>
              <a:t>Slide: </a:t>
            </a:r>
            <a:fld id="{95D6869B-13B0-46BB-8FFE-B7BE18F8F61F}" type="slidenum">
              <a:rPr lang="en-US" sz="667" smtClean="0">
                <a:solidFill>
                  <a:srgbClr val="A6A6A6"/>
                </a:solidFill>
              </a:rPr>
              <a:pPr algn="r">
                <a:defRPr/>
              </a:pPr>
              <a:t>‹#›</a:t>
            </a:fld>
            <a:endParaRPr lang="fr-FR" sz="667" smtClean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8001000" cy="44450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0"/>
              </a:spcBef>
              <a:defRPr sz="2200"/>
            </a:lvl1pPr>
            <a:lvl2pPr marL="619100" indent="-238115">
              <a:lnSpc>
                <a:spcPct val="100000"/>
              </a:lnSpc>
              <a:spcBef>
                <a:spcPts val="750"/>
              </a:spcBef>
              <a:def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52462" indent="-190492">
              <a:lnSpc>
                <a:spcPct val="100000"/>
              </a:lnSpc>
              <a:spcBef>
                <a:spcPts val="750"/>
              </a:spcBef>
              <a:defRPr lang="en-US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33447" indent="-190492">
              <a:defRPr lang="en-US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714431" indent="-190492">
              <a:defRPr lang="en-US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52400" y="63500"/>
            <a:ext cx="8763000" cy="444500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017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24200" y="1206500"/>
            <a:ext cx="5257800" cy="5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2857500"/>
            <a:ext cx="5410200" cy="952500"/>
          </a:xfrm>
        </p:spPr>
        <p:txBody>
          <a:bodyPr/>
          <a:lstStyle>
            <a:lvl1pPr marL="0" indent="0">
              <a:buFontTx/>
              <a:buNone/>
              <a:defRPr sz="1167">
                <a:solidFill>
                  <a:srgbClr val="025B9D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71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0235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52500"/>
            <a:ext cx="78486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0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49" r:id="rId10"/>
    <p:sldLayoutId id="2147483650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333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333" b="1">
          <a:solidFill>
            <a:schemeClr val="bg1"/>
          </a:solidFill>
          <a:latin typeface="Franklin Gothic Book"/>
          <a:ea typeface="ヒラギノ角ゴ ProN W3"/>
          <a:cs typeface="ヒラギノ角ゴ ProN W3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333" b="1">
          <a:solidFill>
            <a:schemeClr val="bg1"/>
          </a:solidFill>
          <a:latin typeface="Franklin Gothic Book"/>
          <a:ea typeface="ヒラギノ角ゴ ProN W3"/>
          <a:cs typeface="ヒラギノ角ゴ ProN W3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333" b="1">
          <a:solidFill>
            <a:schemeClr val="bg1"/>
          </a:solidFill>
          <a:latin typeface="Franklin Gothic Book"/>
          <a:ea typeface="ヒラギノ角ゴ ProN W3"/>
          <a:cs typeface="ヒラギノ角ゴ ProN W3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333" b="1">
          <a:solidFill>
            <a:schemeClr val="bg1"/>
          </a:solidFill>
          <a:latin typeface="Franklin Gothic Book"/>
          <a:ea typeface="ヒラギノ角ゴ ProN W3"/>
          <a:cs typeface="ヒラギノ角ゴ ProN W3"/>
        </a:defRPr>
      </a:lvl5pPr>
      <a:lvl6pPr marL="38098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3377A9"/>
          </a:solidFill>
          <a:latin typeface="Verdana" pitchFamily="34" charset="0"/>
        </a:defRPr>
      </a:lvl6pPr>
      <a:lvl7pPr marL="76197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3377A9"/>
          </a:solidFill>
          <a:latin typeface="Verdana" pitchFamily="34" charset="0"/>
        </a:defRPr>
      </a:lvl7pPr>
      <a:lvl8pPr marL="1142954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3377A9"/>
          </a:solidFill>
          <a:latin typeface="Verdana" pitchFamily="34" charset="0"/>
        </a:defRPr>
      </a:lvl8pPr>
      <a:lvl9pPr marL="1523939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3377A9"/>
          </a:solidFill>
          <a:latin typeface="Verdana" pitchFamily="34" charset="0"/>
        </a:defRPr>
      </a:lvl9pPr>
    </p:titleStyle>
    <p:bodyStyle>
      <a:lvl1pPr marL="285739" indent="-28573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67" b="1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19100" indent="-23811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52462" indent="-1904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333447" indent="-190492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333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714431" indent="-190492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333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095416" indent="-190492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000">
          <a:solidFill>
            <a:schemeClr val="tx1"/>
          </a:solidFill>
          <a:latin typeface="+mn-lt"/>
        </a:defRPr>
      </a:lvl6pPr>
      <a:lvl7pPr marL="2476401" indent="-190492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000">
          <a:solidFill>
            <a:schemeClr val="tx1"/>
          </a:solidFill>
          <a:latin typeface="+mn-lt"/>
        </a:defRPr>
      </a:lvl7pPr>
      <a:lvl8pPr marL="2857386" indent="-190492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000">
          <a:solidFill>
            <a:schemeClr val="tx1"/>
          </a:solidFill>
          <a:latin typeface="+mn-lt"/>
        </a:defRPr>
      </a:lvl8pPr>
      <a:lvl9pPr marL="3238370" indent="-190492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Pat Rogers, PhD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November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rogers@adacore.com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Practical Development of Safe, Secure, Reliable Embedded Software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ARM </a:t>
            </a:r>
            <a:r>
              <a:rPr lang="en-US" dirty="0" err="1" smtClean="0"/>
              <a:t>TechCon</a:t>
            </a:r>
            <a:r>
              <a:rPr lang="en-US" dirty="0" smtClean="0"/>
              <a:t> 2015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Functional Correctness Example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83475" y="952500"/>
            <a:ext cx="5831725" cy="4580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41313" algn="l"/>
                <a:tab pos="401638" algn="l"/>
              </a:tabLst>
            </a:pP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type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Move_Result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is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(Full_Speed, Slow_Down, Keep_Going, Stop);</a:t>
            </a:r>
          </a:p>
          <a:p>
            <a:pPr>
              <a:tabLst>
                <a:tab pos="341313" algn="l"/>
                <a:tab pos="401638" algn="l"/>
              </a:tabLst>
            </a:pPr>
            <a:endParaRPr lang="en-US" sz="1600" noProof="1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341313" algn="l"/>
                <a:tab pos="401638" algn="l"/>
              </a:tabLst>
            </a:pP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procedure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Move</a:t>
            </a:r>
          </a:p>
          <a:p>
            <a:pPr>
              <a:spcBef>
                <a:spcPts val="200"/>
              </a:spcBef>
              <a:tabLst>
                <a:tab pos="341313" algn="l"/>
                <a:tab pos="401638" algn="l"/>
                <a:tab pos="16017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(Train        	: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 Train_Id;</a:t>
            </a:r>
          </a:p>
          <a:p>
            <a:pPr>
              <a:spcBef>
                <a:spcPts val="200"/>
              </a:spcBef>
              <a:tabLst>
                <a:tab pos="341313" algn="l"/>
                <a:tab pos="401638" algn="l"/>
                <a:tab pos="16017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New_Position	: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 Train_Position;</a:t>
            </a:r>
          </a:p>
          <a:p>
            <a:pPr>
              <a:spcBef>
                <a:spcPts val="200"/>
              </a:spcBef>
              <a:tabLst>
                <a:tab pos="341313" algn="l"/>
                <a:tab pos="401638" algn="l"/>
                <a:tab pos="16017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Result       	: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out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Move_Result)</a:t>
            </a:r>
          </a:p>
          <a:p>
            <a:pPr>
              <a:spcBef>
                <a:spcPts val="600"/>
              </a:spcBef>
              <a:tabLst>
                <a:tab pos="341313" algn="l"/>
                <a:tab pos="401638" algn="l"/>
              </a:tabLst>
            </a:pP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with</a:t>
            </a:r>
          </a:p>
          <a:p>
            <a:pPr>
              <a:spcBef>
                <a:spcPts val="900"/>
              </a:spcBef>
              <a:tabLst>
                <a:tab pos="341313" algn="l"/>
                <a:tab pos="401638" algn="l"/>
                <a:tab pos="1255713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Global =&gt;	(Input  =&gt; Cur_Num_Trains,</a:t>
            </a:r>
          </a:p>
          <a:p>
            <a:pPr>
              <a:spcBef>
                <a:spcPts val="300"/>
              </a:spcBef>
              <a:tabLst>
                <a:tab pos="341313" algn="l"/>
                <a:tab pos="401638" algn="l"/>
                <a:tab pos="1255713" algn="l"/>
                <a:tab pos="131603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	 In_Out =&gt; (Trains, Track_Signals)),</a:t>
            </a:r>
          </a:p>
          <a:p>
            <a:pPr>
              <a:spcBef>
                <a:spcPts val="900"/>
              </a:spcBef>
              <a:tabLst>
                <a:tab pos="341313" algn="l"/>
                <a:tab pos="401638" algn="l"/>
                <a:tab pos="10302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Pre  =&gt; 	Train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in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1 .. Cur_Num_Trains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and then</a:t>
            </a:r>
          </a:p>
          <a:p>
            <a:pPr>
              <a:spcBef>
                <a:spcPts val="500"/>
              </a:spcBef>
              <a:tabLst>
                <a:tab pos="341313" algn="l"/>
                <a:tab pos="401638" algn="l"/>
                <a:tab pos="10302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	Valid_Move (Trains (Train), New_Position)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and then</a:t>
            </a:r>
          </a:p>
          <a:p>
            <a:pPr>
              <a:spcBef>
                <a:spcPts val="500"/>
              </a:spcBef>
              <a:tabLst>
                <a:tab pos="341313" algn="l"/>
                <a:tab pos="401638" algn="l"/>
                <a:tab pos="10302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	One_Train_At_Most_Per_Track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and then</a:t>
            </a:r>
          </a:p>
          <a:p>
            <a:pPr>
              <a:spcBef>
                <a:spcPts val="500"/>
              </a:spcBef>
              <a:tabLst>
                <a:tab pos="341313" algn="l"/>
                <a:tab pos="401638" algn="l"/>
                <a:tab pos="10302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	Safe_Signaling,</a:t>
            </a:r>
          </a:p>
          <a:p>
            <a:pPr>
              <a:spcBef>
                <a:spcPts val="900"/>
              </a:spcBef>
              <a:tabLst>
                <a:tab pos="341313" algn="l"/>
                <a:tab pos="401638" algn="l"/>
                <a:tab pos="10302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Post =&gt;	One_Train_At_Most_Per_Track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and then</a:t>
            </a:r>
          </a:p>
          <a:p>
            <a:pPr>
              <a:spcBef>
                <a:spcPts val="500"/>
              </a:spcBef>
              <a:tabLst>
                <a:tab pos="341313" algn="l"/>
                <a:tab pos="401638" algn="l"/>
                <a:tab pos="10302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	Safe_Signaling;</a:t>
            </a:r>
            <a:endParaRPr lang="en-US" sz="1600" noProof="1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333500"/>
            <a:ext cx="1007918" cy="1790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9337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8229600" cy="4445000"/>
          </a:xfrm>
        </p:spPr>
        <p:txBody>
          <a:bodyPr>
            <a:noAutofit/>
          </a:bodyPr>
          <a:lstStyle/>
          <a:p>
            <a:r>
              <a:rPr lang="en-US" dirty="0" smtClean="0"/>
              <a:t>Your software development already does!</a:t>
            </a:r>
          </a:p>
          <a:p>
            <a:r>
              <a:rPr lang="en-US" dirty="0" smtClean="0"/>
              <a:t>The ultimate product of software development is a precise, rigorous description of behavior</a:t>
            </a:r>
          </a:p>
          <a:p>
            <a:r>
              <a:rPr lang="en-US" dirty="0" smtClean="0"/>
              <a:t>It’s machine code</a:t>
            </a:r>
          </a:p>
          <a:p>
            <a:pPr lvl="1"/>
            <a:r>
              <a:rPr lang="en-US" dirty="0" smtClean="0"/>
              <a:t>Operational semantics defined by the target processor</a:t>
            </a:r>
          </a:p>
          <a:p>
            <a:r>
              <a:rPr lang="en-US" dirty="0" smtClean="0"/>
              <a:t>So it’s not </a:t>
            </a:r>
            <a:r>
              <a:rPr lang="en-US" b="1" i="1" dirty="0" smtClean="0"/>
              <a:t>whether</a:t>
            </a:r>
            <a:r>
              <a:rPr lang="en-US" dirty="0" smtClean="0"/>
              <a:t>, but </a:t>
            </a:r>
            <a:r>
              <a:rPr lang="en-US" b="1" i="1" dirty="0" smtClean="0"/>
              <a:t>when</a:t>
            </a:r>
            <a:r>
              <a:rPr lang="en-US" dirty="0" smtClean="0"/>
              <a:t> to use formalism</a:t>
            </a:r>
          </a:p>
          <a:p>
            <a:r>
              <a:rPr lang="en-US" dirty="0" smtClean="0"/>
              <a:t>Earlier in the life cycle is better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Doesn’t Everyone Use Formalism?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312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Perception that formal methods have “flopped” due to inability to prove </a:t>
            </a:r>
            <a:r>
              <a:rPr lang="en-US" i="1" dirty="0" smtClean="0"/>
              <a:t>entire programs</a:t>
            </a:r>
            <a:r>
              <a:rPr lang="en-US" dirty="0" smtClean="0"/>
              <a:t> correct</a:t>
            </a:r>
          </a:p>
          <a:p>
            <a:r>
              <a:rPr lang="en-US" dirty="0" smtClean="0"/>
              <a:t>Fear of the mathematics</a:t>
            </a:r>
          </a:p>
          <a:p>
            <a:r>
              <a:rPr lang="en-US" dirty="0" smtClean="0"/>
              <a:t>But the math is now hidden behind the tools</a:t>
            </a:r>
          </a:p>
          <a:p>
            <a:r>
              <a:rPr lang="en-US" dirty="0" smtClean="0"/>
              <a:t>Now easy enough to adopt and use by regular teams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Really, Why Doesn’t Everybody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905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Smart Do You Have To Be?</a:t>
            </a:r>
            <a:endParaRPr lang="en-US" dirty="0"/>
          </a:p>
        </p:txBody>
      </p:sp>
      <p:pic>
        <p:nvPicPr>
          <p:cNvPr id="1166" name="Picture 142" descr="http://www.coolghouls.com/halloween/Young%20Frankenstein%20001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13795"/>
            <a:ext cx="942457" cy="1427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08050" y="1714500"/>
            <a:ext cx="3594846" cy="3122058"/>
            <a:chOff x="208050" y="1714500"/>
            <a:chExt cx="3594846" cy="3122058"/>
          </a:xfrm>
        </p:grpSpPr>
        <p:grpSp>
          <p:nvGrpSpPr>
            <p:cNvPr id="8" name="Group 7"/>
            <p:cNvGrpSpPr/>
            <p:nvPr/>
          </p:nvGrpSpPr>
          <p:grpSpPr>
            <a:xfrm>
              <a:off x="208050" y="1714500"/>
              <a:ext cx="3594846" cy="2752726"/>
              <a:chOff x="381000" y="1714500"/>
              <a:chExt cx="3594846" cy="2752726"/>
            </a:xfrm>
          </p:grpSpPr>
          <p:pic>
            <p:nvPicPr>
              <p:cNvPr id="1028" name="Picture 4" descr="http://www.physics.gatech.edu/system/files/u1080/flavio_fenton_10.28.14_0.jpg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2476500"/>
                <a:ext cx="3594846" cy="19907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198315" y="1714500"/>
                <a:ext cx="19602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Too Much</a:t>
                </a:r>
                <a:endParaRPr lang="en-US" sz="3200" dirty="0"/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1066722" y="4467226"/>
              <a:ext cx="187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kern="1200" dirty="0" smtClean="0"/>
                <a:t>Dr. Frankenstein</a:t>
              </a:r>
              <a:endParaRPr lang="en-US" i="0" kern="1200" dirty="0" smtClean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20023" y="1714500"/>
            <a:ext cx="2095500" cy="3217308"/>
            <a:chOff x="4120023" y="1714500"/>
            <a:chExt cx="2095500" cy="3217308"/>
          </a:xfrm>
        </p:grpSpPr>
        <p:grpSp>
          <p:nvGrpSpPr>
            <p:cNvPr id="9" name="Group 8"/>
            <p:cNvGrpSpPr/>
            <p:nvPr/>
          </p:nvGrpSpPr>
          <p:grpSpPr>
            <a:xfrm>
              <a:off x="4120023" y="1714500"/>
              <a:ext cx="2095500" cy="2847976"/>
              <a:chOff x="4267200" y="1714500"/>
              <a:chExt cx="2095500" cy="2847976"/>
            </a:xfrm>
          </p:grpSpPr>
          <p:pic>
            <p:nvPicPr>
              <p:cNvPr id="1030" name="Picture 6" descr="http://thefilmexperience.net/storage/1970s/youngfrank-freshdead.jpg?__SQUARESPACE_CACHEVERSION=140320333755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7200" y="2476500"/>
                <a:ext cx="2095500" cy="20859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4402970" y="1714500"/>
                <a:ext cx="18239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Too Little</a:t>
                </a:r>
                <a:endParaRPr lang="en-US" sz="32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4876667" y="4562476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kern="1200" dirty="0" smtClean="0"/>
                <a:t>Igor</a:t>
              </a:r>
              <a:endParaRPr lang="en-US" i="0" kern="1200" dirty="0" smtClean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32650" y="1714499"/>
            <a:ext cx="2433592" cy="3578580"/>
            <a:chOff x="6532650" y="1714499"/>
            <a:chExt cx="2433592" cy="3578580"/>
          </a:xfrm>
        </p:grpSpPr>
        <p:grpSp>
          <p:nvGrpSpPr>
            <p:cNvPr id="14" name="Group 13"/>
            <p:cNvGrpSpPr/>
            <p:nvPr/>
          </p:nvGrpSpPr>
          <p:grpSpPr>
            <a:xfrm>
              <a:off x="6532650" y="1714499"/>
              <a:ext cx="2433592" cy="3209248"/>
              <a:chOff x="6553200" y="1714499"/>
              <a:chExt cx="2433592" cy="3209248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766356" y="1714499"/>
                <a:ext cx="20072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Just Right</a:t>
                </a:r>
                <a:endParaRPr lang="en-US" sz="3200" dirty="0"/>
              </a:p>
            </p:txBody>
          </p:sp>
          <p:graphicFrame>
            <p:nvGraphicFramePr>
              <p:cNvPr id="13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6977209"/>
                  </p:ext>
                </p:extLst>
              </p:nvPr>
            </p:nvGraphicFramePr>
            <p:xfrm>
              <a:off x="6553200" y="2472647"/>
              <a:ext cx="2433592" cy="2451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8" name="Image" r:id="rId7" imgW="8825040" imgH="8888760" progId="PhotoshopElements.Image.10">
                      <p:embed/>
                    </p:oleObj>
                  </mc:Choice>
                  <mc:Fallback>
                    <p:oleObj name="Image" r:id="rId7" imgW="8825040" imgH="8888760" progId="PhotoshopElements.Image.10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553200" y="2472647"/>
                            <a:ext cx="2433592" cy="2451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" name="TextBox 15"/>
            <p:cNvSpPr txBox="1"/>
            <p:nvPr/>
          </p:nvSpPr>
          <p:spPr>
            <a:xfrm>
              <a:off x="7543800" y="492374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0" kern="1200" dirty="0" smtClean="0"/>
                <a:t>Inga</a:t>
              </a:r>
              <a:endParaRPr lang="en-US" i="0" kern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9548262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do it gradually</a:t>
            </a:r>
          </a:p>
          <a:p>
            <a:pPr lvl="1"/>
            <a:r>
              <a:rPr lang="en-US" dirty="0" smtClean="0"/>
              <a:t>SPARK is just Ada 2012!</a:t>
            </a:r>
          </a:p>
          <a:p>
            <a:pPr lvl="1"/>
            <a:r>
              <a:rPr lang="en-US" dirty="0" smtClean="0"/>
              <a:t>Have some units in SPARK, others in Ada</a:t>
            </a:r>
          </a:p>
          <a:p>
            <a:pPr lvl="1"/>
            <a:r>
              <a:rPr lang="en-US" dirty="0" smtClean="0"/>
              <a:t>Inside units, parts in SPARK and parts in Ada</a:t>
            </a:r>
          </a:p>
          <a:p>
            <a:r>
              <a:rPr lang="en-US" dirty="0" smtClean="0"/>
              <a:t>Plenty of tool support</a:t>
            </a:r>
          </a:p>
          <a:p>
            <a:pPr lvl="1"/>
            <a:r>
              <a:rPr lang="en-US" dirty="0" smtClean="0"/>
              <a:t>Based on GNAT projects</a:t>
            </a:r>
          </a:p>
          <a:p>
            <a:pPr lvl="1"/>
            <a:r>
              <a:rPr lang="en-US" dirty="0" smtClean="0"/>
              <a:t>SPARK tools integrated in the IDEs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Sufficiently Easy to Adopt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08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Provides incremental benefits</a:t>
            </a:r>
          </a:p>
          <a:p>
            <a:pPr lvl="1"/>
            <a:r>
              <a:rPr lang="en-US" dirty="0" smtClean="0"/>
              <a:t>Usable without up-front work (no contracts)</a:t>
            </a:r>
          </a:p>
          <a:p>
            <a:pPr lvl="1"/>
            <a:r>
              <a:rPr lang="en-US" dirty="0" smtClean="0"/>
              <a:t>Increasing benefits with more contracts</a:t>
            </a:r>
          </a:p>
          <a:p>
            <a:r>
              <a:rPr lang="en-US" dirty="0" smtClean="0"/>
              <a:t>Is highly interactive</a:t>
            </a:r>
          </a:p>
          <a:p>
            <a:pPr lvl="1"/>
            <a:r>
              <a:rPr lang="en-US" dirty="0" smtClean="0"/>
              <a:t>Run at different levels of granularity (down to single line)</a:t>
            </a:r>
          </a:p>
          <a:p>
            <a:pPr lvl="1"/>
            <a:r>
              <a:rPr lang="en-US" dirty="0" smtClean="0"/>
              <a:t>Run at different levels of analysis power</a:t>
            </a:r>
          </a:p>
          <a:p>
            <a:pPr lvl="1"/>
            <a:r>
              <a:rPr lang="en-US" dirty="0" smtClean="0"/>
              <a:t>Get precise results in the IDE or command line</a:t>
            </a:r>
          </a:p>
          <a:p>
            <a:pPr lvl="1"/>
            <a:r>
              <a:rPr lang="en-US" dirty="0" smtClean="0"/>
              <a:t>Get results’ explanations (paths, counterexamples)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Sufficiently Easy </a:t>
            </a:r>
            <a:r>
              <a:rPr lang="en-US" dirty="0" smtClean="0"/>
              <a:t>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37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09700"/>
            <a:ext cx="4521200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Crazyflie 2.0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7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707884"/>
            <a:ext cx="2362200" cy="1248857"/>
          </a:xfrm>
          <a:prstGeom prst="rect">
            <a:avLst/>
          </a:prstGeom>
          <a:solidFill>
            <a:srgbClr val="0033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>
              <a:spcAft>
                <a:spcPts val="600"/>
              </a:spcAft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nRF51822</a:t>
            </a:r>
          </a:p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16MHz Cortex M0</a:t>
            </a:r>
          </a:p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16KB RAM, 256KB FLASH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 and NRF Radio</a:t>
            </a:r>
          </a:p>
        </p:txBody>
      </p:sp>
      <p:sp>
        <p:nvSpPr>
          <p:cNvPr id="4" name="Rectangle 3"/>
          <p:cNvSpPr/>
          <p:nvPr/>
        </p:nvSpPr>
        <p:spPr>
          <a:xfrm>
            <a:off x="4404938" y="2707884"/>
            <a:ext cx="2209800" cy="1248857"/>
          </a:xfrm>
          <a:prstGeom prst="rect">
            <a:avLst/>
          </a:prstGeom>
          <a:solidFill>
            <a:srgbClr val="0033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>
              <a:spcAft>
                <a:spcPts val="600"/>
              </a:spcAft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STM32F405</a:t>
            </a:r>
          </a:p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168MHz Cortex M4</a:t>
            </a:r>
          </a:p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196KB RAM, 1MB FLASH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Flight Control</a:t>
            </a:r>
          </a:p>
        </p:txBody>
      </p:sp>
      <p:cxnSp>
        <p:nvCxnSpPr>
          <p:cNvPr id="5" name="Straight Connector 4"/>
          <p:cNvCxnSpPr>
            <a:stCxn id="2" idx="3"/>
            <a:endCxn id="4" idx="1"/>
          </p:cNvCxnSpPr>
          <p:nvPr/>
        </p:nvCxnSpPr>
        <p:spPr>
          <a:xfrm>
            <a:off x="2743200" y="3332313"/>
            <a:ext cx="16617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72150" y="3015466"/>
            <a:ext cx="80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04938" y="835324"/>
            <a:ext cx="2209800" cy="137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>
              <a:spcAft>
                <a:spcPts val="600"/>
              </a:spcAft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DOF IMU</a:t>
            </a:r>
          </a:p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3-axis accelerometer</a:t>
            </a:r>
          </a:p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3-axis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gyro</a:t>
            </a:r>
          </a:p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3-axis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magnetometer</a:t>
            </a:r>
          </a:p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pressure sensor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9838" y="227735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I2C</a:t>
            </a:r>
            <a:endParaRPr lang="en-US" dirty="0"/>
          </a:p>
        </p:txBody>
      </p:sp>
      <p:cxnSp>
        <p:nvCxnSpPr>
          <p:cNvPr id="13" name="Straight Connector 12"/>
          <p:cNvCxnSpPr>
            <a:stCxn id="8" idx="2"/>
            <a:endCxn id="4" idx="0"/>
          </p:cNvCxnSpPr>
          <p:nvPr/>
        </p:nvCxnSpPr>
        <p:spPr>
          <a:xfrm>
            <a:off x="5509838" y="2206924"/>
            <a:ext cx="0" cy="50096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20000" y="3027512"/>
            <a:ext cx="1219200" cy="609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Motors</a:t>
            </a:r>
          </a:p>
        </p:txBody>
      </p:sp>
      <p:cxnSp>
        <p:nvCxnSpPr>
          <p:cNvPr id="19" name="Straight Connector 18"/>
          <p:cNvCxnSpPr>
            <a:stCxn id="4" idx="3"/>
            <a:endCxn id="17" idx="1"/>
          </p:cNvCxnSpPr>
          <p:nvPr/>
        </p:nvCxnSpPr>
        <p:spPr>
          <a:xfrm flipV="1">
            <a:off x="6614738" y="3332312"/>
            <a:ext cx="1005262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67138" y="301546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PWM</a:t>
            </a:r>
            <a:endParaRPr lang="en-US" dirty="0"/>
          </a:p>
        </p:txBody>
      </p:sp>
      <p:grpSp>
        <p:nvGrpSpPr>
          <p:cNvPr id="1039" name="Group 1038"/>
          <p:cNvGrpSpPr/>
          <p:nvPr/>
        </p:nvGrpSpPr>
        <p:grpSpPr>
          <a:xfrm>
            <a:off x="952500" y="911523"/>
            <a:ext cx="1219200" cy="1219201"/>
            <a:chOff x="952500" y="419100"/>
            <a:chExt cx="1219200" cy="1219201"/>
          </a:xfrm>
        </p:grpSpPr>
        <p:grpSp>
          <p:nvGrpSpPr>
            <p:cNvPr id="1027" name="Group 1026"/>
            <p:cNvGrpSpPr/>
            <p:nvPr/>
          </p:nvGrpSpPr>
          <p:grpSpPr>
            <a:xfrm>
              <a:off x="1409205" y="419100"/>
              <a:ext cx="305790" cy="609600"/>
              <a:chOff x="1375172" y="419100"/>
              <a:chExt cx="305790" cy="6096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1375172" y="41910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1528562" y="422097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528067" y="419100"/>
                <a:ext cx="0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952500" y="1028701"/>
              <a:ext cx="12192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RF Power Amp.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6" name="Straight Connector 35"/>
          <p:cNvCxnSpPr>
            <a:stCxn id="25" idx="2"/>
            <a:endCxn id="2" idx="0"/>
          </p:cNvCxnSpPr>
          <p:nvPr/>
        </p:nvCxnSpPr>
        <p:spPr>
          <a:xfrm>
            <a:off x="1562100" y="2130724"/>
            <a:ext cx="0" cy="57716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72200" y="4758528"/>
            <a:ext cx="1219200" cy="609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EEPROM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52800" y="4755754"/>
            <a:ext cx="2209800" cy="609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Expansion Port</a:t>
            </a:r>
          </a:p>
        </p:txBody>
      </p:sp>
      <p:cxnSp>
        <p:nvCxnSpPr>
          <p:cNvPr id="1031" name="Elbow Connector 1030"/>
          <p:cNvCxnSpPr>
            <a:stCxn id="4" idx="2"/>
            <a:endCxn id="39" idx="0"/>
          </p:cNvCxnSpPr>
          <p:nvPr/>
        </p:nvCxnSpPr>
        <p:spPr>
          <a:xfrm rot="16200000" flipH="1">
            <a:off x="5744926" y="3721653"/>
            <a:ext cx="801787" cy="1271962"/>
          </a:xfrm>
          <a:prstGeom prst="bentConnector3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81800" y="426906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I2C</a:t>
            </a:r>
            <a:endParaRPr lang="en-US" dirty="0"/>
          </a:p>
        </p:txBody>
      </p:sp>
      <p:cxnSp>
        <p:nvCxnSpPr>
          <p:cNvPr id="1033" name="Straight Connector 1032"/>
          <p:cNvCxnSpPr>
            <a:stCxn id="4" idx="2"/>
            <a:endCxn id="40" idx="0"/>
          </p:cNvCxnSpPr>
          <p:nvPr/>
        </p:nvCxnSpPr>
        <p:spPr>
          <a:xfrm rot="5400000">
            <a:off x="4584263" y="3830178"/>
            <a:ext cx="799013" cy="10521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52500" y="4755754"/>
            <a:ext cx="1219200" cy="609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Straight Connector 46"/>
          <p:cNvCxnSpPr>
            <a:stCxn id="46" idx="3"/>
            <a:endCxn id="40" idx="1"/>
          </p:cNvCxnSpPr>
          <p:nvPr/>
        </p:nvCxnSpPr>
        <p:spPr>
          <a:xfrm>
            <a:off x="2171700" y="5060554"/>
            <a:ext cx="11811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" idx="2"/>
            <a:endCxn id="46" idx="0"/>
          </p:cNvCxnSpPr>
          <p:nvPr/>
        </p:nvCxnSpPr>
        <p:spPr>
          <a:xfrm>
            <a:off x="1562100" y="3956741"/>
            <a:ext cx="0" cy="7990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itle 1039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5253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>Crazyflie 2.0 Dual MCU System Architecture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91356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866900"/>
            <a:ext cx="40386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On/Off logic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Master radio bootloader</a:t>
            </a:r>
          </a:p>
          <a:p>
            <a:r>
              <a:rPr lang="en-US" dirty="0" smtClean="0"/>
              <a:t>Radio and BLE communication</a:t>
            </a:r>
          </a:p>
          <a:p>
            <a:r>
              <a:rPr lang="en-US" dirty="0" smtClean="0"/>
              <a:t>Detect and check installed expansion boards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76800" y="1866900"/>
            <a:ext cx="4038600" cy="3657600"/>
          </a:xfrm>
        </p:spPr>
        <p:txBody>
          <a:bodyPr>
            <a:normAutofit/>
          </a:bodyPr>
          <a:lstStyle/>
          <a:p>
            <a:r>
              <a:rPr lang="en-US" smtClean="0"/>
              <a:t>(Everything else…)</a:t>
            </a:r>
          </a:p>
          <a:p>
            <a:r>
              <a:rPr lang="en-US" smtClean="0"/>
              <a:t>Sensor reading</a:t>
            </a:r>
          </a:p>
          <a:p>
            <a:r>
              <a:rPr lang="en-US" smtClean="0"/>
              <a:t>Motor control</a:t>
            </a:r>
          </a:p>
          <a:p>
            <a:r>
              <a:rPr lang="en-US" smtClean="0"/>
              <a:t>Flight control</a:t>
            </a:r>
          </a:p>
          <a:p>
            <a:r>
              <a:rPr lang="en-US" smtClean="0"/>
              <a:t>Telemetry</a:t>
            </a:r>
          </a:p>
          <a:p>
            <a:r>
              <a:rPr lang="en-US" smtClean="0"/>
              <a:t>Additional user development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MCU Responsibilities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125283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nRF51822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56581" y="1252834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STM32F405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15198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1537" y="3845212"/>
            <a:ext cx="3886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1800 SLOC for stabilization in C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r>
              <a:rPr lang="en-US" dirty="0" smtClean="0"/>
              <a:t> for threading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Crazyflie 2.0 Challenge</a:t>
            </a:r>
            <a:endParaRPr lang="en-US" dirty="0"/>
          </a:p>
        </p:txBody>
      </p:sp>
      <p:pic>
        <p:nvPicPr>
          <p:cNvPr id="6" name="Picture 2" descr="http://vignette3.wikia.nocookie.net/dilbert/images/f/fe/Images.jpeg/revision/latest?cb=2011020301222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137" y="3543300"/>
            <a:ext cx="1033863" cy="182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ross 2"/>
          <p:cNvSpPr/>
          <p:nvPr/>
        </p:nvSpPr>
        <p:spPr>
          <a:xfrm>
            <a:off x="4475038" y="4188112"/>
            <a:ext cx="533400" cy="533400"/>
          </a:xfrm>
          <a:prstGeom prst="plus">
            <a:avLst>
              <a:gd name="adj" fmla="val 37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5739" y="4039314"/>
            <a:ext cx="1205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SPARK</a:t>
            </a:r>
          </a:p>
          <a:p>
            <a:pPr algn="ctr"/>
            <a:r>
              <a:rPr lang="en-US" sz="2400" dirty="0" smtClean="0"/>
              <a:t>2014</a:t>
            </a:r>
            <a:endParaRPr lang="en-US" sz="2400" dirty="0"/>
          </a:p>
        </p:txBody>
      </p:sp>
      <p:sp>
        <p:nvSpPr>
          <p:cNvPr id="8" name="Cross 7"/>
          <p:cNvSpPr/>
          <p:nvPr/>
        </p:nvSpPr>
        <p:spPr>
          <a:xfrm>
            <a:off x="6868435" y="4188112"/>
            <a:ext cx="533400" cy="533400"/>
          </a:xfrm>
          <a:prstGeom prst="plus">
            <a:avLst>
              <a:gd name="adj" fmla="val 37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7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car could crash</a:t>
            </a:r>
          </a:p>
          <a:p>
            <a:r>
              <a:rPr lang="en-US" dirty="0" smtClean="0"/>
              <a:t>Your flight could crash</a:t>
            </a:r>
          </a:p>
          <a:p>
            <a:r>
              <a:rPr lang="en-US" dirty="0" smtClean="0"/>
              <a:t>Your medical implant could fail</a:t>
            </a:r>
          </a:p>
          <a:p>
            <a:r>
              <a:rPr lang="en-US" dirty="0"/>
              <a:t>Your bank account could disappear</a:t>
            </a:r>
          </a:p>
          <a:p>
            <a:r>
              <a:rPr lang="en-US" dirty="0" smtClean="0"/>
              <a:t>Your </a:t>
            </a:r>
            <a:r>
              <a:rPr lang="en-US" dirty="0"/>
              <a:t>marriage could fail </a:t>
            </a:r>
            <a:r>
              <a:rPr lang="en-US" dirty="0" smtClean="0"/>
              <a:t>(No? </a:t>
            </a:r>
          </a:p>
          <a:p>
            <a:r>
              <a:rPr lang="en-US" dirty="0" smtClean="0"/>
              <a:t>Et cetera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Critical Software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1877" y="3826555"/>
            <a:ext cx="3097323" cy="47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kern="0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Ashley Madison</a:t>
            </a:r>
            <a:r>
              <a:rPr lang="en-US" sz="2200" b="1" kern="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…)</a:t>
            </a:r>
            <a:endParaRPr lang="en-US" i="0" kern="1200" dirty="0" smtClean="0"/>
          </a:p>
        </p:txBody>
      </p:sp>
    </p:spTree>
    <p:extLst>
      <p:ext uri="{BB962C8B-B14F-4D97-AF65-F5344CB8AC3E}">
        <p14:creationId xmlns:p14="http://schemas.microsoft.com/office/powerpoint/2010/main" val="39278663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months later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0" y="3613150"/>
            <a:ext cx="3886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1800 SLOC stabilization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57800" y="3314700"/>
            <a:ext cx="3886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2D72AD"/>
                </a:solidFill>
              </a:rPr>
              <a:t>Re-written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SLOC in SPARK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p</a:t>
            </a:r>
            <a:r>
              <a:rPr lang="en-US" b="1" dirty="0" smtClean="0"/>
              <a:t>roved no run-time errors!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8" name="Picture 2" descr="http://vignette3.wikia.nocookie.net/dilbert/images/f/fe/Images.jpeg/revision/latest?cb=2011020301222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50" y="4094676"/>
            <a:ext cx="688150" cy="121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1228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57800" y="3314700"/>
            <a:ext cx="38862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Re-written </a:t>
            </a:r>
            <a:r>
              <a:rPr lang="en-US" b="1" dirty="0" smtClean="0">
                <a:solidFill>
                  <a:srgbClr val="2D72AD"/>
                </a:solidFill>
              </a:rPr>
              <a:t>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SLOC in 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roved no run-time errors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b="1" dirty="0" smtClean="0"/>
              <a:t>Ravenscar tasking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</a:t>
            </a:r>
            <a:r>
              <a:rPr lang="en-US" b="1" dirty="0" smtClean="0"/>
              <a:t> will prove no concurrency errors</a:t>
            </a:r>
          </a:p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 months later…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2400" y="3612650"/>
            <a:ext cx="388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1800 SLOC stabilization in C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  <p:pic>
        <p:nvPicPr>
          <p:cNvPr id="8" name="Picture 2" descr="http://vignette3.wikia.nocookie.net/dilbert/images/f/fe/Images.jpeg/revision/latest?cb=2011020301222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50" y="4094676"/>
            <a:ext cx="688150" cy="121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3966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found some bugs in the C code (and reported them)</a:t>
            </a:r>
          </a:p>
          <a:p>
            <a:r>
              <a:rPr lang="en-US" dirty="0" smtClean="0"/>
              <a:t>He added “drop recovery”</a:t>
            </a:r>
          </a:p>
          <a:p>
            <a:r>
              <a:rPr lang="en-US" dirty="0" smtClean="0"/>
              <a:t>But he didn’t implement data logging and a few minor things (e.g., a blinking LED)</a:t>
            </a:r>
          </a:p>
          <a:p>
            <a:r>
              <a:rPr lang="en-US" dirty="0" smtClean="0"/>
              <a:t>Ada code size is slightly less (about 3K less)</a:t>
            </a:r>
          </a:p>
          <a:p>
            <a:r>
              <a:rPr lang="en-US" dirty="0" smtClean="0"/>
              <a:t>Ada data size is much less (about 23K less)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 Implementations Compare?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60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students at Vermont Technical College</a:t>
            </a:r>
          </a:p>
          <a:p>
            <a:r>
              <a:rPr lang="en-US" dirty="0" smtClean="0"/>
              <a:t>Launched into Earth orbit in 2013</a:t>
            </a:r>
          </a:p>
          <a:p>
            <a:r>
              <a:rPr lang="en-US" dirty="0" smtClean="0"/>
              <a:t>One of the very few that works</a:t>
            </a:r>
          </a:p>
          <a:p>
            <a:r>
              <a:rPr lang="en-US" dirty="0" smtClean="0"/>
              <a:t>Team selected for new version going to the Moon</a:t>
            </a:r>
            <a:endParaRPr lang="en-US" dirty="0"/>
          </a:p>
          <a:p>
            <a:pPr lvl="1"/>
            <a:r>
              <a:rPr lang="en-US" dirty="0" smtClean="0"/>
              <a:t>Lunar </a:t>
            </a:r>
            <a:r>
              <a:rPr lang="en-US" dirty="0" err="1" smtClean="0"/>
              <a:t>IceCube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Lunar CubeSat</a:t>
            </a:r>
            <a:endParaRPr lang="en-US" dirty="0"/>
          </a:p>
        </p:txBody>
      </p:sp>
      <p:pic>
        <p:nvPicPr>
          <p:cNvPr id="3074" name="Picture 2" descr="http://www.adacore.com/images/made/uploads/press/2013-11-19-CubeSatPicture_332_200_s_c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77" y="2019300"/>
            <a:ext cx="1960626" cy="118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8044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MULTOS is an operating system for smartcards</a:t>
            </a:r>
          </a:p>
          <a:p>
            <a:r>
              <a:rPr lang="en-GB" altLang="en-US" dirty="0" smtClean="0"/>
              <a:t>100,000 lines of SPARK code</a:t>
            </a:r>
          </a:p>
          <a:p>
            <a:r>
              <a:rPr lang="en-GB" altLang="en-US" dirty="0" smtClean="0"/>
              <a:t>Only 4 defects reported 1 year after delivery</a:t>
            </a:r>
          </a:p>
          <a:p>
            <a:pPr lvl="1"/>
            <a:r>
              <a:rPr lang="en-GB" altLang="en-US" dirty="0" smtClean="0"/>
              <a:t>0.04 per KSLOC</a:t>
            </a:r>
          </a:p>
          <a:p>
            <a:pPr lvl="1"/>
            <a:r>
              <a:rPr lang="en-GB" altLang="en-US" dirty="0" smtClean="0"/>
              <a:t>Corrected under warranty (!)</a:t>
            </a:r>
          </a:p>
          <a:p>
            <a:r>
              <a:rPr lang="en-GB" altLang="en-US" dirty="0" smtClean="0"/>
              <a:t>Industry standard is 5 defects per 1,000 lines</a:t>
            </a:r>
          </a:p>
          <a:p>
            <a:pPr lvl="1"/>
            <a:r>
              <a:rPr lang="en-GB" altLang="en-US" dirty="0" smtClean="0"/>
              <a:t>Thus approximately 500 defects expected</a:t>
            </a:r>
          </a:p>
          <a:p>
            <a:r>
              <a:rPr lang="en-GB" altLang="en-US" dirty="0" smtClean="0"/>
              <a:t>Ultra-high reliability achieved</a:t>
            </a:r>
          </a:p>
          <a:p>
            <a:endParaRPr lang="en-GB" altLang="en-US" dirty="0" smtClean="0"/>
          </a:p>
          <a:p>
            <a:endParaRPr lang="en-GB" altLang="en-US" dirty="0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MULTOS </a:t>
            </a:r>
            <a:r>
              <a:rPr lang="en-GB" altLang="en-US" dirty="0"/>
              <a:t>Certificate Authority Reliability</a:t>
            </a:r>
          </a:p>
        </p:txBody>
      </p:sp>
    </p:spTree>
    <p:extLst>
      <p:ext uri="{BB962C8B-B14F-4D97-AF65-F5344CB8AC3E}">
        <p14:creationId xmlns:p14="http://schemas.microsoft.com/office/powerpoint/2010/main" val="12181903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altLang="en-US" dirty="0" smtClean="0"/>
              <a:t>28 lines of code per day</a:t>
            </a:r>
          </a:p>
          <a:p>
            <a:pPr lvl="1"/>
            <a:r>
              <a:rPr lang="en-GB" altLang="en-US" dirty="0" smtClean="0"/>
              <a:t>Fully documented, tested, everything</a:t>
            </a:r>
          </a:p>
          <a:p>
            <a:r>
              <a:rPr lang="en-GB" altLang="en-US" dirty="0" smtClean="0"/>
              <a:t>Industry standard is 10 lines of code per day</a:t>
            </a:r>
          </a:p>
          <a:p>
            <a:r>
              <a:rPr lang="en-GB" altLang="en-US" dirty="0" smtClean="0"/>
              <a:t>Very high levels of productivity</a:t>
            </a:r>
          </a:p>
          <a:p>
            <a:pPr lvl="1"/>
            <a:endParaRPr lang="en-GB" altLang="en-US" dirty="0" smtClean="0"/>
          </a:p>
          <a:p>
            <a:endParaRPr lang="en-GB" altLang="en-US" dirty="0" smtClean="0"/>
          </a:p>
          <a:p>
            <a:endParaRPr lang="en-GB" altLang="en-US" dirty="0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MULTOS CA Productivity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688671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“interim </a:t>
            </a:r>
            <a:r>
              <a:rPr lang="en-US" dirty="0"/>
              <a:t>Future Area Controls Tools </a:t>
            </a:r>
            <a:r>
              <a:rPr lang="en-US" dirty="0" smtClean="0"/>
              <a:t>Support”</a:t>
            </a:r>
          </a:p>
          <a:p>
            <a:r>
              <a:rPr lang="en-US" dirty="0" smtClean="0"/>
              <a:t>The </a:t>
            </a:r>
            <a:r>
              <a:rPr lang="en-US" dirty="0"/>
              <a:t>UK’s </a:t>
            </a:r>
            <a:r>
              <a:rPr lang="en-US" dirty="0" smtClean="0"/>
              <a:t>next generation ATC system, online 2011</a:t>
            </a:r>
          </a:p>
          <a:p>
            <a:r>
              <a:rPr lang="en-US" dirty="0"/>
              <a:t>T</a:t>
            </a:r>
            <a:r>
              <a:rPr lang="en-US" dirty="0" smtClean="0"/>
              <a:t>ools </a:t>
            </a:r>
            <a:r>
              <a:rPr lang="en-US" dirty="0"/>
              <a:t>for trajectory prediction, conflict </a:t>
            </a:r>
            <a:r>
              <a:rPr lang="en-US" dirty="0" smtClean="0"/>
              <a:t>detection </a:t>
            </a:r>
            <a:r>
              <a:rPr lang="en-US" dirty="0"/>
              <a:t>and monitoring </a:t>
            </a:r>
            <a:r>
              <a:rPr lang="en-US" dirty="0" smtClean="0"/>
              <a:t>aids</a:t>
            </a:r>
          </a:p>
          <a:p>
            <a:r>
              <a:rPr lang="en-US" dirty="0" smtClean="0"/>
              <a:t>Includes </a:t>
            </a:r>
            <a:r>
              <a:rPr lang="en-US" dirty="0"/>
              <a:t>over </a:t>
            </a:r>
            <a:r>
              <a:rPr lang="en-US" dirty="0" smtClean="0"/>
              <a:t>200K lines of </a:t>
            </a:r>
            <a:r>
              <a:rPr lang="en-US" dirty="0"/>
              <a:t>SPARK source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Proven exception-free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iFACTS</a:t>
            </a:r>
            <a:endParaRPr lang="en-US" dirty="0"/>
          </a:p>
        </p:txBody>
      </p:sp>
      <p:pic>
        <p:nvPicPr>
          <p:cNvPr id="5122" name="Picture 2" descr="http://www.adacore.com/uploads/customers/project-atc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686300"/>
            <a:ext cx="1560217" cy="939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004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TOYOTA </a:t>
            </a:r>
            <a:r>
              <a:rPr lang="en-US" dirty="0" err="1"/>
              <a:t>InfoTechnology</a:t>
            </a:r>
            <a:r>
              <a:rPr lang="en-US" dirty="0"/>
              <a:t> Center (ITC)</a:t>
            </a:r>
          </a:p>
          <a:p>
            <a:r>
              <a:rPr lang="en-US" dirty="0" smtClean="0"/>
              <a:t>To </a:t>
            </a:r>
            <a:r>
              <a:rPr lang="en-US" dirty="0"/>
              <a:t>show that software requirements can be transformed into an implementation </a:t>
            </a:r>
            <a:r>
              <a:rPr lang="en-US" dirty="0" smtClean="0"/>
              <a:t>proven </a:t>
            </a:r>
            <a:r>
              <a:rPr lang="en-US" dirty="0"/>
              <a:t>to be free of </a:t>
            </a:r>
            <a:r>
              <a:rPr lang="en-US" dirty="0" smtClean="0"/>
              <a:t>run-time errors</a:t>
            </a:r>
          </a:p>
          <a:p>
            <a:r>
              <a:rPr lang="en-US" dirty="0" smtClean="0"/>
              <a:t>Currently underway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Vehicle Component Research </a:t>
            </a:r>
            <a:r>
              <a:rPr lang="en-US" dirty="0" smtClean="0"/>
              <a:t>Project</a:t>
            </a:r>
            <a:endParaRPr lang="en-US" dirty="0"/>
          </a:p>
        </p:txBody>
      </p:sp>
      <p:pic>
        <p:nvPicPr>
          <p:cNvPr id="4098" name="Picture 2" descr="http://www.adacore.com/images/made/uploads/customers/carsfreeway_332_200_s_c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48100"/>
            <a:ext cx="2403348" cy="1447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9006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safe coding standard for critical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Addressing data and control coupling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Proving absence of </a:t>
            </a:r>
            <a:r>
              <a:rPr lang="en-US" smtClean="0"/>
              <a:t>run-time errors</a:t>
            </a:r>
            <a:endParaRPr lang="en-US" dirty="0" smtClean="0"/>
          </a:p>
          <a:p>
            <a:pPr lvl="1"/>
            <a:r>
              <a:rPr lang="en-US" dirty="0" smtClean="0"/>
              <a:t>Requires few contracts</a:t>
            </a:r>
          </a:p>
          <a:p>
            <a:pPr lvl="1"/>
            <a:r>
              <a:rPr lang="en-US" dirty="0" smtClean="0"/>
              <a:t>Typically 95% - 98% proved</a:t>
            </a:r>
          </a:p>
          <a:p>
            <a:pPr lvl="1"/>
            <a:r>
              <a:rPr lang="en-US" dirty="0" smtClean="0"/>
              <a:t>Proof can be completed by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Use Cases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349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Safe removal of run-time checks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Prove correct integration between components</a:t>
            </a:r>
          </a:p>
          <a:p>
            <a:pPr lvl="1"/>
            <a:r>
              <a:rPr lang="en-US" dirty="0" smtClean="0"/>
              <a:t>Replaces defensive coding</a:t>
            </a:r>
          </a:p>
          <a:p>
            <a:pPr lvl="1"/>
            <a:r>
              <a:rPr lang="en-US" dirty="0" smtClean="0"/>
              <a:t>Simple contracts are needed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Prove functional correctness</a:t>
            </a:r>
          </a:p>
          <a:p>
            <a:pPr lvl="1"/>
            <a:r>
              <a:rPr lang="en-US" dirty="0" smtClean="0"/>
              <a:t>Replaces unit testing</a:t>
            </a:r>
          </a:p>
          <a:p>
            <a:pPr lvl="1"/>
            <a:r>
              <a:rPr lang="en-US" dirty="0" smtClean="0"/>
              <a:t>More complex contracts are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Use Cases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629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no such thing as a silver bullet</a:t>
            </a:r>
          </a:p>
          <a:p>
            <a:r>
              <a:rPr lang="en-US" dirty="0" smtClean="0"/>
              <a:t>But there are much better options available</a:t>
            </a:r>
          </a:p>
          <a:p>
            <a:r>
              <a:rPr lang="en-US" dirty="0" smtClean="0"/>
              <a:t>We </a:t>
            </a:r>
            <a:r>
              <a:rPr lang="en-US" u="sng" dirty="0" smtClean="0"/>
              <a:t>can</a:t>
            </a:r>
            <a:r>
              <a:rPr lang="en-US" dirty="0" smtClean="0"/>
              <a:t> produce highly-reliable software at a reasonable cost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Buggy Code Is Not Inevitable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050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Because not everything can be proved…</a:t>
            </a:r>
          </a:p>
          <a:p>
            <a:r>
              <a:rPr lang="en-US" smtClean="0"/>
              <a:t>Focus test coverage on unproven runtime error checks</a:t>
            </a:r>
          </a:p>
          <a:p>
            <a:r>
              <a:rPr lang="en-US" altLang="en-US" smtClean="0"/>
              <a:t>At the level of individual subprograms, proven routines can call tested routines and vice versa</a:t>
            </a:r>
            <a:endParaRPr lang="en-US" smtClean="0"/>
          </a:p>
          <a:p>
            <a:r>
              <a:rPr lang="en-US" altLang="en-US" smtClean="0"/>
              <a:t>During integration tests, proofs replace unit tests</a:t>
            </a:r>
          </a:p>
          <a:p>
            <a:pPr lvl="1"/>
            <a:r>
              <a:rPr lang="en-US" altLang="en-US" smtClean="0"/>
              <a:t>Contracts already express what the unit tests would test</a:t>
            </a:r>
            <a:endParaRPr lang="en-US" alt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Proof and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374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As </a:t>
            </a:r>
            <a:r>
              <a:rPr lang="en-US" dirty="0" smtClean="0"/>
              <a:t>Provable </a:t>
            </a:r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2045" y="952500"/>
            <a:ext cx="5889433" cy="4624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5470" algn="l"/>
                <a:tab pos="572800" algn="l"/>
                <a:tab pos="903516" algn="l"/>
              </a:tabLst>
            </a:pPr>
            <a:r>
              <a:rPr lang="en-US" b="1" noProof="1" smtClean="0">
                <a:latin typeface="Calibri" pitchFamily="34" charset="0"/>
              </a:rPr>
              <a:t>procedure </a:t>
            </a:r>
            <a:r>
              <a:rPr lang="en-US" noProof="1" smtClean="0">
                <a:latin typeface="Calibri" pitchFamily="34" charset="0"/>
              </a:rPr>
              <a:t>Pop (This : </a:t>
            </a:r>
            <a:r>
              <a:rPr lang="en-US" b="1" noProof="1" smtClean="0">
                <a:latin typeface="Calibri" pitchFamily="34" charset="0"/>
              </a:rPr>
              <a:t>in out </a:t>
            </a:r>
            <a:r>
              <a:rPr lang="en-US" noProof="1" smtClean="0">
                <a:latin typeface="Calibri" pitchFamily="34" charset="0"/>
              </a:rPr>
              <a:t>Stack;  Value : </a:t>
            </a:r>
            <a:r>
              <a:rPr lang="en-US" b="1" noProof="1" smtClean="0">
                <a:latin typeface="Calibri" pitchFamily="34" charset="0"/>
              </a:rPr>
              <a:t>out </a:t>
            </a:r>
            <a:r>
              <a:rPr lang="en-US" noProof="1" smtClean="0">
                <a:latin typeface="Calibri" pitchFamily="34" charset="0"/>
              </a:rPr>
              <a:t>Content) </a:t>
            </a:r>
            <a:r>
              <a:rPr lang="en-US" b="1" noProof="1" smtClean="0">
                <a:latin typeface="Calibri" pitchFamily="34" charset="0"/>
              </a:rPr>
              <a:t>with</a:t>
            </a:r>
          </a:p>
          <a:p>
            <a:pPr>
              <a:spcBef>
                <a:spcPts val="400"/>
              </a:spcBef>
              <a:tabLst>
                <a:tab pos="234950" algn="l"/>
                <a:tab pos="571500" algn="l"/>
                <a:tab pos="739775" algn="l"/>
                <a:tab pos="903288" algn="l"/>
                <a:tab pos="1089025" algn="l"/>
              </a:tabLst>
            </a:pPr>
            <a:r>
              <a:rPr lang="en-US" noProof="1" smtClean="0">
                <a:latin typeface="Calibri" pitchFamily="34" charset="0"/>
              </a:rPr>
              <a:t>	Pre  	=&gt; 	</a:t>
            </a:r>
            <a:r>
              <a:rPr lang="en-US" b="1" noProof="1" smtClean="0">
                <a:latin typeface="Calibri" pitchFamily="34" charset="0"/>
              </a:rPr>
              <a:t>not </a:t>
            </a:r>
            <a:r>
              <a:rPr lang="en-US" noProof="1" smtClean="0">
                <a:latin typeface="Calibri" pitchFamily="34" charset="0"/>
              </a:rPr>
              <a:t>Empty (This),           </a:t>
            </a:r>
          </a:p>
          <a:p>
            <a:pPr>
              <a:spcBef>
                <a:spcPts val="400"/>
              </a:spcBef>
              <a:tabLst>
                <a:tab pos="234950" algn="l"/>
                <a:tab pos="571500" algn="l"/>
                <a:tab pos="739775" algn="l"/>
                <a:tab pos="903288" algn="l"/>
                <a:tab pos="1089025" algn="l"/>
              </a:tabLst>
            </a:pPr>
            <a:r>
              <a:rPr lang="en-US" noProof="1" smtClean="0">
                <a:latin typeface="Calibri" pitchFamily="34" charset="0"/>
              </a:rPr>
              <a:t>	Post 	=&gt; 	</a:t>
            </a:r>
            <a:r>
              <a:rPr lang="en-US" b="1" noProof="1" smtClean="0">
                <a:latin typeface="Calibri" pitchFamily="34" charset="0"/>
              </a:rPr>
              <a:t>not </a:t>
            </a:r>
            <a:r>
              <a:rPr lang="en-US" noProof="1" smtClean="0">
                <a:latin typeface="Calibri" pitchFamily="34" charset="0"/>
              </a:rPr>
              <a:t>Full (This) </a:t>
            </a:r>
            <a:r>
              <a:rPr lang="en-US" b="1" noProof="1" smtClean="0">
                <a:latin typeface="Calibri" pitchFamily="34" charset="0"/>
              </a:rPr>
              <a:t>and</a:t>
            </a:r>
          </a:p>
          <a:p>
            <a:pPr>
              <a:spcBef>
                <a:spcPts val="400"/>
              </a:spcBef>
              <a:tabLst>
                <a:tab pos="234950" algn="l"/>
                <a:tab pos="571500" algn="l"/>
                <a:tab pos="739775" algn="l"/>
                <a:tab pos="903288" algn="l"/>
                <a:tab pos="1089025" algn="l"/>
              </a:tabLst>
            </a:pPr>
            <a:r>
              <a:rPr lang="en-US" b="1" noProof="1" smtClean="0">
                <a:latin typeface="Calibri" pitchFamily="34" charset="0"/>
              </a:rPr>
              <a:t>              			</a:t>
            </a:r>
            <a:r>
              <a:rPr lang="en-US" noProof="1" smtClean="0">
                <a:latin typeface="Calibri" pitchFamily="34" charset="0"/>
              </a:rPr>
              <a:t>Extent (This) = Extent (This'Old) - 1;</a:t>
            </a:r>
          </a:p>
          <a:p>
            <a:pPr>
              <a:tabLst>
                <a:tab pos="235470" algn="l"/>
                <a:tab pos="572800" algn="l"/>
                <a:tab pos="903516" algn="l"/>
              </a:tabLst>
            </a:pPr>
            <a:endParaRPr lang="en-US" noProof="1" smtClean="0">
              <a:latin typeface="Calibri" pitchFamily="34" charset="0"/>
            </a:endParaRPr>
          </a:p>
          <a:p>
            <a:pPr>
              <a:tabLst>
                <a:tab pos="235470" algn="l"/>
                <a:tab pos="572800" algn="l"/>
                <a:tab pos="903516" algn="l"/>
              </a:tabLst>
            </a:pPr>
            <a:r>
              <a:rPr lang="en-US" b="1" noProof="1" smtClean="0">
                <a:latin typeface="Calibri" pitchFamily="34" charset="0"/>
              </a:rPr>
              <a:t>procedure </a:t>
            </a:r>
            <a:r>
              <a:rPr lang="en-US" noProof="1" smtClean="0">
                <a:latin typeface="Calibri" pitchFamily="34" charset="0"/>
              </a:rPr>
              <a:t>Push (This : </a:t>
            </a:r>
            <a:r>
              <a:rPr lang="en-US" b="1" noProof="1" smtClean="0">
                <a:latin typeface="Calibri" pitchFamily="34" charset="0"/>
              </a:rPr>
              <a:t>in out </a:t>
            </a:r>
            <a:r>
              <a:rPr lang="en-US" noProof="1" smtClean="0">
                <a:latin typeface="Calibri" pitchFamily="34" charset="0"/>
              </a:rPr>
              <a:t>Stack;  Value : Content) </a:t>
            </a:r>
            <a:r>
              <a:rPr lang="en-US" b="1" noProof="1" smtClean="0">
                <a:latin typeface="Calibri" pitchFamily="34" charset="0"/>
              </a:rPr>
              <a:t>with</a:t>
            </a:r>
          </a:p>
          <a:p>
            <a:pPr>
              <a:spcBef>
                <a:spcPts val="400"/>
              </a:spcBef>
              <a:tabLst>
                <a:tab pos="234950" algn="l"/>
                <a:tab pos="525463" algn="l"/>
                <a:tab pos="742950" algn="l"/>
                <a:tab pos="1085850" algn="l"/>
              </a:tabLst>
            </a:pPr>
            <a:r>
              <a:rPr lang="en-US" noProof="1" smtClean="0">
                <a:latin typeface="Calibri" pitchFamily="34" charset="0"/>
              </a:rPr>
              <a:t>	Pre  	=&gt;	</a:t>
            </a:r>
            <a:r>
              <a:rPr lang="en-US" b="1" noProof="1" smtClean="0">
                <a:latin typeface="Calibri" pitchFamily="34" charset="0"/>
              </a:rPr>
              <a:t>not </a:t>
            </a:r>
            <a:r>
              <a:rPr lang="en-US" noProof="1" smtClean="0">
                <a:latin typeface="Calibri" pitchFamily="34" charset="0"/>
              </a:rPr>
              <a:t>Full (This),</a:t>
            </a:r>
          </a:p>
          <a:p>
            <a:pPr>
              <a:spcBef>
                <a:spcPts val="400"/>
              </a:spcBef>
              <a:tabLst>
                <a:tab pos="234950" algn="l"/>
                <a:tab pos="525463" algn="l"/>
                <a:tab pos="742950" algn="l"/>
                <a:tab pos="1085850" algn="l"/>
              </a:tabLst>
            </a:pPr>
            <a:r>
              <a:rPr lang="en-US" noProof="1" smtClean="0">
                <a:latin typeface="Calibri" pitchFamily="34" charset="0"/>
              </a:rPr>
              <a:t>	Post	=&gt;	</a:t>
            </a:r>
            <a:r>
              <a:rPr lang="en-US" b="1" noProof="1" smtClean="0">
                <a:latin typeface="Calibri" pitchFamily="34" charset="0"/>
              </a:rPr>
              <a:t>not </a:t>
            </a:r>
            <a:r>
              <a:rPr lang="en-US" noProof="1" smtClean="0">
                <a:latin typeface="Calibri" pitchFamily="34" charset="0"/>
              </a:rPr>
              <a:t>Empty (This) </a:t>
            </a:r>
            <a:r>
              <a:rPr lang="en-US" b="1" noProof="1" smtClean="0">
                <a:latin typeface="Calibri" pitchFamily="34" charset="0"/>
              </a:rPr>
              <a:t>and</a:t>
            </a:r>
          </a:p>
          <a:p>
            <a:pPr>
              <a:spcBef>
                <a:spcPts val="400"/>
              </a:spcBef>
              <a:tabLst>
                <a:tab pos="234950" algn="l"/>
                <a:tab pos="525463" algn="l"/>
                <a:tab pos="742950" algn="l"/>
                <a:tab pos="1085850" algn="l"/>
              </a:tabLst>
            </a:pPr>
            <a:r>
              <a:rPr lang="en-US" b="1" noProof="1" smtClean="0">
                <a:latin typeface="Calibri" pitchFamily="34" charset="0"/>
              </a:rPr>
              <a:t>				</a:t>
            </a:r>
            <a:r>
              <a:rPr lang="en-US" noProof="1" smtClean="0">
                <a:latin typeface="Calibri" pitchFamily="34" charset="0"/>
              </a:rPr>
              <a:t>Top (This) = Value </a:t>
            </a:r>
            <a:r>
              <a:rPr lang="en-US" b="1" noProof="1" smtClean="0">
                <a:latin typeface="Calibri" pitchFamily="34" charset="0"/>
              </a:rPr>
              <a:t>and</a:t>
            </a:r>
          </a:p>
          <a:p>
            <a:pPr>
              <a:spcBef>
                <a:spcPts val="400"/>
              </a:spcBef>
              <a:tabLst>
                <a:tab pos="234950" algn="l"/>
                <a:tab pos="525463" algn="l"/>
                <a:tab pos="742950" algn="l"/>
                <a:tab pos="1085850" algn="l"/>
              </a:tabLst>
            </a:pPr>
            <a:r>
              <a:rPr lang="en-US" noProof="1" smtClean="0">
                <a:latin typeface="Calibri" pitchFamily="34" charset="0"/>
              </a:rPr>
              <a:t>				Extent (This) = Extent (This'Old) + 1;</a:t>
            </a:r>
          </a:p>
          <a:p>
            <a:pPr>
              <a:spcBef>
                <a:spcPts val="500"/>
              </a:spcBef>
              <a:tabLst>
                <a:tab pos="235470" algn="l"/>
                <a:tab pos="572800" algn="l"/>
                <a:tab pos="903516" algn="l"/>
              </a:tabLst>
            </a:pPr>
            <a:r>
              <a:rPr lang="en-US" noProof="1" smtClean="0">
                <a:latin typeface="Calibri" pitchFamily="34" charset="0"/>
              </a:rPr>
              <a:t>…</a:t>
            </a:r>
          </a:p>
          <a:p>
            <a:pPr>
              <a:spcBef>
                <a:spcPts val="600"/>
              </a:spcBef>
              <a:tabLst>
                <a:tab pos="235470" algn="l"/>
                <a:tab pos="572800" algn="l"/>
                <a:tab pos="903516" algn="l"/>
              </a:tabLst>
            </a:pPr>
            <a:r>
              <a:rPr lang="en-US" b="1" noProof="1" smtClean="0">
                <a:latin typeface="Calibri" pitchFamily="34" charset="0"/>
              </a:rPr>
              <a:t>function </a:t>
            </a:r>
            <a:r>
              <a:rPr lang="en-US" noProof="1" smtClean="0">
                <a:latin typeface="Calibri" pitchFamily="34" charset="0"/>
              </a:rPr>
              <a:t>Top (This : Stack) </a:t>
            </a:r>
            <a:r>
              <a:rPr lang="en-US" b="1" noProof="1" smtClean="0">
                <a:latin typeface="Calibri" pitchFamily="34" charset="0"/>
              </a:rPr>
              <a:t>return </a:t>
            </a:r>
            <a:r>
              <a:rPr lang="en-US" noProof="1" smtClean="0">
                <a:latin typeface="Calibri" pitchFamily="34" charset="0"/>
              </a:rPr>
              <a:t>Content;</a:t>
            </a:r>
          </a:p>
          <a:p>
            <a:pPr>
              <a:spcBef>
                <a:spcPts val="600"/>
              </a:spcBef>
              <a:tabLst>
                <a:tab pos="235470" algn="l"/>
                <a:tab pos="572800" algn="l"/>
                <a:tab pos="903516" algn="l"/>
              </a:tabLst>
            </a:pPr>
            <a:r>
              <a:rPr lang="en-US" b="1" noProof="1" smtClean="0">
                <a:latin typeface="Calibri" pitchFamily="34" charset="0"/>
              </a:rPr>
              <a:t>function </a:t>
            </a:r>
            <a:r>
              <a:rPr lang="en-US" noProof="1" smtClean="0">
                <a:latin typeface="Calibri" pitchFamily="34" charset="0"/>
              </a:rPr>
              <a:t>Full (This : Stack) </a:t>
            </a:r>
            <a:r>
              <a:rPr lang="en-US" b="1" noProof="1" smtClean="0">
                <a:latin typeface="Calibri" pitchFamily="34" charset="0"/>
              </a:rPr>
              <a:t>return </a:t>
            </a:r>
            <a:r>
              <a:rPr lang="en-US" noProof="1" smtClean="0">
                <a:latin typeface="Calibri" pitchFamily="34" charset="0"/>
              </a:rPr>
              <a:t>Boolean;</a:t>
            </a:r>
          </a:p>
          <a:p>
            <a:pPr>
              <a:spcBef>
                <a:spcPts val="600"/>
              </a:spcBef>
              <a:tabLst>
                <a:tab pos="235470" algn="l"/>
                <a:tab pos="572800" algn="l"/>
                <a:tab pos="903516" algn="l"/>
              </a:tabLst>
            </a:pPr>
            <a:r>
              <a:rPr lang="en-US" b="1" noProof="1" smtClean="0">
                <a:latin typeface="Calibri" pitchFamily="34" charset="0"/>
              </a:rPr>
              <a:t>function </a:t>
            </a:r>
            <a:r>
              <a:rPr lang="en-US" noProof="1" smtClean="0">
                <a:latin typeface="Calibri" pitchFamily="34" charset="0"/>
              </a:rPr>
              <a:t>Extent (This : Stack) </a:t>
            </a:r>
            <a:r>
              <a:rPr lang="en-US" b="1" noProof="1" smtClean="0">
                <a:latin typeface="Calibri" pitchFamily="34" charset="0"/>
              </a:rPr>
              <a:t>return </a:t>
            </a:r>
            <a:r>
              <a:rPr lang="en-US" noProof="1" smtClean="0">
                <a:latin typeface="Calibri" pitchFamily="34" charset="0"/>
              </a:rPr>
              <a:t>Natural;</a:t>
            </a:r>
            <a:endParaRPr lang="en-US" noProof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3743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safe/secure/reliable must your software be?</a:t>
            </a:r>
          </a:p>
          <a:p>
            <a:r>
              <a:rPr lang="en-US" dirty="0" smtClean="0"/>
              <a:t>You can do anything with any language – but at what cost?</a:t>
            </a:r>
          </a:p>
          <a:p>
            <a:r>
              <a:rPr lang="en-US" dirty="0" smtClean="0"/>
              <a:t>High reliability at reasonable cost is demonstrable now</a:t>
            </a:r>
          </a:p>
          <a:p>
            <a:r>
              <a:rPr lang="en-US" dirty="0" smtClean="0"/>
              <a:t>You don’t need a new team to get there</a:t>
            </a:r>
          </a:p>
          <a:p>
            <a:r>
              <a:rPr lang="en-US" dirty="0" smtClean="0"/>
              <a:t>Come drop a </a:t>
            </a:r>
            <a:r>
              <a:rPr lang="en-US" dirty="0" err="1" smtClean="0"/>
              <a:t>Crazyflie</a:t>
            </a:r>
            <a:r>
              <a:rPr lang="en-US" dirty="0" smtClean="0"/>
              <a:t> at the AdaCore booth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191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formally-defined programming language supporting static analysis</a:t>
            </a:r>
          </a:p>
          <a:p>
            <a:pPr lvl="1"/>
            <a:r>
              <a:rPr lang="en-US" dirty="0"/>
              <a:t>Specifically designed for high-integrity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A set of tools to perform those analyses</a:t>
            </a:r>
          </a:p>
          <a:p>
            <a:r>
              <a:rPr lang="en-US" dirty="0" smtClean="0"/>
              <a:t>Based on statically provable contracts +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Way: SPARK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682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7"/>
          <p:cNvSpPr>
            <a:spLocks noGrp="1" noChangeArrowheads="1"/>
          </p:cNvSpPr>
          <p:nvPr>
            <p:ph idx="1"/>
          </p:nvPr>
        </p:nvSpPr>
        <p:spPr>
          <a:xfrm>
            <a:off x="762000" y="952500"/>
            <a:ext cx="8077200" cy="4495800"/>
          </a:xfrm>
        </p:spPr>
        <p:txBody>
          <a:bodyPr/>
          <a:lstStyle/>
          <a:p>
            <a:r>
              <a:rPr lang="en-US" dirty="0" smtClean="0"/>
              <a:t>Shifts costs from later, expensive phases to earlier, cheaper phase</a:t>
            </a:r>
          </a:p>
        </p:txBody>
      </p:sp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Why Static Analysis Saves Money</a:t>
            </a:r>
            <a:endParaRPr lang="en-US" dirty="0" smtClean="0"/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099872"/>
              </p:ext>
            </p:extLst>
          </p:nvPr>
        </p:nvGraphicFramePr>
        <p:xfrm>
          <a:off x="1273175" y="1993900"/>
          <a:ext cx="6550025" cy="3634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325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Bugs that testing would have caught may be caught </a:t>
            </a:r>
            <a:r>
              <a:rPr lang="en-US" i="1" dirty="0" smtClean="0"/>
              <a:t>earlier</a:t>
            </a:r>
          </a:p>
          <a:p>
            <a:r>
              <a:rPr lang="en-US" dirty="0" smtClean="0"/>
              <a:t>Bugs that testing would have </a:t>
            </a:r>
            <a:r>
              <a:rPr lang="en-US" i="1" dirty="0" smtClean="0"/>
              <a:t>missed</a:t>
            </a:r>
            <a:r>
              <a:rPr lang="en-US" dirty="0" smtClean="0"/>
              <a:t> may be </a:t>
            </a:r>
            <a:r>
              <a:rPr lang="en-US" i="1" dirty="0" smtClean="0"/>
              <a:t>caught</a:t>
            </a:r>
          </a:p>
          <a:p>
            <a:r>
              <a:rPr lang="en-US" dirty="0" smtClean="0"/>
              <a:t>Passing (nearly) all the tests the first time is cheaper…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Formalism Shift Costs?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701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User-defined </a:t>
            </a:r>
            <a:r>
              <a:rPr lang="en-US" i="1" dirty="0" smtClean="0"/>
              <a:t>executable</a:t>
            </a:r>
            <a:r>
              <a:rPr lang="en-US" dirty="0" smtClean="0"/>
              <a:t> run-time checks</a:t>
            </a:r>
          </a:p>
          <a:p>
            <a:r>
              <a:rPr lang="en-US" dirty="0" smtClean="0"/>
              <a:t>“Preconditions” specify caller obligations</a:t>
            </a:r>
          </a:p>
          <a:p>
            <a:r>
              <a:rPr lang="en-US" dirty="0" smtClean="0"/>
              <a:t>“Postconditions” </a:t>
            </a:r>
            <a:r>
              <a:rPr lang="en-US" dirty="0"/>
              <a:t>specify </a:t>
            </a:r>
            <a:r>
              <a:rPr lang="en-US" dirty="0" smtClean="0"/>
              <a:t>implementer guarantees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Contracts</a:t>
            </a:r>
            <a:endParaRPr lang="en-US" dirty="0"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2000" y="3573440"/>
            <a:ext cx="1223412" cy="369332"/>
          </a:xfrm>
          <a:prstGeom prst="rect">
            <a:avLst/>
          </a:prstGeom>
          <a:solidFill>
            <a:srgbClr val="0066CC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Obligation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3" name="Curved Connector 32"/>
          <p:cNvCxnSpPr>
            <a:stCxn id="32" idx="3"/>
            <a:endCxn id="34" idx="1"/>
          </p:cNvCxnSpPr>
          <p:nvPr/>
        </p:nvCxnSpPr>
        <p:spPr bwMode="auto">
          <a:xfrm>
            <a:off x="1985412" y="3758106"/>
            <a:ext cx="596876" cy="16267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2582288" y="3851770"/>
            <a:ext cx="127000" cy="138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endParaRPr lang="en-US" sz="1500" i="1"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5016" y="4183296"/>
            <a:ext cx="1274708" cy="369332"/>
          </a:xfrm>
          <a:prstGeom prst="rect">
            <a:avLst/>
          </a:prstGeom>
          <a:solidFill>
            <a:srgbClr val="0066CC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</a:t>
            </a:r>
          </a:p>
        </p:txBody>
      </p:sp>
      <p:cxnSp>
        <p:nvCxnSpPr>
          <p:cNvPr id="36" name="Curved Connector 35"/>
          <p:cNvCxnSpPr>
            <a:stCxn id="35" idx="3"/>
            <a:endCxn id="40" idx="1"/>
          </p:cNvCxnSpPr>
          <p:nvPr/>
        </p:nvCxnSpPr>
        <p:spPr bwMode="auto">
          <a:xfrm flipV="1">
            <a:off x="1999724" y="4127438"/>
            <a:ext cx="582564" cy="24052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2582288" y="4058423"/>
            <a:ext cx="127000" cy="138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endParaRPr lang="en-US" sz="1500" i="1"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14600" y="3390900"/>
            <a:ext cx="5603906" cy="2074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5470" algn="l"/>
                <a:tab pos="572800" algn="l"/>
                <a:tab pos="903516" algn="l"/>
              </a:tabLst>
            </a:pPr>
            <a:r>
              <a:rPr lang="en-US" b="1" noProof="1">
                <a:latin typeface="Calibri" pitchFamily="34" charset="0"/>
              </a:rPr>
              <a:t>procedure </a:t>
            </a:r>
            <a:r>
              <a:rPr lang="en-US" noProof="1">
                <a:latin typeface="Calibri" pitchFamily="34" charset="0"/>
              </a:rPr>
              <a:t>Push (This : </a:t>
            </a:r>
            <a:r>
              <a:rPr lang="en-US" b="1" noProof="1">
                <a:latin typeface="Calibri" pitchFamily="34" charset="0"/>
              </a:rPr>
              <a:t>in out </a:t>
            </a:r>
            <a:r>
              <a:rPr lang="en-US" noProof="1">
                <a:latin typeface="Calibri" pitchFamily="34" charset="0"/>
              </a:rPr>
              <a:t>Stack;  Value : Content) </a:t>
            </a:r>
            <a:r>
              <a:rPr lang="en-US" b="1" noProof="1">
                <a:latin typeface="Calibri" pitchFamily="34" charset="0"/>
              </a:rPr>
              <a:t>with</a:t>
            </a:r>
          </a:p>
          <a:p>
            <a:pPr>
              <a:spcBef>
                <a:spcPts val="400"/>
              </a:spcBef>
              <a:tabLst>
                <a:tab pos="234950" algn="l"/>
                <a:tab pos="525463" algn="l"/>
                <a:tab pos="742950" algn="l"/>
                <a:tab pos="1085850" algn="l"/>
              </a:tabLst>
            </a:pPr>
            <a:r>
              <a:rPr lang="en-US" noProof="1">
                <a:latin typeface="Calibri" pitchFamily="34" charset="0"/>
              </a:rPr>
              <a:t>	Pre  	</a:t>
            </a:r>
            <a:r>
              <a:rPr lang="en-US" noProof="1" smtClean="0">
                <a:latin typeface="Calibri" pitchFamily="34" charset="0"/>
              </a:rPr>
              <a:t>=&gt;	</a:t>
            </a:r>
            <a:r>
              <a:rPr lang="en-US" b="1" noProof="1" smtClean="0">
                <a:latin typeface="Calibri" pitchFamily="34" charset="0"/>
              </a:rPr>
              <a:t>not </a:t>
            </a:r>
            <a:r>
              <a:rPr lang="en-US" noProof="1">
                <a:latin typeface="Calibri" pitchFamily="34" charset="0"/>
              </a:rPr>
              <a:t>Full (This),</a:t>
            </a:r>
          </a:p>
          <a:p>
            <a:pPr>
              <a:spcBef>
                <a:spcPts val="400"/>
              </a:spcBef>
              <a:tabLst>
                <a:tab pos="234950" algn="l"/>
                <a:tab pos="525463" algn="l"/>
                <a:tab pos="742950" algn="l"/>
                <a:tab pos="1085850" algn="l"/>
              </a:tabLst>
            </a:pPr>
            <a:r>
              <a:rPr lang="en-US" noProof="1">
                <a:latin typeface="Calibri" pitchFamily="34" charset="0"/>
              </a:rPr>
              <a:t>	Post	</a:t>
            </a:r>
            <a:r>
              <a:rPr lang="en-US" noProof="1" smtClean="0">
                <a:latin typeface="Calibri" pitchFamily="34" charset="0"/>
              </a:rPr>
              <a:t>=&gt;	</a:t>
            </a:r>
            <a:r>
              <a:rPr lang="en-US" b="1" noProof="1" smtClean="0">
                <a:latin typeface="Calibri" pitchFamily="34" charset="0"/>
              </a:rPr>
              <a:t>not </a:t>
            </a:r>
            <a:r>
              <a:rPr lang="en-US" noProof="1">
                <a:latin typeface="Calibri" pitchFamily="34" charset="0"/>
              </a:rPr>
              <a:t>Empty (This) </a:t>
            </a:r>
            <a:r>
              <a:rPr lang="en-US" b="1" noProof="1">
                <a:latin typeface="Calibri" pitchFamily="34" charset="0"/>
              </a:rPr>
              <a:t>and </a:t>
            </a:r>
            <a:r>
              <a:rPr lang="en-US" noProof="1">
                <a:latin typeface="Calibri" pitchFamily="34" charset="0"/>
              </a:rPr>
              <a:t>Top (This) = Value;</a:t>
            </a:r>
          </a:p>
          <a:p>
            <a:pPr>
              <a:spcBef>
                <a:spcPts val="500"/>
              </a:spcBef>
              <a:tabLst>
                <a:tab pos="235470" algn="l"/>
                <a:tab pos="572800" algn="l"/>
                <a:tab pos="903516" algn="l"/>
              </a:tabLst>
            </a:pPr>
            <a:r>
              <a:rPr lang="en-US" noProof="1">
                <a:latin typeface="Calibri" pitchFamily="34" charset="0"/>
              </a:rPr>
              <a:t>…</a:t>
            </a:r>
          </a:p>
          <a:p>
            <a:pPr>
              <a:spcBef>
                <a:spcPts val="600"/>
              </a:spcBef>
              <a:tabLst>
                <a:tab pos="235470" algn="l"/>
                <a:tab pos="572800" algn="l"/>
                <a:tab pos="903516" algn="l"/>
              </a:tabLst>
            </a:pPr>
            <a:r>
              <a:rPr lang="en-US" b="1" noProof="1">
                <a:latin typeface="Calibri" pitchFamily="34" charset="0"/>
              </a:rPr>
              <a:t>function </a:t>
            </a:r>
            <a:r>
              <a:rPr lang="en-US" noProof="1">
                <a:latin typeface="Calibri" pitchFamily="34" charset="0"/>
              </a:rPr>
              <a:t>Top (This : Stack) </a:t>
            </a:r>
            <a:r>
              <a:rPr lang="en-US" b="1" noProof="1">
                <a:latin typeface="Calibri" pitchFamily="34" charset="0"/>
              </a:rPr>
              <a:t>return </a:t>
            </a:r>
            <a:r>
              <a:rPr lang="en-US" noProof="1">
                <a:latin typeface="Calibri" pitchFamily="34" charset="0"/>
              </a:rPr>
              <a:t>Content;</a:t>
            </a:r>
          </a:p>
          <a:p>
            <a:pPr>
              <a:spcBef>
                <a:spcPts val="600"/>
              </a:spcBef>
              <a:tabLst>
                <a:tab pos="235470" algn="l"/>
                <a:tab pos="572800" algn="l"/>
                <a:tab pos="903516" algn="l"/>
              </a:tabLst>
            </a:pPr>
            <a:r>
              <a:rPr lang="en-US" b="1" noProof="1">
                <a:latin typeface="Calibri" pitchFamily="34" charset="0"/>
              </a:rPr>
              <a:t>function </a:t>
            </a:r>
            <a:r>
              <a:rPr lang="en-US" noProof="1">
                <a:latin typeface="Calibri" pitchFamily="34" charset="0"/>
              </a:rPr>
              <a:t>Full (This : Stack) </a:t>
            </a:r>
            <a:r>
              <a:rPr lang="en-US" b="1" noProof="1">
                <a:latin typeface="Calibri" pitchFamily="34" charset="0"/>
              </a:rPr>
              <a:t>return </a:t>
            </a:r>
            <a:r>
              <a:rPr lang="en-US" noProof="1">
                <a:latin typeface="Calibri" pitchFamily="34" charset="0"/>
              </a:rPr>
              <a:t>Boolean</a:t>
            </a:r>
            <a:r>
              <a:rPr lang="en-US" b="1" noProof="1">
                <a:latin typeface="Calibri" pitchFamily="34" charset="0"/>
              </a:rPr>
              <a:t>;</a:t>
            </a:r>
            <a:endParaRPr lang="en-US" noProof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342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Device Driver Contract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5407" y="876300"/>
            <a:ext cx="7956986" cy="4190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8115" algn="l"/>
                <a:tab pos="287062" algn="l"/>
              </a:tabLst>
            </a:pP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type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DMA_Status_Flag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is</a:t>
            </a:r>
          </a:p>
          <a:p>
            <a:pPr>
              <a:spcBef>
                <a:spcPts val="300"/>
              </a:spcBef>
              <a:tabLst>
                <a:tab pos="238115" algn="l"/>
                <a:tab pos="287062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(FIFO_Error,</a:t>
            </a:r>
          </a:p>
          <a:p>
            <a:pPr>
              <a:spcBef>
                <a:spcPts val="167"/>
              </a:spcBef>
              <a:tabLst>
                <a:tab pos="238115" algn="l"/>
                <a:tab pos="287062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Direct_Mode_Error,</a:t>
            </a:r>
          </a:p>
          <a:p>
            <a:pPr>
              <a:spcBef>
                <a:spcPts val="167"/>
              </a:spcBef>
              <a:tabLst>
                <a:tab pos="238115" algn="l"/>
                <a:tab pos="287062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Transfer_Error,</a:t>
            </a:r>
          </a:p>
          <a:p>
            <a:pPr>
              <a:spcBef>
                <a:spcPts val="167"/>
              </a:spcBef>
              <a:tabLst>
                <a:tab pos="238115" algn="l"/>
                <a:tab pos="287062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Half_Transfer_Complete,</a:t>
            </a:r>
          </a:p>
          <a:p>
            <a:pPr>
              <a:spcBef>
                <a:spcPts val="167"/>
              </a:spcBef>
              <a:tabLst>
                <a:tab pos="238115" algn="l"/>
                <a:tab pos="287062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Transfer_Complete);</a:t>
            </a:r>
          </a:p>
          <a:p>
            <a:pPr>
              <a:spcBef>
                <a:spcPts val="2400"/>
              </a:spcBef>
              <a:tabLst>
                <a:tab pos="238115" algn="l"/>
                <a:tab pos="523854" algn="l"/>
                <a:tab pos="574123" algn="l"/>
              </a:tabLst>
            </a:pPr>
            <a:r>
              <a:rPr lang="en-US" sz="1600" b="1" noProof="1">
                <a:latin typeface="Calibri" panose="020F0502020204030204" pitchFamily="34" charset="0"/>
                <a:cs typeface="Consolas" panose="020B0609020204030204" pitchFamily="49" charset="0"/>
              </a:rPr>
              <a:t>function </a:t>
            </a:r>
            <a:r>
              <a:rPr lang="en-US" sz="1600" noProof="1">
                <a:latin typeface="Calibri" panose="020F0502020204030204" pitchFamily="34" charset="0"/>
                <a:cs typeface="Consolas" panose="020B0609020204030204" pitchFamily="49" charset="0"/>
              </a:rPr>
              <a:t>Status_Indicated </a:t>
            </a:r>
            <a:endParaRPr lang="en-US" sz="1600" noProof="1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  <a:tabLst>
                <a:tab pos="238115" algn="l"/>
                <a:tab pos="523854" algn="l"/>
                <a:tab pos="574123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(Unit : DMA_Controller;  Stream : DMA_Stream_Selector;  Flag : DMA_Status_Flag)</a:t>
            </a:r>
          </a:p>
          <a:p>
            <a:pPr>
              <a:spcBef>
                <a:spcPts val="300"/>
              </a:spcBef>
              <a:tabLst>
                <a:tab pos="238115" algn="l"/>
                <a:tab pos="523854" algn="l"/>
                <a:tab pos="574123" algn="l"/>
              </a:tabLst>
            </a:pPr>
            <a:r>
              <a:rPr lang="en-US" sz="1600" b="1" noProof="1">
                <a:latin typeface="Calibri" panose="020F0502020204030204" pitchFamily="34" charset="0"/>
                <a:cs typeface="Consolas" panose="020B0609020204030204" pitchFamily="49" charset="0"/>
              </a:rPr>
              <a:t>	return </a:t>
            </a:r>
            <a:r>
              <a:rPr lang="en-US" sz="1600" noProof="1">
                <a:latin typeface="Calibri" panose="020F0502020204030204" pitchFamily="34" charset="0"/>
                <a:cs typeface="Consolas" panose="020B0609020204030204" pitchFamily="49" charset="0"/>
              </a:rPr>
              <a:t>Boolean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2400"/>
              </a:spcBef>
              <a:tabLst>
                <a:tab pos="238115" algn="l"/>
                <a:tab pos="523854" algn="l"/>
                <a:tab pos="574123" algn="l"/>
              </a:tabLst>
            </a:pP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procedure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Clear_All_Status (</a:t>
            </a:r>
            <a:r>
              <a:rPr lang="en-US" sz="1600" b="1" noProof="1" smtClean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Unit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in out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DMA_Controller;    </a:t>
            </a:r>
            <a:r>
              <a:rPr lang="en-US" sz="1600" b="1" noProof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Stream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 : DMA_Stream_Selector)</a:t>
            </a:r>
          </a:p>
          <a:p>
            <a:pPr>
              <a:spcBef>
                <a:spcPts val="333"/>
              </a:spcBef>
              <a:tabLst>
                <a:tab pos="238115" algn="l"/>
                <a:tab pos="523854" algn="l"/>
                <a:tab pos="574123" algn="l"/>
              </a:tabLst>
            </a:pP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	with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Post =&gt;</a:t>
            </a:r>
          </a:p>
          <a:p>
            <a:pPr>
              <a:spcBef>
                <a:spcPts val="250"/>
              </a:spcBef>
              <a:tabLst>
                <a:tab pos="238115" algn="l"/>
                <a:tab pos="523854" algn="l"/>
                <a:tab pos="574123" algn="l"/>
                <a:tab pos="810916" algn="l"/>
                <a:tab pos="1049031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(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for all </a:t>
            </a:r>
            <a:r>
              <a:rPr lang="en-US" sz="1600" b="1" noProof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Flag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in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DMA_Status_Flag =&gt;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not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Status_Indicated (</a:t>
            </a:r>
            <a:r>
              <a:rPr lang="en-US" sz="1600" b="1" noProof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Unit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b="1" noProof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Stream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b="1" noProof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onsolas" panose="020B0609020204030204" pitchFamily="49" charset="0"/>
              </a:rPr>
              <a:t>Flag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>
              <a:tabLst>
                <a:tab pos="238115" algn="l"/>
                <a:tab pos="523854" algn="l"/>
                <a:tab pos="574123" algn="l"/>
              </a:tabLst>
            </a:pPr>
            <a:endParaRPr lang="en-US" sz="1600" noProof="1" smtClean="0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4955390"/>
            <a:ext cx="3980082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/>
              <a:t>Guarantees no flags remain set after call</a:t>
            </a:r>
          </a:p>
        </p:txBody>
      </p:sp>
    </p:spTree>
    <p:extLst>
      <p:ext uri="{BB962C8B-B14F-4D97-AF65-F5344CB8AC3E}">
        <p14:creationId xmlns:p14="http://schemas.microsoft.com/office/powerpoint/2010/main" val="33156735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8229600" cy="4445000"/>
          </a:xfrm>
        </p:spPr>
        <p:txBody>
          <a:bodyPr>
            <a:normAutofit/>
          </a:bodyPr>
          <a:lstStyle/>
          <a:p>
            <a:r>
              <a:rPr lang="en-US" dirty="0" smtClean="0"/>
              <a:t>Freedom from run-time errors</a:t>
            </a:r>
          </a:p>
          <a:p>
            <a:pPr lvl="1"/>
            <a:r>
              <a:rPr lang="en-US" dirty="0" smtClean="0"/>
              <a:t>No buffer overflow, no numeric overflow, no divide by zero, no invalid array indexes, etc.</a:t>
            </a:r>
          </a:p>
          <a:p>
            <a:r>
              <a:rPr lang="en-US" dirty="0" smtClean="0"/>
              <a:t>Data and Information flow</a:t>
            </a:r>
          </a:p>
          <a:p>
            <a:pPr lvl="1"/>
            <a:r>
              <a:rPr lang="en-US" dirty="0" smtClean="0"/>
              <a:t>No uninitialized variables, unused assignments, etc.</a:t>
            </a:r>
          </a:p>
          <a:p>
            <a:pPr lvl="1"/>
            <a:r>
              <a:rPr lang="en-US" dirty="0" smtClean="0"/>
              <a:t>Data only goes where you want it to go</a:t>
            </a:r>
          </a:p>
          <a:p>
            <a:r>
              <a:rPr lang="en-US" dirty="0" smtClean="0"/>
              <a:t>Functional correctness at unit level</a:t>
            </a:r>
          </a:p>
          <a:p>
            <a:r>
              <a:rPr lang="en-US" dirty="0" smtClean="0"/>
              <a:t>Arbitrary security and safety properties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Can You Prove, Statically?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245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AdaCore Training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solidFill>
          <a:schemeClr val="tx2">
            <a:lumMod val="25000"/>
            <a:lumOff val="7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u="none" strike="noStrike" cap="none" normalizeH="0" baseline="0" dirty="0" smtClean="0">
            <a:solidFill>
              <a:schemeClr val="tx1"/>
            </a:solidFill>
            <a:effectLst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i="0" kern="1200" dirty="0" smtClean="0"/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ARM_Ada_tutorial</Template>
  <TotalTime>0</TotalTime>
  <Words>1710</Words>
  <Application>Microsoft Office PowerPoint</Application>
  <PresentationFormat>On-screen Show (16:10)</PresentationFormat>
  <Paragraphs>310</Paragraphs>
  <Slides>32</Slides>
  <Notes>17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ＭＳ Ｐゴシック</vt:lpstr>
      <vt:lpstr>Arial</vt:lpstr>
      <vt:lpstr>Calibri</vt:lpstr>
      <vt:lpstr>Consolas</vt:lpstr>
      <vt:lpstr>Franklin Gothic Book</vt:lpstr>
      <vt:lpstr>Helvetica</vt:lpstr>
      <vt:lpstr>Times</vt:lpstr>
      <vt:lpstr>Verdana</vt:lpstr>
      <vt:lpstr>Wingdings</vt:lpstr>
      <vt:lpstr>ヒラギノ角ゴ ProN W3</vt:lpstr>
      <vt:lpstr>AdaCore Training</vt:lpstr>
      <vt:lpstr>Image</vt:lpstr>
      <vt:lpstr>PowerPoint Presentation</vt:lpstr>
      <vt:lpstr>The Future of Critical Software</vt:lpstr>
      <vt:lpstr>Buggy Code Is Not Inevitable</vt:lpstr>
      <vt:lpstr>A Better Way: SPARK 2014</vt:lpstr>
      <vt:lpstr>Why Static Analysis Saves Money</vt:lpstr>
      <vt:lpstr>How Does Formalism Shift Costs?</vt:lpstr>
      <vt:lpstr>Contracts</vt:lpstr>
      <vt:lpstr>DMA Device Driver Contract Example</vt:lpstr>
      <vt:lpstr>What Can You Prove, Statically?</vt:lpstr>
      <vt:lpstr>Proving Functional Correctness Example</vt:lpstr>
      <vt:lpstr>Why Doesn’t Everyone Use Formalism?</vt:lpstr>
      <vt:lpstr>Really, Why Doesn’t Everybody Use It?</vt:lpstr>
      <vt:lpstr>How Smart Do You Have To Be?</vt:lpstr>
      <vt:lpstr>Sufficiently Easy to Adopt</vt:lpstr>
      <vt:lpstr>Sufficiently Easy to Use</vt:lpstr>
      <vt:lpstr>The Crazyflie 2.0 Example</vt:lpstr>
      <vt:lpstr>Crazyflie 2.0 Dual MCU System Architecture</vt:lpstr>
      <vt:lpstr>MCU Responsibilities</vt:lpstr>
      <vt:lpstr>The Crazyflie 2.0 Challenge</vt:lpstr>
      <vt:lpstr>2 months later…</vt:lpstr>
      <vt:lpstr>5 months later…</vt:lpstr>
      <vt:lpstr>How Do The Implementations Compare?</vt:lpstr>
      <vt:lpstr>Lunar CubeSat</vt:lpstr>
      <vt:lpstr>MULTOS Certificate Authority Reliability</vt:lpstr>
      <vt:lpstr>MULTOS CA Productivity</vt:lpstr>
      <vt:lpstr>iFACTS</vt:lpstr>
      <vt:lpstr>Vehicle Component Research Project</vt:lpstr>
      <vt:lpstr>Multiple Use Cases (1/2)</vt:lpstr>
      <vt:lpstr>Multiple Use Cases (2/2)</vt:lpstr>
      <vt:lpstr>Combining Proof and Test</vt:lpstr>
      <vt:lpstr>Contracts As Provable Unit Tests</vt:lpstr>
      <vt:lpstr>Concluding Remarks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2015-10-26T16:10:13Z</dcterms:modified>
</cp:coreProperties>
</file>