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6"/>
  </p:notesMasterIdLst>
  <p:sldIdLst>
    <p:sldId id="256" r:id="rId2"/>
    <p:sldId id="279" r:id="rId3"/>
    <p:sldId id="300" r:id="rId4"/>
    <p:sldId id="278" r:id="rId5"/>
    <p:sldId id="280" r:id="rId6"/>
    <p:sldId id="290" r:id="rId7"/>
    <p:sldId id="289" r:id="rId8"/>
    <p:sldId id="288" r:id="rId9"/>
    <p:sldId id="291" r:id="rId10"/>
    <p:sldId id="277" r:id="rId11"/>
    <p:sldId id="293" r:id="rId12"/>
    <p:sldId id="307" r:id="rId13"/>
    <p:sldId id="294" r:id="rId14"/>
    <p:sldId id="302" r:id="rId15"/>
    <p:sldId id="285" r:id="rId16"/>
    <p:sldId id="295" r:id="rId17"/>
    <p:sldId id="296" r:id="rId18"/>
    <p:sldId id="297" r:id="rId19"/>
    <p:sldId id="303" r:id="rId20"/>
    <p:sldId id="298" r:id="rId21"/>
    <p:sldId id="305" r:id="rId22"/>
    <p:sldId id="292" r:id="rId23"/>
    <p:sldId id="306" r:id="rId24"/>
    <p:sldId id="28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9" autoAdjust="0"/>
    <p:restoredTop sz="92924" autoAdjust="0"/>
  </p:normalViewPr>
  <p:slideViewPr>
    <p:cSldViewPr snapToGrid="0">
      <p:cViewPr varScale="1">
        <p:scale>
          <a:sx n="89" d="100"/>
          <a:sy n="89" d="100"/>
        </p:scale>
        <p:origin x="184" y="4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92.0</c:v>
                </c:pt>
                <c:pt idx="1">
                  <c:v>127.0</c:v>
                </c:pt>
                <c:pt idx="2">
                  <c:v>67.0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12-4239-AD26-85C216C1CBB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250.0</c:v>
                </c:pt>
                <c:pt idx="1">
                  <c:v>188.0</c:v>
                </c:pt>
                <c:pt idx="2">
                  <c:v>118.0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F12-4239-AD26-85C216C1CBB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548.0</c:v>
                </c:pt>
                <c:pt idx="1">
                  <c:v>780.0</c:v>
                </c:pt>
                <c:pt idx="2">
                  <c:v>325.0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12-4239-AD26-85C216C1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04561696"/>
        <c:axId val="-2004301424"/>
      </c:barChart>
      <c:catAx>
        <c:axId val="-200456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004301424"/>
        <c:crosses val="autoZero"/>
        <c:auto val="1"/>
        <c:lblAlgn val="ctr"/>
        <c:lblOffset val="100"/>
        <c:noMultiLvlLbl val="0"/>
      </c:catAx>
      <c:valAx>
        <c:axId val="-200430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00456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effects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Flow analysis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BAB51-9681-6246-844F-10D24DE866D5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A1B94BDD-52D2-0545-B926-FBE636FBB2E7}" type="presOf" srcId="{9D27558B-14A8-0B46-AD67-5D05B0320CA0}" destId="{5F876772-B122-6245-ADC1-F05F8FD207A6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0D94D173-E237-DF45-97CC-B4B1090345DB}" type="presOf" srcId="{E1C36477-3715-9B45-AC14-5F71EADD7014}" destId="{D1369577-EC9B-934F-8531-CD6A90A3D767}" srcOrd="0" destOrd="0" presId="urn:microsoft.com/office/officeart/2005/8/layout/chevron1"/>
    <dgm:cxn modelId="{CB43168D-2D32-394F-987E-81D6F6BFFC1D}" type="presOf" srcId="{CD6C3B2B-0DCA-B14B-934D-D077D9FB727B}" destId="{3FE1F852-91F7-A945-BFF3-25AF5BBA1B38}" srcOrd="0" destOrd="0" presId="urn:microsoft.com/office/officeart/2005/8/layout/chevron1"/>
    <dgm:cxn modelId="{ABC6B14B-D24D-5B42-9814-BF94A6DC3B35}" type="presParOf" srcId="{3FE1F852-91F7-A945-BFF3-25AF5BBA1B38}" destId="{D1369577-EC9B-934F-8531-CD6A90A3D767}" srcOrd="0" destOrd="0" presId="urn:microsoft.com/office/officeart/2005/8/layout/chevron1"/>
    <dgm:cxn modelId="{0174EAB1-AD92-F34B-9272-5B4D637125CD}" type="presParOf" srcId="{3FE1F852-91F7-A945-BFF3-25AF5BBA1B38}" destId="{DACDE36A-AA22-424C-BACB-1C0BB62F5F6D}" srcOrd="1" destOrd="0" presId="urn:microsoft.com/office/officeart/2005/8/layout/chevron1"/>
    <dgm:cxn modelId="{F2F1B056-40C8-CE45-9E0C-BC96B3B9D0AF}" type="presParOf" srcId="{3FE1F852-91F7-A945-BFF3-25AF5BBA1B38}" destId="{164DA58B-7EE9-FC4D-AEE8-FD0673256FDF}" srcOrd="2" destOrd="0" presId="urn:microsoft.com/office/officeart/2005/8/layout/chevron1"/>
    <dgm:cxn modelId="{5F86CBC7-C9E7-B847-BD3E-F9CB529B466E}" type="presParOf" srcId="{3FE1F852-91F7-A945-BFF3-25AF5BBA1B38}" destId="{4BE4CC7D-46C1-EC48-A28F-EA3423B53A26}" srcOrd="3" destOrd="0" presId="urn:microsoft.com/office/officeart/2005/8/layout/chevron1"/>
    <dgm:cxn modelId="{89418CAB-4BF6-534D-95C7-D4AC9BBE1A00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properties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Proof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F0879B-7A72-E04E-B1A1-38D05BC30EBA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BFDD7B7E-B470-DF46-A9B5-C725CAFC8FAB}" type="presOf" srcId="{E1C36477-3715-9B45-AC14-5F71EADD7014}" destId="{D1369577-EC9B-934F-8531-CD6A90A3D767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6AF148EA-0384-FF41-96CD-95AD97DB9285}" type="presOf" srcId="{CD6C3B2B-0DCA-B14B-934D-D077D9FB727B}" destId="{3FE1F852-91F7-A945-BFF3-25AF5BBA1B38}" srcOrd="0" destOrd="0" presId="urn:microsoft.com/office/officeart/2005/8/layout/chevron1"/>
    <dgm:cxn modelId="{7BBDB8E4-DC9E-2D4F-B61B-1D1ACEF7841A}" type="presOf" srcId="{9D27558B-14A8-0B46-AD67-5D05B0320CA0}" destId="{5F876772-B122-6245-ADC1-F05F8FD207A6}" srcOrd="0" destOrd="0" presId="urn:microsoft.com/office/officeart/2005/8/layout/chevron1"/>
    <dgm:cxn modelId="{C3E1B2F1-2875-A94B-AB6E-D055AD82C943}" type="presParOf" srcId="{3FE1F852-91F7-A945-BFF3-25AF5BBA1B38}" destId="{D1369577-EC9B-934F-8531-CD6A90A3D767}" srcOrd="0" destOrd="0" presId="urn:microsoft.com/office/officeart/2005/8/layout/chevron1"/>
    <dgm:cxn modelId="{93A2BA62-561D-414B-8008-4873E7CFA9A8}" type="presParOf" srcId="{3FE1F852-91F7-A945-BFF3-25AF5BBA1B38}" destId="{DACDE36A-AA22-424C-BACB-1C0BB62F5F6D}" srcOrd="1" destOrd="0" presId="urn:microsoft.com/office/officeart/2005/8/layout/chevron1"/>
    <dgm:cxn modelId="{88A26EEC-4322-2744-8424-00FB0C3D2AB2}" type="presParOf" srcId="{3FE1F852-91F7-A945-BFF3-25AF5BBA1B38}" destId="{164DA58B-7EE9-FC4D-AEE8-FD0673256FDF}" srcOrd="2" destOrd="0" presId="urn:microsoft.com/office/officeart/2005/8/layout/chevron1"/>
    <dgm:cxn modelId="{503029BF-01B5-3C4C-872C-1F44DAC4C0E3}" type="presParOf" srcId="{3FE1F852-91F7-A945-BFF3-25AF5BBA1B38}" destId="{4BE4CC7D-46C1-EC48-A28F-EA3423B53A26}" srcOrd="3" destOrd="0" presId="urn:microsoft.com/office/officeart/2005/8/layout/chevron1"/>
    <dgm:cxn modelId="{BCB8C7A2-B820-4D40-B988-0FB4521DD80C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effects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Flow analysis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properties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Proof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8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5343"/>
            <a:ext cx="2335427" cy="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2965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Levels of Software Assurance in SPARK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09328"/>
            <a:ext cx="9144000" cy="1655762"/>
          </a:xfrm>
        </p:spPr>
        <p:txBody>
          <a:bodyPr/>
          <a:lstStyle/>
          <a:p>
            <a:r>
              <a:rPr lang="fr-FR" dirty="0" smtClean="0"/>
              <a:t>Yannick </a:t>
            </a:r>
            <a:r>
              <a:rPr lang="fr-FR" dirty="0"/>
              <a:t>Moy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60211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HCSS 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Practice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5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Established Practice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31156"/>
              </p:ext>
            </p:extLst>
          </p:nvPr>
        </p:nvGraphicFramePr>
        <p:xfrm>
          <a:off x="838200" y="2200275"/>
          <a:ext cx="10472736" cy="382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56"/>
                <a:gridCol w="1745456"/>
                <a:gridCol w="1745456"/>
                <a:gridCol w="1745456"/>
                <a:gridCol w="1745456"/>
                <a:gridCol w="1745456"/>
              </a:tblGrid>
              <a:tr h="5591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Software Integrity</a:t>
                      </a:r>
                      <a:r>
                        <a:rPr lang="en-US" sz="2400" baseline="0" dirty="0" smtClean="0"/>
                        <a:t>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SPARK Software Assurance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Bronze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Silver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Gold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Platinum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5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Projects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97" y="1982950"/>
            <a:ext cx="3753108" cy="2429467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233297" y="4665541"/>
            <a:ext cx="3438981" cy="186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C130J</a:t>
            </a:r>
            <a:r>
              <a:rPr lang="en-US" dirty="0"/>
              <a:t>: 1996 -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Bronze</a:t>
            </a:r>
            <a:r>
              <a:rPr lang="en-US" dirty="0" smtClean="0"/>
              <a:t> (Lockheed Martin) and </a:t>
            </a:r>
            <a:r>
              <a:rPr lang="en-US" u="sng" dirty="0" smtClean="0"/>
              <a:t>Gold</a:t>
            </a:r>
            <a:r>
              <a:rPr lang="en-US" dirty="0" smtClean="0"/>
              <a:t> (UK RAF and BAE Systems)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62" y="1982950"/>
            <a:ext cx="2663068" cy="2485531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649451" y="4839168"/>
            <a:ext cx="3008089" cy="1517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b="1" dirty="0" err="1" smtClean="0"/>
              <a:t>iFACTS</a:t>
            </a:r>
            <a:r>
              <a:rPr lang="en-US" dirty="0" smtClean="0"/>
              <a:t>: </a:t>
            </a:r>
            <a:r>
              <a:rPr lang="en-US" dirty="0"/>
              <a:t>2006 -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u="sng" dirty="0" smtClean="0"/>
              <a:t>Silver</a:t>
            </a:r>
            <a:r>
              <a:rPr lang="en-US" dirty="0" smtClean="0"/>
              <a:t> (NATS)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9" y="1982950"/>
            <a:ext cx="2777178" cy="2485531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642479" y="4839168"/>
            <a:ext cx="3438981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SHOLIS</a:t>
            </a:r>
            <a:r>
              <a:rPr lang="en-US" dirty="0" smtClean="0"/>
              <a:t>: </a:t>
            </a:r>
            <a:r>
              <a:rPr lang="en-US" dirty="0"/>
              <a:t>1995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DEFSTAN 00-55 SIL4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First Gold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5283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Experiments at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2701"/>
              </p:ext>
            </p:extLst>
          </p:nvPr>
        </p:nvGraphicFramePr>
        <p:xfrm>
          <a:off x="316705" y="1784348"/>
          <a:ext cx="11558590" cy="457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295"/>
                <a:gridCol w="5779295"/>
              </a:tblGrid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case 1: porting to new platform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300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radar software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Stone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significant manual refactoring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(several days)</a:t>
                      </a: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on the way to completion on 300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klocs</a:t>
                      </a: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2: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demonstrate compliance to LLR</a:t>
                      </a:r>
                      <a:endParaRPr lang="en-US" sz="2400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small numerical function 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difficulties in expressing suitable context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was not proved automatically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3: identify and fix weakness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100s </a:t>
                      </a:r>
                      <a:r>
                        <a:rPr lang="en-US" sz="2400" b="0" dirty="0" err="1" smtClean="0">
                          <a:solidFill>
                            <a:schemeClr val="bg1"/>
                          </a:solidFill>
                        </a:rPr>
                        <a:t>slocs</a:t>
                      </a:r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 code generator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half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day to reach 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related to inner memory bounds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two days to reach Gold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4: guarantee safety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properties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7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command &amp; control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one day to reach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expressed as automaton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four days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to reach Gold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6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Guidelines with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14</a:t>
            </a:fld>
            <a:endParaRPr lang="fr-FR" dirty="0"/>
          </a:p>
        </p:txBody>
      </p:sp>
      <p:pic>
        <p:nvPicPr>
          <p:cNvPr id="4098" name="Picture 2" descr="astedGraphic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0300"/>
            <a:ext cx="240544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095749" y="2400300"/>
            <a:ext cx="10187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every level, we present: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Setup and tool usage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messages issued by the tool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Remediation solutions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Guidance was put to test: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uring adoption experiments at Thales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On example (SPARK tool) presented in last section</a:t>
            </a:r>
          </a:p>
          <a:p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84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Matter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681036" y="2056428"/>
            <a:ext cx="10477502" cy="4154984"/>
            <a:chOff x="681036" y="2056428"/>
            <a:chExt cx="10477502" cy="4154984"/>
          </a:xfrm>
        </p:grpSpPr>
        <p:sp>
          <p:nvSpPr>
            <p:cNvPr id="5" name="ZoneTexte 4"/>
            <p:cNvSpPr txBox="1"/>
            <p:nvPr/>
          </p:nvSpPr>
          <p:spPr>
            <a:xfrm>
              <a:off x="681036" y="2056428"/>
              <a:ext cx="10187763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types, expressions, statements, subprograms</a:t>
              </a:r>
            </a:p>
            <a:p>
              <a:pPr marL="742950" lvl="1" indent="-285750">
                <a:buFont typeface="Arial" charset="0"/>
                <a:buChar char="•"/>
              </a:pPr>
              <a:endParaRPr lang="en-US" sz="2400" dirty="0" smtClean="0"/>
            </a:p>
            <a:p>
              <a:pPr lvl="2"/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Off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pointers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exception handlers</a:t>
              </a:r>
            </a:p>
            <a:p>
              <a:pPr marL="1714500" lvl="3" indent="-342900">
                <a:buFont typeface="Arial" charset="0"/>
                <a:buChar char="•"/>
              </a:pPr>
              <a:endParaRPr lang="en-US" sz="2400" dirty="0" smtClean="0"/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generics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object orientation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concurrency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>
                  <a:solidFill>
                    <a:srgbClr val="0070C0"/>
                  </a:solidFill>
                </a:rPr>
                <a:t>Ada pointers</a:t>
              </a:r>
            </a:p>
          </p:txBody>
        </p:sp>
        <p:sp>
          <p:nvSpPr>
            <p:cNvPr id="6" name="Flèche courbée vers la gauche 5"/>
            <p:cNvSpPr/>
            <p:nvPr/>
          </p:nvSpPr>
          <p:spPr>
            <a:xfrm>
              <a:off x="4429125" y="3700462"/>
              <a:ext cx="3567113" cy="2510949"/>
            </a:xfrm>
            <a:prstGeom prst="curvedLeftArrow">
              <a:avLst>
                <a:gd name="adj1" fmla="val 5771"/>
                <a:gd name="adj2" fmla="val 15346"/>
                <a:gd name="adj3" fmla="val 28451"/>
              </a:avLst>
            </a:prstGeom>
            <a:ln>
              <a:headEnd w="sm" len="sm"/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81988" y="4334429"/>
              <a:ext cx="2876550" cy="1243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work in progress to include safe Rust-like pointers in SPARK</a:t>
              </a:r>
              <a:endParaRPr lang="en-US" sz="2400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681036" y="2056428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types, expressions, statements, subprograms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lvl="2"/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Off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pointers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exception handlers</a:t>
            </a:r>
          </a:p>
          <a:p>
            <a:pPr marL="1714500" lvl="3" indent="-342900">
              <a:buFont typeface="Arial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generics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object orientation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concurrency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 </a:t>
            </a:r>
            <a:r>
              <a:rPr lang="mr-IN" dirty="0" smtClean="0"/>
              <a:t>–</a:t>
            </a:r>
            <a:r>
              <a:rPr lang="en-US" dirty="0" smtClean="0"/>
              <a:t> Large Language Subset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Bronze/Silver Level </a:t>
            </a:r>
            <a:r>
              <a:rPr lang="mr-IN" dirty="0" smtClean="0"/>
              <a:t>–</a:t>
            </a:r>
            <a:r>
              <a:rPr lang="en-US" dirty="0" smtClean="0"/>
              <a:t> Generation of Contracts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err="1" smtClean="0"/>
              <a:t>SPARKSkein</a:t>
            </a:r>
            <a:r>
              <a:rPr lang="en-US" sz="2400" dirty="0" smtClean="0"/>
              <a:t> Skein cryptographic hash algorithm (Chapman, 2011)</a:t>
            </a:r>
            <a:endParaRPr lang="en-US" sz="2400" dirty="0"/>
          </a:p>
          <a:p>
            <a:r>
              <a:rPr lang="en-US" sz="2400" dirty="0" smtClean="0"/>
              <a:t>target: Silver level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00002"/>
              </p:ext>
            </p:extLst>
          </p:nvPr>
        </p:nvGraphicFramePr>
        <p:xfrm>
          <a:off x="681036" y="2973070"/>
          <a:ext cx="1054894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470"/>
                <a:gridCol w="5274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initial version (SPARK 2005)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 version (SPARK 2014)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 non-trivial</a:t>
                      </a:r>
                      <a:r>
                        <a:rPr lang="en-US" sz="2400" baseline="0" dirty="0" smtClean="0"/>
                        <a:t> contracts for effects and dependencies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baseline="0" dirty="0" smtClean="0"/>
                        <a:t> effects and dependencies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r>
                        <a:rPr lang="en-US" sz="2400" baseline="0" dirty="0" smtClean="0"/>
                        <a:t> conditions in </a:t>
                      </a:r>
                      <a:r>
                        <a:rPr lang="en-US" sz="2400" dirty="0" smtClean="0"/>
                        <a:t>preconditions</a:t>
                      </a:r>
                      <a:r>
                        <a:rPr lang="en-US" sz="2400" baseline="0" dirty="0" smtClean="0"/>
                        <a:t> and </a:t>
                      </a:r>
                      <a:r>
                        <a:rPr lang="en-US" sz="2400" baseline="0" dirty="0" err="1" smtClean="0"/>
                        <a:t>postconditions</a:t>
                      </a:r>
                      <a:r>
                        <a:rPr lang="en-US" sz="2400" baseline="0" dirty="0" smtClean="0"/>
                        <a:t> on internal subprograms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internal subprograms are </a:t>
                      </a:r>
                      <a:r>
                        <a:rPr lang="en-US" sz="2400" dirty="0" err="1" smtClean="0"/>
                        <a:t>inlined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 conditions in loop invariants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mr-IN" sz="2400" baseline="0" dirty="0" smtClean="0"/>
                        <a:t>–</a:t>
                      </a:r>
                      <a:r>
                        <a:rPr lang="en-US" sz="2400" baseline="0" dirty="0" smtClean="0"/>
                        <a:t> loop frame conditions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 annotations</a:t>
                      </a:r>
                      <a:r>
                        <a:rPr lang="en-US" sz="2400" baseline="0" dirty="0" smtClean="0"/>
                        <a:t> to prevent combinatorial explosion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no combinatorial explosion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016"/>
            <a:ext cx="12192000" cy="38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Safe bounds on trajectory computation (submitted to VSTTE 2017)</a:t>
            </a:r>
            <a:endParaRPr lang="en-US" sz="2400" dirty="0"/>
          </a:p>
          <a:p>
            <a:r>
              <a:rPr lang="en-US" sz="2400" dirty="0" smtClean="0"/>
              <a:t>target: Gold level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5" y="2726110"/>
            <a:ext cx="5942013" cy="3685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5544024"/>
            <a:ext cx="4806950" cy="655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3268787"/>
            <a:ext cx="4806950" cy="1962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7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680123862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Flow Analysis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341895"/>
            <a:ext cx="8289320" cy="16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20</a:t>
            </a:fld>
            <a:endParaRPr lang="fr-FR"/>
          </a:p>
        </p:txBody>
      </p:sp>
      <p:grpSp>
        <p:nvGrpSpPr>
          <p:cNvPr id="31" name="Grouper 30"/>
          <p:cNvGrpSpPr>
            <a:grpSpLocks noChangeAspect="1"/>
          </p:cNvGrpSpPr>
          <p:nvPr/>
        </p:nvGrpSpPr>
        <p:grpSpPr>
          <a:xfrm>
            <a:off x="8228837" y="3008917"/>
            <a:ext cx="2743963" cy="2852849"/>
            <a:chOff x="2042349" y="2251679"/>
            <a:chExt cx="3632309" cy="3776446"/>
          </a:xfrm>
        </p:grpSpPr>
        <p:sp>
          <p:nvSpPr>
            <p:cNvPr id="20" name="Ellipse 19"/>
            <p:cNvSpPr/>
            <p:nvPr/>
          </p:nvSpPr>
          <p:spPr>
            <a:xfrm>
              <a:off x="2951028" y="2251679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2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042349" y="3669734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1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3859706" y="3669734"/>
              <a:ext cx="906273" cy="940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4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4768385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5</a:t>
              </a: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3697682" y="3101919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4577942" y="4557914"/>
              <a:ext cx="376073" cy="6407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2759041" y="3101917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2999787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3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3716480" y="4519972"/>
              <a:ext cx="376073" cy="64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4577942" y="4547540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3716480" y="4509598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ZoneTexte 31"/>
          <p:cNvSpPr txBox="1"/>
          <p:nvPr/>
        </p:nvSpPr>
        <p:spPr>
          <a:xfrm>
            <a:off x="681036" y="194212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Functional correctness of red-black trees (FM 2017)</a:t>
            </a:r>
            <a:endParaRPr lang="en-US" sz="2400" dirty="0"/>
          </a:p>
          <a:p>
            <a:r>
              <a:rPr lang="en-US" sz="2400" dirty="0" smtClean="0"/>
              <a:t>target: Gold level</a:t>
            </a:r>
          </a:p>
          <a:p>
            <a:endParaRPr lang="en-US" sz="2400" dirty="0"/>
          </a:p>
          <a:p>
            <a:r>
              <a:rPr lang="en-US" sz="2400" dirty="0" smtClean="0"/>
              <a:t>Auto-Active = portmanteau of </a:t>
            </a:r>
            <a:r>
              <a:rPr lang="en-US" sz="2400" b="1" dirty="0" smtClean="0"/>
              <a:t>Auto</a:t>
            </a:r>
            <a:r>
              <a:rPr lang="en-US" sz="2400" dirty="0" smtClean="0"/>
              <a:t>matic and </a:t>
            </a:r>
            <a:r>
              <a:rPr lang="en-US" sz="2400" dirty="0" err="1" smtClean="0"/>
              <a:t>inter</a:t>
            </a:r>
            <a:r>
              <a:rPr lang="en-US" sz="2400" b="1" dirty="0" err="1" smtClean="0"/>
              <a:t>Active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dirty="0" smtClean="0"/>
              <a:t>supported by </a:t>
            </a:r>
            <a:r>
              <a:rPr lang="en-US" sz="2400" b="1" dirty="0" smtClean="0"/>
              <a:t>ghost</a:t>
            </a:r>
            <a:r>
              <a:rPr lang="en-US" sz="2400" dirty="0" smtClean="0"/>
              <a:t> code: contracts, loop invariants, </a:t>
            </a:r>
          </a:p>
          <a:p>
            <a:r>
              <a:rPr lang="en-US" sz="2400" dirty="0" smtClean="0"/>
              <a:t>intermediate assertions, lemma procedures</a:t>
            </a:r>
          </a:p>
          <a:p>
            <a:endParaRPr lang="en-US" sz="2400" dirty="0"/>
          </a:p>
          <a:p>
            <a:r>
              <a:rPr lang="en-US" sz="2400" dirty="0" smtClean="0"/>
              <a:t>ghost code used to: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define model of data used in specifications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prove intermediate lemmas (e.g. for inductive proofs)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provide witness for property (e.g. for transitivity relation)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66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121183165"/>
              </p:ext>
            </p:extLst>
          </p:nvPr>
        </p:nvGraphicFramePr>
        <p:xfrm>
          <a:off x="2032000" y="1703905"/>
          <a:ext cx="8128000" cy="443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8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1964353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strong semantic coding standard to full functional correctness</a:t>
            </a:r>
          </a:p>
          <a:p>
            <a:endParaRPr lang="en-US" sz="2400" dirty="0" smtClean="0"/>
          </a:p>
          <a:p>
            <a:r>
              <a:rPr lang="en-US" sz="2400" dirty="0" smtClean="0"/>
              <a:t>Every </a:t>
            </a:r>
            <a:r>
              <a:rPr lang="en-US" sz="2400" dirty="0" smtClean="0"/>
              <a:t>level implicitly builds on the lower </a:t>
            </a:r>
            <a:r>
              <a:rPr lang="en-US" sz="2400" dirty="0" smtClean="0"/>
              <a:t>levels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Lower levels require lower costs/efforts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Good match from DAL/SIL to Bronze-Silver-Gold-Platinum</a:t>
            </a:r>
          </a:p>
          <a:p>
            <a:endParaRPr lang="en-US" sz="2400" dirty="0"/>
          </a:p>
          <a:p>
            <a:r>
              <a:rPr lang="en-US" sz="2400" dirty="0" smtClean="0"/>
              <a:t>Adoption greatly facilitated by detailed level-specific guidance</a:t>
            </a:r>
          </a:p>
          <a:p>
            <a:endParaRPr lang="en-US" sz="2400" dirty="0"/>
          </a:p>
          <a:p>
            <a:r>
              <a:rPr lang="en-US" sz="2400" dirty="0" smtClean="0"/>
              <a:t>Catchy names are easy to remember!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4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err="1" smtClean="0"/>
              <a:t>toolset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</a:t>
            </a:r>
            <a:r>
              <a:rPr lang="fr-FR" sz="2400" dirty="0" err="1">
                <a:solidFill>
                  <a:srgbClr val="0070C0"/>
                </a:solidFill>
              </a:rPr>
              <a:t>www.adacore.com</a:t>
            </a:r>
            <a:r>
              <a:rPr lang="fr-FR" sz="2400" dirty="0">
                <a:solidFill>
                  <a:srgbClr val="0070C0"/>
                </a:solidFill>
              </a:rPr>
              <a:t>/</a:t>
            </a:r>
            <a:r>
              <a:rPr lang="fr-FR" sz="2400" dirty="0" err="1">
                <a:solidFill>
                  <a:srgbClr val="0070C0"/>
                </a:solidFill>
              </a:rPr>
              <a:t>sparkpro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   http</a:t>
            </a:r>
            <a:r>
              <a:rPr lang="fr-FR" sz="2400" dirty="0">
                <a:solidFill>
                  <a:srgbClr val="0070C0"/>
                </a:solidFill>
              </a:rPr>
              <a:t>://libre.adacore.com/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smtClean="0"/>
              <a:t>adoption guidance</a:t>
            </a:r>
            <a:endParaRPr lang="fr-FR" sz="24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 err="1" smtClean="0">
                <a:solidFill>
                  <a:srgbClr val="0070C0"/>
                </a:solidFill>
              </a:rPr>
              <a:t>www.adacore.com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knowledge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technical-papers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implementation</a:t>
            </a:r>
            <a:r>
              <a:rPr lang="fr-FR" sz="2400" dirty="0" smtClean="0">
                <a:solidFill>
                  <a:srgbClr val="0070C0"/>
                </a:solidFill>
              </a:rPr>
              <a:t>-guidance-</a:t>
            </a:r>
            <a:r>
              <a:rPr lang="fr-FR" sz="2400" dirty="0" err="1" smtClean="0">
                <a:solidFill>
                  <a:srgbClr val="0070C0"/>
                </a:solidFill>
              </a:rPr>
              <a:t>spark</a:t>
            </a:r>
            <a:endParaRPr lang="fr-FR" sz="2400" dirty="0" smtClean="0">
              <a:solidFill>
                <a:srgbClr val="0070C0"/>
              </a:solidFill>
            </a:endParaRP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 smtClean="0"/>
              <a:t>SPARK </a:t>
            </a:r>
            <a:r>
              <a:rPr lang="fr-FR" sz="2400" dirty="0"/>
              <a:t>blog and </a:t>
            </a:r>
            <a:r>
              <a:rPr lang="fr-FR" sz="2400" dirty="0" err="1"/>
              <a:t>resources</a:t>
            </a:r>
            <a:r>
              <a:rPr lang="fr-FR" sz="2400" dirty="0"/>
              <a:t> (</a:t>
            </a:r>
            <a:r>
              <a:rPr lang="fr-FR" sz="2400" dirty="0" err="1"/>
              <a:t>User’s</a:t>
            </a:r>
            <a:r>
              <a:rPr lang="fr-FR" sz="2400" dirty="0"/>
              <a:t> Guide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online </a:t>
            </a:r>
            <a:r>
              <a:rPr lang="fr-FR" sz="2400" dirty="0" smtClean="0"/>
              <a:t>training</a:t>
            </a:r>
            <a:endParaRPr lang="fr-FR" sz="24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http</a:t>
            </a:r>
            <a:r>
              <a:rPr lang="en-US" sz="2400" dirty="0">
                <a:solidFill>
                  <a:srgbClr val="0070C0"/>
                </a:solidFill>
              </a:rPr>
              <a:t>://u.adacore.com</a:t>
            </a:r>
            <a:endParaRPr lang="en-US" sz="2400" u="sng" dirty="0">
              <a:solidFill>
                <a:srgbClr val="0070C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015911674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Proof 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13" y="2379827"/>
            <a:ext cx="9902013" cy="18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Strong semantic coding standard</a:t>
            </a:r>
          </a:p>
          <a:p>
            <a:endParaRPr lang="en-US" sz="2400" dirty="0"/>
          </a:p>
          <a:p>
            <a:r>
              <a:rPr lang="en-US" sz="2400" dirty="0" smtClean="0"/>
              <a:t>Program respects all the SPARK language legality rules</a:t>
            </a:r>
          </a:p>
          <a:p>
            <a:endParaRPr lang="en-US" sz="2400" dirty="0" smtClean="0"/>
          </a:p>
          <a:p>
            <a:r>
              <a:rPr lang="en-US" sz="2400" dirty="0" smtClean="0"/>
              <a:t>Enforces safer use of language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Restricted concurrency (Ravenscar profile)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Expressions and functions without side-effects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Forbids dangerous language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Unrestricted pointers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Exception handlers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8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Initialization and correct data flow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flow analysis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Read of uninitialized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Problematic aliasing between parameters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race between concurrent tasks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read or written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Flow of information from inputs to outputs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4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Absence of run-time errors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Divide by zero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Array index out of bounds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Integer, fixed-point and floating-point overflow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Integer, fixed-point and floating-point r</a:t>
            </a:r>
            <a:r>
              <a:rPr lang="en-US" sz="2400" dirty="0" smtClean="0"/>
              <a:t>ange violation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Explicit exception raised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of Ceiling Priority Protocol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key integrity properties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Checks correct use of OO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dirty="0" err="1" smtClean="0"/>
              <a:t>Liskov</a:t>
            </a:r>
            <a:r>
              <a:rPr lang="en-US" sz="2400" dirty="0" smtClean="0"/>
              <a:t> Substitution Principle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7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full functional correctness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complete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Checks loop termination (loop variant)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6427</TotalTime>
  <Words>890</Words>
  <Application>Microsoft Macintosh PowerPoint</Application>
  <PresentationFormat>Grand écran</PresentationFormat>
  <Paragraphs>273</Paragraphs>
  <Slides>24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Courier New</vt:lpstr>
      <vt:lpstr>Mangal</vt:lpstr>
      <vt:lpstr>Arial</vt:lpstr>
      <vt:lpstr>Thème Office</vt:lpstr>
      <vt:lpstr>Levels of Software Assurance in SPARK</vt:lpstr>
      <vt:lpstr>SPARK – Flow Analysis</vt:lpstr>
      <vt:lpstr>SPARK – Proof </vt:lpstr>
      <vt:lpstr>Levels of Software Assurance</vt:lpstr>
      <vt:lpstr>Stone Level</vt:lpstr>
      <vt:lpstr>Bronze Level</vt:lpstr>
      <vt:lpstr>Silver Level</vt:lpstr>
      <vt:lpstr>Gold Level</vt:lpstr>
      <vt:lpstr>Platinum Level</vt:lpstr>
      <vt:lpstr>Industrial Practice</vt:lpstr>
      <vt:lpstr>Established Practice at Altran UK</vt:lpstr>
      <vt:lpstr>Past Projects at Altran UK</vt:lpstr>
      <vt:lpstr>Adoption Experiments at Thales</vt:lpstr>
      <vt:lpstr>Adoption Guidelines with Thales</vt:lpstr>
      <vt:lpstr>Features that Matter</vt:lpstr>
      <vt:lpstr>Stone Level – Large Language Subset</vt:lpstr>
      <vt:lpstr>Bronze/Silver Level – Generation of Contracts</vt:lpstr>
      <vt:lpstr>Silver/Gold Level – Combination of Provers</vt:lpstr>
      <vt:lpstr>Silver/Gold Level – Combination of Provers</vt:lpstr>
      <vt:lpstr>Gold/Platinum Level – Auto-Active Verification</vt:lpstr>
      <vt:lpstr>Gold/Platinum Level – Auto-Active Verification</vt:lpstr>
      <vt:lpstr>Conclusion</vt:lpstr>
      <vt:lpstr>Levels of Software Assurance</vt:lpstr>
      <vt:lpstr>SPARK Resources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Yannick Moy</cp:lastModifiedBy>
  <cp:revision>169</cp:revision>
  <dcterms:created xsi:type="dcterms:W3CDTF">2017-02-27T14:53:44Z</dcterms:created>
  <dcterms:modified xsi:type="dcterms:W3CDTF">2017-05-04T09:52:40Z</dcterms:modified>
</cp:coreProperties>
</file>