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</p:sldMasterIdLst>
  <p:notesMasterIdLst>
    <p:notesMasterId r:id="rId24"/>
  </p:notesMasterIdLst>
  <p:handoutMasterIdLst>
    <p:handoutMasterId r:id="rId25"/>
  </p:handoutMasterIdLst>
  <p:sldIdLst>
    <p:sldId id="1106" r:id="rId2"/>
    <p:sldId id="1277" r:id="rId3"/>
    <p:sldId id="1260" r:id="rId4"/>
    <p:sldId id="1216" r:id="rId5"/>
    <p:sldId id="1281" r:id="rId6"/>
    <p:sldId id="1274" r:id="rId7"/>
    <p:sldId id="1275" r:id="rId8"/>
    <p:sldId id="1263" r:id="rId9"/>
    <p:sldId id="1278" r:id="rId10"/>
    <p:sldId id="1265" r:id="rId11"/>
    <p:sldId id="1264" r:id="rId12"/>
    <p:sldId id="1266" r:id="rId13"/>
    <p:sldId id="1267" r:id="rId14"/>
    <p:sldId id="1279" r:id="rId15"/>
    <p:sldId id="1268" r:id="rId16"/>
    <p:sldId id="1270" r:id="rId17"/>
    <p:sldId id="1269" r:id="rId18"/>
    <p:sldId id="1271" r:id="rId19"/>
    <p:sldId id="1272" r:id="rId20"/>
    <p:sldId id="1280" r:id="rId21"/>
    <p:sldId id="1273" r:id="rId22"/>
    <p:sldId id="1276" r:id="rId23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91B9DA"/>
    <a:srgbClr val="16212C"/>
    <a:srgbClr val="040B11"/>
    <a:srgbClr val="04080B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745"/>
    <p:restoredTop sz="94624"/>
  </p:normalViewPr>
  <p:slideViewPr>
    <p:cSldViewPr>
      <p:cViewPr>
        <p:scale>
          <a:sx n="101" d="100"/>
          <a:sy n="101" d="100"/>
        </p:scale>
        <p:origin x="152" y="4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74" d="100"/>
          <a:sy n="74" d="100"/>
        </p:scale>
        <p:origin x="-2256" y="-1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6/27/16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1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04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2013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0" r:id="rId10"/>
    <p:sldLayoutId id="2147484551" r:id="rId11"/>
    <p:sldLayoutId id="214748455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3242320" cy="297000"/>
          </a:xfrm>
        </p:spPr>
        <p:txBody>
          <a:bodyPr/>
          <a:lstStyle/>
          <a:p>
            <a:r>
              <a:rPr lang="en-US" dirty="0" smtClean="0"/>
              <a:t>Claire Dross and </a:t>
            </a:r>
            <a:r>
              <a:rPr lang="en-US" u="sng" dirty="0" smtClean="0"/>
              <a:t>Yannick Moy</a:t>
            </a:r>
            <a:endParaRPr lang="en-US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err="1" smtClean="0"/>
              <a:t>RSSRail</a:t>
            </a:r>
            <a:r>
              <a:rPr lang="en-US" dirty="0" smtClean="0"/>
              <a:t> 2016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pPr algn="ctr"/>
            <a:r>
              <a:rPr lang="en-US" dirty="0" smtClean="0"/>
              <a:t>Abstract Software Specifications </a:t>
            </a:r>
          </a:p>
          <a:p>
            <a:pPr algn="ctr"/>
            <a:r>
              <a:rPr lang="en-US" dirty="0" smtClean="0"/>
              <a:t>and Automatic Proof of Refinement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of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dynamic</a:t>
            </a:r>
            <a:r>
              <a:rPr lang="fr-FR" sz="2400" b="0" i="1" dirty="0" smtClean="0"/>
              <a:t> allocation, </a:t>
            </a:r>
            <a:r>
              <a:rPr lang="fr-FR" sz="2400" b="0" i="1" dirty="0" err="1" smtClean="0"/>
              <a:t>arrays</a:t>
            </a:r>
            <a:r>
              <a:rPr lang="fr-FR" sz="2400" b="0" i="1" dirty="0" smtClean="0"/>
              <a:t>, etc.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Abstract </a:t>
            </a:r>
            <a:r>
              <a:rPr lang="fr-FR" dirty="0" err="1" smtClean="0"/>
              <a:t>Specification</a:t>
            </a:r>
            <a:r>
              <a:rPr lang="fr-FR" dirty="0" smtClean="0"/>
              <a:t> of the </a:t>
            </a:r>
            <a:r>
              <a:rPr lang="fr-FR" dirty="0" err="1" smtClean="0"/>
              <a:t>Imperative</a:t>
            </a:r>
            <a:r>
              <a:rPr lang="fr-FR" dirty="0" smtClean="0"/>
              <a:t> Container Library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in full Ada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</p:spTree>
    <p:extLst>
      <p:ext uri="{BB962C8B-B14F-4D97-AF65-F5344CB8AC3E}">
        <p14:creationId xmlns:p14="http://schemas.microsoft.com/office/powerpoint/2010/main" val="203122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</a:t>
            </a:r>
            <a:r>
              <a:rPr lang="fr-FR" sz="2400" i="1" dirty="0" smtClean="0"/>
              <a:t>and </a:t>
            </a:r>
            <a:r>
              <a:rPr lang="fr-FR" sz="2400" i="1" dirty="0" err="1" smtClean="0"/>
              <a:t>verification</a:t>
            </a:r>
            <a:r>
              <a:rPr lang="fr-FR" sz="240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imperative</a:t>
            </a:r>
            <a:r>
              <a:rPr lang="fr-FR" sz="2400" i="1" dirty="0" smtClean="0"/>
              <a:t> containers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Imperative</a:t>
            </a:r>
            <a:r>
              <a:rPr lang="fr-FR" dirty="0" smtClean="0"/>
              <a:t> Containers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imperative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containers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134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i="1" dirty="0" err="1" smtClean="0"/>
              <a:t>arrays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Specification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/ API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Body /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Implementation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</p:spTree>
    <p:extLst>
      <p:ext uri="{BB962C8B-B14F-4D97-AF65-F5344CB8AC3E}">
        <p14:creationId xmlns:p14="http://schemas.microsoft.com/office/powerpoint/2010/main" val="172335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user </a:t>
            </a:r>
            <a:r>
              <a:rPr lang="fr-FR" sz="2400" b="0" i="1" dirty="0"/>
              <a:t>s</a:t>
            </a:r>
            <a:r>
              <a:rPr lang="fr-FR" sz="2400" b="0" i="1" dirty="0" smtClean="0"/>
              <a:t>oftware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i="1" dirty="0" err="1" smtClean="0"/>
              <a:t>with</a:t>
            </a:r>
            <a:r>
              <a:rPr lang="fr-FR" sz="2400" i="1" dirty="0" smtClean="0"/>
              <a:t> B Method</a:t>
            </a:r>
            <a:endParaRPr lang="fr-FR" sz="240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Software </a:t>
            </a:r>
            <a:r>
              <a:rPr lang="fr-FR" dirty="0" err="1" smtClean="0"/>
              <a:t>with</a:t>
            </a:r>
            <a:r>
              <a:rPr lang="fr-FR" dirty="0" smtClean="0"/>
              <a:t> B Method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Abstract B Machine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1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</a:t>
            </a:r>
            <a:r>
              <a:rPr lang="fr-FR" sz="1800" i="0" dirty="0" err="1" smtClean="0"/>
              <a:t>Subst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Feature</a:t>
            </a:r>
            <a:r>
              <a:rPr lang="fr-FR" sz="1800" i="0" dirty="0" smtClean="0"/>
              <a:t> 2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Subst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Concrete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 Machine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1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Feature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 2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Set</a:t>
            </a:r>
            <a:r>
              <a:rPr kumimoji="0" lang="fr-FR" sz="1800" b="1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Theory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Ellipse 7"/>
          <p:cNvSpPr/>
          <p:nvPr/>
        </p:nvSpPr>
        <p:spPr bwMode="auto">
          <a:xfrm>
            <a:off x="5823476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5354444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6909226" y="229781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08918" y="1921501"/>
            <a:ext cx="10294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USE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smtClean="0">
                <a:solidFill>
                  <a:schemeClr val="accent1"/>
                </a:solidFill>
              </a:rPr>
              <a:t>IMPLE MENTS</a:t>
            </a:r>
            <a:endParaRPr lang="fr-FR" sz="32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47512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err="1" smtClean="0">
                <a:solidFill>
                  <a:schemeClr val="bg1"/>
                </a:solidFill>
              </a:rPr>
              <a:t>Three</a:t>
            </a:r>
            <a:r>
              <a:rPr lang="fr-FR" sz="4000" i="0" kern="0" dirty="0" smtClean="0">
                <a:solidFill>
                  <a:schemeClr val="bg1"/>
                </a:solidFill>
              </a:rPr>
              <a:t> </a:t>
            </a:r>
            <a:r>
              <a:rPr lang="fr-FR" sz="4000" i="0" kern="0" dirty="0" err="1" smtClean="0">
                <a:solidFill>
                  <a:schemeClr val="bg1"/>
                </a:solidFill>
              </a:rPr>
              <a:t>Examples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00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simple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Simple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arrays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	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9" name="Ellipse 8"/>
          <p:cNvSpPr/>
          <p:nvPr/>
        </p:nvSpPr>
        <p:spPr bwMode="auto">
          <a:xfrm>
            <a:off x="6785248" y="1459929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9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endParaRPr lang="fr-FR" sz="2400" b="0" dirty="0" smtClean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the Post of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 in </a:t>
            </a:r>
            <a:r>
              <a:rPr lang="fr-FR" sz="2400" b="0" dirty="0" err="1" smtClean="0"/>
              <a:t>Add</a:t>
            </a:r>
            <a:r>
              <a:rPr lang="fr-FR" sz="2400" b="0" dirty="0" smtClean="0"/>
              <a:t> and Model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2 (</a:t>
            </a:r>
            <a:r>
              <a:rPr lang="fr-FR" sz="2400" b="0" dirty="0"/>
              <a:t>3</a:t>
            </a:r>
            <a:r>
              <a:rPr lang="fr-FR" sz="2400" b="0" dirty="0" smtClean="0"/>
              <a:t>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</a:t>
            </a:r>
            <a:r>
              <a:rPr lang="fr-FR" dirty="0"/>
              <a:t>Simple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212866" y="3765909"/>
            <a:ext cx="2123472" cy="26006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ZoneTexte 18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000488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148064" y="4269432"/>
            <a:ext cx="3386336" cy="2399928"/>
          </a:xfrm>
        </p:spPr>
        <p:txBody>
          <a:bodyPr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/>
              <a:t>a</a:t>
            </a:r>
            <a:r>
              <a:rPr lang="fr-FR" sz="2400" b="0" i="1" dirty="0" smtClean="0"/>
              <a:t>bstract </a:t>
            </a:r>
            <a:r>
              <a:rPr lang="fr-FR" sz="2400" b="0" i="1" dirty="0" err="1"/>
              <a:t>s</a:t>
            </a:r>
            <a:r>
              <a:rPr lang="fr-FR" sz="2400" b="0" i="1" dirty="0" err="1" smtClean="0"/>
              <a:t>pecification</a:t>
            </a:r>
            <a:r>
              <a:rPr lang="fr-FR" sz="2400" b="0" i="1" dirty="0" smtClean="0"/>
              <a:t> and </a:t>
            </a:r>
            <a:r>
              <a:rPr lang="fr-FR" sz="2400" b="0" i="1" dirty="0" err="1" smtClean="0"/>
              <a:t>verification</a:t>
            </a:r>
            <a:r>
              <a:rPr lang="fr-FR" sz="2400" b="0" i="1" dirty="0" smtClean="0"/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i="1" dirty="0" smtClean="0"/>
              <a:t>of </a:t>
            </a:r>
            <a:r>
              <a:rPr lang="fr-FR" sz="2400" i="1" dirty="0" smtClean="0"/>
              <a:t>free </a:t>
            </a:r>
            <a:r>
              <a:rPr lang="fr-FR" sz="2400" i="1" dirty="0" err="1" smtClean="0"/>
              <a:t>list</a:t>
            </a:r>
            <a:r>
              <a:rPr lang="fr-FR" sz="2400" i="1" dirty="0" smtClean="0"/>
              <a:t> </a:t>
            </a:r>
            <a:r>
              <a:rPr lang="fr-FR" sz="2400" i="1" dirty="0" err="1" smtClean="0"/>
              <a:t>allocator</a:t>
            </a:r>
            <a:r>
              <a:rPr lang="fr-FR" sz="2400" i="1" dirty="0" smtClean="0"/>
              <a:t> </a:t>
            </a:r>
            <a:r>
              <a:rPr lang="fr-FR" sz="2400" b="0" i="1" dirty="0" err="1" smtClean="0"/>
              <a:t>implemented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using</a:t>
            </a:r>
            <a:r>
              <a:rPr lang="fr-FR" sz="2400" b="0" i="1" dirty="0" smtClean="0"/>
              <a:t> </a:t>
            </a:r>
            <a:r>
              <a:rPr lang="fr-FR" sz="2400" b="0" i="1" dirty="0" err="1" smtClean="0"/>
              <a:t>arrays</a:t>
            </a:r>
            <a:endParaRPr lang="fr-FR" sz="2400" b="0" i="1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Abstract </a:t>
            </a:r>
            <a:r>
              <a:rPr lang="fr-FR" dirty="0" err="1" smtClean="0"/>
              <a:t>Specification</a:t>
            </a:r>
            <a:r>
              <a:rPr lang="fr-FR" dirty="0"/>
              <a:t> </a:t>
            </a:r>
            <a:r>
              <a:rPr lang="fr-FR" dirty="0" smtClean="0"/>
              <a:t>+ </a:t>
            </a:r>
            <a:r>
              <a:rPr lang="fr-FR" dirty="0" err="1" smtClean="0"/>
              <a:t>Verification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</a:t>
            </a:r>
            <a:r>
              <a:rPr lang="fr-FR" dirty="0" err="1" smtClean="0"/>
              <a:t>Arrays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842256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Free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</a:rPr>
              <a:t>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</a:rPr>
              <a:t>Spec</a:t>
            </a: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Alloc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/>
              <a:t>	</a:t>
            </a:r>
            <a:r>
              <a:rPr lang="fr-FR" sz="1800" i="0" dirty="0" smtClean="0"/>
              <a:t>	Post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Free		</a:t>
            </a:r>
            <a:r>
              <a:rPr lang="fr-FR" sz="1800" i="0" dirty="0" err="1" smtClean="0"/>
              <a:t>Pre</a:t>
            </a: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dirty="0">
                <a:solidFill>
                  <a:schemeClr val="tx1"/>
                </a:solidFill>
                <a:effectLst/>
              </a:rPr>
              <a:t>	</a:t>
            </a:r>
            <a:r>
              <a:rPr kumimoji="0" lang="fr-FR" sz="1800" b="0" i="0" u="none" strike="noStrike" cap="none" normalizeH="0" baseline="0" dirty="0" smtClean="0">
                <a:solidFill>
                  <a:schemeClr val="tx1"/>
                </a:solidFill>
                <a:effectLst/>
              </a:rPr>
              <a:t>	Post</a:t>
            </a:r>
          </a:p>
        </p:txBody>
      </p:sp>
      <p:sp>
        <p:nvSpPr>
          <p:cNvPr id="6" name="Rectangle à coins arrondis 5"/>
          <p:cNvSpPr/>
          <p:nvPr/>
        </p:nvSpPr>
        <p:spPr bwMode="auto">
          <a:xfrm>
            <a:off x="539552" y="4187141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Fre</a:t>
            </a:r>
            <a:r>
              <a:rPr lang="fr-FR" sz="1800" b="1" dirty="0" smtClean="0"/>
              <a:t>e List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Body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smtClean="0">
                <a:solidFill>
                  <a:schemeClr val="tx1"/>
                </a:solidFill>
                <a:effectLst/>
              </a:rPr>
              <a:t>Alloc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		</a:t>
            </a:r>
            <a:r>
              <a:rPr lang="fr-FR" sz="1800" i="0" dirty="0" err="1" smtClean="0"/>
              <a:t>based</a:t>
            </a:r>
            <a:r>
              <a:rPr lang="fr-FR" sz="1800" i="0" dirty="0" smtClean="0"/>
              <a:t> on</a:t>
            </a:r>
          </a:p>
          <a:p>
            <a:r>
              <a:rPr lang="fr-FR" sz="1800" i="0" dirty="0" smtClean="0"/>
              <a:t>		</a:t>
            </a:r>
            <a:r>
              <a:rPr lang="fr-FR" sz="1800" i="0" dirty="0" err="1" smtClean="0"/>
              <a:t>list</a:t>
            </a:r>
            <a:r>
              <a:rPr lang="fr-FR" sz="1800" i="0" dirty="0" smtClean="0"/>
              <a:t> over </a:t>
            </a:r>
            <a:r>
              <a:rPr kumimoji="0" lang="fr-FR" sz="1800" i="0" u="none" strike="noStrike" cap="none" normalizeH="0" dirty="0" smtClean="0">
                <a:solidFill>
                  <a:schemeClr val="tx1"/>
                </a:solidFill>
                <a:effectLst/>
              </a:rPr>
              <a:t>Free	</a:t>
            </a:r>
            <a:r>
              <a:rPr lang="fr-FR" sz="1800" i="0" dirty="0"/>
              <a:t>	</a:t>
            </a:r>
            <a:r>
              <a:rPr lang="fr-FR" sz="1800" i="0" dirty="0" err="1" smtClean="0"/>
              <a:t>arrays</a:t>
            </a:r>
            <a:endParaRPr lang="fr-FR" sz="1800" i="0" dirty="0"/>
          </a:p>
        </p:txBody>
      </p:sp>
      <p:sp>
        <p:nvSpPr>
          <p:cNvPr id="7" name="Rectangle à coins arrondis 6"/>
          <p:cNvSpPr/>
          <p:nvPr/>
        </p:nvSpPr>
        <p:spPr bwMode="auto">
          <a:xfrm>
            <a:off x="5150024" y="836712"/>
            <a:ext cx="3384376" cy="2448272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1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Model of </a:t>
            </a:r>
            <a:r>
              <a:rPr kumimoji="0" lang="fr-FR" sz="1800" b="1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Allocator</a:t>
            </a:r>
            <a:endParaRPr kumimoji="0" lang="fr-FR" sz="1800" b="1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b="1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Available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Resources</a:t>
            </a:r>
            <a:endParaRPr kumimoji="0" lang="fr-FR" sz="1800" i="0" u="none" strike="noStrike" cap="none" normalizeH="0" baseline="0" dirty="0">
              <a:solidFill>
                <a:schemeClr val="tx1"/>
              </a:solidFill>
              <a:effectLst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fr-FR" sz="1800" i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Allocated</a:t>
            </a:r>
            <a:endParaRPr lang="fr-FR" sz="1800" i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i="0" u="none" strike="noStrike" cap="none" normalizeH="0" baseline="0" dirty="0" err="1" smtClean="0">
                <a:solidFill>
                  <a:schemeClr val="tx1"/>
                </a:solidFill>
                <a:effectLst/>
              </a:rPr>
              <a:t>Resources</a:t>
            </a:r>
            <a:endParaRPr kumimoji="0" lang="fr-FR" sz="1800" i="0" u="none" strike="noStrike" cap="none" normalizeH="0" baseline="0" dirty="0" smtClean="0">
              <a:solidFill>
                <a:schemeClr val="tx1"/>
              </a:solidFill>
              <a:effectLst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016728" y="1367551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2016728" y="2179329"/>
            <a:ext cx="4300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4400" i="0" kern="1200" dirty="0" smtClean="0"/>
              <a:t>{</a:t>
            </a:r>
          </a:p>
        </p:txBody>
      </p:sp>
      <p:sp>
        <p:nvSpPr>
          <p:cNvPr id="13" name="Flèche vers la droite 12"/>
          <p:cNvSpPr/>
          <p:nvPr/>
        </p:nvSpPr>
        <p:spPr>
          <a:xfrm>
            <a:off x="3352982" y="1706351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lèche vers la droite 13"/>
          <p:cNvSpPr/>
          <p:nvPr/>
        </p:nvSpPr>
        <p:spPr>
          <a:xfrm>
            <a:off x="3352981" y="2497147"/>
            <a:ext cx="2048121" cy="22723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/>
          <p:cNvSpPr txBox="1"/>
          <p:nvPr/>
        </p:nvSpPr>
        <p:spPr>
          <a:xfrm>
            <a:off x="4031063" y="1921501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IS-A</a:t>
            </a:r>
          </a:p>
        </p:txBody>
      </p:sp>
      <p:sp>
        <p:nvSpPr>
          <p:cNvPr id="16" name="ZoneTexte 15"/>
          <p:cNvSpPr txBox="1"/>
          <p:nvPr/>
        </p:nvSpPr>
        <p:spPr>
          <a:xfrm rot="10800000">
            <a:off x="2016728" y="4866982"/>
            <a:ext cx="4300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8800" i="0" kern="1200" dirty="0" smtClean="0"/>
              <a:t>{</a:t>
            </a:r>
          </a:p>
        </p:txBody>
      </p:sp>
      <p:sp>
        <p:nvSpPr>
          <p:cNvPr id="17" name="Flèche vers la droite 16"/>
          <p:cNvSpPr/>
          <p:nvPr/>
        </p:nvSpPr>
        <p:spPr>
          <a:xfrm rot="16200000">
            <a:off x="1808815" y="3647777"/>
            <a:ext cx="851456" cy="221629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/>
          <p:cNvSpPr txBox="1"/>
          <p:nvPr/>
        </p:nvSpPr>
        <p:spPr>
          <a:xfrm>
            <a:off x="827584" y="3489865"/>
            <a:ext cx="29883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3200" b="1" i="0" kern="1200" dirty="0" smtClean="0">
                <a:solidFill>
                  <a:schemeClr val="accent1"/>
                </a:solidFill>
              </a:rPr>
              <a:t>IMPLE MENTS</a:t>
            </a:r>
          </a:p>
        </p:txBody>
      </p:sp>
      <p:sp>
        <p:nvSpPr>
          <p:cNvPr id="19" name="Ellipse 18"/>
          <p:cNvSpPr/>
          <p:nvPr/>
        </p:nvSpPr>
        <p:spPr bwMode="auto">
          <a:xfrm>
            <a:off x="6785248" y="2312193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6444208" y="145924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202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  <a:defRPr/>
            </a:pPr>
            <a:r>
              <a:rPr lang="fr-FR" sz="2400" b="0" dirty="0" err="1"/>
              <a:t>Refinement</a:t>
            </a:r>
            <a:r>
              <a:rPr lang="fr-FR" sz="2400" b="0" dirty="0"/>
              <a:t> </a:t>
            </a:r>
            <a:r>
              <a:rPr lang="fr-FR" sz="2400" b="0" dirty="0" err="1"/>
              <a:t>expressed</a:t>
            </a:r>
            <a:r>
              <a:rPr lang="fr-FR" sz="2400" b="0" dirty="0"/>
              <a:t> in </a:t>
            </a:r>
            <a:r>
              <a:rPr lang="fr-FR" sz="2400" b="0" dirty="0" err="1"/>
              <a:t>ghost</a:t>
            </a:r>
            <a:r>
              <a:rPr lang="fr-FR" sz="2400" b="0" dirty="0"/>
              <a:t> variable Model and </a:t>
            </a:r>
            <a:r>
              <a:rPr lang="fr-FR" sz="2400" b="0" dirty="0" err="1"/>
              <a:t>ghost</a:t>
            </a:r>
            <a:r>
              <a:rPr lang="fr-FR" sz="2400" b="0" dirty="0"/>
              <a:t> </a:t>
            </a:r>
            <a:r>
              <a:rPr lang="fr-FR" sz="2400" b="0" dirty="0" err="1"/>
              <a:t>function</a:t>
            </a:r>
            <a:r>
              <a:rPr lang="fr-FR" sz="2400" b="0" dirty="0"/>
              <a:t> </a:t>
            </a:r>
            <a:r>
              <a:rPr lang="fr-FR" sz="2400" b="0" dirty="0" err="1"/>
              <a:t>Is_Valid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</a:t>
            </a:r>
            <a:r>
              <a:rPr lang="fr-FR" sz="2400" b="0" dirty="0" smtClean="0"/>
              <a:t> in the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 and Post of Alloc and Free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Two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 in </a:t>
            </a:r>
            <a:r>
              <a:rPr lang="fr-FR" sz="2400" b="0" dirty="0" err="1" smtClean="0"/>
              <a:t>elaboration</a:t>
            </a:r>
            <a:r>
              <a:rPr lang="fr-FR" sz="2400" b="0" dirty="0" smtClean="0"/>
              <a:t> code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4 (30s)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err="1" smtClean="0">
                <a:solidFill>
                  <a:schemeClr val="accent1"/>
                </a:solidFill>
              </a:rPr>
              <a:t>Is_Valid</a:t>
            </a:r>
            <a:endParaRPr lang="fr-FR" sz="20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24" name="ZoneTexte 23"/>
          <p:cNvSpPr txBox="1"/>
          <p:nvPr/>
        </p:nvSpPr>
        <p:spPr>
          <a:xfrm>
            <a:off x="2655647" y="994870"/>
            <a:ext cx="14801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VARIABLE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  <p:sp>
        <p:nvSpPr>
          <p:cNvPr id="25" name="Flèche vers la droite 24"/>
          <p:cNvSpPr/>
          <p:nvPr/>
        </p:nvSpPr>
        <p:spPr>
          <a:xfrm rot="5400000">
            <a:off x="1423676" y="3705651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31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5220072" y="1143000"/>
            <a:ext cx="3314328" cy="5334000"/>
          </a:xfrm>
          <a:ln w="19050">
            <a:solidFill>
              <a:schemeClr val="tx1"/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expressed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Is_Valid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based</a:t>
            </a:r>
            <a:r>
              <a:rPr lang="fr-FR" sz="2400" b="0" dirty="0" smtClean="0"/>
              <a:t> on Model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400" b="0" dirty="0" err="1" smtClean="0"/>
              <a:t>Is_Valid</a:t>
            </a:r>
            <a:r>
              <a:rPr lang="fr-FR" sz="2400" b="0" dirty="0" smtClean="0"/>
              <a:t> in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/Post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Ghost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function</a:t>
            </a:r>
            <a:r>
              <a:rPr lang="fr-FR" sz="2400" b="0" dirty="0" smtClean="0"/>
              <a:t> Model </a:t>
            </a:r>
            <a:r>
              <a:rPr lang="fr-FR" sz="2400" b="0" dirty="0" err="1" smtClean="0"/>
              <a:t>with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Pre</a:t>
            </a:r>
            <a:r>
              <a:rPr lang="fr-FR" sz="2400" b="0" dirty="0" smtClean="0"/>
              <a:t>/Post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 smtClean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smtClean="0"/>
              <a:t>Five </a:t>
            </a:r>
            <a:r>
              <a:rPr lang="fr-FR" sz="2400" b="0" dirty="0" err="1" smtClean="0"/>
              <a:t>loop</a:t>
            </a:r>
            <a:r>
              <a:rPr lang="fr-FR" sz="2400" b="0" dirty="0" smtClean="0"/>
              <a:t> invariants</a:t>
            </a:r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400" b="0" dirty="0"/>
          </a:p>
          <a:p>
            <a:pPr mar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400" b="0" dirty="0" err="1" smtClean="0"/>
              <a:t>AoRTE</a:t>
            </a:r>
            <a:r>
              <a:rPr lang="fr-FR" sz="2400" b="0" dirty="0" smtClean="0"/>
              <a:t> + </a:t>
            </a:r>
            <a:r>
              <a:rPr lang="fr-FR" sz="2400" b="0" dirty="0" err="1" smtClean="0"/>
              <a:t>refinement</a:t>
            </a:r>
            <a:r>
              <a:rPr lang="fr-FR" sz="2400" b="0" dirty="0" smtClean="0"/>
              <a:t> </a:t>
            </a:r>
            <a:r>
              <a:rPr lang="fr-FR" sz="2400" b="0" dirty="0" err="1" smtClean="0"/>
              <a:t>proved</a:t>
            </a:r>
            <a:r>
              <a:rPr lang="fr-FR" sz="2400" b="0" dirty="0" smtClean="0"/>
              <a:t> at </a:t>
            </a:r>
            <a:r>
              <a:rPr lang="fr-FR" sz="2400" b="0" dirty="0" err="1" smtClean="0"/>
              <a:t>level</a:t>
            </a:r>
            <a:r>
              <a:rPr lang="fr-FR" sz="2400" b="0" dirty="0" smtClean="0"/>
              <a:t> 4 (40s)</a:t>
            </a:r>
            <a:endParaRPr lang="fr-FR" sz="2400" b="0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2400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</a:t>
            </a:r>
            <a:r>
              <a:rPr lang="fr-FR" dirty="0" err="1" smtClean="0"/>
              <a:t>Refinement</a:t>
            </a:r>
            <a:r>
              <a:rPr lang="fr-FR" dirty="0" smtClean="0"/>
              <a:t> of Free List </a:t>
            </a:r>
            <a:r>
              <a:rPr lang="fr-FR" dirty="0" err="1" smtClean="0"/>
              <a:t>Allocator</a:t>
            </a:r>
            <a:r>
              <a:rPr lang="fr-FR" dirty="0" smtClean="0"/>
              <a:t> (</a:t>
            </a:r>
            <a:r>
              <a:rPr lang="fr-FR" dirty="0" err="1" smtClean="0"/>
              <a:t>Modified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" name="Rectangle 3"/>
          <p:cNvSpPr/>
          <p:nvPr/>
        </p:nvSpPr>
        <p:spPr bwMode="auto">
          <a:xfrm>
            <a:off x="900093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04149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1908038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412094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2916150" y="5301208"/>
            <a:ext cx="504056" cy="36004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420206" y="5301208"/>
            <a:ext cx="504056" cy="36004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Ellipse 10"/>
          <p:cNvSpPr/>
          <p:nvPr/>
        </p:nvSpPr>
        <p:spPr bwMode="auto">
          <a:xfrm>
            <a:off x="972101" y="1556792"/>
            <a:ext cx="1583676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Available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2483935" y="2114128"/>
            <a:ext cx="1656017" cy="720080"/>
          </a:xfrm>
          <a:prstGeom prst="ellipse">
            <a:avLst/>
          </a:prstGeom>
          <a:solidFill>
            <a:schemeClr val="bg1">
              <a:lumMod val="5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Allocated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Connecteur droit 13"/>
          <p:cNvCxnSpPr/>
          <p:nvPr/>
        </p:nvCxnSpPr>
        <p:spPr bwMode="auto">
          <a:xfrm>
            <a:off x="395536" y="3861048"/>
            <a:ext cx="417646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ZoneTexte 15"/>
          <p:cNvSpPr txBox="1"/>
          <p:nvPr/>
        </p:nvSpPr>
        <p:spPr>
          <a:xfrm>
            <a:off x="152400" y="3460998"/>
            <a:ext cx="11721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dirty="0" smtClean="0"/>
              <a:t>ABSTRACT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152400" y="3953322"/>
            <a:ext cx="11929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1400" b="1" i="0" kern="1200" smtClean="0"/>
              <a:t>CONCRETE</a:t>
            </a:r>
            <a:endParaRPr lang="fr-FR" sz="1400" b="1" i="0" kern="1200" dirty="0" smtClean="0"/>
          </a:p>
        </p:txBody>
      </p:sp>
      <p:sp>
        <p:nvSpPr>
          <p:cNvPr id="18" name="Flèche vers la droite 17"/>
          <p:cNvSpPr/>
          <p:nvPr/>
        </p:nvSpPr>
        <p:spPr>
          <a:xfrm rot="16200000">
            <a:off x="1423677" y="3555099"/>
            <a:ext cx="1701851" cy="26007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3" name="Connecteur droit 12"/>
          <p:cNvCxnSpPr/>
          <p:nvPr/>
        </p:nvCxnSpPr>
        <p:spPr bwMode="auto">
          <a:xfrm>
            <a:off x="2699792" y="5733256"/>
            <a:ext cx="0" cy="504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21" name="Freeform 23"/>
          <p:cNvSpPr/>
          <p:nvPr/>
        </p:nvSpPr>
        <p:spPr>
          <a:xfrm rot="3657642" flipH="1">
            <a:off x="1503119" y="5094754"/>
            <a:ext cx="736732" cy="131921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2" name="Freeform 23"/>
          <p:cNvSpPr/>
          <p:nvPr/>
        </p:nvSpPr>
        <p:spPr>
          <a:xfrm rot="14484308" flipH="1">
            <a:off x="1758279" y="4133881"/>
            <a:ext cx="1181092" cy="2143788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25400" cmpd="sng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2642579" y="3212976"/>
            <a:ext cx="15119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GHOST </a:t>
            </a:r>
          </a:p>
          <a:p>
            <a:pPr algn="ctr"/>
            <a:r>
              <a:rPr lang="fr-FR" sz="2000" b="1" i="0" dirty="0" smtClean="0">
                <a:solidFill>
                  <a:schemeClr val="accent1"/>
                </a:solidFill>
              </a:rPr>
              <a:t>FUNCTION</a:t>
            </a:r>
          </a:p>
          <a:p>
            <a:pPr algn="ctr"/>
            <a:r>
              <a:rPr lang="fr-FR" sz="2000" b="1" i="0" kern="1200" dirty="0" smtClean="0">
                <a:solidFill>
                  <a:schemeClr val="accent1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0682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en-US" sz="4000" i="0" kern="0" dirty="0" smtClean="0">
                <a:solidFill>
                  <a:schemeClr val="bg1"/>
                </a:solidFill>
              </a:rPr>
              <a:t>S</a:t>
            </a:r>
            <a:r>
              <a:rPr lang="fr-FR" sz="4000" i="0" kern="0" dirty="0" smtClean="0">
                <a:solidFill>
                  <a:schemeClr val="bg1"/>
                </a:solidFill>
              </a:rPr>
              <a:t>PARK 2014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299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Conclusion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1083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Comparison</a:t>
            </a:r>
            <a:r>
              <a:rPr lang="fr-FR" dirty="0" smtClean="0"/>
              <a:t> of the </a:t>
            </a:r>
            <a:r>
              <a:rPr lang="fr-FR" dirty="0" err="1" smtClean="0"/>
              <a:t>Three</a:t>
            </a:r>
            <a:r>
              <a:rPr lang="fr-FR" dirty="0" smtClean="0"/>
              <a:t> </a:t>
            </a:r>
            <a:r>
              <a:rPr lang="fr-FR" dirty="0" err="1" smtClean="0"/>
              <a:t>Modeling</a:t>
            </a:r>
            <a:r>
              <a:rPr lang="fr-FR" dirty="0" smtClean="0"/>
              <a:t> </a:t>
            </a:r>
            <a:r>
              <a:rPr lang="fr-FR" dirty="0" err="1" smtClean="0"/>
              <a:t>Approaches</a:t>
            </a:r>
            <a:endParaRPr lang="fr-FR" dirty="0"/>
          </a:p>
        </p:txBody>
      </p:sp>
      <p:graphicFrame>
        <p:nvGraphicFramePr>
          <p:cNvPr id="4" name="Tableau 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51123328"/>
              </p:ext>
            </p:extLst>
          </p:nvPr>
        </p:nvGraphicFramePr>
        <p:xfrm>
          <a:off x="395536" y="908720"/>
          <a:ext cx="8352928" cy="57181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2088232"/>
                <a:gridCol w="2088232"/>
                <a:gridCol w="2088232"/>
              </a:tblGrid>
              <a:tr h="648072"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Allocator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Simple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 List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Free</a:t>
                      </a:r>
                      <a:r>
                        <a:rPr lang="fr-FR" baseline="0" dirty="0" smtClean="0"/>
                        <a:t> List (</a:t>
                      </a:r>
                      <a:r>
                        <a:rPr lang="fr-FR" baseline="0" dirty="0" err="1" smtClean="0"/>
                        <a:t>Mod</a:t>
                      </a:r>
                      <a:r>
                        <a:rPr lang="fr-FR" baseline="0" dirty="0" smtClean="0"/>
                        <a:t>)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Model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Ghost</a:t>
                      </a:r>
                      <a:r>
                        <a:rPr lang="fr-FR" b="1" dirty="0" smtClean="0"/>
                        <a:t> variables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Ghost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function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Invariant in </a:t>
                      </a:r>
                      <a:r>
                        <a:rPr lang="fr-FR" b="1" dirty="0" err="1" smtClean="0"/>
                        <a:t>Pre</a:t>
                      </a:r>
                      <a:r>
                        <a:rPr lang="fr-FR" b="1" dirty="0" smtClean="0"/>
                        <a:t>/Post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no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yes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Loop Invariants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6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 – 9 conditions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5 – 23 conditions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Ghost</a:t>
                      </a:r>
                      <a:r>
                        <a:rPr lang="fr-FR" b="1" baseline="0" dirty="0" smtClean="0"/>
                        <a:t> </a:t>
                      </a:r>
                      <a:r>
                        <a:rPr lang="fr-FR" b="1" baseline="0" dirty="0" err="1" smtClean="0"/>
                        <a:t>Functions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 + 2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smtClean="0"/>
                        <a:t>Auto-active </a:t>
                      </a:r>
                      <a:r>
                        <a:rPr lang="fr-FR" b="1" dirty="0" err="1" smtClean="0"/>
                        <a:t>Verification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no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yes</a:t>
                      </a:r>
                      <a:endParaRPr lang="fr-FR" b="1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(code)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38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49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</a:t>
                      </a:r>
                      <a:r>
                        <a:rPr lang="fr-FR" b="1" dirty="0" err="1" smtClean="0"/>
                        <a:t>contracts</a:t>
                      </a:r>
                      <a:r>
                        <a:rPr lang="fr-FR" b="1" dirty="0" smtClean="0"/>
                        <a:t>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103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138</a:t>
                      </a:r>
                      <a:endParaRPr lang="fr-FR" dirty="0"/>
                    </a:p>
                  </a:txBody>
                  <a:tcPr anchor="ctr"/>
                </a:tc>
              </a:tr>
              <a:tr h="631647">
                <a:tc>
                  <a:txBody>
                    <a:bodyPr/>
                    <a:lstStyle/>
                    <a:p>
                      <a:pPr algn="ctr"/>
                      <a:r>
                        <a:rPr lang="fr-FR" b="1" dirty="0" err="1" smtClean="0"/>
                        <a:t>Slocs</a:t>
                      </a:r>
                      <a:r>
                        <a:rPr lang="fr-FR" b="1" dirty="0" smtClean="0"/>
                        <a:t> (total)</a:t>
                      </a:r>
                      <a:endParaRPr lang="fr-FR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119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167</a:t>
                      </a:r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261</a:t>
                      </a:r>
                      <a:endParaRPr lang="fr-FR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7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8062664" cy="5334000"/>
          </a:xfrm>
        </p:spPr>
        <p:txBody>
          <a:bodyPr/>
          <a:lstStyle/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</a:t>
            </a:r>
            <a:r>
              <a:rPr lang="fr-FR" sz="2000" b="0" dirty="0" err="1" smtClean="0"/>
              <a:t>toolset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err="1">
                <a:solidFill>
                  <a:srgbClr val="0070C0"/>
                </a:solidFill>
              </a:rPr>
              <a:t>libre.adacore.com</a:t>
            </a:r>
            <a:r>
              <a:rPr lang="fr-FR" sz="2000" dirty="0">
                <a:solidFill>
                  <a:srgbClr val="0070C0"/>
                </a:solidFill>
              </a:rPr>
              <a:t>/</a:t>
            </a:r>
            <a:endParaRPr lang="fr-FR" sz="2000" dirty="0" smtClean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Code source of </a:t>
            </a:r>
            <a:r>
              <a:rPr lang="fr-FR" sz="2000" b="0" dirty="0" err="1" smtClean="0"/>
              <a:t>examples</a:t>
            </a: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 smtClean="0">
                <a:solidFill>
                  <a:srgbClr val="0070C0"/>
                </a:solidFill>
              </a:rPr>
              <a:t>https</a:t>
            </a:r>
            <a:r>
              <a:rPr lang="fr-FR" sz="2000" dirty="0">
                <a:solidFill>
                  <a:srgbClr val="0070C0"/>
                </a:solidFill>
              </a:rPr>
              <a:t>://</a:t>
            </a:r>
            <a:r>
              <a:rPr lang="fr-FR" sz="2000" dirty="0" err="1" smtClean="0">
                <a:solidFill>
                  <a:srgbClr val="0070C0"/>
                </a:solidFill>
              </a:rPr>
              <a:t>forge.open-do.org</a:t>
            </a:r>
            <a:r>
              <a:rPr lang="fr-FR" sz="2000" dirty="0" smtClean="0">
                <a:solidFill>
                  <a:srgbClr val="0070C0"/>
                </a:solidFill>
              </a:rPr>
              <a:t>/</a:t>
            </a:r>
            <a:r>
              <a:rPr lang="fr-FR" sz="2000" dirty="0" err="1" smtClean="0">
                <a:solidFill>
                  <a:srgbClr val="0070C0"/>
                </a:solidFill>
              </a:rPr>
              <a:t>anonscm</a:t>
            </a:r>
            <a:r>
              <a:rPr lang="fr-FR" sz="2000" dirty="0" smtClean="0">
                <a:solidFill>
                  <a:srgbClr val="0070C0"/>
                </a:solidFill>
              </a:rPr>
              <a:t>/git/spark2014/spark2014.git/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blog and </a:t>
            </a:r>
            <a:r>
              <a:rPr lang="fr-FR" sz="2000" b="0" dirty="0" err="1" smtClean="0"/>
              <a:t>resources</a:t>
            </a:r>
            <a:r>
              <a:rPr lang="fr-FR" sz="2000" b="0" dirty="0" smtClean="0"/>
              <a:t> (</a:t>
            </a:r>
            <a:r>
              <a:rPr lang="fr-FR" sz="2000" b="0" dirty="0" err="1" smtClean="0"/>
              <a:t>User’s</a:t>
            </a:r>
            <a:r>
              <a:rPr lang="fr-FR" sz="2000" b="0" dirty="0" smtClean="0"/>
              <a:t> Guide)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dirty="0">
                <a:solidFill>
                  <a:srgbClr val="0070C0"/>
                </a:solidFill>
              </a:rPr>
              <a:t>http://</a:t>
            </a:r>
            <a:r>
              <a:rPr lang="fr-FR" sz="2000" dirty="0" smtClean="0">
                <a:solidFill>
                  <a:srgbClr val="0070C0"/>
                </a:solidFill>
              </a:rPr>
              <a:t>www.spark-2014.org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fr-FR" sz="2000" b="0" dirty="0" smtClean="0"/>
              <a:t>SPARK online training</a:t>
            </a: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/>
          </a:p>
          <a:p>
            <a:pPr mar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r>
              <a:rPr lang="en-US" sz="2000" dirty="0">
                <a:solidFill>
                  <a:srgbClr val="0070C0"/>
                </a:solidFill>
              </a:rPr>
              <a:t>http://</a:t>
            </a:r>
            <a:r>
              <a:rPr lang="en-US" sz="2000" dirty="0" err="1">
                <a:solidFill>
                  <a:srgbClr val="0070C0"/>
                </a:solidFill>
              </a:rPr>
              <a:t>u.adacore.com</a:t>
            </a:r>
            <a:endParaRPr lang="en-US" sz="2000" u="sng" dirty="0">
              <a:solidFill>
                <a:srgbClr val="0070C0"/>
              </a:solidFill>
            </a:endParaRPr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sz="2000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 smtClean="0"/>
          </a:p>
          <a:p>
            <a:pPr marL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None/>
            </a:pPr>
            <a:endParaRPr lang="fr-FR" b="0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Resources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64692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</a:t>
            </a:r>
            <a:endParaRPr lang="en-US" dirty="0"/>
          </a:p>
        </p:txBody>
      </p:sp>
      <p:pic>
        <p:nvPicPr>
          <p:cNvPr id="4" name="partnership-4inch300dpi_black_transparent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25268" y="908720"/>
            <a:ext cx="3255264" cy="1085088"/>
          </a:xfrm>
          <a:prstGeom prst="rect">
            <a:avLst/>
          </a:prstGeom>
          <a:ln w="12700">
            <a:miter lim="400000"/>
          </a:ln>
        </p:spPr>
      </p:pic>
      <p:pic>
        <p:nvPicPr>
          <p:cNvPr id="7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164" y="1981651"/>
            <a:ext cx="1224136" cy="60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232" y="2703548"/>
            <a:ext cx="8028384" cy="1070451"/>
          </a:xfrm>
          <a:prstGeom prst="rect">
            <a:avLst/>
          </a:prstGeom>
        </p:spPr>
      </p:pic>
      <p:grpSp>
        <p:nvGrpSpPr>
          <p:cNvPr id="12" name="Grouper 11"/>
          <p:cNvGrpSpPr/>
          <p:nvPr/>
        </p:nvGrpSpPr>
        <p:grpSpPr>
          <a:xfrm>
            <a:off x="467544" y="3591971"/>
            <a:ext cx="8529050" cy="2421951"/>
            <a:chOff x="467544" y="3591971"/>
            <a:chExt cx="8529050" cy="2421951"/>
          </a:xfrm>
        </p:grpSpPr>
        <p:pic>
          <p:nvPicPr>
            <p:cNvPr id="5" name="Espace réservé du contenu 3" descr="spark_logo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54637" b="-154637"/>
            <a:stretch>
              <a:fillRect/>
            </a:stretch>
          </p:blipFill>
          <p:spPr bwMode="auto">
            <a:xfrm>
              <a:off x="467544" y="3591971"/>
              <a:ext cx="2788428" cy="15335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210" y="4986067"/>
              <a:ext cx="8028384" cy="1027855"/>
            </a:xfrm>
            <a:prstGeom prst="rect">
              <a:avLst/>
            </a:prstGeom>
          </p:spPr>
        </p:pic>
      </p:grpSp>
      <p:pic>
        <p:nvPicPr>
          <p:cNvPr id="11" name="Image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653" y="2569621"/>
            <a:ext cx="5257800" cy="2044700"/>
          </a:xfrm>
          <a:prstGeom prst="rect">
            <a:avLst/>
          </a:prstGeom>
          <a:ln w="63500">
            <a:solidFill>
              <a:schemeClr val="accent6">
                <a:lumMod val="40000"/>
                <a:lumOff val="6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3310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Contracts</a:t>
            </a:r>
            <a:r>
              <a:rPr lang="en-US" dirty="0" smtClean="0"/>
              <a:t> </a:t>
            </a:r>
            <a:r>
              <a:rPr lang="en-US" dirty="0" smtClean="0"/>
              <a:t>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38088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615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000" dirty="0" smtClean="0">
                <a:latin typeface="Helvetica"/>
                <a:cs typeface="Helvetica"/>
              </a:rPr>
              <a:t>+</a:t>
            </a:r>
            <a:endParaRPr lang="fr-FR" sz="4000" dirty="0">
              <a:latin typeface="Helvetica"/>
              <a:cs typeface="Helvetica"/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tx1"/>
                </a:solidFill>
              </a:rPr>
              <a:t>functions</a:t>
            </a:r>
            <a:endParaRPr lang="en-US" sz="2000" b="0" i="0" kern="0" dirty="0">
              <a:solidFill>
                <a:schemeClr val="tx1"/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w</a:t>
            </a:r>
            <a:r>
              <a:rPr lang="en-US" i="0" dirty="0" smtClean="0">
                <a:latin typeface="+mn-lt"/>
              </a:rPr>
              <a:t>ith assertions</a:t>
            </a:r>
            <a:endParaRPr lang="en-US" i="0" dirty="0"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200400" y="4568844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 dirty="0">
                <a:solidFill>
                  <a:srgbClr val="2D72AD"/>
                </a:solidFill>
                <a:latin typeface="+mn-lt"/>
              </a:rPr>
              <a:t>u</a:t>
            </a:r>
            <a:r>
              <a:rPr lang="en-US" sz="4400" b="1" dirty="0" smtClean="0">
                <a:solidFill>
                  <a:srgbClr val="2D72AD"/>
                </a:solidFill>
                <a:latin typeface="+mn-lt"/>
              </a:rPr>
              <a:t>sed in formal + test</a:t>
            </a:r>
            <a:endParaRPr lang="en-US" sz="4400" dirty="0">
              <a:latin typeface="+mn-lt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t</a:t>
            </a:r>
            <a:r>
              <a:rPr lang="en-US" i="0" dirty="0" smtClean="0"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f</a:t>
            </a:r>
            <a:r>
              <a:rPr lang="en-US" i="0" dirty="0" smtClean="0">
                <a:latin typeface="+mn-lt"/>
              </a:rPr>
              <a:t>unctions,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latin typeface="+mn-lt"/>
              </a:rPr>
              <a:t>p</a:t>
            </a:r>
            <a:r>
              <a:rPr lang="en-US" i="0" dirty="0" smtClean="0">
                <a:latin typeface="+mn-lt"/>
              </a:rPr>
              <a:t>rocedures,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packages</a:t>
            </a:r>
            <a:endParaRPr lang="en-US" i="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895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Ghost Code in SPARK 2014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3429000" y="2530614"/>
            <a:ext cx="484227" cy="707886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fr-FR" sz="4000" dirty="0" smtClean="0">
                <a:solidFill>
                  <a:schemeClr val="bg1">
                    <a:lumMod val="85000"/>
                  </a:schemeClr>
                </a:solidFill>
                <a:latin typeface="Helvetica"/>
                <a:cs typeface="Helvetica"/>
              </a:rPr>
              <a:t>+</a:t>
            </a:r>
            <a:endParaRPr lang="fr-FR" sz="4000" dirty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304800" y="1863744"/>
            <a:ext cx="1295400" cy="1146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ghost </a:t>
            </a:r>
          </a:p>
          <a:p>
            <a:pPr marL="0" indent="0">
              <a:buFontTx/>
              <a:buNone/>
            </a:pPr>
            <a:r>
              <a:rPr lang="en-US" sz="2000" b="0" i="0" kern="0" dirty="0" smtClean="0">
                <a:solidFill>
                  <a:schemeClr val="bg1">
                    <a:lumMod val="85000"/>
                  </a:schemeClr>
                </a:solidFill>
              </a:rPr>
              <a:t>functions</a:t>
            </a:r>
            <a:endParaRPr lang="en-US" sz="2000" b="0" i="0" kern="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2" name="Flèche vers la droite 21"/>
          <p:cNvSpPr/>
          <p:nvPr/>
        </p:nvSpPr>
        <p:spPr>
          <a:xfrm>
            <a:off x="4419600" y="3543300"/>
            <a:ext cx="1828800" cy="2286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4724400" y="3162300"/>
            <a:ext cx="1295400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latin typeface="+mn-lt"/>
              </a:rPr>
              <a:t>compile</a:t>
            </a:r>
            <a:endParaRPr lang="en-US" i="0" dirty="0">
              <a:latin typeface="+mn-lt"/>
            </a:endParaRPr>
          </a:p>
        </p:txBody>
      </p:sp>
      <p:sp>
        <p:nvSpPr>
          <p:cNvPr id="24" name="Flèche vers la droite 23"/>
          <p:cNvSpPr/>
          <p:nvPr/>
        </p:nvSpPr>
        <p:spPr>
          <a:xfrm rot="1823950">
            <a:off x="4839668" y="2799152"/>
            <a:ext cx="1373473" cy="21292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5" name="Content Placeholder 2"/>
          <p:cNvSpPr txBox="1">
            <a:spLocks/>
          </p:cNvSpPr>
          <p:nvPr/>
        </p:nvSpPr>
        <p:spPr>
          <a:xfrm rot="1799537">
            <a:off x="4772736" y="2353773"/>
            <a:ext cx="1981200" cy="457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w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ith assertions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3033963" y="4584526"/>
            <a:ext cx="5971674" cy="1146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4400" b="1">
                <a:solidFill>
                  <a:srgbClr val="2D72AD"/>
                </a:solidFill>
                <a:latin typeface="+mn-lt"/>
              </a:rPr>
              <a:t>r</a:t>
            </a:r>
            <a:r>
              <a:rPr lang="en-US" sz="4400" b="1" smtClean="0">
                <a:solidFill>
                  <a:srgbClr val="2D72AD"/>
                </a:solidFill>
                <a:latin typeface="+mn-lt"/>
              </a:rPr>
              <a:t>emoved in final build</a:t>
            </a:r>
            <a:endParaRPr lang="en-US" sz="4400" dirty="0">
              <a:latin typeface="+mn-lt"/>
            </a:endParaRP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304800" y="3009900"/>
            <a:ext cx="1600200" cy="1600200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ghost 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variables,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t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ypes,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f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unctions,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>
                <a:solidFill>
                  <a:schemeClr val="bg1">
                    <a:lumMod val="85000"/>
                  </a:schemeClr>
                </a:solidFill>
                <a:latin typeface="+mn-lt"/>
              </a:rPr>
              <a:t>p</a:t>
            </a: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rocedures,</a:t>
            </a:r>
          </a:p>
          <a:p>
            <a:pPr marL="0" indent="0">
              <a:buFont typeface="Arial" pitchFamily="34" charset="0"/>
              <a:buNone/>
            </a:pPr>
            <a:r>
              <a:rPr lang="en-US" i="0" dirty="0" smtClean="0">
                <a:solidFill>
                  <a:schemeClr val="bg1">
                    <a:lumMod val="85000"/>
                  </a:schemeClr>
                </a:solidFill>
                <a:latin typeface="+mn-lt"/>
              </a:rPr>
              <a:t>packages</a:t>
            </a:r>
            <a:endParaRPr lang="en-US" i="0" dirty="0">
              <a:solidFill>
                <a:schemeClr val="bg1">
                  <a:lumMod val="85000"/>
                </a:schemeClr>
              </a:solidFill>
              <a:latin typeface="+mn-lt"/>
            </a:endParaRPr>
          </a:p>
        </p:txBody>
      </p:sp>
      <p:sp>
        <p:nvSpPr>
          <p:cNvPr id="16" name="Rectangle à coins arrondis 15"/>
          <p:cNvSpPr/>
          <p:nvPr/>
        </p:nvSpPr>
        <p:spPr>
          <a:xfrm>
            <a:off x="2971800" y="3162300"/>
            <a:ext cx="1371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smtClean="0">
                <a:solidFill>
                  <a:schemeClr val="bg1"/>
                </a:solidFill>
                <a:cs typeface="Helvetica"/>
              </a:rPr>
              <a:t>code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20" name="Rectangle à coins arrondis 19"/>
          <p:cNvSpPr/>
          <p:nvPr/>
        </p:nvSpPr>
        <p:spPr>
          <a:xfrm>
            <a:off x="6324600" y="3162300"/>
            <a:ext cx="2514600" cy="99060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/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/>
                </a:solidFill>
                <a:cs typeface="Helvetica"/>
              </a:rPr>
              <a:t>executable</a:t>
            </a:r>
            <a:endParaRPr lang="fr-FR" sz="5400" baseline="30000" dirty="0">
              <a:solidFill>
                <a:schemeClr val="bg1"/>
              </a:solidFill>
              <a:cs typeface="Helvetica"/>
            </a:endParaRPr>
          </a:p>
        </p:txBody>
      </p:sp>
      <p:sp>
        <p:nvSpPr>
          <p:cNvPr id="14" name="Flèche vers la droite 13"/>
          <p:cNvSpPr/>
          <p:nvPr/>
        </p:nvSpPr>
        <p:spPr>
          <a:xfrm>
            <a:off x="1600200" y="3543300"/>
            <a:ext cx="1295400" cy="231756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9" name="Flèche vers la droite 18"/>
          <p:cNvSpPr/>
          <p:nvPr/>
        </p:nvSpPr>
        <p:spPr>
          <a:xfrm>
            <a:off x="1524000" y="2095500"/>
            <a:ext cx="990600" cy="228600"/>
          </a:xfrm>
          <a:prstGeom prst="rightArrow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7" name="Rectangle à coins arrondis 16"/>
          <p:cNvSpPr/>
          <p:nvPr/>
        </p:nvSpPr>
        <p:spPr>
          <a:xfrm>
            <a:off x="2590800" y="1714500"/>
            <a:ext cx="2209800" cy="990600"/>
          </a:xfrm>
          <a:prstGeom prst="roundRect">
            <a:avLst/>
          </a:prstGeom>
          <a:solidFill>
            <a:schemeClr val="bg1">
              <a:alpha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2400" baseline="30000" dirty="0" smtClean="0">
              <a:solidFill>
                <a:schemeClr val="bg1">
                  <a:lumMod val="85000"/>
                </a:schemeClr>
              </a:solidFill>
              <a:latin typeface="Helvetica"/>
              <a:cs typeface="Helvetica"/>
            </a:endParaRPr>
          </a:p>
          <a:p>
            <a:pPr algn="ctr"/>
            <a:r>
              <a:rPr lang="fr-FR" sz="5400" baseline="30000" dirty="0" err="1" smtClean="0">
                <a:solidFill>
                  <a:schemeClr val="bg1">
                    <a:lumMod val="85000"/>
                  </a:schemeClr>
                </a:solidFill>
                <a:cs typeface="Helvetica"/>
              </a:rPr>
              <a:t>contracts</a:t>
            </a:r>
            <a:endParaRPr lang="fr-FR" sz="5400" baseline="30000" dirty="0">
              <a:solidFill>
                <a:schemeClr val="bg1">
                  <a:lumMod val="85000"/>
                </a:schemeClr>
              </a:solidFill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07448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Container Library in SPARK 2014</a:t>
            </a:r>
            <a:endParaRPr lang="fr-FR" dirty="0"/>
          </a:p>
        </p:txBody>
      </p:sp>
      <p:sp>
        <p:nvSpPr>
          <p:cNvPr id="4" name="Rectangle à coins arrondis 3"/>
          <p:cNvSpPr/>
          <p:nvPr/>
        </p:nvSpPr>
        <p:spPr bwMode="auto">
          <a:xfrm>
            <a:off x="539552" y="1124744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Functional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à coins arrondis 17"/>
          <p:cNvSpPr/>
          <p:nvPr/>
        </p:nvSpPr>
        <p:spPr bwMode="auto">
          <a:xfrm>
            <a:off x="539552" y="2996952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Standard </a:t>
            </a:r>
            <a:r>
              <a:rPr kumimoji="0" lang="fr-FR" sz="1800" b="0" i="1" u="none" strike="noStrike" cap="none" normalizeH="0" baseline="0" dirty="0" err="1" smtClean="0">
                <a:solidFill>
                  <a:schemeClr val="tx1"/>
                </a:solidFill>
                <a:effectLst/>
                <a:latin typeface="Arial" charset="0"/>
              </a:rPr>
              <a:t>Imperative</a:t>
            </a: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 Containers</a:t>
            </a:r>
          </a:p>
        </p:txBody>
      </p:sp>
      <p:sp>
        <p:nvSpPr>
          <p:cNvPr id="19" name="Rectangle à coins arrondis 18"/>
          <p:cNvSpPr/>
          <p:nvPr/>
        </p:nvSpPr>
        <p:spPr bwMode="auto">
          <a:xfrm>
            <a:off x="539552" y="4869160"/>
            <a:ext cx="8064896" cy="1584176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1" u="none" strike="noStrike" cap="none" normalizeH="0" baseline="0" dirty="0" smtClean="0">
                <a:solidFill>
                  <a:schemeClr val="tx1"/>
                </a:solidFill>
                <a:effectLst/>
                <a:latin typeface="Arial" charset="0"/>
              </a:rPr>
              <a:t>User</a:t>
            </a:r>
            <a:r>
              <a:rPr kumimoji="0" lang="fr-FR" sz="1800" b="0" i="1" u="none" strike="noStrike" cap="none" normalizeH="0" dirty="0" smtClean="0">
                <a:solidFill>
                  <a:schemeClr val="tx1"/>
                </a:solidFill>
                <a:effectLst/>
                <a:latin typeface="Arial" charset="0"/>
              </a:rPr>
              <a:t> Code</a:t>
            </a: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1334353" y="1727199"/>
            <a:ext cx="2016224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1800" b="0" i="0" u="none" strike="noStrike" cap="none" normalizeH="0" baseline="0" smtClean="0">
                <a:solidFill>
                  <a:schemeClr val="tx1"/>
                </a:solidFill>
                <a:effectLst/>
                <a:latin typeface="Arial" charset="0"/>
              </a:rPr>
              <a:t>Sequence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4173243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6660232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1236449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List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3046884" y="3645024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err="1" smtClean="0"/>
              <a:t>Vector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Ellipse 25"/>
          <p:cNvSpPr/>
          <p:nvPr/>
        </p:nvSpPr>
        <p:spPr bwMode="auto">
          <a:xfrm>
            <a:off x="4857319" y="3601845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dirty="0" smtClean="0"/>
              <a:t>Set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7" name="Ellipse 26"/>
          <p:cNvSpPr/>
          <p:nvPr/>
        </p:nvSpPr>
        <p:spPr bwMode="auto">
          <a:xfrm>
            <a:off x="6320807" y="1725040"/>
            <a:ext cx="1368152" cy="720080"/>
          </a:xfrm>
          <a:prstGeom prst="ellipse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sz="1800" i="0" smtClean="0"/>
              <a:t>Map</a:t>
            </a:r>
            <a:endParaRPr kumimoji="0" lang="fr-FR" sz="1800" b="0" i="0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36" name="Grouper 35"/>
          <p:cNvGrpSpPr/>
          <p:nvPr/>
        </p:nvGrpSpPr>
        <p:grpSpPr>
          <a:xfrm>
            <a:off x="1920525" y="2143278"/>
            <a:ext cx="6284857" cy="4328061"/>
            <a:chOff x="1920525" y="2143278"/>
            <a:chExt cx="6284857" cy="4328061"/>
          </a:xfrm>
        </p:grpSpPr>
        <p:sp>
          <p:nvSpPr>
            <p:cNvPr id="30" name="Freeform 23"/>
            <p:cNvSpPr/>
            <p:nvPr/>
          </p:nvSpPr>
          <p:spPr>
            <a:xfrm rot="12720752">
              <a:off x="2426980" y="2464528"/>
              <a:ext cx="1661546" cy="332404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1" name="Freeform 23"/>
            <p:cNvSpPr/>
            <p:nvPr/>
          </p:nvSpPr>
          <p:spPr>
            <a:xfrm rot="9896027">
              <a:off x="3641597" y="2143278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2" name="ZoneTexte 31"/>
            <p:cNvSpPr txBox="1"/>
            <p:nvPr/>
          </p:nvSpPr>
          <p:spPr>
            <a:xfrm>
              <a:off x="1920525" y="5915622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</a:p>
          </p:txBody>
        </p:sp>
        <p:sp>
          <p:nvSpPr>
            <p:cNvPr id="33" name="ZoneTexte 32"/>
            <p:cNvSpPr txBox="1"/>
            <p:nvPr/>
          </p:nvSpPr>
          <p:spPr>
            <a:xfrm>
              <a:off x="4445859" y="3074027"/>
              <a:ext cx="24400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sz="2800" b="1" i="0" kern="1200" dirty="0" smtClean="0">
                  <a:solidFill>
                    <a:schemeClr val="accent1"/>
                  </a:solidFill>
                </a:rPr>
                <a:t>CONTRACTS</a:t>
              </a:r>
            </a:p>
          </p:txBody>
        </p:sp>
        <p:sp>
          <p:nvSpPr>
            <p:cNvPr id="34" name="Freeform 23"/>
            <p:cNvSpPr/>
            <p:nvPr/>
          </p:nvSpPr>
          <p:spPr>
            <a:xfrm rot="9896027">
              <a:off x="6535137" y="4118706"/>
              <a:ext cx="677718" cy="1738718"/>
            </a:xfrm>
            <a:custGeom>
              <a:avLst/>
              <a:gdLst>
                <a:gd name="connsiteX0" fmla="*/ 831273 w 831273"/>
                <a:gd name="connsiteY0" fmla="*/ 1149927 h 1149927"/>
                <a:gd name="connsiteX1" fmla="*/ 207818 w 831273"/>
                <a:gd name="connsiteY1" fmla="*/ 775854 h 1149927"/>
                <a:gd name="connsiteX2" fmla="*/ 0 w 831273"/>
                <a:gd name="connsiteY2" fmla="*/ 0 h 1149927"/>
                <a:gd name="connsiteX0" fmla="*/ 840798 w 840798"/>
                <a:gd name="connsiteY0" fmla="*/ 911802 h 911802"/>
                <a:gd name="connsiteX1" fmla="*/ 207818 w 840798"/>
                <a:gd name="connsiteY1" fmla="*/ 775854 h 911802"/>
                <a:gd name="connsiteX2" fmla="*/ 0 w 840798"/>
                <a:gd name="connsiteY2" fmla="*/ 0 h 911802"/>
                <a:gd name="connsiteX0" fmla="*/ 840798 w 840798"/>
                <a:gd name="connsiteY0" fmla="*/ 911802 h 911802"/>
                <a:gd name="connsiteX1" fmla="*/ 198293 w 840798"/>
                <a:gd name="connsiteY1" fmla="*/ 547254 h 911802"/>
                <a:gd name="connsiteX2" fmla="*/ 0 w 840798"/>
                <a:gd name="connsiteY2" fmla="*/ 0 h 911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40798" h="911802">
                  <a:moveTo>
                    <a:pt x="840798" y="911802"/>
                  </a:moveTo>
                  <a:cubicBezTo>
                    <a:pt x="598343" y="820592"/>
                    <a:pt x="336838" y="738908"/>
                    <a:pt x="198293" y="547254"/>
                  </a:cubicBezTo>
                  <a:cubicBezTo>
                    <a:pt x="59748" y="355600"/>
                    <a:pt x="34636" y="292100"/>
                    <a:pt x="0" y="0"/>
                  </a:cubicBezTo>
                </a:path>
              </a:pathLst>
            </a:custGeom>
            <a:noFill/>
            <a:ln w="76200" cmpd="sng">
              <a:solidFill>
                <a:schemeClr val="accent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>
                <a:solidFill>
                  <a:srgbClr val="FFFFFF"/>
                </a:solidFill>
              </a:endParaRPr>
            </a:p>
          </p:txBody>
        </p:sp>
        <p:sp>
          <p:nvSpPr>
            <p:cNvPr id="35" name="ZoneTexte 34"/>
            <p:cNvSpPr txBox="1"/>
            <p:nvPr/>
          </p:nvSpPr>
          <p:spPr>
            <a:xfrm>
              <a:off x="5566519" y="5517232"/>
              <a:ext cx="26388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DATA </a:t>
              </a:r>
            </a:p>
            <a:p>
              <a:pPr algn="ctr"/>
              <a:r>
                <a:rPr lang="fr-FR" sz="2800" b="1" i="0" kern="1200" dirty="0" smtClean="0">
                  <a:solidFill>
                    <a:schemeClr val="accent1"/>
                  </a:solidFill>
                </a:rPr>
                <a:t>STRUCTURES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8493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ext Placeholder 8"/>
          <p:cNvSpPr txBox="1">
            <a:spLocks/>
          </p:cNvSpPr>
          <p:nvPr/>
        </p:nvSpPr>
        <p:spPr>
          <a:xfrm>
            <a:off x="683568" y="2852936"/>
            <a:ext cx="7696200" cy="98280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algn="ctr"/>
            <a:r>
              <a:rPr lang="fr-FR" sz="4000" i="0" kern="0" dirty="0" smtClean="0">
                <a:solidFill>
                  <a:schemeClr val="bg1"/>
                </a:solidFill>
              </a:rPr>
              <a:t>Abstraction and Proof</a:t>
            </a:r>
            <a:endParaRPr lang="en-US" sz="4000" i="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746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6824</TotalTime>
  <Words>642</Words>
  <Application>Microsoft Macintosh PowerPoint</Application>
  <PresentationFormat>Présentation à l'écran (4:3)</PresentationFormat>
  <Paragraphs>353</Paragraphs>
  <Slides>22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30" baseType="lpstr">
      <vt:lpstr>Franklin Gothic Book</vt:lpstr>
      <vt:lpstr>Helvetica</vt:lpstr>
      <vt:lpstr>ＭＳ Ｐゴシック</vt:lpstr>
      <vt:lpstr>Times</vt:lpstr>
      <vt:lpstr>Verdana</vt:lpstr>
      <vt:lpstr>ヒラギノ角ゴ ProN W3</vt:lpstr>
      <vt:lpstr>Arial</vt:lpstr>
      <vt:lpstr>2011-09-12- AdaCore presentation - template</vt:lpstr>
      <vt:lpstr>Présentation PowerPoint</vt:lpstr>
      <vt:lpstr>Présentation PowerPoint</vt:lpstr>
      <vt:lpstr>SPARK 2014</vt:lpstr>
      <vt:lpstr>Contracts in SPARK 2014</vt:lpstr>
      <vt:lpstr>Ghost Code in SPARK 2014</vt:lpstr>
      <vt:lpstr>Ghost Code in SPARK 2014</vt:lpstr>
      <vt:lpstr>Ghost Code in SPARK 2014</vt:lpstr>
      <vt:lpstr>Container Library in SPARK 2014</vt:lpstr>
      <vt:lpstr>Présentation PowerPoint</vt:lpstr>
      <vt:lpstr>Abstract Specification of the Imperative Container Library</vt:lpstr>
      <vt:lpstr>Abstract Specification + Verification of Software Based on Imperative Containers</vt:lpstr>
      <vt:lpstr>Abstract Specification + Verification of Software Based on Arrays</vt:lpstr>
      <vt:lpstr>Abstract Specification + Verification of Software with B Method</vt:lpstr>
      <vt:lpstr>Présentation PowerPoint</vt:lpstr>
      <vt:lpstr>Abstract Specification + Verification of Simple Allocator</vt:lpstr>
      <vt:lpstr>Data Refinement of Simple Allocator</vt:lpstr>
      <vt:lpstr>Abstract Specification + Verification of Free List Allocator Based on Arrays</vt:lpstr>
      <vt:lpstr>Data Refinement of Free List Allocator</vt:lpstr>
      <vt:lpstr>Data Refinement of Free List Allocator (Modified)</vt:lpstr>
      <vt:lpstr>Présentation PowerPoint</vt:lpstr>
      <vt:lpstr>Comparison of the Three Modeling Approaches</vt:lpstr>
      <vt:lpstr>SPARK Resources</vt:lpstr>
    </vt:vector>
  </TitlesOfParts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214</cp:revision>
  <dcterms:created xsi:type="dcterms:W3CDTF">2011-10-07T11:41:06Z</dcterms:created>
  <dcterms:modified xsi:type="dcterms:W3CDTF">2016-06-27T12:59:28Z</dcterms:modified>
</cp:coreProperties>
</file>