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77" r:id="rId2"/>
    <p:sldId id="259" r:id="rId3"/>
    <p:sldId id="303" r:id="rId4"/>
    <p:sldId id="290" r:id="rId5"/>
    <p:sldId id="291" r:id="rId6"/>
    <p:sldId id="292" r:id="rId7"/>
    <p:sldId id="278" r:id="rId8"/>
    <p:sldId id="280" r:id="rId9"/>
    <p:sldId id="279" r:id="rId10"/>
    <p:sldId id="301" r:id="rId11"/>
    <p:sldId id="300" r:id="rId12"/>
    <p:sldId id="281" r:id="rId13"/>
    <p:sldId id="283" r:id="rId14"/>
    <p:sldId id="284" r:id="rId15"/>
    <p:sldId id="285" r:id="rId16"/>
    <p:sldId id="286" r:id="rId17"/>
    <p:sldId id="287" r:id="rId18"/>
    <p:sldId id="293" r:id="rId19"/>
    <p:sldId id="294" r:id="rId20"/>
    <p:sldId id="288" r:id="rId21"/>
    <p:sldId id="295" r:id="rId22"/>
    <p:sldId id="297" r:id="rId23"/>
    <p:sldId id="296" r:id="rId24"/>
    <p:sldId id="298" r:id="rId25"/>
    <p:sldId id="302" r:id="rId26"/>
    <p:sldId id="289" r:id="rId27"/>
    <p:sldId id="275" r:id="rId28"/>
    <p:sldId id="276" r:id="rId29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79CC93D-E52E-4D84-901B-11D7331DD495}">
          <p14:sldIdLst>
            <p14:sldId id="277"/>
            <p14:sldId id="259"/>
            <p14:sldId id="303"/>
            <p14:sldId id="290"/>
            <p14:sldId id="291"/>
            <p14:sldId id="292"/>
          </p14:sldIdLst>
        </p14:section>
        <p14:section name="Ease of adoption" id="{71918848-6C57-664A-A5F0-07FB9E5FDB39}">
          <p14:sldIdLst>
            <p14:sldId id="278"/>
            <p14:sldId id="280"/>
          </p14:sldIdLst>
        </p14:section>
        <p14:section name="Use cases" id="{CE15C8F9-0B8F-F942-8F4A-BF6B35DF54F1}">
          <p14:sldIdLst>
            <p14:sldId id="279"/>
            <p14:sldId id="301"/>
            <p14:sldId id="300"/>
            <p14:sldId id="281"/>
          </p14:sldIdLst>
        </p14:section>
        <p14:section name="Learning SPARK" id="{0EED9658-5C68-4E4F-BC87-90F56E7520E3}">
          <p14:sldIdLst>
            <p14:sldId id="283"/>
            <p14:sldId id="284"/>
          </p14:sldIdLst>
        </p14:section>
        <p14:section name="Technical roadmap" id="{258EAF6B-00E2-C44E-94FD-1EE41F574F2E}">
          <p14:sldIdLst>
            <p14:sldId id="285"/>
            <p14:sldId id="286"/>
            <p14:sldId id="287"/>
            <p14:sldId id="293"/>
            <p14:sldId id="294"/>
            <p14:sldId id="288"/>
            <p14:sldId id="295"/>
            <p14:sldId id="297"/>
            <p14:sldId id="296"/>
            <p14:sldId id="298"/>
            <p14:sldId id="302"/>
            <p14:sldId id="289"/>
          </p14:sldIdLst>
        </p14:section>
        <p14:section name="Conclusion" id="{790CEF5B-569A-4C2F-BED5-750B08C0E5AD}">
          <p14:sldIdLst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D72AD"/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73122" autoAdjust="0"/>
  </p:normalViewPr>
  <p:slideViewPr>
    <p:cSldViewPr>
      <p:cViewPr>
        <p:scale>
          <a:sx n="95" d="100"/>
          <a:sy n="95" d="100"/>
        </p:scale>
        <p:origin x="-1896" y="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29/09/15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29/09/15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SPARK 2014 is the new version of SPARK, a subset of Ada designed for formal verification.</a:t>
            </a:r>
          </a:p>
          <a:p>
            <a:r>
              <a:rPr lang="en-US" dirty="0" smtClean="0"/>
              <a:t>The past two releases of the SPARK product were</a:t>
            </a:r>
            <a:r>
              <a:rPr lang="en-US" baseline="0" dirty="0" smtClean="0"/>
              <a:t> based on this new version, so many of </a:t>
            </a:r>
            <a:r>
              <a:rPr lang="en-US" baseline="0" dirty="0" smtClean="0"/>
              <a:t>you have heard about SPARK.</a:t>
            </a:r>
          </a:p>
          <a:p>
            <a:r>
              <a:rPr lang="en-US" baseline="0" dirty="0" smtClean="0"/>
              <a:t>If you’ve never heard of it, in a sentence SPARK is Ada with contracts + powerful analysis tools. And you can use it whether or not you’re in certification, whether or not you want to combine it with testing.</a:t>
            </a:r>
          </a:p>
          <a:p>
            <a:r>
              <a:rPr lang="en-US" baseline="0" dirty="0" smtClean="0"/>
              <a:t>This </a:t>
            </a:r>
            <a:r>
              <a:rPr lang="en-US" baseline="0" dirty="0" smtClean="0"/>
              <a:t>presentation is not so much about what SPARK is, but about why and how to use it. And in particular, how it can be easily adopted in </a:t>
            </a:r>
            <a:r>
              <a:rPr lang="en-US" baseline="0" dirty="0" smtClean="0"/>
              <a:t>your </a:t>
            </a:r>
            <a:r>
              <a:rPr lang="en-US" baseline="0" dirty="0" smtClean="0"/>
              <a:t>processes, and easily used by your teams.</a:t>
            </a:r>
            <a:endParaRPr lang="en-US" dirty="0" smtClean="0"/>
          </a:p>
          <a:p>
            <a:r>
              <a:rPr lang="en-US" dirty="0" smtClean="0"/>
              <a:t>Hence this bold claim: formal</a:t>
            </a:r>
            <a:r>
              <a:rPr lang="en-US" baseline="0" dirty="0" smtClean="0"/>
              <a:t> verification IS easy with SPARK 2014.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There are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things</a:t>
            </a:r>
            <a:r>
              <a:rPr lang="fr-FR" dirty="0" smtClean="0"/>
              <a:t> to </a:t>
            </a:r>
            <a:r>
              <a:rPr lang="fr-FR" dirty="0" err="1" smtClean="0"/>
              <a:t>learn</a:t>
            </a:r>
            <a:r>
              <a:rPr lang="fr-FR" dirty="0" smtClean="0"/>
              <a:t> to use SPARK: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How to </a:t>
            </a:r>
            <a:r>
              <a:rPr lang="fr-FR" baseline="0" dirty="0" err="1" smtClean="0"/>
              <a:t>write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contracts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How to use the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tool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called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GNATprove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0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Here</a:t>
            </a:r>
            <a:r>
              <a:rPr lang="fr-FR" dirty="0" smtClean="0"/>
              <a:t> are the main</a:t>
            </a:r>
            <a:r>
              <a:rPr lang="fr-FR" baseline="0" dirty="0" smtClean="0"/>
              <a:t> new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in the </a:t>
            </a:r>
            <a:r>
              <a:rPr lang="fr-FR" baseline="0" dirty="0" err="1" smtClean="0"/>
              <a:t>next</a:t>
            </a:r>
            <a:r>
              <a:rPr lang="fr-FR" baseline="0" dirty="0" smtClean="0"/>
              <a:t> release, SPARK Pro 16: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There are </a:t>
            </a:r>
            <a:r>
              <a:rPr lang="fr-FR" baseline="0" dirty="0" err="1" smtClean="0"/>
              <a:t>very</a:t>
            </a:r>
            <a:r>
              <a:rPr lang="fr-FR" baseline="0" dirty="0" smtClean="0"/>
              <a:t> important new </a:t>
            </a:r>
            <a:r>
              <a:rPr lang="fr-FR" baseline="0" dirty="0" err="1" smtClean="0"/>
              <a:t>language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endParaRPr lang="fr-FR" baseline="0" dirty="0" smtClean="0"/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The </a:t>
            </a:r>
            <a:r>
              <a:rPr lang="fr-FR" baseline="0" dirty="0" err="1" smtClean="0"/>
              <a:t>largest</a:t>
            </a:r>
            <a:r>
              <a:rPr lang="fr-FR" baseline="0" dirty="0" smtClean="0"/>
              <a:t> one </a:t>
            </a:r>
            <a:r>
              <a:rPr lang="fr-FR" baseline="0" dirty="0" err="1" smtClean="0"/>
              <a:t>being</a:t>
            </a:r>
            <a:r>
              <a:rPr lang="fr-FR" baseline="0" dirty="0" smtClean="0"/>
              <a:t> the support for the </a:t>
            </a:r>
            <a:r>
              <a:rPr lang="fr-FR" baseline="0" dirty="0" err="1" smtClean="0"/>
              <a:t>Ravenscar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tasking</a:t>
            </a:r>
            <a:r>
              <a:rPr lang="fr-FR" baseline="0" dirty="0" smtClean="0"/>
              <a:t> profile,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safe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tasking</a:t>
            </a:r>
            <a:r>
              <a:rPr lang="fr-FR" baseline="0" dirty="0" smtClean="0"/>
              <a:t> in Ada</a:t>
            </a:r>
          </a:p>
          <a:p>
            <a:pPr marL="628650" lvl="1" indent="-171450">
              <a:buFontTx/>
              <a:buChar char="-"/>
            </a:pPr>
            <a:r>
              <a:rPr lang="fr-FR" baseline="0" dirty="0" err="1" smtClean="0"/>
              <a:t>Ghost</a:t>
            </a:r>
            <a:r>
              <a:rPr lang="fr-FR" baseline="0" dirty="0" smtClean="0"/>
              <a:t> code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unique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of SPARK,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allows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nonintrusive</a:t>
            </a:r>
            <a:r>
              <a:rPr lang="fr-FR" baseline="0" dirty="0" smtClean="0"/>
              <a:t> instrumentation of code for </a:t>
            </a:r>
            <a:r>
              <a:rPr lang="fr-FR" baseline="0" dirty="0" err="1" smtClean="0"/>
              <a:t>verification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purposes</a:t>
            </a:r>
            <a:r>
              <a:rPr lang="fr-FR" baseline="0" dirty="0" smtClean="0"/>
              <a:t>. That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static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verification</a:t>
            </a:r>
            <a:r>
              <a:rPr lang="fr-FR" baseline="0" dirty="0" smtClean="0"/>
              <a:t>, but </a:t>
            </a:r>
            <a:r>
              <a:rPr lang="fr-FR" baseline="0" dirty="0" err="1" smtClean="0"/>
              <a:t>also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dynamic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verification</a:t>
            </a:r>
            <a:r>
              <a:rPr lang="fr-FR" baseline="0" dirty="0" smtClean="0"/>
              <a:t>. It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supported</a:t>
            </a:r>
            <a:r>
              <a:rPr lang="fr-FR" baseline="0" dirty="0" smtClean="0"/>
              <a:t> in the </a:t>
            </a:r>
            <a:r>
              <a:rPr lang="fr-FR" baseline="0" dirty="0" err="1" smtClean="0"/>
              <a:t>next</a:t>
            </a:r>
            <a:r>
              <a:rPr lang="fr-FR" baseline="0" dirty="0" smtClean="0"/>
              <a:t> GNAT release,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interesting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even</a:t>
            </a:r>
            <a:r>
              <a:rPr lang="fr-FR" baseline="0" dirty="0" smtClean="0"/>
              <a:t> if </a:t>
            </a:r>
            <a:r>
              <a:rPr lang="fr-FR" baseline="0" dirty="0" err="1" smtClean="0"/>
              <a:t>you’re</a:t>
            </a:r>
            <a:r>
              <a:rPr lang="fr-FR" baseline="0" dirty="0" smtClean="0"/>
              <a:t> not a SPARK user.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Type </a:t>
            </a:r>
            <a:r>
              <a:rPr lang="fr-FR" baseline="0" dirty="0" err="1" smtClean="0"/>
              <a:t>predicates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provide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very</a:t>
            </a:r>
            <a:r>
              <a:rPr lang="fr-FR" baseline="0" dirty="0" smtClean="0"/>
              <a:t> fine-grain </a:t>
            </a:r>
            <a:r>
              <a:rPr lang="fr-FR" baseline="0" dirty="0" err="1" smtClean="0"/>
              <a:t>mechanism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stating</a:t>
            </a:r>
            <a:r>
              <a:rPr lang="fr-FR" baseline="0" dirty="0" smtClean="0"/>
              <a:t> invariants of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data. </a:t>
            </a:r>
            <a:r>
              <a:rPr lang="fr-FR" baseline="0" dirty="0" err="1" smtClean="0"/>
              <a:t>They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now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supported</a:t>
            </a:r>
            <a:r>
              <a:rPr lang="fr-FR" baseline="0" dirty="0" smtClean="0"/>
              <a:t> in SPARK,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data invariants are </a:t>
            </a:r>
            <a:r>
              <a:rPr lang="fr-FR" baseline="0" dirty="0" err="1" smtClean="0"/>
              <a:t>never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violated</a:t>
            </a:r>
            <a:r>
              <a:rPr lang="fr-F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We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notably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improved</a:t>
            </a:r>
            <a:r>
              <a:rPr lang="fr-FR" baseline="0" dirty="0" smtClean="0"/>
              <a:t> proof </a:t>
            </a:r>
            <a:r>
              <a:rPr lang="fr-FR" baseline="0" dirty="0" err="1" smtClean="0"/>
              <a:t>results</a:t>
            </a:r>
            <a:endParaRPr lang="fr-FR" baseline="0" dirty="0" smtClean="0"/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In </a:t>
            </a:r>
            <a:r>
              <a:rPr lang="fr-FR" baseline="0" dirty="0" err="1" smtClean="0"/>
              <a:t>particular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through</a:t>
            </a:r>
            <a:r>
              <a:rPr lang="fr-FR" baseline="0" dirty="0" smtClean="0"/>
              <a:t> the addition of </a:t>
            </a:r>
            <a:r>
              <a:rPr lang="fr-FR" baseline="0" dirty="0" err="1" smtClean="0"/>
              <a:t>two</a:t>
            </a:r>
            <a:r>
              <a:rPr lang="fr-FR" baseline="0" dirty="0" smtClean="0"/>
              <a:t> new </a:t>
            </a:r>
            <a:r>
              <a:rPr lang="fr-FR" baseline="0" dirty="0" err="1" smtClean="0"/>
              <a:t>provers</a:t>
            </a:r>
            <a:r>
              <a:rPr lang="fr-FR" baseline="0" dirty="0" smtClean="0"/>
              <a:t>, CVC4 and Z3.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But </a:t>
            </a:r>
            <a:r>
              <a:rPr lang="fr-FR" baseline="0" dirty="0" err="1" smtClean="0"/>
              <a:t>also</a:t>
            </a:r>
            <a:r>
              <a:rPr lang="fr-FR" baseline="0" dirty="0" smtClean="0"/>
              <a:t> by </a:t>
            </a:r>
            <a:r>
              <a:rPr lang="fr-FR" baseline="0" dirty="0" err="1" smtClean="0"/>
              <a:t>better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handling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modular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integers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bitwise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arithmetic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We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finally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implemented</a:t>
            </a:r>
            <a:r>
              <a:rPr lang="fr-FR" baseline="0" dirty="0" smtClean="0"/>
              <a:t> an important interaction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users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always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wanted</a:t>
            </a:r>
            <a:r>
              <a:rPr lang="fr-FR" baseline="0" dirty="0" smtClean="0"/>
              <a:t>: </a:t>
            </a:r>
            <a:r>
              <a:rPr lang="fr-FR" baseline="0" dirty="0" err="1" smtClean="0"/>
              <a:t>counterexamples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22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And </a:t>
            </a:r>
            <a:r>
              <a:rPr lang="fr-FR" dirty="0" err="1" smtClean="0"/>
              <a:t>I’m</a:t>
            </a:r>
            <a:r>
              <a:rPr lang="fr-FR" dirty="0" smtClean="0"/>
              <a:t> </a:t>
            </a:r>
            <a:r>
              <a:rPr lang="fr-FR" dirty="0" err="1" smtClean="0"/>
              <a:t>going</a:t>
            </a:r>
            <a:r>
              <a:rPr lang="fr-FR" dirty="0" smtClean="0"/>
              <a:t> to focus </a:t>
            </a:r>
            <a:r>
              <a:rPr lang="fr-FR" dirty="0" err="1" smtClean="0"/>
              <a:t>now</a:t>
            </a:r>
            <a:r>
              <a:rPr lang="fr-FR" dirty="0" smtClean="0"/>
              <a:t> on </a:t>
            </a:r>
            <a:r>
              <a:rPr lang="fr-FR" dirty="0" err="1" smtClean="0"/>
              <a:t>two</a:t>
            </a:r>
            <a:r>
              <a:rPr lang="fr-FR" dirty="0" smtClean="0"/>
              <a:t> of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:</a:t>
            </a:r>
          </a:p>
          <a:p>
            <a:r>
              <a:rPr lang="fr-FR" baseline="0" dirty="0" err="1" smtClean="0"/>
              <a:t>Ghost</a:t>
            </a:r>
            <a:r>
              <a:rPr lang="fr-FR" baseline="0" dirty="0" smtClean="0"/>
              <a:t> code</a:t>
            </a:r>
          </a:p>
          <a:p>
            <a:r>
              <a:rPr lang="fr-FR" baseline="0" dirty="0" smtClean="0"/>
              <a:t>And </a:t>
            </a:r>
            <a:r>
              <a:rPr lang="fr-FR" baseline="0" dirty="0" err="1" smtClean="0"/>
              <a:t>counterexamples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71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some</a:t>
            </a:r>
            <a:r>
              <a:rPr lang="fr-FR" baseline="0" dirty="0" smtClean="0"/>
              <a:t> code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contracts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compiled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together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produce</a:t>
            </a:r>
            <a:r>
              <a:rPr lang="fr-FR" baseline="0" dirty="0" smtClean="0"/>
              <a:t> an </a:t>
            </a:r>
            <a:r>
              <a:rPr lang="fr-FR" baseline="0" dirty="0" err="1" smtClean="0"/>
              <a:t>executable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when</a:t>
            </a:r>
            <a:r>
              <a:rPr lang="fr-FR" baseline="0" dirty="0" smtClean="0"/>
              <a:t> assertions are </a:t>
            </a:r>
            <a:r>
              <a:rPr lang="fr-FR" baseline="0" dirty="0" err="1" smtClean="0"/>
              <a:t>enabled</a:t>
            </a:r>
            <a:r>
              <a:rPr lang="fr-FR" baseline="0" dirty="0" smtClean="0"/>
              <a:t>.</a:t>
            </a:r>
          </a:p>
          <a:p>
            <a:r>
              <a:rPr lang="fr-FR" baseline="0" dirty="0" err="1" smtClean="0"/>
              <a:t>Ghost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used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contracts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typically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define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queries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useful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verification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This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useful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both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formal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verification</a:t>
            </a:r>
            <a:r>
              <a:rPr lang="fr-FR" baseline="0" dirty="0" smtClean="0"/>
              <a:t> and for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72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That’s</a:t>
            </a:r>
            <a:r>
              <a:rPr lang="fr-FR" dirty="0" smtClean="0"/>
              <a:t> not</a:t>
            </a:r>
            <a:r>
              <a:rPr lang="fr-FR" baseline="0" dirty="0" smtClean="0"/>
              <a:t> all.</a:t>
            </a:r>
          </a:p>
          <a:p>
            <a:r>
              <a:rPr lang="fr-FR" baseline="0" dirty="0" err="1" smtClean="0"/>
              <a:t>Ghost</a:t>
            </a:r>
            <a:r>
              <a:rPr lang="fr-FR" baseline="0" dirty="0" smtClean="0"/>
              <a:t> variables, types and </a:t>
            </a:r>
            <a:r>
              <a:rPr lang="fr-FR" baseline="0" dirty="0" err="1" smtClean="0"/>
              <a:t>procedures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directly</a:t>
            </a:r>
            <a:r>
              <a:rPr lang="fr-FR" baseline="0" dirty="0" smtClean="0"/>
              <a:t> in the code, </a:t>
            </a:r>
            <a:r>
              <a:rPr lang="fr-FR" baseline="0" dirty="0" err="1" smtClean="0"/>
              <a:t>also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compute</a:t>
            </a:r>
            <a:r>
              <a:rPr lang="fr-FR" baseline="0" dirty="0" smtClean="0"/>
              <a:t> data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useful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verification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10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critical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,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after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verification</a:t>
            </a:r>
            <a:r>
              <a:rPr lang="fr-FR" baseline="0" dirty="0" smtClean="0"/>
              <a:t>, all the </a:t>
            </a:r>
            <a:r>
              <a:rPr lang="fr-FR" baseline="0" dirty="0" err="1" smtClean="0"/>
              <a:t>ghost</a:t>
            </a:r>
            <a:r>
              <a:rPr lang="fr-FR" baseline="0" dirty="0" smtClean="0"/>
              <a:t> code </a:t>
            </a:r>
            <a:r>
              <a:rPr lang="fr-FR" baseline="0" dirty="0" err="1" smtClean="0"/>
              <a:t>disappears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the final </a:t>
            </a:r>
            <a:r>
              <a:rPr lang="fr-FR" baseline="0" dirty="0" err="1" smtClean="0"/>
              <a:t>executable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compile </a:t>
            </a:r>
            <a:r>
              <a:rPr lang="fr-FR" baseline="0" dirty="0" err="1" smtClean="0"/>
              <a:t>without</a:t>
            </a:r>
            <a:r>
              <a:rPr lang="fr-FR" baseline="0" dirty="0" smtClean="0"/>
              <a:t> assertions.</a:t>
            </a:r>
          </a:p>
          <a:p>
            <a:r>
              <a:rPr lang="fr-FR" baseline="0" dirty="0" smtClean="0"/>
              <a:t>This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how </a:t>
            </a:r>
            <a:r>
              <a:rPr lang="fr-FR" baseline="0" dirty="0" err="1" smtClean="0"/>
              <a:t>ghost</a:t>
            </a:r>
            <a:r>
              <a:rPr lang="fr-FR" baseline="0" dirty="0" smtClean="0"/>
              <a:t> code </a:t>
            </a:r>
            <a:r>
              <a:rPr lang="fr-FR" baseline="0" dirty="0" err="1" smtClean="0"/>
              <a:t>provides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nonintrusive</a:t>
            </a:r>
            <a:r>
              <a:rPr lang="fr-FR" baseline="0" dirty="0" smtClean="0"/>
              <a:t> instrumentation of code,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useful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even</a:t>
            </a:r>
            <a:r>
              <a:rPr lang="fr-FR" baseline="0" dirty="0" smtClean="0"/>
              <a:t> if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don’t</a:t>
            </a:r>
            <a:r>
              <a:rPr lang="fr-FR" baseline="0" dirty="0" smtClean="0"/>
              <a:t> use SPARK.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30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Turning</a:t>
            </a:r>
            <a:r>
              <a:rPr lang="fr-FR" dirty="0" smtClean="0"/>
              <a:t> to </a:t>
            </a:r>
            <a:r>
              <a:rPr lang="fr-FR" dirty="0" err="1" smtClean="0"/>
              <a:t>counterexamples</a:t>
            </a:r>
            <a:r>
              <a:rPr lang="fr-FR" dirty="0" smtClean="0"/>
              <a:t>,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an </a:t>
            </a:r>
            <a:r>
              <a:rPr lang="fr-FR" baseline="0" dirty="0" err="1" smtClean="0"/>
              <a:t>example</a:t>
            </a:r>
            <a:r>
              <a:rPr lang="fr-FR" baseline="0" dirty="0" smtClean="0"/>
              <a:t> of code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returns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saturated</a:t>
            </a:r>
            <a:r>
              <a:rPr lang="fr-FR" baseline="0" dirty="0" smtClean="0"/>
              <a:t> value of </a:t>
            </a:r>
            <a:r>
              <a:rPr lang="fr-FR" baseline="0" dirty="0" err="1" smtClean="0"/>
              <a:t>its</a:t>
            </a:r>
            <a:r>
              <a:rPr lang="fr-FR" baseline="0" dirty="0" smtClean="0"/>
              <a:t> argument: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If the argument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-256 and 256,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returned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unchanged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Otherwise</a:t>
            </a:r>
            <a:r>
              <a:rPr lang="fr-FR" baseline="0" dirty="0" smtClean="0"/>
              <a:t>, -256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returned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negative</a:t>
            </a:r>
            <a:r>
              <a:rPr lang="fr-FR" baseline="0" dirty="0" smtClean="0"/>
              <a:t> arguments, and 256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returned</a:t>
            </a:r>
            <a:r>
              <a:rPr lang="fr-FR" baseline="0" dirty="0" smtClean="0"/>
              <a:t> for positive arguments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It </a:t>
            </a:r>
            <a:r>
              <a:rPr lang="fr-FR" baseline="0" dirty="0" err="1" smtClean="0"/>
              <a:t>turns</a:t>
            </a:r>
            <a:r>
              <a:rPr lang="fr-FR" baseline="0" dirty="0" smtClean="0"/>
              <a:t> out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code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full of bugs…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let’s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try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prove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697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GNATprove</a:t>
            </a:r>
            <a:r>
              <a:rPr lang="fr-FR" dirty="0" smtClean="0"/>
              <a:t> issues</a:t>
            </a:r>
            <a:r>
              <a:rPr lang="fr-FR" baseline="0" dirty="0" smtClean="0"/>
              <a:t> a message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tells us the abs </a:t>
            </a:r>
            <a:r>
              <a:rPr lang="fr-FR" baseline="0" dirty="0" err="1" smtClean="0"/>
              <a:t>operation</a:t>
            </a:r>
            <a:r>
              <a:rPr lang="fr-FR" baseline="0" dirty="0" smtClean="0"/>
              <a:t> on line 4 (in the </a:t>
            </a:r>
            <a:r>
              <a:rPr lang="fr-FR" baseline="0" dirty="0" err="1" smtClean="0"/>
              <a:t>postcondition</a:t>
            </a:r>
            <a:r>
              <a:rPr lang="fr-FR" baseline="0" dirty="0" smtClean="0"/>
              <a:t>) </a:t>
            </a:r>
            <a:r>
              <a:rPr lang="fr-FR" baseline="0" dirty="0" err="1" smtClean="0"/>
              <a:t>might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fail</a:t>
            </a:r>
            <a:r>
              <a:rPr lang="fr-FR" baseline="0" dirty="0" smtClean="0"/>
              <a:t> on </a:t>
            </a:r>
            <a:r>
              <a:rPr lang="fr-FR" baseline="0" dirty="0" err="1" smtClean="0"/>
              <a:t>overflow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That’s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indeed</a:t>
            </a:r>
            <a:r>
              <a:rPr lang="fr-FR" baseline="0" dirty="0" smtClean="0"/>
              <a:t> the case </a:t>
            </a:r>
            <a:r>
              <a:rPr lang="fr-FR" baseline="0" dirty="0" err="1" smtClean="0"/>
              <a:t>when</a:t>
            </a:r>
            <a:r>
              <a:rPr lang="fr-FR" baseline="0" dirty="0" smtClean="0"/>
              <a:t> the argument of abs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the minimal </a:t>
            </a:r>
            <a:r>
              <a:rPr lang="fr-FR" baseline="0" dirty="0" err="1" smtClean="0"/>
              <a:t>integer</a:t>
            </a:r>
            <a:r>
              <a:rPr lang="fr-FR" baseline="0" dirty="0" smtClean="0"/>
              <a:t> value.</a:t>
            </a:r>
          </a:p>
          <a:p>
            <a:r>
              <a:rPr lang="fr-FR" baseline="0" dirty="0" smtClean="0"/>
              <a:t>… and </a:t>
            </a:r>
            <a:r>
              <a:rPr lang="fr-FR" baseline="0" dirty="0" err="1" smtClean="0"/>
              <a:t>that’s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exactly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GNATprove</a:t>
            </a:r>
            <a:r>
              <a:rPr lang="fr-FR" baseline="0" dirty="0" smtClean="0"/>
              <a:t> tells us </a:t>
            </a:r>
            <a:r>
              <a:rPr lang="fr-FR" baseline="0" dirty="0" err="1" smtClean="0"/>
              <a:t>here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the value of </a:t>
            </a:r>
            <a:r>
              <a:rPr lang="fr-FR" baseline="0" dirty="0" err="1" smtClean="0"/>
              <a:t>counterexample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displays: Val = -32768</a:t>
            </a:r>
          </a:p>
          <a:p>
            <a:r>
              <a:rPr lang="fr-FR" baseline="0" dirty="0" smtClean="0"/>
              <a:t>If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follow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program’s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logic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value causes the first </a:t>
            </a:r>
            <a:r>
              <a:rPr lang="fr-FR" baseline="0" dirty="0" err="1" smtClean="0"/>
              <a:t>branch</a:t>
            </a:r>
            <a:r>
              <a:rPr lang="fr-FR" baseline="0" dirty="0" smtClean="0"/>
              <a:t> of the if to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taken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 the minimum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value and -256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returned</a:t>
            </a:r>
            <a:r>
              <a:rPr lang="fr-FR" baseline="0" dirty="0" smtClean="0"/>
              <a:t>…</a:t>
            </a:r>
          </a:p>
          <a:p>
            <a:r>
              <a:rPr lang="fr-FR" baseline="0" dirty="0" err="1" smtClean="0"/>
              <a:t>Wait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an </a:t>
            </a:r>
            <a:r>
              <a:rPr lang="fr-FR" baseline="0" dirty="0" err="1" smtClean="0"/>
              <a:t>error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here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should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the maximum!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463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Indeed</a:t>
            </a:r>
            <a:r>
              <a:rPr lang="fr-FR" dirty="0" smtClean="0"/>
              <a:t>, the </a:t>
            </a:r>
            <a:r>
              <a:rPr lang="fr-FR" dirty="0" err="1" smtClean="0"/>
              <a:t>error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Min and Max </a:t>
            </a:r>
            <a:r>
              <a:rPr lang="fr-FR" baseline="0" dirty="0" err="1" smtClean="0"/>
              <a:t>were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switched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here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Let’s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fix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rerun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GNATprove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85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This time, </a:t>
            </a:r>
            <a:r>
              <a:rPr lang="fr-FR" dirty="0" err="1" smtClean="0"/>
              <a:t>GNATprove</a:t>
            </a:r>
            <a:r>
              <a:rPr lang="fr-FR" dirty="0" smtClean="0"/>
              <a:t> issues a message </a:t>
            </a:r>
            <a:r>
              <a:rPr lang="fr-FR" dirty="0" err="1" smtClean="0"/>
              <a:t>that</a:t>
            </a:r>
            <a:r>
              <a:rPr lang="fr-FR" dirty="0" smtClean="0"/>
              <a:t> tells us </a:t>
            </a:r>
            <a:r>
              <a:rPr lang="fr-FR" dirty="0" err="1" smtClean="0"/>
              <a:t>that</a:t>
            </a:r>
            <a:r>
              <a:rPr lang="fr-FR" dirty="0" smtClean="0"/>
              <a:t> the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postcondition</a:t>
            </a:r>
            <a:r>
              <a:rPr lang="fr-FR" baseline="0" dirty="0" smtClean="0"/>
              <a:t> on line 4 </a:t>
            </a:r>
            <a:r>
              <a:rPr lang="fr-FR" baseline="0" dirty="0" err="1" smtClean="0"/>
              <a:t>may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fail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It </a:t>
            </a:r>
            <a:r>
              <a:rPr lang="fr-FR" baseline="0" dirty="0" err="1" smtClean="0"/>
              <a:t>would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harder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time to know </a:t>
            </a:r>
            <a:r>
              <a:rPr lang="fr-FR" baseline="0" dirty="0" err="1" smtClean="0"/>
              <a:t>just</a:t>
            </a:r>
            <a:r>
              <a:rPr lang="fr-FR" baseline="0" dirty="0" smtClean="0"/>
              <a:t> by </a:t>
            </a:r>
            <a:r>
              <a:rPr lang="fr-FR" baseline="0" dirty="0" err="1" smtClean="0"/>
              <a:t>looking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the code </a:t>
            </a:r>
            <a:r>
              <a:rPr lang="fr-FR" baseline="0" dirty="0" err="1" smtClean="0"/>
              <a:t>what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might</a:t>
            </a:r>
            <a:r>
              <a:rPr lang="fr-FR" baseline="0" dirty="0" smtClean="0"/>
              <a:t> go </a:t>
            </a:r>
            <a:r>
              <a:rPr lang="fr-FR" baseline="0" dirty="0" err="1" smtClean="0"/>
              <a:t>wrong</a:t>
            </a:r>
            <a:r>
              <a:rPr lang="fr-FR" baseline="0" dirty="0" smtClean="0"/>
              <a:t>, but </a:t>
            </a:r>
            <a:r>
              <a:rPr lang="fr-FR" baseline="0" dirty="0" err="1" smtClean="0"/>
              <a:t>GNATprove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again</a:t>
            </a:r>
            <a:r>
              <a:rPr lang="fr-FR" baseline="0" dirty="0" smtClean="0"/>
              <a:t> shows a value of a </a:t>
            </a:r>
            <a:r>
              <a:rPr lang="fr-FR" baseline="0" dirty="0" err="1" smtClean="0"/>
              <a:t>counterexample</a:t>
            </a:r>
            <a:r>
              <a:rPr lang="fr-FR" baseline="0" dirty="0" smtClean="0"/>
              <a:t>:</a:t>
            </a:r>
          </a:p>
          <a:p>
            <a:r>
              <a:rPr lang="fr-FR" baseline="0" dirty="0" err="1" smtClean="0"/>
              <a:t>When</a:t>
            </a:r>
            <a:r>
              <a:rPr lang="fr-FR" baseline="0" dirty="0" smtClean="0"/>
              <a:t> Val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-257 on entry, </a:t>
            </a:r>
            <a:r>
              <a:rPr lang="fr-FR" baseline="0" dirty="0" err="1" smtClean="0"/>
              <a:t>then</a:t>
            </a:r>
            <a:r>
              <a:rPr lang="fr-FR" baseline="0" dirty="0" smtClean="0"/>
              <a:t> the first </a:t>
            </a:r>
            <a:r>
              <a:rPr lang="fr-FR" baseline="0" dirty="0" err="1" smtClean="0"/>
              <a:t>branch</a:t>
            </a:r>
            <a:r>
              <a:rPr lang="fr-FR" baseline="0" dirty="0" smtClean="0"/>
              <a:t> of the if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taken</a:t>
            </a:r>
            <a:r>
              <a:rPr lang="fr-FR" baseline="0" dirty="0" smtClean="0"/>
              <a:t>, and the </a:t>
            </a:r>
            <a:r>
              <a:rPr lang="fr-FR" baseline="0" dirty="0" err="1" smtClean="0"/>
              <a:t>function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returns</a:t>
            </a:r>
            <a:r>
              <a:rPr lang="fr-FR" baseline="0" dirty="0" smtClean="0"/>
              <a:t> -256, as </a:t>
            </a:r>
            <a:r>
              <a:rPr lang="fr-FR" baseline="0" dirty="0" err="1" smtClean="0"/>
              <a:t>shown</a:t>
            </a:r>
            <a:r>
              <a:rPr lang="fr-FR" baseline="0" dirty="0" smtClean="0"/>
              <a:t> in the </a:t>
            </a:r>
            <a:r>
              <a:rPr lang="fr-FR" baseline="0" dirty="0" err="1" smtClean="0"/>
              <a:t>counterexample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displayed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looks correct!</a:t>
            </a:r>
          </a:p>
          <a:p>
            <a:r>
              <a:rPr lang="fr-FR" baseline="0" dirty="0" smtClean="0"/>
              <a:t>But the </a:t>
            </a:r>
            <a:r>
              <a:rPr lang="fr-FR" baseline="0" dirty="0" err="1" smtClean="0"/>
              <a:t>postcondition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requires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value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strictly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less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than</a:t>
            </a:r>
            <a:r>
              <a:rPr lang="fr-FR" baseline="0" dirty="0" smtClean="0"/>
              <a:t> -256!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351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I’ll</a:t>
            </a:r>
            <a:r>
              <a:rPr lang="fr-FR" dirty="0" smtClean="0"/>
              <a:t> </a:t>
            </a:r>
            <a:r>
              <a:rPr lang="fr-FR" dirty="0" err="1" smtClean="0"/>
              <a:t>present</a:t>
            </a:r>
            <a:r>
              <a:rPr lang="fr-FR" dirty="0" smtClean="0"/>
              <a:t> first the </a:t>
            </a:r>
            <a:r>
              <a:rPr lang="fr-FR" dirty="0" err="1" smtClean="0"/>
              <a:t>features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make</a:t>
            </a:r>
            <a:r>
              <a:rPr lang="fr-FR" dirty="0" smtClean="0"/>
              <a:t> SPARK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easy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adopt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easy</a:t>
            </a:r>
            <a:r>
              <a:rPr lang="fr-FR" baseline="0" dirty="0" smtClean="0"/>
              <a:t> to use.</a:t>
            </a:r>
          </a:p>
          <a:p>
            <a:r>
              <a:rPr lang="fr-FR" baseline="0" dirty="0" err="1" smtClean="0"/>
              <a:t>Then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I’ll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describe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number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existing</a:t>
            </a:r>
            <a:r>
              <a:rPr lang="fr-FR" baseline="0" dirty="0" smtClean="0"/>
              <a:t> use cases.</a:t>
            </a:r>
          </a:p>
          <a:p>
            <a:r>
              <a:rPr lang="fr-FR" baseline="0" dirty="0" smtClean="0"/>
              <a:t>I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give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the info on how to </a:t>
            </a:r>
            <a:r>
              <a:rPr lang="fr-FR" baseline="0" dirty="0" err="1" smtClean="0"/>
              <a:t>learn</a:t>
            </a:r>
            <a:r>
              <a:rPr lang="fr-FR" baseline="0" dirty="0" smtClean="0"/>
              <a:t> to use SPARK.</a:t>
            </a:r>
          </a:p>
          <a:p>
            <a:r>
              <a:rPr lang="fr-FR" baseline="0" dirty="0" smtClean="0"/>
              <a:t>And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finish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a focus on </a:t>
            </a:r>
            <a:r>
              <a:rPr lang="fr-FR" baseline="0" dirty="0" err="1" smtClean="0"/>
              <a:t>what’s</a:t>
            </a:r>
            <a:r>
              <a:rPr lang="fr-FR" baseline="0" dirty="0" smtClean="0"/>
              <a:t> cooking for the </a:t>
            </a:r>
            <a:r>
              <a:rPr lang="fr-FR" baseline="0" dirty="0" err="1" smtClean="0"/>
              <a:t>next</a:t>
            </a:r>
            <a:r>
              <a:rPr lang="fr-FR" baseline="0" dirty="0" smtClean="0"/>
              <a:t> release and </a:t>
            </a:r>
            <a:r>
              <a:rPr lang="fr-FR" baseline="0" dirty="0" err="1" smtClean="0"/>
              <a:t>beyond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726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err="1" smtClean="0"/>
              <a:t>That’s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error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here</a:t>
            </a:r>
            <a:r>
              <a:rPr lang="fr-FR" baseline="0" dirty="0" smtClean="0"/>
              <a:t>, the </a:t>
            </a:r>
            <a:r>
              <a:rPr lang="fr-FR" baseline="0" dirty="0" err="1" smtClean="0"/>
              <a:t>postcondition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too</a:t>
            </a:r>
            <a:r>
              <a:rPr lang="fr-FR" baseline="0" dirty="0" smtClean="0"/>
              <a:t> restrictive,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should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less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than</a:t>
            </a:r>
            <a:r>
              <a:rPr lang="fr-FR" baseline="0" dirty="0" smtClean="0"/>
              <a:t> or </a:t>
            </a:r>
            <a:r>
              <a:rPr lang="fr-FR" baseline="0" dirty="0" err="1" smtClean="0"/>
              <a:t>equal</a:t>
            </a:r>
            <a:r>
              <a:rPr lang="fr-FR" baseline="0" dirty="0" smtClean="0"/>
              <a:t>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031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So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fix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, and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continue </a:t>
            </a:r>
            <a:r>
              <a:rPr lang="fr-FR" baseline="0" dirty="0" err="1" smtClean="0"/>
              <a:t>interacting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way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find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next</a:t>
            </a:r>
            <a:r>
              <a:rPr lang="fr-FR" baseline="0" dirty="0" smtClean="0"/>
              <a:t> bug…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031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are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looking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beyond</a:t>
            </a:r>
            <a:r>
              <a:rPr lang="fr-FR" baseline="0" dirty="0" smtClean="0"/>
              <a:t> SPARK 16? </a:t>
            </a:r>
            <a:r>
              <a:rPr lang="fr-FR" baseline="0" dirty="0" err="1" smtClean="0"/>
              <a:t>We’re</a:t>
            </a:r>
            <a:r>
              <a:rPr lang="fr-FR" baseline="0" dirty="0" smtClean="0"/>
              <a:t> planning </a:t>
            </a:r>
            <a:r>
              <a:rPr lang="fr-FR" baseline="0" dirty="0" err="1" smtClean="0"/>
              <a:t>improvements</a:t>
            </a:r>
            <a:r>
              <a:rPr lang="fr-FR" baseline="0" dirty="0" smtClean="0"/>
              <a:t> in all directions:</a:t>
            </a:r>
          </a:p>
          <a:p>
            <a:pPr marL="171450" indent="-171450">
              <a:buFont typeface="Arial"/>
              <a:buChar char="•"/>
            </a:pPr>
            <a:r>
              <a:rPr lang="fr-FR" dirty="0" smtClean="0"/>
              <a:t>New </a:t>
            </a:r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r>
              <a:rPr lang="fr-FR" dirty="0" smtClean="0"/>
              <a:t>, to support Ada 2012 type invariants, and </a:t>
            </a:r>
            <a:r>
              <a:rPr lang="fr-FR" dirty="0" err="1" smtClean="0"/>
              <a:t>some</a:t>
            </a:r>
            <a:r>
              <a:rPr lang="fr-FR" dirty="0" smtClean="0"/>
              <a:t> simple pointers</a:t>
            </a:r>
          </a:p>
          <a:p>
            <a:pPr marL="171450" indent="-171450">
              <a:buFont typeface="Arial"/>
              <a:buChar char="•"/>
            </a:pPr>
            <a:r>
              <a:rPr lang="fr-FR" dirty="0" smtClean="0"/>
              <a:t>More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automatic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proofs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better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handling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proofs</a:t>
            </a:r>
            <a:r>
              <a:rPr lang="fr-FR" baseline="0" dirty="0" smtClean="0"/>
              <a:t> and an </a:t>
            </a:r>
            <a:r>
              <a:rPr lang="fr-FR" baseline="0" dirty="0" err="1" smtClean="0"/>
              <a:t>integration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our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CodePeer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static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analyzer</a:t>
            </a:r>
            <a:r>
              <a:rPr lang="fr-FR" baseline="0" dirty="0" smtClean="0"/>
              <a:t>. The goal of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integration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both</a:t>
            </a:r>
            <a:r>
              <a:rPr lang="fr-FR" baseline="0" dirty="0" smtClean="0"/>
              <a:t> to</a:t>
            </a:r>
          </a:p>
          <a:p>
            <a:pPr marL="628650" lvl="1" indent="-171450">
              <a:buFont typeface="Arial"/>
              <a:buChar char="•"/>
            </a:pPr>
            <a:r>
              <a:rPr lang="fr-FR" baseline="0" dirty="0" err="1" smtClean="0"/>
              <a:t>Prove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checks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would</a:t>
            </a:r>
            <a:r>
              <a:rPr lang="fr-FR" baseline="0" dirty="0" smtClean="0"/>
              <a:t> not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proved</a:t>
            </a:r>
            <a:r>
              <a:rPr lang="fr-FR" baseline="0" dirty="0" smtClean="0"/>
              <a:t> by </a:t>
            </a:r>
            <a:r>
              <a:rPr lang="fr-FR" baseline="0" dirty="0" err="1" smtClean="0"/>
              <a:t>proved</a:t>
            </a:r>
            <a:r>
              <a:rPr lang="fr-FR" baseline="0" dirty="0" smtClean="0"/>
              <a:t> Alt-Ergo, CVC4 and Z3.</a:t>
            </a:r>
          </a:p>
          <a:p>
            <a:pPr marL="628650" lvl="1" indent="-171450">
              <a:buFont typeface="Arial"/>
              <a:buChar char="•"/>
            </a:pPr>
            <a:r>
              <a:rPr lang="fr-FR" baseline="0" dirty="0" err="1" smtClean="0"/>
              <a:t>Prove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same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checks</a:t>
            </a:r>
            <a:r>
              <a:rPr lang="fr-FR" baseline="0" dirty="0" smtClean="0"/>
              <a:t> as Alt-Ergo, CVC4 and Z3 but </a:t>
            </a:r>
            <a:r>
              <a:rPr lang="fr-FR" baseline="0" dirty="0" err="1" smtClean="0"/>
              <a:t>faster</a:t>
            </a:r>
            <a:r>
              <a:rPr lang="fr-FR" baseline="0" dirty="0" smtClean="0"/>
              <a:t>! </a:t>
            </a:r>
            <a:r>
              <a:rPr lang="fr-FR" baseline="0" dirty="0" err="1" smtClean="0"/>
              <a:t>Typically</a:t>
            </a:r>
            <a:r>
              <a:rPr lang="fr-FR" baseline="0" dirty="0" smtClean="0"/>
              <a:t>, the </a:t>
            </a:r>
            <a:r>
              <a:rPr lang="fr-FR" baseline="0" dirty="0" err="1" smtClean="0"/>
              <a:t>kind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static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done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CodePeer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prove</a:t>
            </a:r>
            <a:r>
              <a:rPr lang="fr-FR" baseline="0" dirty="0" smtClean="0"/>
              <a:t> range and </a:t>
            </a:r>
            <a:r>
              <a:rPr lang="fr-FR" baseline="0" dirty="0" err="1" smtClean="0"/>
              <a:t>overflow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checks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very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quickly</a:t>
            </a:r>
            <a:r>
              <a:rPr lang="fr-FR" baseline="0" dirty="0" smtClean="0"/>
              <a:t>.</a:t>
            </a:r>
          </a:p>
          <a:p>
            <a:pPr marL="171450" lvl="0" indent="-171450">
              <a:buFont typeface="Arial"/>
              <a:buChar char="•"/>
            </a:pPr>
            <a:r>
              <a:rPr lang="fr-FR" baseline="0" dirty="0" err="1" smtClean="0"/>
              <a:t>Better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integration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SPARK and C, and </a:t>
            </a:r>
            <a:r>
              <a:rPr lang="fr-FR" baseline="0" dirty="0" err="1" smtClean="0"/>
              <a:t>provide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metrics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formal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developments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656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1675" y="449263"/>
            <a:ext cx="5453063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Start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story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supports </a:t>
            </a:r>
            <a:r>
              <a:rPr lang="fr-FR" baseline="0" dirty="0" err="1" smtClean="0"/>
              <a:t>my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bold</a:t>
            </a:r>
            <a:r>
              <a:rPr lang="fr-FR" baseline="0" dirty="0" smtClean="0"/>
              <a:t> claim.</a:t>
            </a:r>
          </a:p>
          <a:p>
            <a:r>
              <a:rPr lang="fr-FR" baseline="0" dirty="0" smtClean="0"/>
              <a:t>This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Crazyflie</a:t>
            </a:r>
            <a:r>
              <a:rPr lang="fr-FR" baseline="0" dirty="0" smtClean="0"/>
              <a:t>, a </a:t>
            </a:r>
            <a:r>
              <a:rPr lang="fr-FR" baseline="0" dirty="0" err="1" smtClean="0"/>
              <a:t>small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leisure</a:t>
            </a:r>
            <a:r>
              <a:rPr lang="fr-FR" baseline="0" dirty="0" smtClean="0"/>
              <a:t> drone, </a:t>
            </a:r>
            <a:r>
              <a:rPr lang="fr-FR" baseline="0" dirty="0" err="1" smtClean="0"/>
              <a:t>originally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programmed</a:t>
            </a:r>
            <a:r>
              <a:rPr lang="fr-FR" baseline="0" dirty="0" smtClean="0"/>
              <a:t> in C on top of </a:t>
            </a:r>
            <a:r>
              <a:rPr lang="fr-FR" baseline="0" dirty="0" err="1" smtClean="0"/>
              <a:t>FreeRTOS</a:t>
            </a:r>
            <a:r>
              <a:rPr lang="fr-FR" baseline="0" dirty="0" smtClean="0"/>
              <a:t> + </a:t>
            </a:r>
            <a:r>
              <a:rPr lang="fr-FR" baseline="0" dirty="0" err="1" smtClean="0"/>
              <a:t>libraries</a:t>
            </a:r>
            <a:r>
              <a:rPr lang="fr-FR" baseline="0" dirty="0" smtClean="0"/>
              <a:t>/drivers/</a:t>
            </a:r>
            <a:r>
              <a:rPr lang="fr-FR" baseline="0" dirty="0" err="1" smtClean="0"/>
              <a:t>etc</a:t>
            </a:r>
            <a:r>
              <a:rPr lang="fr-FR" baseline="0" dirty="0" smtClean="0"/>
              <a:t> all in C.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43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intern</a:t>
            </a:r>
            <a:r>
              <a:rPr lang="fr-FR" dirty="0" smtClean="0"/>
              <a:t> Anthony Leonardo </a:t>
            </a:r>
            <a:r>
              <a:rPr lang="fr-FR" dirty="0" err="1" smtClean="0"/>
              <a:t>Gracio</a:t>
            </a:r>
            <a:r>
              <a:rPr lang="fr-FR" dirty="0" smtClean="0"/>
              <a:t>.</a:t>
            </a:r>
          </a:p>
          <a:p>
            <a:r>
              <a:rPr lang="fr-FR" dirty="0" smtClean="0"/>
              <a:t>Anthony </a:t>
            </a:r>
            <a:r>
              <a:rPr lang="fr-FR" dirty="0" err="1" smtClean="0"/>
              <a:t>had</a:t>
            </a:r>
            <a:r>
              <a:rPr lang="fr-FR" dirty="0" smtClean="0"/>
              <a:t> </a:t>
            </a:r>
            <a:r>
              <a:rPr lang="fr-FR" dirty="0" err="1" smtClean="0"/>
              <a:t>little</a:t>
            </a:r>
            <a:r>
              <a:rPr lang="fr-FR" dirty="0" smtClean="0"/>
              <a:t> </a:t>
            </a:r>
            <a:r>
              <a:rPr lang="fr-FR" dirty="0" err="1" smtClean="0"/>
              <a:t>knowledge</a:t>
            </a:r>
            <a:r>
              <a:rPr lang="fr-FR" dirty="0" smtClean="0"/>
              <a:t> of Ada and no </a:t>
            </a:r>
            <a:r>
              <a:rPr lang="fr-FR" dirty="0" err="1" smtClean="0"/>
              <a:t>knowledge</a:t>
            </a:r>
            <a:r>
              <a:rPr lang="fr-FR" dirty="0" smtClean="0"/>
              <a:t> of SPARK or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any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static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tools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prior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internship</a:t>
            </a:r>
            <a:r>
              <a:rPr lang="fr-FR" baseline="0" dirty="0" smtClean="0"/>
              <a:t>.</a:t>
            </a:r>
          </a:p>
          <a:p>
            <a:r>
              <a:rPr lang="fr-FR" baseline="0" dirty="0" err="1" smtClean="0"/>
              <a:t>Yet</a:t>
            </a:r>
            <a:r>
              <a:rPr lang="fr-FR" baseline="0" dirty="0" smtClean="0"/>
              <a:t>, in 2 </a:t>
            </a:r>
            <a:r>
              <a:rPr lang="fr-FR" baseline="0" dirty="0" err="1" smtClean="0"/>
              <a:t>months</a:t>
            </a:r>
            <a:r>
              <a:rPr lang="fr-FR" baseline="0" dirty="0" smtClean="0"/>
              <a:t>, Anthony </a:t>
            </a:r>
            <a:r>
              <a:rPr lang="fr-FR" baseline="0" dirty="0" err="1" smtClean="0"/>
              <a:t>rewrote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completely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stabilization</a:t>
            </a:r>
            <a:r>
              <a:rPr lang="fr-FR" baseline="0" dirty="0" smtClean="0"/>
              <a:t> code of the </a:t>
            </a:r>
            <a:r>
              <a:rPr lang="fr-FR" baseline="0" dirty="0" err="1" smtClean="0"/>
              <a:t>Crazyflie</a:t>
            </a:r>
            <a:r>
              <a:rPr lang="fr-FR" baseline="0" dirty="0" smtClean="0"/>
              <a:t> in SPARK, and </a:t>
            </a:r>
            <a:r>
              <a:rPr lang="fr-FR" baseline="0" dirty="0" err="1" smtClean="0"/>
              <a:t>he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proved</a:t>
            </a:r>
            <a:r>
              <a:rPr lang="fr-FR" baseline="0" dirty="0" smtClean="0"/>
              <a:t> absence of </a:t>
            </a:r>
            <a:r>
              <a:rPr lang="fr-FR" baseline="0" dirty="0" err="1" smtClean="0"/>
              <a:t>run</a:t>
            </a:r>
            <a:r>
              <a:rPr lang="fr-FR" baseline="0" dirty="0" smtClean="0"/>
              <a:t>-time </a:t>
            </a:r>
            <a:r>
              <a:rPr lang="fr-FR" baseline="0" dirty="0" err="1" smtClean="0"/>
              <a:t>errors</a:t>
            </a:r>
            <a:r>
              <a:rPr lang="fr-FR" baseline="0" dirty="0" smtClean="0"/>
              <a:t> on the SPARK code.</a:t>
            </a:r>
          </a:p>
          <a:p>
            <a:r>
              <a:rPr lang="fr-FR" baseline="0" dirty="0" smtClean="0"/>
              <a:t>And the drone </a:t>
            </a:r>
            <a:r>
              <a:rPr lang="fr-FR" baseline="0" dirty="0" err="1" smtClean="0"/>
              <a:t>was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flying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better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stage.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4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Just </a:t>
            </a:r>
            <a:r>
              <a:rPr lang="fr-FR" dirty="0" err="1" smtClean="0"/>
              <a:t>give</a:t>
            </a:r>
            <a:r>
              <a:rPr lang="fr-FR" dirty="0" smtClean="0"/>
              <a:t> </a:t>
            </a:r>
            <a:r>
              <a:rPr lang="fr-FR" dirty="0" err="1" smtClean="0"/>
              <a:t>him</a:t>
            </a:r>
            <a:r>
              <a:rPr lang="fr-FR" dirty="0" smtClean="0"/>
              <a:t> 3 more </a:t>
            </a:r>
            <a:r>
              <a:rPr lang="fr-FR" dirty="0" err="1" smtClean="0"/>
              <a:t>months</a:t>
            </a:r>
            <a:r>
              <a:rPr lang="fr-FR" dirty="0" smtClean="0"/>
              <a:t>, and </a:t>
            </a:r>
            <a:r>
              <a:rPr lang="fr-FR" dirty="0" err="1" smtClean="0"/>
              <a:t>he</a:t>
            </a:r>
            <a:r>
              <a:rPr lang="fr-FR" dirty="0" smtClean="0"/>
              <a:t> </a:t>
            </a:r>
            <a:r>
              <a:rPr lang="fr-FR" dirty="0" err="1" smtClean="0"/>
              <a:t>rewrote</a:t>
            </a:r>
            <a:r>
              <a:rPr lang="fr-FR" dirty="0" smtClean="0"/>
              <a:t> the </a:t>
            </a:r>
            <a:r>
              <a:rPr lang="fr-FR" dirty="0" err="1" smtClean="0"/>
              <a:t>complete</a:t>
            </a:r>
            <a:r>
              <a:rPr lang="fr-FR" dirty="0" smtClean="0"/>
              <a:t> </a:t>
            </a:r>
            <a:r>
              <a:rPr lang="fr-FR" dirty="0" err="1" smtClean="0"/>
              <a:t>firmware</a:t>
            </a:r>
            <a:r>
              <a:rPr lang="fr-FR" baseline="0" dirty="0" smtClean="0"/>
              <a:t> in SPARK and Ada.</a:t>
            </a:r>
          </a:p>
          <a:p>
            <a:r>
              <a:rPr lang="fr-FR" baseline="0" dirty="0" smtClean="0"/>
              <a:t>And </a:t>
            </a:r>
            <a:r>
              <a:rPr lang="fr-FR" baseline="0" dirty="0" err="1" smtClean="0"/>
              <a:t>now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expect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prove</a:t>
            </a:r>
            <a:r>
              <a:rPr lang="fr-FR" baseline="0" dirty="0" smtClean="0"/>
              <a:t> absence of </a:t>
            </a:r>
            <a:r>
              <a:rPr lang="fr-FR" baseline="0" dirty="0" err="1" smtClean="0"/>
              <a:t>concurrency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errors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upcoming</a:t>
            </a:r>
            <a:r>
              <a:rPr lang="fr-FR" baseline="0" dirty="0" smtClean="0"/>
              <a:t> version of SPARK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supports </a:t>
            </a:r>
            <a:r>
              <a:rPr lang="fr-FR" baseline="0" dirty="0" err="1" smtClean="0"/>
              <a:t>Ravenscar</a:t>
            </a:r>
            <a:r>
              <a:rPr lang="fr-FR" baseline="0" dirty="0" smtClean="0"/>
              <a:t> (</a:t>
            </a:r>
            <a:r>
              <a:rPr lang="fr-FR" baseline="0" dirty="0" err="1" smtClean="0"/>
              <a:t>safe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tasking</a:t>
            </a:r>
            <a:r>
              <a:rPr lang="fr-FR" baseline="0" dirty="0" smtClean="0"/>
              <a:t> in Ada)</a:t>
            </a:r>
          </a:p>
          <a:p>
            <a:r>
              <a:rPr lang="fr-FR" baseline="0" dirty="0" err="1" smtClean="0"/>
              <a:t>Anthony’s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assessment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SPARK </a:t>
            </a:r>
            <a:r>
              <a:rPr lang="fr-FR" baseline="0" dirty="0" err="1" smtClean="0"/>
              <a:t>was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was</a:t>
            </a:r>
            <a:r>
              <a:rPr lang="fr-FR" baseline="0" dirty="0" smtClean="0"/>
              <a:t> intuitive! Not the </a:t>
            </a:r>
            <a:r>
              <a:rPr lang="fr-FR" baseline="0" dirty="0" err="1" smtClean="0"/>
              <a:t>typical</a:t>
            </a:r>
            <a:r>
              <a:rPr lang="fr-FR" baseline="0" dirty="0" smtClean="0"/>
              <a:t> feedback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people </a:t>
            </a:r>
            <a:r>
              <a:rPr lang="fr-FR" baseline="0" dirty="0" err="1" smtClean="0"/>
              <a:t>who</a:t>
            </a:r>
            <a:r>
              <a:rPr lang="fr-FR" baseline="0" dirty="0" smtClean="0"/>
              <a:t> use </a:t>
            </a:r>
            <a:r>
              <a:rPr lang="fr-FR" baseline="0" dirty="0" err="1" smtClean="0"/>
              <a:t>formal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methods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tools</a:t>
            </a:r>
            <a:r>
              <a:rPr lang="fr-FR" baseline="0" dirty="0" smtClean="0"/>
              <a:t>.</a:t>
            </a:r>
          </a:p>
          <a:p>
            <a:r>
              <a:rPr lang="fr-FR" baseline="0" dirty="0" err="1" smtClean="0"/>
              <a:t>You’ll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see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demo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Crazyflie</a:t>
            </a:r>
            <a:r>
              <a:rPr lang="fr-FR" baseline="0" dirty="0" smtClean="0"/>
              <a:t> in the </a:t>
            </a:r>
            <a:r>
              <a:rPr lang="fr-FR" baseline="0" dirty="0" err="1" smtClean="0"/>
              <a:t>next</a:t>
            </a:r>
            <a:r>
              <a:rPr lang="fr-FR" baseline="0" dirty="0" smtClean="0"/>
              <a:t> talk </a:t>
            </a:r>
            <a:r>
              <a:rPr lang="fr-FR" baseline="0" dirty="0" err="1" smtClean="0"/>
              <a:t>btw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36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make</a:t>
            </a:r>
            <a:r>
              <a:rPr lang="fr-FR" baseline="0" dirty="0" smtClean="0"/>
              <a:t> SPARK </a:t>
            </a:r>
            <a:r>
              <a:rPr lang="fr-FR" baseline="0" dirty="0" err="1" smtClean="0"/>
              <a:t>easy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adopt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processes</a:t>
            </a:r>
            <a:r>
              <a:rPr lang="fr-FR" baseline="0" dirty="0" smtClean="0"/>
              <a:t>:</a:t>
            </a:r>
          </a:p>
          <a:p>
            <a:pPr marL="171450" indent="-171450">
              <a:buFont typeface="Arial"/>
              <a:buChar char="•"/>
            </a:pPr>
            <a:r>
              <a:rPr lang="fr-FR" baseline="0" dirty="0" smtClean="0"/>
              <a:t>SPARK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Ada! </a:t>
            </a:r>
          </a:p>
          <a:p>
            <a:pPr marL="171450" indent="-171450">
              <a:buFont typeface="Arial"/>
              <a:buChar char="•"/>
            </a:pPr>
            <a:r>
              <a:rPr lang="fr-FR" baseline="0" dirty="0" smtClean="0"/>
              <a:t>SPARK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AdaCore </a:t>
            </a:r>
            <a:r>
              <a:rPr lang="fr-FR" baseline="0" dirty="0" err="1" smtClean="0"/>
              <a:t>technology</a:t>
            </a:r>
            <a:r>
              <a:rPr lang="fr-FR" baseline="0" dirty="0" smtClean="0"/>
              <a:t>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72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r>
              <a:rPr lang="fr-FR" dirty="0" smtClean="0"/>
              <a:t> of SPARK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easy</a:t>
            </a:r>
            <a:r>
              <a:rPr lang="fr-FR" baseline="0" dirty="0" smtClean="0"/>
              <a:t> to use:</a:t>
            </a:r>
          </a:p>
          <a:p>
            <a:pPr marL="171450" indent="-171450">
              <a:buFont typeface="Arial"/>
              <a:buChar char="•"/>
            </a:pPr>
            <a:r>
              <a:rPr lang="fr-FR" dirty="0" smtClean="0"/>
              <a:t>SPARK </a:t>
            </a:r>
            <a:r>
              <a:rPr lang="fr-FR" dirty="0" err="1" smtClean="0"/>
              <a:t>listens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!</a:t>
            </a:r>
          </a:p>
          <a:p>
            <a:pPr marL="171450" indent="-171450">
              <a:buFont typeface="Arial"/>
              <a:buChar char="•"/>
            </a:pPr>
            <a:r>
              <a:rPr lang="fr-FR" dirty="0" smtClean="0"/>
              <a:t>SPARK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talks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63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identified</a:t>
            </a:r>
            <a:r>
              <a:rPr lang="fr-FR" dirty="0" smtClean="0"/>
              <a:t> a </a:t>
            </a:r>
            <a:r>
              <a:rPr lang="fr-FR" dirty="0" err="1" smtClean="0"/>
              <a:t>number</a:t>
            </a:r>
            <a:r>
              <a:rPr lang="fr-FR" dirty="0" smtClean="0"/>
              <a:t> of use cases for SPARK. </a:t>
            </a:r>
            <a:r>
              <a:rPr lang="fr-FR" dirty="0" err="1" smtClean="0"/>
              <a:t>Here</a:t>
            </a:r>
            <a:r>
              <a:rPr lang="fr-FR" dirty="0" smtClean="0"/>
              <a:t> are the 5 more </a:t>
            </a:r>
            <a:r>
              <a:rPr lang="fr-FR" dirty="0" err="1" smtClean="0"/>
              <a:t>common</a:t>
            </a:r>
            <a:r>
              <a:rPr lang="fr-FR" dirty="0" smtClean="0"/>
              <a:t> </a:t>
            </a:r>
            <a:r>
              <a:rPr lang="fr-FR" dirty="0" err="1" smtClean="0"/>
              <a:t>ones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91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Focus</a:t>
            </a:r>
            <a:r>
              <a:rPr lang="fr-FR" baseline="0" dirty="0" smtClean="0"/>
              <a:t> on how proof and test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combined</a:t>
            </a:r>
            <a:r>
              <a:rPr lang="fr-FR" baseline="0" dirty="0" smtClean="0"/>
              <a:t> in 2 </a:t>
            </a:r>
            <a:r>
              <a:rPr lang="fr-FR" baseline="0" dirty="0" err="1" smtClean="0"/>
              <a:t>slides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52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400300"/>
            <a:ext cx="7239000" cy="1600200"/>
          </a:xfr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4000" b="1" i="0" kern="1200" cap="none" baseline="0">
                <a:solidFill>
                  <a:srgbClr val="2D72AD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076700"/>
            <a:ext cx="4772528" cy="825500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tx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4" name="Picture 3" descr="techday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28700"/>
            <a:ext cx="2590800" cy="110204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28866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28866"/>
            <a:ext cx="58674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29/09/15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29/09/15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29/09/15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5296959"/>
            <a:ext cx="2133600" cy="304271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29/09/15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5296959"/>
            <a:ext cx="2895600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5296959"/>
            <a:ext cx="2133600" cy="304271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29/09/15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 descr="techday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714500"/>
            <a:ext cx="5029200" cy="213926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Titl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29/09/15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techdaysOnDark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714500"/>
            <a:ext cx="5088166" cy="216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7849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24693"/>
            <a:ext cx="8077200" cy="952500"/>
          </a:xfrm>
        </p:spPr>
        <p:txBody>
          <a:bodyPr anchor="ctr" anchorCtr="0">
            <a:normAutofit/>
          </a:bodyPr>
          <a:lstStyle>
            <a:lvl1pPr algn="l">
              <a:defRPr lang="en-US" sz="3600" b="1" i="0" dirty="0">
                <a:solidFill>
                  <a:srgbClr val="2D72AD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30344"/>
            <a:ext cx="8077200" cy="3581136"/>
          </a:xfrm>
        </p:spPr>
        <p:txBody>
          <a:bodyPr>
            <a:normAutofit/>
          </a:bodyPr>
          <a:lstStyle>
            <a:lvl1pPr>
              <a:defRPr sz="2000">
                <a:latin typeface="Helvetica"/>
                <a:cs typeface="Helvetica"/>
              </a:defRPr>
            </a:lvl1pPr>
            <a:lvl2pPr>
              <a:defRPr sz="2000">
                <a:latin typeface="Helvetica"/>
                <a:cs typeface="Helvetica"/>
              </a:defRPr>
            </a:lvl2pPr>
            <a:lvl3pPr>
              <a:defRPr sz="2000">
                <a:latin typeface="Helvetica"/>
                <a:cs typeface="Helvetica"/>
              </a:defRPr>
            </a:lvl3pPr>
            <a:lvl4pPr>
              <a:defRPr sz="2000">
                <a:latin typeface="Helvetica"/>
                <a:cs typeface="Helvetica"/>
              </a:defRPr>
            </a:lvl4pPr>
            <a:lvl5pPr>
              <a:defRPr sz="2000"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29/09/15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5296959"/>
            <a:ext cx="2133600" cy="304271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 i="0">
                <a:solidFill>
                  <a:srgbClr val="2D72AD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33501"/>
            <a:ext cx="4038600" cy="37716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333501"/>
            <a:ext cx="4038600" cy="37716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29/09/15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 i="0">
                <a:solidFill>
                  <a:srgbClr val="2D72AD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812396"/>
            <a:ext cx="4040188" cy="32927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7" y="1812396"/>
            <a:ext cx="4041775" cy="32927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29/09/15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27543"/>
            <a:ext cx="5111750" cy="48775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29/09/15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29/09/15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29/09/15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28866"/>
            <a:ext cx="80772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333501"/>
            <a:ext cx="80772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29/09/15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techdays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4794350"/>
            <a:ext cx="1447800" cy="6158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4" r:id="rId3"/>
    <p:sldLayoutId id="2147483650" r:id="rId4"/>
    <p:sldLayoutId id="2147483652" r:id="rId5"/>
    <p:sldLayoutId id="2147483653" r:id="rId6"/>
    <p:sldLayoutId id="2147483656" r:id="rId7"/>
    <p:sldLayoutId id="2147483657" r:id="rId8"/>
    <p:sldLayoutId id="2147483658" r:id="rId9"/>
    <p:sldLayoutId id="2147483659" r:id="rId10"/>
    <p:sldLayoutId id="2147483654" r:id="rId11"/>
    <p:sldLayoutId id="2147483655" r:id="rId12"/>
    <p:sldLayoutId id="2147483663" r:id="rId13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3600" b="1" i="0" kern="1200" dirty="0" smtClean="0">
          <a:solidFill>
            <a:srgbClr val="2D72AD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gi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9.gi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9.gi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23.xm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24.xml"/><Relationship Id="rId6" Type="http://schemas.openxmlformats.org/officeDocument/2006/relationships/image" Target="../media/image5.png"/><Relationship Id="rId7" Type="http://schemas.openxmlformats.org/officeDocument/2006/relationships/image" Target="../media/image12.png"/><Relationship Id="rId8" Type="http://schemas.openxmlformats.org/officeDocument/2006/relationships/image" Target="../media/image13.jpg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51046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Use Cases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D72AD"/>
                </a:solidFill>
              </a:rPr>
              <a:t>Safe coding standard </a:t>
            </a:r>
            <a:r>
              <a:rPr lang="en-US" dirty="0" smtClean="0"/>
              <a:t>for critical (embedded) software</a:t>
            </a:r>
          </a:p>
          <a:p>
            <a:pPr lvl="1"/>
            <a:r>
              <a:rPr lang="en-US" dirty="0" smtClean="0"/>
              <a:t>Increases portability across compilers/platforms</a:t>
            </a:r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Prove </a:t>
            </a:r>
            <a:r>
              <a:rPr lang="en-US" b="1" dirty="0" smtClean="0">
                <a:solidFill>
                  <a:srgbClr val="2D72AD"/>
                </a:solidFill>
              </a:rPr>
              <a:t>absence of run-time errors </a:t>
            </a:r>
            <a:r>
              <a:rPr lang="en-US" dirty="0" smtClean="0"/>
              <a:t>(</a:t>
            </a:r>
            <a:r>
              <a:rPr lang="en-US" dirty="0" err="1" smtClean="0"/>
              <a:t>AoRTE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 replacement of robustness testing</a:t>
            </a:r>
          </a:p>
          <a:p>
            <a:pPr lvl="1"/>
            <a:r>
              <a:rPr lang="en-US" dirty="0" smtClean="0"/>
              <a:t>Equivalent to exhaustive testing</a:t>
            </a:r>
          </a:p>
          <a:p>
            <a:pPr lvl="1"/>
            <a:r>
              <a:rPr lang="en-US" dirty="0" smtClean="0"/>
              <a:t>Few contracts required</a:t>
            </a:r>
          </a:p>
          <a:p>
            <a:pPr lvl="1"/>
            <a:r>
              <a:rPr lang="en-US" dirty="0" smtClean="0"/>
              <a:t>Typically 95% - 98% of RTE </a:t>
            </a:r>
            <a:r>
              <a:rPr lang="en-US" dirty="0" smtClean="0"/>
              <a:t>proved automatically</a:t>
            </a:r>
            <a:endParaRPr lang="en-US" dirty="0" smtClean="0"/>
          </a:p>
          <a:p>
            <a:pPr lvl="1"/>
            <a:r>
              <a:rPr lang="en-US" b="1" dirty="0" smtClean="0"/>
              <a:t>Proof can be completed by testing</a:t>
            </a:r>
            <a:endParaRPr lang="en-US" b="1" dirty="0" smtClean="0">
              <a:solidFill>
                <a:srgbClr val="2D72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0602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Use Cases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Prove </a:t>
            </a:r>
            <a:r>
              <a:rPr lang="en-US" b="1" dirty="0" smtClean="0">
                <a:solidFill>
                  <a:srgbClr val="2D72AD"/>
                </a:solidFill>
              </a:rPr>
              <a:t>correct integration </a:t>
            </a:r>
            <a:r>
              <a:rPr lang="en-US" dirty="0" smtClean="0"/>
              <a:t>between components</a:t>
            </a:r>
          </a:p>
          <a:p>
            <a:pPr lvl="1"/>
            <a:r>
              <a:rPr lang="en-US" dirty="0" smtClean="0"/>
              <a:t>In replacement of defensive coding</a:t>
            </a:r>
          </a:p>
          <a:p>
            <a:pPr lvl="1"/>
            <a:r>
              <a:rPr lang="en-US" dirty="0" smtClean="0"/>
              <a:t>Simple contracts are needed</a:t>
            </a:r>
          </a:p>
          <a:p>
            <a:pPr lvl="1"/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Prove </a:t>
            </a:r>
            <a:r>
              <a:rPr lang="en-US" b="1" dirty="0" smtClean="0">
                <a:solidFill>
                  <a:srgbClr val="2D72AD"/>
                </a:solidFill>
              </a:rPr>
              <a:t>functional correctness </a:t>
            </a:r>
            <a:r>
              <a:rPr lang="en-US" dirty="0" smtClean="0"/>
              <a:t>(including input partitioning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 replacement of unit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More complex contracts are needed</a:t>
            </a:r>
          </a:p>
          <a:p>
            <a:pPr lvl="1"/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Safe </a:t>
            </a:r>
            <a:r>
              <a:rPr lang="en-US" b="1" dirty="0" smtClean="0">
                <a:solidFill>
                  <a:srgbClr val="2D72AD"/>
                </a:solidFill>
              </a:rPr>
              <a:t>optimization of run-time checks</a:t>
            </a:r>
          </a:p>
        </p:txBody>
      </p:sp>
    </p:spTree>
    <p:extLst>
      <p:ext uri="{BB962C8B-B14F-4D97-AF65-F5344CB8AC3E}">
        <p14:creationId xmlns:p14="http://schemas.microsoft.com/office/powerpoint/2010/main" val="334266291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Combining Proof and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At the level of individual runtime checks</a:t>
            </a:r>
          </a:p>
          <a:p>
            <a:pPr lvl="1"/>
            <a:r>
              <a:rPr lang="en-US" dirty="0" smtClean="0"/>
              <a:t>Possible RTE covered by tests</a:t>
            </a:r>
          </a:p>
          <a:p>
            <a:pPr lvl="1"/>
            <a:r>
              <a:rPr lang="en-US" dirty="0" smtClean="0"/>
              <a:t>Also the approach in </a:t>
            </a:r>
            <a:r>
              <a:rPr lang="en-US" dirty="0" err="1" smtClean="0"/>
              <a:t>VectorCAST</a:t>
            </a:r>
            <a:r>
              <a:rPr lang="en-US" dirty="0" smtClean="0"/>
              <a:t> with </a:t>
            </a:r>
            <a:r>
              <a:rPr lang="en-US" dirty="0" err="1" smtClean="0"/>
              <a:t>CodePeer</a:t>
            </a:r>
            <a:endParaRPr lang="en-US" dirty="0" smtClean="0"/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Between </a:t>
            </a:r>
            <a:r>
              <a:rPr lang="en-US" b="1" dirty="0">
                <a:solidFill>
                  <a:srgbClr val="2D72AD"/>
                </a:solidFill>
              </a:rPr>
              <a:t>proof and integration testing</a:t>
            </a:r>
          </a:p>
          <a:p>
            <a:pPr lvl="1"/>
            <a:r>
              <a:rPr lang="en-US" dirty="0"/>
              <a:t>Contract used for </a:t>
            </a:r>
            <a:r>
              <a:rPr lang="en-US" dirty="0" err="1"/>
              <a:t>AoRTE</a:t>
            </a:r>
            <a:r>
              <a:rPr lang="en-US" dirty="0"/>
              <a:t> at unit level</a:t>
            </a:r>
          </a:p>
          <a:p>
            <a:pPr lvl="1"/>
            <a:r>
              <a:rPr lang="en-US" u="sng" dirty="0"/>
              <a:t>Same</a:t>
            </a:r>
            <a:r>
              <a:rPr lang="en-US" dirty="0"/>
              <a:t> contract used for integration testing (</a:t>
            </a:r>
            <a:r>
              <a:rPr lang="en-US" u="sng" dirty="0"/>
              <a:t>no unit tests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2D72AD"/>
                </a:solidFill>
              </a:rPr>
              <a:t>Between proof and unit testing</a:t>
            </a:r>
          </a:p>
          <a:p>
            <a:pPr lvl="1"/>
            <a:r>
              <a:rPr lang="en-US" dirty="0"/>
              <a:t>Contract as boundary between </a:t>
            </a:r>
            <a:r>
              <a:rPr lang="en-US" dirty="0" smtClean="0"/>
              <a:t>proof </a:t>
            </a:r>
            <a:r>
              <a:rPr lang="en-US" dirty="0"/>
              <a:t>and unit </a:t>
            </a:r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Very relevant in DO-178C context for avionics</a:t>
            </a:r>
            <a:endParaRPr lang="en-US" dirty="0"/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23749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SPARK: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Overview of SPARK Language (SPARK User’s Guide)</a:t>
            </a:r>
          </a:p>
          <a:p>
            <a:pPr lvl="1"/>
            <a:r>
              <a:rPr lang="en-US" dirty="0" smtClean="0"/>
              <a:t>Subprogram contracts</a:t>
            </a:r>
          </a:p>
          <a:p>
            <a:pPr lvl="1"/>
            <a:r>
              <a:rPr lang="en-US" dirty="0" smtClean="0"/>
              <a:t>Package contracts</a:t>
            </a:r>
          </a:p>
          <a:p>
            <a:pPr lvl="1"/>
            <a:r>
              <a:rPr lang="en-US" dirty="0" smtClean="0"/>
              <a:t>Type contracts</a:t>
            </a:r>
          </a:p>
          <a:p>
            <a:pPr lvl="1"/>
            <a:r>
              <a:rPr lang="en-US" dirty="0"/>
              <a:t>Tagged Types and </a:t>
            </a:r>
            <a:r>
              <a:rPr lang="en-US" dirty="0" err="1"/>
              <a:t>Liskov</a:t>
            </a:r>
            <a:r>
              <a:rPr lang="en-US" dirty="0"/>
              <a:t> Substitution </a:t>
            </a:r>
            <a:r>
              <a:rPr lang="en-US" dirty="0" smtClean="0"/>
              <a:t>Principle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SPARK Book (McCormick &amp; Chapin)</a:t>
            </a:r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SPARK Courses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Tutorials, webinars, trainings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AdaCore University (</a:t>
            </a:r>
            <a:r>
              <a:rPr lang="en-US" dirty="0" err="1" smtClean="0">
                <a:solidFill>
                  <a:srgbClr val="2D72AD"/>
                </a:solidFill>
              </a:rPr>
              <a:t>u.adacore.com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4" name="Image 3" descr="logo-isolat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619500"/>
            <a:ext cx="1143000" cy="1865462"/>
          </a:xfrm>
          <a:prstGeom prst="rect">
            <a:avLst/>
          </a:prstGeom>
        </p:spPr>
      </p:pic>
      <p:pic>
        <p:nvPicPr>
          <p:cNvPr id="5" name="Image 4" descr="SPARK_Book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333500"/>
            <a:ext cx="1524000" cy="219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5726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SPARK: </a:t>
            </a:r>
            <a:r>
              <a:rPr lang="en-US" dirty="0" err="1" smtClean="0"/>
              <a:t>GNATprove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Formal Verification with </a:t>
            </a:r>
            <a:r>
              <a:rPr lang="en-US" b="1" dirty="0" err="1" smtClean="0">
                <a:solidFill>
                  <a:srgbClr val="2D72AD"/>
                </a:solidFill>
              </a:rPr>
              <a:t>GNATprove</a:t>
            </a:r>
            <a:r>
              <a:rPr lang="en-US" b="1" dirty="0" smtClean="0">
                <a:solidFill>
                  <a:srgbClr val="2D72AD"/>
                </a:solidFill>
              </a:rPr>
              <a:t> (SPARK User’s Guide)</a:t>
            </a:r>
          </a:p>
          <a:p>
            <a:pPr lvl="1"/>
            <a:r>
              <a:rPr lang="en-US" dirty="0" smtClean="0"/>
              <a:t>Running the tool and viewing results, but also…</a:t>
            </a:r>
          </a:p>
          <a:p>
            <a:pPr lvl="1"/>
            <a:r>
              <a:rPr lang="en-US" dirty="0" smtClean="0"/>
              <a:t>How to use </a:t>
            </a:r>
            <a:r>
              <a:rPr lang="en-US" dirty="0" err="1" smtClean="0"/>
              <a:t>GNATprove</a:t>
            </a:r>
            <a:r>
              <a:rPr lang="en-US" dirty="0" smtClean="0"/>
              <a:t> in a team</a:t>
            </a:r>
          </a:p>
          <a:p>
            <a:pPr lvl="1"/>
            <a:r>
              <a:rPr lang="en-US" dirty="0" smtClean="0"/>
              <a:t>How to write subprogram contracts</a:t>
            </a:r>
          </a:p>
          <a:p>
            <a:pPr lvl="1"/>
            <a:r>
              <a:rPr lang="en-US" dirty="0" smtClean="0"/>
              <a:t>How to investigate unproved checks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GNATprove</a:t>
            </a:r>
            <a:r>
              <a:rPr lang="en-US" b="1" dirty="0" smtClean="0">
                <a:solidFill>
                  <a:srgbClr val="2D72AD"/>
                </a:solidFill>
              </a:rPr>
              <a:t> by Example (SPARK User’s Guide)</a:t>
            </a:r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SPARK Book and Courses</a:t>
            </a:r>
          </a:p>
        </p:txBody>
      </p:sp>
      <p:pic>
        <p:nvPicPr>
          <p:cNvPr id="4" name="Image 3" descr="logo-isola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619500"/>
            <a:ext cx="1143000" cy="1865462"/>
          </a:xfrm>
          <a:prstGeom prst="rect">
            <a:avLst/>
          </a:prstGeom>
        </p:spPr>
      </p:pic>
      <p:pic>
        <p:nvPicPr>
          <p:cNvPr id="5" name="Image 4" descr="SPARK_Boo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147190"/>
            <a:ext cx="1116735" cy="160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4399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Next </a:t>
            </a:r>
            <a:r>
              <a:rPr lang="en-US" dirty="0"/>
              <a:t>R</a:t>
            </a:r>
            <a:r>
              <a:rPr lang="en-US" dirty="0" smtClean="0"/>
              <a:t>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D72AD"/>
                </a:solidFill>
              </a:rPr>
              <a:t>New language features</a:t>
            </a:r>
          </a:p>
          <a:p>
            <a:pPr lvl="1"/>
            <a:r>
              <a:rPr lang="en-US" dirty="0"/>
              <a:t>Support for </a:t>
            </a:r>
            <a:r>
              <a:rPr lang="en-US" dirty="0" err="1"/>
              <a:t>Ravenscar</a:t>
            </a:r>
            <a:r>
              <a:rPr lang="en-US" dirty="0"/>
              <a:t> profile of tasking</a:t>
            </a:r>
          </a:p>
          <a:p>
            <a:pPr lvl="1"/>
            <a:r>
              <a:rPr lang="en-US" dirty="0"/>
              <a:t>Support for ghost code</a:t>
            </a:r>
          </a:p>
          <a:p>
            <a:pPr lvl="1"/>
            <a:r>
              <a:rPr lang="en-US" dirty="0"/>
              <a:t>Support for type predicates</a:t>
            </a:r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provability</a:t>
            </a:r>
          </a:p>
          <a:p>
            <a:pPr lvl="1"/>
            <a:r>
              <a:rPr lang="en-US" dirty="0" smtClean="0"/>
              <a:t>New </a:t>
            </a:r>
            <a:r>
              <a:rPr lang="en-US" dirty="0" err="1" smtClean="0"/>
              <a:t>provers</a:t>
            </a:r>
            <a:r>
              <a:rPr lang="en-US" dirty="0" smtClean="0"/>
              <a:t> CVC4 and Z3 (in addition to Alt-Ergo)</a:t>
            </a:r>
          </a:p>
          <a:p>
            <a:pPr lvl="1"/>
            <a:r>
              <a:rPr lang="en-US" dirty="0" smtClean="0"/>
              <a:t>Much better handling of </a:t>
            </a:r>
            <a:r>
              <a:rPr lang="en-US" dirty="0" smtClean="0"/>
              <a:t>modular integers and bitwise arithmetic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interaction</a:t>
            </a:r>
            <a:endParaRPr lang="en-US" b="1" dirty="0">
              <a:solidFill>
                <a:srgbClr val="2D72AD"/>
              </a:solidFill>
            </a:endParaRPr>
          </a:p>
          <a:p>
            <a:pPr lvl="1"/>
            <a:r>
              <a:rPr lang="en-US" dirty="0" smtClean="0"/>
              <a:t>Generation of counterexamples when not proved </a:t>
            </a:r>
          </a:p>
        </p:txBody>
      </p:sp>
    </p:spTree>
    <p:extLst>
      <p:ext uri="{BB962C8B-B14F-4D97-AF65-F5344CB8AC3E}">
        <p14:creationId xmlns:p14="http://schemas.microsoft.com/office/powerpoint/2010/main" val="403730858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Next </a:t>
            </a:r>
            <a:r>
              <a:rPr lang="en-US" dirty="0"/>
              <a:t>R</a:t>
            </a:r>
            <a:r>
              <a:rPr lang="en-US" dirty="0" smtClean="0"/>
              <a:t>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D72AD"/>
                </a:solidFill>
              </a:rPr>
              <a:t>New language features</a:t>
            </a:r>
          </a:p>
          <a:p>
            <a:pPr lvl="1"/>
            <a:r>
              <a:rPr lang="en-US" dirty="0"/>
              <a:t>Support for </a:t>
            </a:r>
            <a:r>
              <a:rPr lang="en-US" dirty="0" err="1"/>
              <a:t>Ravenscar</a:t>
            </a:r>
            <a:r>
              <a:rPr lang="en-US" dirty="0"/>
              <a:t> profile of tasking</a:t>
            </a:r>
          </a:p>
          <a:p>
            <a:pPr lvl="1"/>
            <a:r>
              <a:rPr lang="en-US" b="1" dirty="0"/>
              <a:t>Support for ghost code</a:t>
            </a:r>
          </a:p>
          <a:p>
            <a:pPr lvl="1"/>
            <a:r>
              <a:rPr lang="en-US" dirty="0"/>
              <a:t>Support for type predicates</a:t>
            </a:r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provability</a:t>
            </a:r>
          </a:p>
          <a:p>
            <a:pPr lvl="1"/>
            <a:r>
              <a:rPr lang="en-US" dirty="0" smtClean="0"/>
              <a:t>New </a:t>
            </a:r>
            <a:r>
              <a:rPr lang="en-US" dirty="0" err="1" smtClean="0"/>
              <a:t>provers</a:t>
            </a:r>
            <a:r>
              <a:rPr lang="en-US" dirty="0" smtClean="0"/>
              <a:t> CVC4 and Z3 (in addition to Alt-Ergo)</a:t>
            </a:r>
          </a:p>
          <a:p>
            <a:pPr lvl="1"/>
            <a:r>
              <a:rPr lang="en-US" dirty="0"/>
              <a:t>Much better handling of modular integers and bitwise arithmetic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interaction</a:t>
            </a:r>
            <a:endParaRPr lang="en-US" b="1" dirty="0">
              <a:solidFill>
                <a:srgbClr val="2D72AD"/>
              </a:solidFill>
            </a:endParaRPr>
          </a:p>
          <a:p>
            <a:pPr lvl="1"/>
            <a:r>
              <a:rPr lang="en-US" b="1" dirty="0" smtClean="0"/>
              <a:t>Generation of counterexamples when not proved </a:t>
            </a:r>
          </a:p>
        </p:txBody>
      </p:sp>
    </p:spTree>
    <p:extLst>
      <p:ext uri="{BB962C8B-B14F-4D97-AF65-F5344CB8AC3E}">
        <p14:creationId xmlns:p14="http://schemas.microsoft.com/office/powerpoint/2010/main" val="422472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for Ghost Code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971800" y="3162300"/>
            <a:ext cx="1371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smtClean="0">
                <a:solidFill>
                  <a:schemeClr val="bg1"/>
                </a:solidFill>
                <a:latin typeface="Helvetica"/>
                <a:cs typeface="Helvetica"/>
              </a:rPr>
              <a:t>code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590800" y="1714500"/>
            <a:ext cx="22098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contracts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429000" y="2530614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Helvetica"/>
                <a:cs typeface="Helvetica"/>
              </a:rPr>
              <a:t>+</a:t>
            </a:r>
            <a:endParaRPr lang="fr-FR" sz="4000" dirty="0">
              <a:latin typeface="Helvetica"/>
              <a:cs typeface="Helvetica"/>
            </a:endParaRPr>
          </a:p>
        </p:txBody>
      </p:sp>
      <p:sp>
        <p:nvSpPr>
          <p:cNvPr id="8" name="Flèche vers la droite 7"/>
          <p:cNvSpPr/>
          <p:nvPr/>
        </p:nvSpPr>
        <p:spPr>
          <a:xfrm>
            <a:off x="1524000" y="2095500"/>
            <a:ext cx="9906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324600" y="3162300"/>
            <a:ext cx="2514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executable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1863744"/>
            <a:ext cx="1295400" cy="1146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g</a:t>
            </a:r>
            <a:r>
              <a:rPr lang="en-US" dirty="0" smtClean="0"/>
              <a:t>host </a:t>
            </a:r>
          </a:p>
          <a:p>
            <a:pPr marL="0" indent="0">
              <a:buNone/>
            </a:pP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11" name="Flèche vers la droite 10"/>
          <p:cNvSpPr/>
          <p:nvPr/>
        </p:nvSpPr>
        <p:spPr>
          <a:xfrm>
            <a:off x="4419600" y="3543300"/>
            <a:ext cx="1828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24400" y="31623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13" name="Flèche vers la droite 12"/>
          <p:cNvSpPr/>
          <p:nvPr/>
        </p:nvSpPr>
        <p:spPr>
          <a:xfrm rot="1823950">
            <a:off x="4839668" y="2799152"/>
            <a:ext cx="1373473" cy="2129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 rot="1799537">
            <a:off x="4772736" y="2353773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w</a:t>
            </a:r>
            <a:r>
              <a:rPr lang="en-US" dirty="0" smtClean="0"/>
              <a:t>ith assertions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200400" y="4568844"/>
            <a:ext cx="59716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>
                <a:solidFill>
                  <a:srgbClr val="2D72AD"/>
                </a:solidFill>
              </a:rPr>
              <a:t>u</a:t>
            </a:r>
            <a:r>
              <a:rPr lang="en-US" sz="4400" b="1" dirty="0" smtClean="0">
                <a:solidFill>
                  <a:srgbClr val="2D72AD"/>
                </a:solidFill>
              </a:rPr>
              <a:t>sed in formal + test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29583413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for Ghost Code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971800" y="3162300"/>
            <a:ext cx="1371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smtClean="0">
                <a:solidFill>
                  <a:schemeClr val="bg1"/>
                </a:solidFill>
                <a:latin typeface="Helvetica"/>
                <a:cs typeface="Helvetica"/>
              </a:rPr>
              <a:t>code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590800" y="1714500"/>
            <a:ext cx="22098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contracts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429000" y="2530614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Helvetica"/>
                <a:cs typeface="Helvetica"/>
              </a:rPr>
              <a:t>+</a:t>
            </a:r>
            <a:endParaRPr lang="fr-FR" sz="4000" dirty="0">
              <a:latin typeface="Helvetica"/>
              <a:cs typeface="Helvetica"/>
            </a:endParaRPr>
          </a:p>
        </p:txBody>
      </p:sp>
      <p:sp>
        <p:nvSpPr>
          <p:cNvPr id="8" name="Flèche vers la droite 7"/>
          <p:cNvSpPr/>
          <p:nvPr/>
        </p:nvSpPr>
        <p:spPr>
          <a:xfrm>
            <a:off x="1524000" y="2095500"/>
            <a:ext cx="9906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324600" y="3162300"/>
            <a:ext cx="2514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executable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1863744"/>
            <a:ext cx="1295400" cy="1146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g</a:t>
            </a:r>
            <a:r>
              <a:rPr lang="en-US" dirty="0" smtClean="0"/>
              <a:t>host </a:t>
            </a:r>
          </a:p>
          <a:p>
            <a:pPr marL="0" indent="0">
              <a:buNone/>
            </a:pP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11" name="Flèche vers la droite 10"/>
          <p:cNvSpPr/>
          <p:nvPr/>
        </p:nvSpPr>
        <p:spPr>
          <a:xfrm>
            <a:off x="4419600" y="3543300"/>
            <a:ext cx="1828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24400" y="31623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13" name="Flèche vers la droite 12"/>
          <p:cNvSpPr/>
          <p:nvPr/>
        </p:nvSpPr>
        <p:spPr>
          <a:xfrm rot="1823950">
            <a:off x="4839668" y="2799152"/>
            <a:ext cx="1373473" cy="2129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 rot="1799537">
            <a:off x="4772736" y="2353773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w</a:t>
            </a:r>
            <a:r>
              <a:rPr lang="en-US" dirty="0" smtClean="0"/>
              <a:t>ith assertions</a:t>
            </a:r>
            <a:endParaRPr lang="en-US" dirty="0"/>
          </a:p>
        </p:txBody>
      </p:sp>
      <p:sp>
        <p:nvSpPr>
          <p:cNvPr id="15" name="Flèche vers la droite 14"/>
          <p:cNvSpPr/>
          <p:nvPr/>
        </p:nvSpPr>
        <p:spPr>
          <a:xfrm>
            <a:off x="1600200" y="3543300"/>
            <a:ext cx="1295400" cy="2317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3009900"/>
            <a:ext cx="16002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ghost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variables,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t</a:t>
            </a:r>
            <a:r>
              <a:rPr lang="en-US" dirty="0" smtClean="0"/>
              <a:t>ypes,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200400" y="4568844"/>
            <a:ext cx="59716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>
                <a:solidFill>
                  <a:srgbClr val="2D72AD"/>
                </a:solidFill>
              </a:rPr>
              <a:t>u</a:t>
            </a:r>
            <a:r>
              <a:rPr lang="en-US" sz="4400" b="1" dirty="0" smtClean="0">
                <a:solidFill>
                  <a:srgbClr val="2D72AD"/>
                </a:solidFill>
              </a:rPr>
              <a:t>sed in formal + test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80114779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for Ghost Code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971800" y="3162300"/>
            <a:ext cx="1371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smtClean="0">
                <a:solidFill>
                  <a:schemeClr val="bg1"/>
                </a:solidFill>
                <a:latin typeface="Helvetica"/>
                <a:cs typeface="Helvetica"/>
              </a:rPr>
              <a:t>code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590800" y="1714500"/>
            <a:ext cx="2209800" cy="990600"/>
          </a:xfrm>
          <a:prstGeom prst="roundRect">
            <a:avLst/>
          </a:prstGeom>
          <a:solidFill>
            <a:srgbClr val="2D72AD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contracts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429000" y="2530614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Helvetica"/>
                <a:cs typeface="Helvetica"/>
              </a:rPr>
              <a:t>+</a:t>
            </a:r>
            <a:endParaRPr lang="fr-FR" sz="4000" dirty="0">
              <a:latin typeface="Helvetica"/>
              <a:cs typeface="Helvetica"/>
            </a:endParaRPr>
          </a:p>
        </p:txBody>
      </p:sp>
      <p:sp>
        <p:nvSpPr>
          <p:cNvPr id="8" name="Flèche vers la droite 7"/>
          <p:cNvSpPr/>
          <p:nvPr/>
        </p:nvSpPr>
        <p:spPr>
          <a:xfrm>
            <a:off x="1524000" y="2095500"/>
            <a:ext cx="990600" cy="228600"/>
          </a:xfrm>
          <a:prstGeom prst="rightArrow">
            <a:avLst/>
          </a:prstGeom>
          <a:solidFill>
            <a:srgbClr val="2D72AD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324600" y="3162300"/>
            <a:ext cx="2514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executable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1863744"/>
            <a:ext cx="1295400" cy="1146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host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functions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Flèche vers la droite 10"/>
          <p:cNvSpPr/>
          <p:nvPr/>
        </p:nvSpPr>
        <p:spPr>
          <a:xfrm>
            <a:off x="4419600" y="3543300"/>
            <a:ext cx="1828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24400" y="31623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13" name="Flèche vers la droite 12"/>
          <p:cNvSpPr/>
          <p:nvPr/>
        </p:nvSpPr>
        <p:spPr>
          <a:xfrm rot="1823950">
            <a:off x="4839668" y="2799152"/>
            <a:ext cx="1373473" cy="212920"/>
          </a:xfrm>
          <a:prstGeom prst="rightArrow">
            <a:avLst/>
          </a:prstGeom>
          <a:solidFill>
            <a:srgbClr val="2D72AD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 rot="1799537">
            <a:off x="4772736" y="2353773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A6A6A6"/>
                </a:solidFill>
              </a:rPr>
              <a:t>w</a:t>
            </a:r>
            <a:r>
              <a:rPr lang="en-US" dirty="0" smtClean="0">
                <a:solidFill>
                  <a:srgbClr val="A6A6A6"/>
                </a:solidFill>
              </a:rPr>
              <a:t>ith assertions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15" name="Flèche vers la droite 14"/>
          <p:cNvSpPr/>
          <p:nvPr/>
        </p:nvSpPr>
        <p:spPr>
          <a:xfrm>
            <a:off x="1600200" y="3543300"/>
            <a:ext cx="1295400" cy="231756"/>
          </a:xfrm>
          <a:prstGeom prst="rightArrow">
            <a:avLst/>
          </a:prstGeom>
          <a:solidFill>
            <a:srgbClr val="2D72AD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3009900"/>
            <a:ext cx="16002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A6A6A6"/>
                </a:solidFill>
              </a:rPr>
              <a:t>ghost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A6A6A6"/>
                </a:solidFill>
              </a:rPr>
              <a:t>variables,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A6A6A6"/>
                </a:solidFill>
              </a:rPr>
              <a:t>t</a:t>
            </a:r>
            <a:r>
              <a:rPr lang="en-US" dirty="0" smtClean="0">
                <a:solidFill>
                  <a:srgbClr val="A6A6A6"/>
                </a:solidFill>
              </a:rPr>
              <a:t>ypes,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A6A6A6"/>
                </a:solidFill>
              </a:rPr>
              <a:t>procedures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971800" y="4568844"/>
            <a:ext cx="62002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>
                <a:solidFill>
                  <a:srgbClr val="2D72AD"/>
                </a:solidFill>
              </a:rPr>
              <a:t>r</a:t>
            </a:r>
            <a:r>
              <a:rPr lang="en-US" sz="4400" b="1" dirty="0" smtClean="0">
                <a:solidFill>
                  <a:srgbClr val="2D72AD"/>
                </a:solidFill>
              </a:rPr>
              <a:t>emoved in final build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0685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2014 – Formal Verification Made Easy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err="1" smtClean="0">
                <a:latin typeface="+mn-lt"/>
              </a:rPr>
              <a:t>Yannick</a:t>
            </a:r>
            <a:r>
              <a:rPr lang="en-US" sz="2400" dirty="0" smtClean="0">
                <a:latin typeface="+mn-lt"/>
              </a:rPr>
              <a:t> Moy</a:t>
            </a:r>
          </a:p>
          <a:p>
            <a:r>
              <a:rPr lang="en-US" sz="2400" dirty="0" smtClean="0">
                <a:latin typeface="+mn-lt"/>
              </a:rPr>
              <a:t>October 1</a:t>
            </a:r>
            <a:r>
              <a:rPr lang="en-US" sz="2400" baseline="30000" dirty="0" smtClean="0">
                <a:latin typeface="+mn-lt"/>
              </a:rPr>
              <a:t>st</a:t>
            </a:r>
            <a:r>
              <a:rPr lang="en-US" sz="2400" dirty="0" smtClean="0">
                <a:latin typeface="+mn-lt"/>
              </a:rPr>
              <a:t> 2015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Counter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pic>
        <p:nvPicPr>
          <p:cNvPr id="4" name="Image 3" descr="saturate_initi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57300"/>
            <a:ext cx="66421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5055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Counter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pic>
        <p:nvPicPr>
          <p:cNvPr id="3" name="Image 2" descr="saturate_step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81100"/>
            <a:ext cx="6680200" cy="32766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4686300"/>
            <a:ext cx="7162800" cy="5365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saturate.adb:4:16: medium: overflow check might fail</a:t>
            </a:r>
          </a:p>
        </p:txBody>
      </p:sp>
    </p:spTree>
    <p:extLst>
      <p:ext uri="{BB962C8B-B14F-4D97-AF65-F5344CB8AC3E}">
        <p14:creationId xmlns:p14="http://schemas.microsoft.com/office/powerpoint/2010/main" val="412628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Counter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pic>
        <p:nvPicPr>
          <p:cNvPr id="3" name="Image 2" descr="saturate_step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81100"/>
            <a:ext cx="6680200" cy="32766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4686300"/>
            <a:ext cx="7162800" cy="5365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saturate.adb:4:16: medium: overflow check might fail</a:t>
            </a:r>
          </a:p>
        </p:txBody>
      </p:sp>
      <p:pic>
        <p:nvPicPr>
          <p:cNvPr id="5" name="Image 4" descr="magnify-glass00-5152582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552700"/>
            <a:ext cx="27813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4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Counter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pic>
        <p:nvPicPr>
          <p:cNvPr id="4" name="Image 3" descr="saturate_step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81100"/>
            <a:ext cx="6680200" cy="34163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81200" y="4686300"/>
            <a:ext cx="7162800" cy="5365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saturate.adb:4:16: medium: </a:t>
            </a:r>
            <a:r>
              <a:rPr lang="en-US" dirty="0" err="1" smtClean="0">
                <a:latin typeface="Courier New"/>
                <a:cs typeface="Courier New"/>
              </a:rPr>
              <a:t>postcondition</a:t>
            </a:r>
            <a:r>
              <a:rPr lang="en-US" dirty="0" smtClean="0">
                <a:latin typeface="Courier New"/>
                <a:cs typeface="Courier New"/>
              </a:rPr>
              <a:t> might </a:t>
            </a:r>
            <a:r>
              <a:rPr lang="en-US" dirty="0">
                <a:latin typeface="Courier New"/>
                <a:cs typeface="Courier New"/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366993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Counter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pic>
        <p:nvPicPr>
          <p:cNvPr id="4" name="Image 3" descr="saturate_step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81100"/>
            <a:ext cx="6680200" cy="3416300"/>
          </a:xfrm>
          <a:prstGeom prst="rect">
            <a:avLst/>
          </a:prstGeom>
        </p:spPr>
      </p:pic>
      <p:pic>
        <p:nvPicPr>
          <p:cNvPr id="5" name="Image 4" descr="magnify-glass00-5152582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409700"/>
            <a:ext cx="2781300" cy="27813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4686300"/>
            <a:ext cx="7162800" cy="5365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saturate.adb:4:16: medium: </a:t>
            </a:r>
            <a:r>
              <a:rPr lang="en-US" dirty="0" err="1" smtClean="0">
                <a:latin typeface="Courier New"/>
                <a:cs typeface="Courier New"/>
              </a:rPr>
              <a:t>postcondition</a:t>
            </a:r>
            <a:r>
              <a:rPr lang="en-US" dirty="0" smtClean="0">
                <a:latin typeface="Courier New"/>
                <a:cs typeface="Courier New"/>
              </a:rPr>
              <a:t> might </a:t>
            </a:r>
            <a:r>
              <a:rPr lang="en-US" dirty="0">
                <a:latin typeface="Courier New"/>
                <a:cs typeface="Courier New"/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344469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coun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81100"/>
            <a:ext cx="6681216" cy="34198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Counter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pic>
        <p:nvPicPr>
          <p:cNvPr id="5" name="Image 4" descr="magnify-glass00-5152582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409700"/>
            <a:ext cx="2781300" cy="27813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4686300"/>
            <a:ext cx="7162800" cy="5365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saturate.adb:4:16: medium: </a:t>
            </a:r>
            <a:r>
              <a:rPr lang="en-US" dirty="0" err="1" smtClean="0">
                <a:latin typeface="Courier New"/>
                <a:cs typeface="Courier New"/>
              </a:rPr>
              <a:t>postcondition</a:t>
            </a:r>
            <a:r>
              <a:rPr lang="en-US" dirty="0" smtClean="0">
                <a:latin typeface="Courier New"/>
                <a:cs typeface="Courier New"/>
              </a:rPr>
              <a:t> might </a:t>
            </a:r>
            <a:r>
              <a:rPr lang="en-US" dirty="0">
                <a:latin typeface="Courier New"/>
                <a:cs typeface="Courier New"/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305692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Beyond The Next </a:t>
            </a:r>
            <a:r>
              <a:rPr lang="en-US" dirty="0"/>
              <a:t>R</a:t>
            </a:r>
            <a:r>
              <a:rPr lang="en-US" dirty="0" smtClean="0"/>
              <a:t>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D72AD"/>
                </a:solidFill>
              </a:rPr>
              <a:t>New language features</a:t>
            </a:r>
          </a:p>
          <a:p>
            <a:pPr lvl="1"/>
            <a:r>
              <a:rPr lang="en-US" dirty="0" smtClean="0"/>
              <a:t>Support for type invariants</a:t>
            </a:r>
          </a:p>
          <a:p>
            <a:pPr lvl="1"/>
            <a:r>
              <a:rPr lang="en-US" dirty="0" smtClean="0"/>
              <a:t>Support </a:t>
            </a:r>
            <a:r>
              <a:rPr lang="en-US" dirty="0"/>
              <a:t>for </a:t>
            </a:r>
            <a:r>
              <a:rPr lang="en-US" dirty="0" smtClean="0"/>
              <a:t>simple pointers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</a:t>
            </a:r>
            <a:r>
              <a:rPr lang="en-US" b="1" dirty="0" smtClean="0">
                <a:solidFill>
                  <a:srgbClr val="2D72AD"/>
                </a:solidFill>
              </a:rPr>
              <a:t>provability</a:t>
            </a:r>
            <a:endParaRPr lang="en-US" b="1" dirty="0" smtClean="0">
              <a:solidFill>
                <a:srgbClr val="2D72AD"/>
              </a:solidFill>
            </a:endParaRPr>
          </a:p>
          <a:p>
            <a:pPr lvl="1"/>
            <a:r>
              <a:rPr lang="en-US" dirty="0" smtClean="0"/>
              <a:t>Better handling of floats</a:t>
            </a:r>
          </a:p>
          <a:p>
            <a:pPr lvl="1"/>
            <a:r>
              <a:rPr lang="en-US" dirty="0" smtClean="0"/>
              <a:t>Integration </a:t>
            </a:r>
            <a:r>
              <a:rPr lang="en-US" dirty="0" smtClean="0"/>
              <a:t>of </a:t>
            </a:r>
            <a:r>
              <a:rPr lang="en-US" dirty="0" err="1" smtClean="0"/>
              <a:t>CodePeer</a:t>
            </a:r>
            <a:r>
              <a:rPr lang="en-US" dirty="0" smtClean="0"/>
              <a:t> static analysis in </a:t>
            </a:r>
            <a:r>
              <a:rPr lang="en-US" dirty="0" err="1" smtClean="0"/>
              <a:t>GNATprove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interaction</a:t>
            </a:r>
            <a:endParaRPr lang="en-US" b="1" dirty="0">
              <a:solidFill>
                <a:srgbClr val="2D72AD"/>
              </a:solidFill>
            </a:endParaRPr>
          </a:p>
          <a:p>
            <a:pPr lvl="1"/>
            <a:r>
              <a:rPr lang="en-US" dirty="0" smtClean="0"/>
              <a:t>Better integration between SPARK and C</a:t>
            </a:r>
          </a:p>
          <a:p>
            <a:pPr lvl="1"/>
            <a:r>
              <a:rPr lang="en-US" dirty="0" smtClean="0"/>
              <a:t>Metrics and indicators for formal developments</a:t>
            </a:r>
          </a:p>
        </p:txBody>
      </p:sp>
    </p:spTree>
    <p:extLst>
      <p:ext uri="{BB962C8B-B14F-4D97-AF65-F5344CB8AC3E}">
        <p14:creationId xmlns:p14="http://schemas.microsoft.com/office/powerpoint/2010/main" val="300500111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SPARK Is Good For You…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330344"/>
            <a:ext cx="8077200" cy="39655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If you want to get guarantees about your software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At a reasonable cost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With your existing team / tools / processes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… We’re here to help!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Resources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SPARK Pro webpage</a:t>
            </a:r>
          </a:p>
          <a:p>
            <a:pPr marL="0" indent="0"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2D72AD"/>
                </a:solidFill>
              </a:rPr>
              <a:t> http</a:t>
            </a:r>
            <a:r>
              <a:rPr lang="en-US" dirty="0">
                <a:solidFill>
                  <a:srgbClr val="2D72AD"/>
                </a:solidFill>
              </a:rPr>
              <a:t>://www.adacore.com/</a:t>
            </a:r>
            <a:r>
              <a:rPr lang="en-US" dirty="0" smtClean="0">
                <a:solidFill>
                  <a:srgbClr val="2D72AD"/>
                </a:solidFill>
              </a:rPr>
              <a:t>sparkpro</a:t>
            </a:r>
          </a:p>
          <a:p>
            <a:pPr marL="0" indent="0"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SPARK community page</a:t>
            </a:r>
          </a:p>
          <a:p>
            <a:pPr marL="0" indent="0">
              <a:buNone/>
              <a:defRPr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2D72AD"/>
                </a:solidFill>
              </a:rPr>
              <a:t>http</a:t>
            </a:r>
            <a:r>
              <a:rPr lang="en-US" dirty="0">
                <a:solidFill>
                  <a:srgbClr val="2D72AD"/>
                </a:solidFill>
              </a:rPr>
              <a:t>://www.spark-2014.</a:t>
            </a:r>
            <a:r>
              <a:rPr lang="en-US" dirty="0" smtClean="0">
                <a:solidFill>
                  <a:srgbClr val="2D72AD"/>
                </a:solidFill>
              </a:rPr>
              <a:t>org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SPARK User’s Guide</a:t>
            </a:r>
          </a:p>
          <a:p>
            <a:pPr marL="0" indent="0">
              <a:buNone/>
              <a:defRPr/>
            </a:pPr>
            <a:r>
              <a:rPr lang="en-US" dirty="0" smtClean="0">
                <a:solidFill>
                  <a:srgbClr val="2D72AD"/>
                </a:solidFill>
              </a:rPr>
              <a:t>     http</a:t>
            </a:r>
            <a:r>
              <a:rPr lang="en-US" dirty="0">
                <a:solidFill>
                  <a:srgbClr val="2D72AD"/>
                </a:solidFill>
              </a:rPr>
              <a:t>://</a:t>
            </a:r>
            <a:r>
              <a:rPr lang="en-US" dirty="0" err="1">
                <a:solidFill>
                  <a:srgbClr val="2D72AD"/>
                </a:solidFill>
              </a:rPr>
              <a:t>docs.adacore.com</a:t>
            </a:r>
            <a:r>
              <a:rPr lang="en-US" dirty="0">
                <a:solidFill>
                  <a:srgbClr val="2D72AD"/>
                </a:solidFill>
              </a:rPr>
              <a:t>/spark2014-docs/html/</a:t>
            </a:r>
            <a:r>
              <a:rPr lang="en-US" dirty="0" err="1" smtClean="0">
                <a:solidFill>
                  <a:srgbClr val="2D72AD"/>
                </a:solidFill>
              </a:rPr>
              <a:t>ug</a:t>
            </a:r>
            <a:endParaRPr lang="en-US" dirty="0" smtClean="0">
              <a:solidFill>
                <a:srgbClr val="2D72AD"/>
              </a:solidFill>
            </a:endParaRP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AdaCore University</a:t>
            </a:r>
          </a:p>
          <a:p>
            <a:pPr marL="0" indent="0">
              <a:buNone/>
              <a:defRPr/>
            </a:pPr>
            <a:r>
              <a:rPr lang="en-US" dirty="0" smtClean="0">
                <a:solidFill>
                  <a:srgbClr val="2D72AD"/>
                </a:solidFill>
              </a:rPr>
              <a:t>     http</a:t>
            </a:r>
            <a:r>
              <a:rPr lang="en-US" dirty="0">
                <a:solidFill>
                  <a:srgbClr val="2D72AD"/>
                </a:solidFill>
              </a:rPr>
              <a:t>://</a:t>
            </a:r>
            <a:r>
              <a:rPr lang="en-US" dirty="0" err="1" smtClean="0">
                <a:solidFill>
                  <a:srgbClr val="2D72AD"/>
                </a:solidFill>
              </a:rPr>
              <a:t>u.adacore.com</a:t>
            </a:r>
            <a:endParaRPr lang="en-US" u="sng" dirty="0" smtClean="0">
              <a:solidFill>
                <a:srgbClr val="2D72AD"/>
              </a:solidFill>
            </a:endParaRPr>
          </a:p>
        </p:txBody>
      </p:sp>
      <p:pic>
        <p:nvPicPr>
          <p:cNvPr id="4" name="Image 3" descr="logo-isolat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619500"/>
            <a:ext cx="1143000" cy="1865462"/>
          </a:xfrm>
          <a:prstGeom prst="rect">
            <a:avLst/>
          </a:prstGeom>
        </p:spPr>
      </p:pic>
      <p:pic>
        <p:nvPicPr>
          <p:cNvPr id="2" name="Image 1" descr="spark_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324100"/>
            <a:ext cx="3124200" cy="419814"/>
          </a:xfrm>
          <a:prstGeom prst="rect">
            <a:avLst/>
          </a:prstGeom>
        </p:spPr>
      </p:pic>
      <p:pic>
        <p:nvPicPr>
          <p:cNvPr id="3" name="Image 2" descr="SPARK_Pro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952500"/>
            <a:ext cx="1981200" cy="88812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29493"/>
            <a:ext cx="8077200" cy="4309207"/>
          </a:xfrm>
        </p:spPr>
        <p:txBody>
          <a:bodyPr>
            <a:normAutofit/>
          </a:bodyPr>
          <a:lstStyle/>
          <a:p>
            <a:r>
              <a:rPr lang="en-US" dirty="0" smtClean="0"/>
              <a:t>Easy to </a:t>
            </a:r>
            <a:r>
              <a:rPr lang="en-US" dirty="0"/>
              <a:t>a</a:t>
            </a:r>
            <a:r>
              <a:rPr lang="en-US" dirty="0" smtClean="0"/>
              <a:t>dopt, easy to use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Multiple use cases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Learning SPARK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Technical roadmap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90396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razyflize 0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47700"/>
            <a:ext cx="4521200" cy="33909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314700"/>
            <a:ext cx="38862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Crazyflie</a:t>
            </a:r>
            <a:r>
              <a:rPr lang="en-US" b="1" dirty="0" smtClean="0">
                <a:solidFill>
                  <a:srgbClr val="2D72AD"/>
                </a:solidFill>
              </a:rPr>
              <a:t> 2.0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1800 </a:t>
            </a:r>
            <a:r>
              <a:rPr lang="en-US" dirty="0" err="1" smtClean="0"/>
              <a:t>sloc</a:t>
            </a:r>
            <a:r>
              <a:rPr lang="en-US" dirty="0" smtClean="0"/>
              <a:t> stabilization in C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</a:t>
            </a:r>
            <a:r>
              <a:rPr lang="en-US" dirty="0" err="1" smtClean="0"/>
              <a:t>FreeRTOS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2677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razyflize 0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47700"/>
            <a:ext cx="4521200" cy="3390900"/>
          </a:xfrm>
          <a:prstGeom prst="rect">
            <a:avLst/>
          </a:prstGeom>
        </p:spPr>
      </p:pic>
      <p:pic>
        <p:nvPicPr>
          <p:cNvPr id="10" name="Image 9" descr="viade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229100"/>
            <a:ext cx="1320800" cy="132080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3314700"/>
            <a:ext cx="3886200" cy="167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Crazyflie</a:t>
            </a:r>
            <a:r>
              <a:rPr lang="en-US" b="1" dirty="0" smtClean="0">
                <a:solidFill>
                  <a:srgbClr val="2D72AD"/>
                </a:solidFill>
              </a:rPr>
              <a:t> 2.0</a:t>
            </a:r>
          </a:p>
          <a:p>
            <a:pPr marL="0" indent="0">
              <a:buNone/>
            </a:pPr>
            <a:r>
              <a:rPr lang="en-US" dirty="0" smtClean="0"/>
              <a:t>1800 </a:t>
            </a:r>
            <a:r>
              <a:rPr lang="en-US" dirty="0" err="1" smtClean="0"/>
              <a:t>sloc</a:t>
            </a:r>
            <a:r>
              <a:rPr lang="en-US" dirty="0" smtClean="0"/>
              <a:t> stabilization in C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FreeRTOS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…</a:t>
            </a:r>
            <a:endParaRPr lang="en-US" dirty="0"/>
          </a:p>
        </p:txBody>
      </p:sp>
      <p:sp>
        <p:nvSpPr>
          <p:cNvPr id="15" name="Flèche vers la droite 14"/>
          <p:cNvSpPr/>
          <p:nvPr/>
        </p:nvSpPr>
        <p:spPr>
          <a:xfrm>
            <a:off x="3581400" y="3619500"/>
            <a:ext cx="16002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410200" y="3314700"/>
            <a:ext cx="38862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Crazyflie</a:t>
            </a:r>
            <a:r>
              <a:rPr lang="en-US" b="1" dirty="0" smtClean="0">
                <a:solidFill>
                  <a:srgbClr val="2D72AD"/>
                </a:solidFill>
              </a:rPr>
              <a:t> in Ada/SPARK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2100 </a:t>
            </a:r>
            <a:r>
              <a:rPr lang="en-US" dirty="0" err="1" smtClean="0"/>
              <a:t>sloc</a:t>
            </a:r>
            <a:r>
              <a:rPr lang="en-US" dirty="0" smtClean="0"/>
              <a:t> stabilization in SPARK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/>
              <a:t>p</a:t>
            </a:r>
            <a:r>
              <a:rPr lang="en-US" b="1" dirty="0" smtClean="0"/>
              <a:t>roved no run-time errors!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</a:t>
            </a:r>
            <a:r>
              <a:rPr lang="en-US" dirty="0" err="1" smtClean="0"/>
              <a:t>FreeRTOS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…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19600" y="0"/>
            <a:ext cx="47270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 smtClean="0">
                <a:solidFill>
                  <a:srgbClr val="2D72AD"/>
                </a:solidFill>
              </a:rPr>
              <a:t>2 months later…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94122871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razyflize 0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47700"/>
            <a:ext cx="4521200" cy="3390900"/>
          </a:xfrm>
          <a:prstGeom prst="rect">
            <a:avLst/>
          </a:prstGeom>
        </p:spPr>
      </p:pic>
      <p:pic>
        <p:nvPicPr>
          <p:cNvPr id="10" name="Image 9" descr="viade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229100"/>
            <a:ext cx="1320800" cy="1320800"/>
          </a:xfrm>
          <a:prstGeom prst="rect">
            <a:avLst/>
          </a:prstGeom>
        </p:spPr>
      </p:pic>
      <p:sp>
        <p:nvSpPr>
          <p:cNvPr id="15" name="Flèche vers la droite 14"/>
          <p:cNvSpPr/>
          <p:nvPr/>
        </p:nvSpPr>
        <p:spPr>
          <a:xfrm>
            <a:off x="3581400" y="3619500"/>
            <a:ext cx="16002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410200" y="3314700"/>
            <a:ext cx="4191000" cy="240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Crazyflie</a:t>
            </a:r>
            <a:r>
              <a:rPr lang="en-US" b="1" dirty="0" smtClean="0">
                <a:solidFill>
                  <a:srgbClr val="2D72AD"/>
                </a:solidFill>
              </a:rPr>
              <a:t> in Ada/SPARK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2100 </a:t>
            </a:r>
            <a:r>
              <a:rPr lang="en-US" dirty="0" err="1" smtClean="0"/>
              <a:t>sloc</a:t>
            </a:r>
            <a:r>
              <a:rPr lang="en-US" dirty="0" smtClean="0"/>
              <a:t> stabilization in SPARK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p</a:t>
            </a:r>
            <a:r>
              <a:rPr lang="en-US" dirty="0" smtClean="0"/>
              <a:t>roved no run-time errors!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</a:t>
            </a:r>
            <a:r>
              <a:rPr lang="en-US" dirty="0" err="1" smtClean="0"/>
              <a:t>Ravenscar</a:t>
            </a:r>
            <a:r>
              <a:rPr lang="en-US" dirty="0" smtClean="0"/>
              <a:t> (safe tasking)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b="1" dirty="0" smtClean="0"/>
              <a:t>will prove 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/>
              <a:t>no concurrency errors!</a:t>
            </a:r>
          </a:p>
          <a:p>
            <a:pPr marL="0" indent="0">
              <a:buFont typeface="Arial" pitchFamily="34" charset="0"/>
              <a:buNone/>
            </a:pPr>
            <a:endParaRPr lang="en-US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19600" y="0"/>
            <a:ext cx="47270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 smtClean="0">
                <a:solidFill>
                  <a:srgbClr val="2D72AD"/>
                </a:solidFill>
              </a:rPr>
              <a:t>5 months later…</a:t>
            </a:r>
            <a:endParaRPr lang="en-US" sz="44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3314700"/>
            <a:ext cx="3886200" cy="167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Crazyflie</a:t>
            </a:r>
            <a:r>
              <a:rPr lang="en-US" b="1" dirty="0" smtClean="0">
                <a:solidFill>
                  <a:srgbClr val="2D72AD"/>
                </a:solidFill>
              </a:rPr>
              <a:t> 2.0</a:t>
            </a:r>
          </a:p>
          <a:p>
            <a:pPr marL="0" indent="0">
              <a:buNone/>
            </a:pPr>
            <a:r>
              <a:rPr lang="en-US" dirty="0" smtClean="0"/>
              <a:t>1800 </a:t>
            </a:r>
            <a:r>
              <a:rPr lang="en-US" dirty="0" err="1" smtClean="0"/>
              <a:t>sloc</a:t>
            </a:r>
            <a:r>
              <a:rPr lang="en-US" dirty="0" smtClean="0"/>
              <a:t> stabilization in C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FreeRTOS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9662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 to Adopt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Gradual adoption</a:t>
            </a:r>
          </a:p>
          <a:p>
            <a:pPr lvl="1"/>
            <a:r>
              <a:rPr lang="en-US" dirty="0" smtClean="0"/>
              <a:t>SPARK is just Ada!</a:t>
            </a:r>
          </a:p>
          <a:p>
            <a:pPr lvl="1"/>
            <a:r>
              <a:rPr lang="en-US" dirty="0" smtClean="0"/>
              <a:t>Some units in SPARK, others in Ada</a:t>
            </a:r>
          </a:p>
          <a:p>
            <a:pPr lvl="1"/>
            <a:r>
              <a:rPr lang="en-US" dirty="0" smtClean="0"/>
              <a:t>Inside units, parts in SPARK and parts in Ada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Integrated in developer’s toolbox</a:t>
            </a:r>
          </a:p>
          <a:p>
            <a:pPr lvl="1"/>
            <a:r>
              <a:rPr lang="en-US" dirty="0" smtClean="0"/>
              <a:t>Based on GNAT projects</a:t>
            </a:r>
          </a:p>
          <a:p>
            <a:pPr lvl="1"/>
            <a:r>
              <a:rPr lang="en-US" dirty="0" smtClean="0"/>
              <a:t>SPARK tools integrated in GPS and Eclipse </a:t>
            </a:r>
            <a:r>
              <a:rPr lang="en-US" dirty="0" err="1" smtClean="0"/>
              <a:t>GNATbench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087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Incremental benefits</a:t>
            </a:r>
          </a:p>
          <a:p>
            <a:pPr lvl="1"/>
            <a:r>
              <a:rPr lang="en-US" dirty="0" smtClean="0"/>
              <a:t>Usable without upfront work (no contracts)</a:t>
            </a:r>
          </a:p>
          <a:p>
            <a:pPr lvl="1"/>
            <a:r>
              <a:rPr lang="en-US" dirty="0" smtClean="0"/>
              <a:t>Increasing benefits with more contracts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Highly interactive</a:t>
            </a:r>
          </a:p>
          <a:p>
            <a:pPr lvl="1"/>
            <a:r>
              <a:rPr lang="en-US" dirty="0" smtClean="0"/>
              <a:t>Run at different levels of granularity (down to single line)</a:t>
            </a:r>
          </a:p>
          <a:p>
            <a:pPr lvl="1"/>
            <a:r>
              <a:rPr lang="en-US" dirty="0" smtClean="0"/>
              <a:t>Run at different levels of power</a:t>
            </a:r>
          </a:p>
          <a:p>
            <a:pPr lvl="1"/>
            <a:r>
              <a:rPr lang="en-US" dirty="0" smtClean="0"/>
              <a:t>Get precise results in GPS or </a:t>
            </a:r>
            <a:r>
              <a:rPr lang="en-US" dirty="0" err="1" smtClean="0"/>
              <a:t>GNATbench</a:t>
            </a:r>
            <a:endParaRPr lang="en-US" dirty="0" smtClean="0"/>
          </a:p>
          <a:p>
            <a:pPr lvl="1"/>
            <a:r>
              <a:rPr lang="en-US" dirty="0" smtClean="0"/>
              <a:t>Features to query results (paths</a:t>
            </a:r>
            <a:r>
              <a:rPr lang="en-US" smtClean="0"/>
              <a:t>, counterexamples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9375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Use Cases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D72AD"/>
                </a:solidFill>
              </a:rPr>
              <a:t>Safe coding standard </a:t>
            </a:r>
            <a:r>
              <a:rPr lang="en-US" dirty="0" smtClean="0"/>
              <a:t>for critical (embedded) software</a:t>
            </a:r>
          </a:p>
          <a:p>
            <a:pPr lvl="1"/>
            <a:r>
              <a:rPr lang="en-US" dirty="0" smtClean="0"/>
              <a:t>Increases portability across compilers/platforms</a:t>
            </a:r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Prove </a:t>
            </a:r>
            <a:r>
              <a:rPr lang="en-US" b="1" dirty="0" smtClean="0">
                <a:solidFill>
                  <a:srgbClr val="2D72AD"/>
                </a:solidFill>
              </a:rPr>
              <a:t>absence of run-time errors </a:t>
            </a:r>
            <a:r>
              <a:rPr lang="en-US" dirty="0" smtClean="0"/>
              <a:t>(</a:t>
            </a:r>
            <a:r>
              <a:rPr lang="en-US" dirty="0" err="1" smtClean="0"/>
              <a:t>AoRTE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 replacement of robustness testing</a:t>
            </a:r>
          </a:p>
          <a:p>
            <a:pPr lvl="1"/>
            <a:r>
              <a:rPr lang="en-US" dirty="0" smtClean="0"/>
              <a:t>Equivalent to exhaustive testing</a:t>
            </a:r>
          </a:p>
          <a:p>
            <a:pPr lvl="1"/>
            <a:r>
              <a:rPr lang="en-US" dirty="0" smtClean="0"/>
              <a:t>Few contracts required</a:t>
            </a:r>
          </a:p>
          <a:p>
            <a:pPr lvl="1"/>
            <a:r>
              <a:rPr lang="en-US" dirty="0" smtClean="0"/>
              <a:t>Typically 95% - 98% of RTE </a:t>
            </a:r>
            <a:r>
              <a:rPr lang="en-US" dirty="0" smtClean="0"/>
              <a:t>proved automatically</a:t>
            </a:r>
            <a:endParaRPr lang="en-US" dirty="0" smtClean="0"/>
          </a:p>
          <a:p>
            <a:pPr lvl="1"/>
            <a:r>
              <a:rPr lang="en-US" dirty="0" smtClean="0"/>
              <a:t>Proof can be completed by testing</a:t>
            </a:r>
            <a:endParaRPr lang="en-US" b="1" dirty="0" smtClean="0">
              <a:solidFill>
                <a:srgbClr val="2D72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93492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heme/theme1.xml><?xml version="1.0" encoding="utf-8"?>
<a:theme xmlns:a="http://schemas.openxmlformats.org/drawingml/2006/main" name="Tech Day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0</TotalTime>
  <Words>2180</Words>
  <Application>Microsoft Macintosh PowerPoint</Application>
  <PresentationFormat>Présentation à l'écran (16:10)</PresentationFormat>
  <Paragraphs>325</Paragraphs>
  <Slides>28</Slides>
  <Notes>24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Tech Days</vt:lpstr>
      <vt:lpstr>Présentation PowerPoint</vt:lpstr>
      <vt:lpstr>SPARK 2014 – Formal Verification Made Easy</vt:lpstr>
      <vt:lpstr>Easy to adopt, easy to use  Multiple use cases  Learning SPARK  Technical roadmap</vt:lpstr>
      <vt:lpstr>Présentation PowerPoint</vt:lpstr>
      <vt:lpstr>Présentation PowerPoint</vt:lpstr>
      <vt:lpstr>Présentation PowerPoint</vt:lpstr>
      <vt:lpstr>Easy to Adopt</vt:lpstr>
      <vt:lpstr>Easy to Use</vt:lpstr>
      <vt:lpstr>Multiple Use Cases (1/2)</vt:lpstr>
      <vt:lpstr>Multiple Use Cases (1/2)</vt:lpstr>
      <vt:lpstr>Multiple Use Cases (2/2)</vt:lpstr>
      <vt:lpstr>Combining Proof and Test</vt:lpstr>
      <vt:lpstr>Learning SPARK: Contracts</vt:lpstr>
      <vt:lpstr>Learning SPARK: GNATprove</vt:lpstr>
      <vt:lpstr>In The Next Release</vt:lpstr>
      <vt:lpstr>In The Next Release</vt:lpstr>
      <vt:lpstr>Support for Ghost Code</vt:lpstr>
      <vt:lpstr>Support for Ghost Code</vt:lpstr>
      <vt:lpstr>Support for Ghost Code</vt:lpstr>
      <vt:lpstr>Generation of Counterexamples</vt:lpstr>
      <vt:lpstr>Generation of Counterexamples</vt:lpstr>
      <vt:lpstr>Generation of Counterexamples</vt:lpstr>
      <vt:lpstr>Generation of Counterexamples</vt:lpstr>
      <vt:lpstr>Generation of Counterexamples</vt:lpstr>
      <vt:lpstr>Generation of Counterexamples</vt:lpstr>
      <vt:lpstr>Beyond The Next Release</vt:lpstr>
      <vt:lpstr>SPARK Is Good For You…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2015-09-29T13:21:15Z</dcterms:modified>
</cp:coreProperties>
</file>