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/>
    <p:restoredTop sz="94698"/>
  </p:normalViewPr>
  <p:slideViewPr>
    <p:cSldViewPr snapToGrid="0" snapToObjects="1">
      <p:cViewPr varScale="1">
        <p:scale>
          <a:sx n="97" d="100"/>
          <a:sy n="97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12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58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72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4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0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2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6905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9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45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23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11513-289F-9946-9DBB-17E880D7618E}" type="datetimeFigureOut">
              <a:rPr lang="fr-FR" smtClean="0"/>
              <a:t>10/01/2017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3A6E-6172-5244-80BB-39565685D5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11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7.jp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 err="1"/>
              <a:t>Prove</a:t>
            </a:r>
            <a:r>
              <a:rPr lang="fr-FR" b="1" dirty="0"/>
              <a:t> </a:t>
            </a:r>
            <a:r>
              <a:rPr lang="fr-FR" b="1" dirty="0" err="1"/>
              <a:t>with</a:t>
            </a:r>
            <a:r>
              <a:rPr lang="fr-FR" b="1" dirty="0"/>
              <a:t> SPARK: 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No </a:t>
            </a:r>
            <a:r>
              <a:rPr lang="fr-FR" b="1" dirty="0"/>
              <a:t>Math, Just </a:t>
            </a:r>
            <a:r>
              <a:rPr lang="fr-FR" b="1" dirty="0" smtClean="0"/>
              <a:t>Code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Yannick Moy </a:t>
            </a:r>
            <a:r>
              <a:rPr lang="mr-IN" dirty="0" smtClean="0"/>
              <a:t>–</a:t>
            </a:r>
            <a:r>
              <a:rPr lang="fr-FR" dirty="0" smtClean="0"/>
              <a:t> SPARK Product Manager </a:t>
            </a:r>
            <a:r>
              <a:rPr lang="mr-IN" dirty="0" smtClean="0"/>
              <a:t>–</a:t>
            </a:r>
            <a:r>
              <a:rPr lang="fr-FR" dirty="0" smtClean="0"/>
              <a:t> AdaCore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44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1" y="255656"/>
            <a:ext cx="2222500" cy="2755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391" y="2027582"/>
            <a:ext cx="2196000" cy="3578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6" y="1023730"/>
            <a:ext cx="5321300" cy="457200"/>
          </a:xfrm>
          <a:prstGeom prst="rect">
            <a:avLst/>
          </a:prstGeom>
        </p:spPr>
      </p:pic>
      <p:sp>
        <p:nvSpPr>
          <p:cNvPr id="6" name="Flèche vers la droite 5"/>
          <p:cNvSpPr/>
          <p:nvPr/>
        </p:nvSpPr>
        <p:spPr>
          <a:xfrm>
            <a:off x="3803374" y="2040835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79235" y="1892300"/>
            <a:ext cx="4494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o message?</a:t>
            </a:r>
          </a:p>
          <a:p>
            <a:r>
              <a:rPr lang="fr-FR" sz="2000" dirty="0" err="1"/>
              <a:t>p</a:t>
            </a:r>
            <a:r>
              <a:rPr lang="fr-FR" sz="2000" dirty="0" err="1" smtClean="0"/>
              <a:t>revious</a:t>
            </a:r>
            <a:r>
              <a:rPr lang="fr-FR" sz="2000" dirty="0" smtClean="0"/>
              <a:t> </a:t>
            </a:r>
            <a:r>
              <a:rPr lang="en-US" sz="2000" dirty="0" smtClean="0"/>
              <a:t>+ code implements specification</a:t>
            </a:r>
            <a:endParaRPr lang="fr-FR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974120" y="2016059"/>
            <a:ext cx="141135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Functionality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05240" y="3864929"/>
            <a:ext cx="2689374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How hard </a:t>
            </a:r>
            <a:r>
              <a:rPr lang="fr-FR" sz="3200" dirty="0" err="1" smtClean="0">
                <a:solidFill>
                  <a:schemeClr val="bg1"/>
                </a:solidFill>
              </a:rPr>
              <a:t>is</a:t>
            </a:r>
            <a:r>
              <a:rPr lang="fr-FR" sz="3200" dirty="0" smtClean="0">
                <a:solidFill>
                  <a:schemeClr val="bg1"/>
                </a:solidFill>
              </a:rPr>
              <a:t> </a:t>
            </a:r>
            <a:r>
              <a:rPr lang="fr-FR" sz="3200" dirty="0" err="1" smtClean="0">
                <a:solidFill>
                  <a:schemeClr val="bg1"/>
                </a:solidFill>
              </a:rPr>
              <a:t>it</a:t>
            </a:r>
            <a:r>
              <a:rPr lang="fr-FR" sz="3200" dirty="0" smtClean="0">
                <a:solidFill>
                  <a:schemeClr val="bg1"/>
                </a:solidFill>
              </a:rPr>
              <a:t>?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473726" y="3957261"/>
            <a:ext cx="3925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Fully </a:t>
            </a:r>
            <a:r>
              <a:rPr lang="en-US" sz="2000" smtClean="0"/>
              <a:t>proved at level 0 in 11 seconds</a:t>
            </a:r>
            <a:endParaRPr lang="fr-FR" sz="2000" dirty="0"/>
          </a:p>
        </p:txBody>
      </p:sp>
      <p:sp>
        <p:nvSpPr>
          <p:cNvPr id="18" name="Flèche vers la droite 17"/>
          <p:cNvSpPr/>
          <p:nvPr/>
        </p:nvSpPr>
        <p:spPr>
          <a:xfrm rot="5400000">
            <a:off x="5184619" y="4496087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 vers la droite 19"/>
          <p:cNvSpPr/>
          <p:nvPr/>
        </p:nvSpPr>
        <p:spPr>
          <a:xfrm rot="5400000">
            <a:off x="6401890" y="4496086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6327721" y="5045618"/>
            <a:ext cx="1734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 smtClean="0"/>
              <a:t>…</a:t>
            </a:r>
            <a:r>
              <a:rPr lang="fr-FR" sz="2000" dirty="0" smtClean="0"/>
              <a:t>on one </a:t>
            </a:r>
            <a:r>
              <a:rPr lang="fr-FR" sz="2000" dirty="0" err="1" smtClean="0"/>
              <a:t>core</a:t>
            </a:r>
            <a:r>
              <a:rPr lang="fr-FR" sz="2000" dirty="0"/>
              <a:t>!</a:t>
            </a:r>
            <a:endParaRPr lang="fr-FR" sz="2000" dirty="0" smtClean="0"/>
          </a:p>
          <a:p>
            <a:r>
              <a:rPr lang="fr-FR" sz="2000" dirty="0" smtClean="0"/>
              <a:t>4 seconds </a:t>
            </a:r>
            <a:r>
              <a:rPr lang="fr-FR" sz="2000" dirty="0" err="1" smtClean="0"/>
              <a:t>with</a:t>
            </a:r>
            <a:endParaRPr lang="fr-FR" sz="2000" dirty="0"/>
          </a:p>
          <a:p>
            <a:r>
              <a:rPr lang="fr-FR" sz="2000" dirty="0" err="1" smtClean="0"/>
              <a:t>multicore</a:t>
            </a:r>
            <a:endParaRPr lang="fr-FR" sz="20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803374" y="5045617"/>
            <a:ext cx="20575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2000" dirty="0" smtClean="0"/>
              <a:t>…</a:t>
            </a:r>
            <a:r>
              <a:rPr lang="en-US" sz="2000" dirty="0" smtClean="0"/>
              <a:t>out of 5 levels</a:t>
            </a:r>
            <a:r>
              <a:rPr lang="fr-FR" sz="2000" dirty="0" smtClean="0"/>
              <a:t>!</a:t>
            </a:r>
          </a:p>
          <a:p>
            <a:r>
              <a:rPr lang="fr-FR" sz="2000" dirty="0" err="1"/>
              <a:t>l</a:t>
            </a:r>
            <a:r>
              <a:rPr lang="fr-FR" sz="2000" dirty="0" err="1" smtClean="0"/>
              <a:t>evel</a:t>
            </a:r>
            <a:r>
              <a:rPr lang="fr-FR" sz="2000" dirty="0" smtClean="0"/>
              <a:t> 0 =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   one </a:t>
            </a:r>
            <a:r>
              <a:rPr lang="fr-FR" sz="2000" dirty="0" err="1" smtClean="0"/>
              <a:t>prover</a:t>
            </a:r>
            <a:r>
              <a:rPr lang="fr-FR" sz="2000" dirty="0" smtClean="0"/>
              <a:t> </a:t>
            </a:r>
            <a:r>
              <a:rPr lang="fr-FR" sz="2000" dirty="0" err="1" smtClean="0"/>
              <a:t>only</a:t>
            </a:r>
            <a:endParaRPr lang="fr-FR" sz="2000" dirty="0" smtClean="0"/>
          </a:p>
          <a:p>
            <a:r>
              <a:rPr lang="fr-FR" sz="2000" dirty="0"/>
              <a:t> </a:t>
            </a:r>
            <a:r>
              <a:rPr lang="fr-FR" sz="2000" dirty="0" smtClean="0"/>
              <a:t>   ≈ 1 sec timeout</a:t>
            </a:r>
          </a:p>
          <a:p>
            <a:r>
              <a:rPr lang="fr-FR" sz="2000" dirty="0"/>
              <a:t> </a:t>
            </a:r>
            <a:r>
              <a:rPr lang="fr-FR" sz="2000" dirty="0" smtClean="0"/>
              <a:t>   no </a:t>
            </a:r>
            <a:r>
              <a:rPr lang="fr-FR" sz="2000" dirty="0" err="1" smtClean="0"/>
              <a:t>splitting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6104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20" grpId="0" animBg="1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9" b="19117"/>
          <a:stretch/>
        </p:blipFill>
        <p:spPr>
          <a:xfrm>
            <a:off x="-1" y="-1"/>
            <a:ext cx="6120000" cy="34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26"/>
          <a:stretch/>
        </p:blipFill>
        <p:spPr>
          <a:xfrm>
            <a:off x="6072000" y="0"/>
            <a:ext cx="6120000" cy="3420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19999"/>
            <a:ext cx="6072001" cy="367433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6813274" y="4354826"/>
            <a:ext cx="39079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b</a:t>
            </a:r>
            <a:r>
              <a:rPr lang="en-US" sz="4000" dirty="0" err="1" smtClean="0"/>
              <a:t>log.adacore.com</a:t>
            </a:r>
            <a:endParaRPr lang="fr-FR" sz="4000" dirty="0"/>
          </a:p>
        </p:txBody>
      </p:sp>
      <p:sp>
        <p:nvSpPr>
          <p:cNvPr id="10" name="ZoneTexte 9"/>
          <p:cNvSpPr txBox="1"/>
          <p:nvPr/>
        </p:nvSpPr>
        <p:spPr>
          <a:xfrm>
            <a:off x="6813274" y="5181521"/>
            <a:ext cx="3939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libre.adacore.com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64108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eur droit avec flèche 14"/>
          <p:cNvCxnSpPr/>
          <p:nvPr/>
        </p:nvCxnSpPr>
        <p:spPr>
          <a:xfrm>
            <a:off x="3837482" y="4342462"/>
            <a:ext cx="412229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77" y="2070365"/>
            <a:ext cx="4766872" cy="640548"/>
          </a:xfrm>
          <a:prstGeom prst="rect">
            <a:avLst/>
          </a:prstGeom>
        </p:spPr>
      </p:pic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02" y="3873356"/>
            <a:ext cx="1884362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44" y="3603261"/>
            <a:ext cx="1525338" cy="147840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49" y="3462765"/>
            <a:ext cx="1028700" cy="12192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017" y="4952374"/>
            <a:ext cx="1009650" cy="581025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842" y="3251759"/>
            <a:ext cx="1559810" cy="155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9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895" y="1973179"/>
            <a:ext cx="3256401" cy="31369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68626" y="1388404"/>
            <a:ext cx="3085199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Program </a:t>
            </a:r>
            <a:r>
              <a:rPr lang="fr-FR" sz="3200" dirty="0" err="1" smtClean="0">
                <a:solidFill>
                  <a:schemeClr val="bg1"/>
                </a:solidFill>
              </a:rPr>
              <a:t>Integrity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461513" y="1388404"/>
            <a:ext cx="2339008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chemeClr val="bg1"/>
                </a:solidFill>
              </a:rPr>
              <a:t>Functionality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68626" y="2557667"/>
            <a:ext cx="30601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Correct data </a:t>
            </a:r>
            <a:r>
              <a:rPr lang="fr-FR" sz="2000" dirty="0" err="1" smtClean="0"/>
              <a:t>initialization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smtClean="0"/>
              <a:t>No </a:t>
            </a:r>
            <a:r>
              <a:rPr lang="fr-FR" sz="2000" dirty="0" err="1" smtClean="0"/>
              <a:t>language</a:t>
            </a:r>
            <a:r>
              <a:rPr lang="fr-FR" sz="2000" dirty="0" smtClean="0"/>
              <a:t> </a:t>
            </a:r>
            <a:r>
              <a:rPr lang="fr-FR" sz="2000" dirty="0" err="1" smtClean="0"/>
              <a:t>error</a:t>
            </a:r>
            <a:r>
              <a:rPr lang="fr-FR" sz="2000" dirty="0" smtClean="0"/>
              <a:t> or </a:t>
            </a:r>
          </a:p>
          <a:p>
            <a:r>
              <a:rPr lang="fr-FR" sz="2000" dirty="0"/>
              <a:t>e</a:t>
            </a:r>
            <a:r>
              <a:rPr lang="fr-FR" sz="2000" dirty="0" smtClean="0"/>
              <a:t>xception (division by </a:t>
            </a:r>
            <a:r>
              <a:rPr lang="fr-FR" sz="2000" dirty="0" err="1" smtClean="0"/>
              <a:t>zero</a:t>
            </a:r>
            <a:r>
              <a:rPr lang="fr-FR" sz="2000" dirty="0" smtClean="0"/>
              <a:t>, </a:t>
            </a:r>
          </a:p>
          <a:p>
            <a:r>
              <a:rPr lang="fr-FR" sz="2000" dirty="0" smtClean="0"/>
              <a:t>buffer </a:t>
            </a:r>
            <a:r>
              <a:rPr lang="fr-FR" sz="2000" dirty="0" err="1" smtClean="0"/>
              <a:t>overflow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8461513" y="2557667"/>
            <a:ext cx="333738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Correct data flow</a:t>
            </a:r>
          </a:p>
          <a:p>
            <a:endParaRPr lang="fr-FR" sz="2000" dirty="0" smtClean="0"/>
          </a:p>
          <a:p>
            <a:r>
              <a:rPr lang="fr-FR" sz="2000" dirty="0" smtClean="0"/>
              <a:t>Complete </a:t>
            </a:r>
            <a:r>
              <a:rPr lang="fr-FR" sz="2000" dirty="0" err="1" smtClean="0"/>
              <a:t>lines</a:t>
            </a:r>
            <a:r>
              <a:rPr lang="fr-FR" sz="2000" dirty="0" smtClean="0"/>
              <a:t> are </a:t>
            </a:r>
            <a:r>
              <a:rPr lang="fr-FR" sz="2000" dirty="0" err="1" smtClean="0"/>
              <a:t>removed</a:t>
            </a:r>
            <a:endParaRPr lang="fr-FR" sz="2000" dirty="0" smtClean="0"/>
          </a:p>
          <a:p>
            <a:endParaRPr lang="fr-FR" sz="2000" dirty="0"/>
          </a:p>
          <a:p>
            <a:r>
              <a:rPr lang="fr-FR" sz="2000" dirty="0" err="1" smtClean="0"/>
              <a:t>Falling</a:t>
            </a:r>
            <a:r>
              <a:rPr lang="fr-FR" sz="2000" dirty="0" smtClean="0"/>
              <a:t> </a:t>
            </a:r>
            <a:r>
              <a:rPr lang="fr-FR" sz="2000" dirty="0" err="1" smtClean="0"/>
              <a:t>piece</a:t>
            </a:r>
            <a:r>
              <a:rPr lang="fr-FR" sz="2000" dirty="0" smtClean="0"/>
              <a:t> </a:t>
            </a:r>
            <a:r>
              <a:rPr lang="fr-FR" sz="2000" dirty="0" err="1" smtClean="0"/>
              <a:t>does</a:t>
            </a:r>
            <a:r>
              <a:rPr lang="fr-FR" sz="2000" dirty="0" smtClean="0"/>
              <a:t> not </a:t>
            </a:r>
            <a:r>
              <a:rPr lang="fr-FR" sz="2000" dirty="0" err="1" smtClean="0"/>
              <a:t>overlap</a:t>
            </a:r>
            <a:r>
              <a:rPr lang="fr-FR" sz="2000" dirty="0" smtClean="0"/>
              <a:t> </a:t>
            </a:r>
          </a:p>
          <a:p>
            <a:r>
              <a:rPr lang="fr-FR" sz="2000" dirty="0" err="1"/>
              <a:t>w</a:t>
            </a:r>
            <a:r>
              <a:rPr lang="fr-FR" sz="2000" dirty="0" err="1" smtClean="0"/>
              <a:t>ith</a:t>
            </a:r>
            <a:r>
              <a:rPr lang="fr-FR" sz="2000" dirty="0" smtClean="0"/>
              <a:t> </a:t>
            </a:r>
            <a:r>
              <a:rPr lang="fr-FR" sz="2000" dirty="0" err="1" smtClean="0"/>
              <a:t>fallen</a:t>
            </a:r>
            <a:r>
              <a:rPr lang="fr-FR" sz="2000" dirty="0" smtClean="0"/>
              <a:t> </a:t>
            </a:r>
            <a:r>
              <a:rPr lang="fr-FR" sz="2000" dirty="0" err="1" smtClean="0"/>
              <a:t>pieces</a:t>
            </a:r>
            <a:r>
              <a:rPr lang="fr-FR" sz="2000" dirty="0" smtClean="0"/>
              <a:t> or </a:t>
            </a:r>
            <a:r>
              <a:rPr lang="fr-FR" sz="2000" dirty="0" err="1" smtClean="0"/>
              <a:t>board</a:t>
            </a:r>
            <a:endParaRPr lang="fr-FR" sz="2000" dirty="0" smtClean="0"/>
          </a:p>
          <a:p>
            <a:r>
              <a:rPr lang="fr-FR" sz="2000" dirty="0" smtClean="0"/>
              <a:t>background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7277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22" y="164272"/>
            <a:ext cx="6350000" cy="1244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0322" y="137768"/>
            <a:ext cx="7693991" cy="1244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" name="Grouper 11"/>
          <p:cNvGrpSpPr/>
          <p:nvPr/>
        </p:nvGrpSpPr>
        <p:grpSpPr>
          <a:xfrm>
            <a:off x="310321" y="4997795"/>
            <a:ext cx="7693991" cy="1712360"/>
            <a:chOff x="310322" y="1618491"/>
            <a:chExt cx="7693991" cy="1712360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22" y="1629051"/>
              <a:ext cx="6705600" cy="17018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310322" y="1618491"/>
              <a:ext cx="7693991" cy="17123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" name="Grouper 12"/>
          <p:cNvGrpSpPr/>
          <p:nvPr/>
        </p:nvGrpSpPr>
        <p:grpSpPr>
          <a:xfrm>
            <a:off x="310321" y="1596231"/>
            <a:ext cx="7693991" cy="3187700"/>
            <a:chOff x="310322" y="3551030"/>
            <a:chExt cx="7693991" cy="318770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22" y="3551030"/>
              <a:ext cx="7505700" cy="31877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310322" y="3553722"/>
              <a:ext cx="7693991" cy="318500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74" b="-2216"/>
          <a:stretch/>
        </p:blipFill>
        <p:spPr>
          <a:xfrm>
            <a:off x="8558505" y="5090155"/>
            <a:ext cx="3256401" cy="162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" b="49507"/>
          <a:stretch/>
        </p:blipFill>
        <p:spPr>
          <a:xfrm>
            <a:off x="8571757" y="2398081"/>
            <a:ext cx="3256401" cy="1584000"/>
          </a:xfrm>
          <a:prstGeom prst="rect">
            <a:avLst/>
          </a:prstGeom>
        </p:spPr>
      </p:pic>
      <p:cxnSp>
        <p:nvCxnSpPr>
          <p:cNvPr id="18" name="Connecteur droit 17"/>
          <p:cNvCxnSpPr/>
          <p:nvPr/>
        </p:nvCxnSpPr>
        <p:spPr>
          <a:xfrm flipV="1">
            <a:off x="9554817" y="503583"/>
            <a:ext cx="0" cy="47707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 flipV="1">
            <a:off x="9859617" y="503583"/>
            <a:ext cx="0" cy="5479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10186705" y="427472"/>
            <a:ext cx="0" cy="54795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10522226" y="503583"/>
            <a:ext cx="2410" cy="51136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9020332" y="650740"/>
            <a:ext cx="23327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V="1">
            <a:off x="8788419" y="962167"/>
            <a:ext cx="23327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 flipV="1">
            <a:off x="9020331" y="1300097"/>
            <a:ext cx="233274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9890338" y="59356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Abadi MT Condensed Extra Bold" charset="0"/>
                <a:ea typeface="Abadi MT Condensed Extra Bold" charset="0"/>
                <a:cs typeface="Abadi MT Condensed Extra Bold" charset="0"/>
              </a:rPr>
              <a:t>?</a:t>
            </a:r>
            <a:endParaRPr lang="fr-FR" sz="2400" dirty="0">
              <a:latin typeface="Abadi MT Condensed Extra Bold" charset="0"/>
              <a:ea typeface="Abadi MT Condensed Extra Bold" charset="0"/>
              <a:cs typeface="Abadi MT Condensed Extra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0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44" y="1870764"/>
            <a:ext cx="8191500" cy="2679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635" y="0"/>
            <a:ext cx="2739369" cy="6858000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 flipV="1">
            <a:off x="7818783" y="2902226"/>
            <a:ext cx="2093843" cy="3445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 flipV="1">
            <a:off x="7818783" y="3048001"/>
            <a:ext cx="2093843" cy="198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7818783" y="3157332"/>
            <a:ext cx="2093843" cy="894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>
            <a:off x="7818783" y="3246783"/>
            <a:ext cx="1902790" cy="6419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>
            <a:off x="5685183" y="3978136"/>
            <a:ext cx="3967368" cy="825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5572540" y="4399098"/>
            <a:ext cx="4080011" cy="4938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1" y="255656"/>
            <a:ext cx="2222500" cy="27559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53391" y="1073426"/>
            <a:ext cx="2196000" cy="3578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6" y="1004680"/>
            <a:ext cx="6159500" cy="495300"/>
          </a:xfrm>
          <a:prstGeom prst="rect">
            <a:avLst/>
          </a:prstGeom>
        </p:spPr>
      </p:pic>
      <p:sp>
        <p:nvSpPr>
          <p:cNvPr id="7" name="Flèche vers la droite 6"/>
          <p:cNvSpPr/>
          <p:nvPr/>
        </p:nvSpPr>
        <p:spPr>
          <a:xfrm>
            <a:off x="3803374" y="2040835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479235" y="1892300"/>
            <a:ext cx="3203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o message?</a:t>
            </a:r>
          </a:p>
          <a:p>
            <a:r>
              <a:rPr lang="fr-FR" sz="2000" dirty="0"/>
              <a:t>n</a:t>
            </a:r>
            <a:r>
              <a:rPr lang="fr-FR" sz="2000" dirty="0" smtClean="0"/>
              <a:t>o </a:t>
            </a:r>
            <a:r>
              <a:rPr lang="fr-FR" sz="2000" dirty="0" err="1" smtClean="0"/>
              <a:t>reads</a:t>
            </a:r>
            <a:r>
              <a:rPr lang="fr-FR" sz="2000" dirty="0" smtClean="0"/>
              <a:t> of </a:t>
            </a:r>
            <a:r>
              <a:rPr lang="fr-FR" sz="2000" dirty="0" err="1" smtClean="0"/>
              <a:t>uninitialized</a:t>
            </a:r>
            <a:r>
              <a:rPr lang="fr-FR" sz="2000" dirty="0" smtClean="0"/>
              <a:t> data</a:t>
            </a:r>
            <a:endParaRPr lang="fr-FR" sz="2000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41" y="3486979"/>
            <a:ext cx="8763000" cy="19685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Flèche vers la droite 9"/>
          <p:cNvSpPr/>
          <p:nvPr/>
        </p:nvSpPr>
        <p:spPr>
          <a:xfrm>
            <a:off x="3803374" y="5931455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4479235" y="5782920"/>
            <a:ext cx="4096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o message?</a:t>
            </a:r>
          </a:p>
          <a:p>
            <a:r>
              <a:rPr lang="fr-FR" sz="2000" dirty="0" err="1"/>
              <a:t>p</a:t>
            </a:r>
            <a:r>
              <a:rPr lang="fr-FR" sz="2000" dirty="0" err="1" smtClean="0"/>
              <a:t>revious</a:t>
            </a:r>
            <a:r>
              <a:rPr lang="fr-FR" sz="2000" dirty="0" smtClean="0"/>
              <a:t> + correct data </a:t>
            </a:r>
            <a:r>
              <a:rPr lang="fr-FR" sz="2000" dirty="0" err="1" smtClean="0"/>
              <a:t>dependencies</a:t>
            </a:r>
            <a:endParaRPr lang="fr-FR" sz="2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030818" y="2017441"/>
            <a:ext cx="184205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 </a:t>
            </a:r>
            <a:r>
              <a:rPr lang="fr-FR" dirty="0" err="1" smtClean="0">
                <a:solidFill>
                  <a:schemeClr val="bg1"/>
                </a:solidFill>
              </a:rPr>
              <a:t>Integrity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8816284" y="5930902"/>
            <a:ext cx="141135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Functionality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31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1" y="255656"/>
            <a:ext cx="2222500" cy="2755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391" y="2027582"/>
            <a:ext cx="2196000" cy="3578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726" y="1023730"/>
            <a:ext cx="5321300" cy="457200"/>
          </a:xfrm>
          <a:prstGeom prst="rect">
            <a:avLst/>
          </a:prstGeom>
        </p:spPr>
      </p:pic>
      <p:sp>
        <p:nvSpPr>
          <p:cNvPr id="6" name="Flèche vers la droite 5"/>
          <p:cNvSpPr/>
          <p:nvPr/>
        </p:nvSpPr>
        <p:spPr>
          <a:xfrm>
            <a:off x="3803374" y="2040835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79235" y="1892300"/>
            <a:ext cx="6819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o message?</a:t>
            </a:r>
          </a:p>
          <a:p>
            <a:r>
              <a:rPr lang="fr-FR" sz="2000" dirty="0" err="1"/>
              <a:t>p</a:t>
            </a:r>
            <a:r>
              <a:rPr lang="fr-FR" sz="2000" dirty="0" err="1" smtClean="0"/>
              <a:t>revious</a:t>
            </a:r>
            <a:r>
              <a:rPr lang="fr-FR" sz="2000" dirty="0" smtClean="0"/>
              <a:t> + no </a:t>
            </a:r>
            <a:r>
              <a:rPr lang="fr-FR" sz="2000" dirty="0" err="1" smtClean="0"/>
              <a:t>run</a:t>
            </a:r>
            <a:r>
              <a:rPr lang="fr-FR" sz="2000" dirty="0" smtClean="0"/>
              <a:t>-time </a:t>
            </a:r>
            <a:r>
              <a:rPr lang="fr-FR" sz="2000" dirty="0" err="1" smtClean="0"/>
              <a:t>error</a:t>
            </a:r>
            <a:r>
              <a:rPr lang="fr-FR" sz="2000" dirty="0" smtClean="0"/>
              <a:t> (division by </a:t>
            </a:r>
            <a:r>
              <a:rPr lang="fr-FR" sz="2000" dirty="0" err="1" smtClean="0"/>
              <a:t>zero</a:t>
            </a:r>
            <a:r>
              <a:rPr lang="fr-FR" sz="2000" dirty="0" smtClean="0"/>
              <a:t>, buffer </a:t>
            </a:r>
            <a:r>
              <a:rPr lang="fr-FR" sz="2000" dirty="0" err="1" smtClean="0"/>
              <a:t>overflow</a:t>
            </a:r>
            <a:r>
              <a:rPr lang="mr-IN" sz="2000" dirty="0" smtClean="0"/>
              <a:t>…</a:t>
            </a:r>
            <a:r>
              <a:rPr lang="en-US" sz="2000" dirty="0" smtClean="0"/>
              <a:t>)</a:t>
            </a:r>
            <a:endParaRPr lang="fr-FR" sz="2000" dirty="0"/>
          </a:p>
        </p:txBody>
      </p:sp>
      <p:sp>
        <p:nvSpPr>
          <p:cNvPr id="8" name="ZoneTexte 7"/>
          <p:cNvSpPr txBox="1"/>
          <p:nvPr/>
        </p:nvSpPr>
        <p:spPr>
          <a:xfrm>
            <a:off x="4479235" y="2773569"/>
            <a:ext cx="618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</a:t>
            </a:r>
            <a:r>
              <a:rPr lang="en-US" sz="2000" dirty="0" smtClean="0"/>
              <a:t>ere: 6 messages on buffer overflows + 4 on scalar ranges</a:t>
            </a:r>
            <a:endParaRPr lang="fr-FR" sz="2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479235" y="5939157"/>
            <a:ext cx="1500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</a:t>
            </a:r>
            <a:r>
              <a:rPr lang="fr-FR" sz="2000" dirty="0" smtClean="0"/>
              <a:t>o message!</a:t>
            </a:r>
            <a:endParaRPr lang="fr-FR" sz="20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11" y="3465846"/>
            <a:ext cx="9613900" cy="22098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3" name="Flèche vers la droite 12"/>
          <p:cNvSpPr/>
          <p:nvPr/>
        </p:nvSpPr>
        <p:spPr>
          <a:xfrm>
            <a:off x="3803374" y="5939157"/>
            <a:ext cx="503583" cy="410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157252" y="1790592"/>
            <a:ext cx="1842052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Program </a:t>
            </a:r>
            <a:r>
              <a:rPr lang="fr-FR" dirty="0" err="1" smtClean="0">
                <a:solidFill>
                  <a:schemeClr val="bg1"/>
                </a:solidFill>
              </a:rPr>
              <a:t>Integrity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39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92617" y="418861"/>
            <a:ext cx="141135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Functionality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272748" y="403472"/>
            <a:ext cx="5619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NO_COMPLETE_LINES - Complete </a:t>
            </a:r>
            <a:r>
              <a:rPr lang="fr-FR" sz="2000" dirty="0" err="1" smtClean="0"/>
              <a:t>lines</a:t>
            </a:r>
            <a:r>
              <a:rPr lang="fr-FR" sz="2000" dirty="0" smtClean="0"/>
              <a:t> are </a:t>
            </a:r>
            <a:r>
              <a:rPr lang="fr-FR" sz="2000" dirty="0" err="1" smtClean="0"/>
              <a:t>removed</a:t>
            </a:r>
            <a:endParaRPr lang="fr-FR" sz="2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94" y="1115869"/>
            <a:ext cx="8242300" cy="14859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ZoneTexte 4"/>
          <p:cNvSpPr txBox="1"/>
          <p:nvPr/>
        </p:nvSpPr>
        <p:spPr>
          <a:xfrm>
            <a:off x="692617" y="3115125"/>
            <a:ext cx="1411357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 err="1" smtClean="0">
                <a:solidFill>
                  <a:schemeClr val="bg1"/>
                </a:solidFill>
              </a:rPr>
              <a:t>Functionality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72749" y="3099736"/>
            <a:ext cx="928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/>
              <a:t>NO_OVERLAP - </a:t>
            </a:r>
            <a:r>
              <a:rPr lang="fr-FR" sz="2000" dirty="0" err="1" smtClean="0"/>
              <a:t>Falling</a:t>
            </a:r>
            <a:r>
              <a:rPr lang="fr-FR" sz="2000" dirty="0" smtClean="0"/>
              <a:t> </a:t>
            </a:r>
            <a:r>
              <a:rPr lang="fr-FR" sz="2000" dirty="0" err="1" smtClean="0"/>
              <a:t>piece</a:t>
            </a:r>
            <a:r>
              <a:rPr lang="fr-FR" sz="2000" dirty="0" smtClean="0"/>
              <a:t> </a:t>
            </a:r>
            <a:r>
              <a:rPr lang="fr-FR" sz="2000" dirty="0" err="1" smtClean="0"/>
              <a:t>does</a:t>
            </a:r>
            <a:r>
              <a:rPr lang="fr-FR" sz="2000" dirty="0" smtClean="0"/>
              <a:t> not </a:t>
            </a:r>
            <a:r>
              <a:rPr lang="fr-FR" sz="2000" dirty="0" err="1" smtClean="0"/>
              <a:t>overlap</a:t>
            </a:r>
            <a:r>
              <a:rPr lang="fr-FR" sz="2000" dirty="0" smtClean="0"/>
              <a:t> </a:t>
            </a:r>
            <a:r>
              <a:rPr lang="fr-FR" sz="2000" dirty="0" err="1" smtClean="0"/>
              <a:t>with</a:t>
            </a:r>
            <a:r>
              <a:rPr lang="fr-FR" sz="2000" dirty="0" smtClean="0"/>
              <a:t> </a:t>
            </a:r>
            <a:r>
              <a:rPr lang="fr-FR" sz="2000" dirty="0" err="1" smtClean="0"/>
              <a:t>fallen</a:t>
            </a:r>
            <a:r>
              <a:rPr lang="fr-FR" sz="2000" dirty="0" smtClean="0"/>
              <a:t> </a:t>
            </a:r>
            <a:r>
              <a:rPr lang="fr-FR" sz="2000" dirty="0" err="1" smtClean="0"/>
              <a:t>pieces</a:t>
            </a:r>
            <a:r>
              <a:rPr lang="fr-FR" sz="2000" dirty="0" smtClean="0"/>
              <a:t> or </a:t>
            </a:r>
            <a:r>
              <a:rPr lang="fr-FR" sz="2000" dirty="0" err="1" smtClean="0"/>
              <a:t>board</a:t>
            </a:r>
            <a:r>
              <a:rPr lang="fr-FR" sz="2000" dirty="0" smtClean="0"/>
              <a:t> background </a:t>
            </a:r>
            <a:endParaRPr lang="fr-FR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294" y="3796744"/>
            <a:ext cx="10058400" cy="27200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3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4" y="4478339"/>
            <a:ext cx="1674809" cy="161334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76" y="3512630"/>
            <a:ext cx="1632226" cy="1572328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742121" y="633030"/>
            <a:ext cx="2968487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State </a:t>
            </a:r>
            <a:r>
              <a:rPr lang="fr-FR" sz="3200" dirty="0" err="1" smtClean="0">
                <a:solidFill>
                  <a:schemeClr val="bg1"/>
                </a:solidFill>
              </a:rPr>
              <a:t>automaton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764766" y="1957741"/>
            <a:ext cx="14317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</a:t>
            </a:r>
            <a:r>
              <a:rPr lang="fr-FR" sz="2000" dirty="0" err="1" smtClean="0"/>
              <a:t>iece</a:t>
            </a:r>
            <a:r>
              <a:rPr lang="fr-FR" sz="2000" dirty="0" smtClean="0"/>
              <a:t> </a:t>
            </a:r>
            <a:r>
              <a:rPr lang="fr-FR" sz="2000" dirty="0" err="1" smtClean="0"/>
              <a:t>falling</a:t>
            </a:r>
            <a:endParaRPr lang="fr-FR" sz="2000" dirty="0"/>
          </a:p>
        </p:txBody>
      </p:sp>
      <p:sp>
        <p:nvSpPr>
          <p:cNvPr id="4" name="ZoneTexte 3"/>
          <p:cNvSpPr txBox="1"/>
          <p:nvPr/>
        </p:nvSpPr>
        <p:spPr>
          <a:xfrm>
            <a:off x="2764766" y="3312575"/>
            <a:ext cx="161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</a:t>
            </a:r>
            <a:r>
              <a:rPr lang="fr-FR" sz="2000" dirty="0" err="1" smtClean="0"/>
              <a:t>iece</a:t>
            </a:r>
            <a:r>
              <a:rPr lang="fr-FR" sz="2000" dirty="0" smtClean="0"/>
              <a:t> </a:t>
            </a:r>
            <a:r>
              <a:rPr lang="fr-FR" sz="2000" dirty="0" err="1" smtClean="0"/>
              <a:t>blocked</a:t>
            </a:r>
            <a:endParaRPr lang="fr-FR" sz="2000" dirty="0"/>
          </a:p>
        </p:txBody>
      </p:sp>
      <p:sp>
        <p:nvSpPr>
          <p:cNvPr id="5" name="ZoneTexte 4"/>
          <p:cNvSpPr txBox="1"/>
          <p:nvPr/>
        </p:nvSpPr>
        <p:spPr>
          <a:xfrm>
            <a:off x="2764766" y="4478339"/>
            <a:ext cx="2152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b</a:t>
            </a:r>
            <a:r>
              <a:rPr lang="fr-FR" sz="2000" dirty="0" err="1" smtClean="0"/>
              <a:t>oard</a:t>
            </a:r>
            <a:r>
              <a:rPr lang="fr-FR" sz="2000" dirty="0" smtClean="0"/>
              <a:t> </a:t>
            </a:r>
            <a:r>
              <a:rPr lang="fr-FR" sz="2000" dirty="0" err="1" smtClean="0"/>
              <a:t>before</a:t>
            </a:r>
            <a:r>
              <a:rPr lang="fr-FR" sz="2000" dirty="0" smtClean="0"/>
              <a:t> clean</a:t>
            </a:r>
            <a:endParaRPr lang="fr-FR" sz="2000" dirty="0"/>
          </a:p>
        </p:txBody>
      </p:sp>
      <p:sp>
        <p:nvSpPr>
          <p:cNvPr id="6" name="ZoneTexte 5"/>
          <p:cNvSpPr txBox="1"/>
          <p:nvPr/>
        </p:nvSpPr>
        <p:spPr>
          <a:xfrm>
            <a:off x="2764766" y="5644103"/>
            <a:ext cx="1971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b</a:t>
            </a:r>
            <a:r>
              <a:rPr lang="fr-FR" sz="2000" dirty="0" err="1" smtClean="0"/>
              <a:t>oard</a:t>
            </a:r>
            <a:r>
              <a:rPr lang="fr-FR" sz="2000" dirty="0" smtClean="0"/>
              <a:t> </a:t>
            </a:r>
            <a:r>
              <a:rPr lang="fr-FR" sz="2000" dirty="0" err="1" smtClean="0"/>
              <a:t>after</a:t>
            </a:r>
            <a:r>
              <a:rPr lang="fr-FR" sz="2000" dirty="0" smtClean="0"/>
              <a:t> clean</a:t>
            </a:r>
            <a:endParaRPr lang="fr-FR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98" y="2395709"/>
            <a:ext cx="1632226" cy="1572328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20" y="1251499"/>
            <a:ext cx="1645983" cy="1585580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>
            <a:off x="3498574" y="2491409"/>
            <a:ext cx="0" cy="689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3498574" y="3789226"/>
            <a:ext cx="0" cy="689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491948" y="4954990"/>
            <a:ext cx="0" cy="689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7518298" y="637036"/>
            <a:ext cx="2060714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3200" dirty="0" err="1" smtClean="0">
                <a:solidFill>
                  <a:schemeClr val="bg1"/>
                </a:solidFill>
              </a:rPr>
              <a:t>Ghost</a:t>
            </a:r>
            <a:r>
              <a:rPr lang="fr-FR" sz="3200" dirty="0" smtClean="0">
                <a:solidFill>
                  <a:schemeClr val="bg1"/>
                </a:solidFill>
              </a:rPr>
              <a:t> code</a:t>
            </a:r>
            <a:endParaRPr lang="fr-FR" sz="3200" dirty="0">
              <a:solidFill>
                <a:schemeClr val="bg1"/>
              </a:solidFill>
            </a:endParaRPr>
          </a:p>
        </p:txBody>
      </p:sp>
      <p:grpSp>
        <p:nvGrpSpPr>
          <p:cNvPr id="25" name="Grouper 24"/>
          <p:cNvGrpSpPr/>
          <p:nvPr/>
        </p:nvGrpSpPr>
        <p:grpSpPr>
          <a:xfrm>
            <a:off x="5176277" y="1502533"/>
            <a:ext cx="6884544" cy="1498600"/>
            <a:chOff x="5176277" y="1502533"/>
            <a:chExt cx="6884544" cy="1498600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155" y="1502533"/>
              <a:ext cx="6731000" cy="1498600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5176277" y="1502533"/>
              <a:ext cx="6884544" cy="1498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r 25"/>
          <p:cNvGrpSpPr/>
          <p:nvPr/>
        </p:nvGrpSpPr>
        <p:grpSpPr>
          <a:xfrm>
            <a:off x="5183155" y="3243553"/>
            <a:ext cx="6959600" cy="1964414"/>
            <a:chOff x="5183155" y="3243553"/>
            <a:chExt cx="6959600" cy="1964414"/>
          </a:xfrm>
        </p:grpSpPr>
        <p:pic>
          <p:nvPicPr>
            <p:cNvPr id="20" name="Image 1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155" y="3252167"/>
              <a:ext cx="6959600" cy="1955800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5189781" y="3243553"/>
              <a:ext cx="6884544" cy="196441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7" name="Grouper 26"/>
          <p:cNvGrpSpPr/>
          <p:nvPr/>
        </p:nvGrpSpPr>
        <p:grpSpPr>
          <a:xfrm>
            <a:off x="5176277" y="5434613"/>
            <a:ext cx="7563378" cy="1219200"/>
            <a:chOff x="5176277" y="5434613"/>
            <a:chExt cx="7563378" cy="1219200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3155" y="5434613"/>
              <a:ext cx="7556500" cy="121920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5176277" y="5434613"/>
              <a:ext cx="6884544" cy="1219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73713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192</Words>
  <Application>Microsoft Macintosh PowerPoint</Application>
  <PresentationFormat>Grand écran</PresentationFormat>
  <Paragraphs>55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Abadi MT Condensed Extra Bold</vt:lpstr>
      <vt:lpstr>Calibri</vt:lpstr>
      <vt:lpstr>Calibri Light</vt:lpstr>
      <vt:lpstr>Mangal</vt:lpstr>
      <vt:lpstr>Arial</vt:lpstr>
      <vt:lpstr>Thème Office</vt:lpstr>
      <vt:lpstr>Prove with SPARK:  No Math, Just Code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Yannick Moy</dc:creator>
  <cp:lastModifiedBy>Yannick Moy</cp:lastModifiedBy>
  <cp:revision>50</cp:revision>
  <dcterms:created xsi:type="dcterms:W3CDTF">2017-01-10T13:11:18Z</dcterms:created>
  <dcterms:modified xsi:type="dcterms:W3CDTF">2017-01-10T22:19:36Z</dcterms:modified>
</cp:coreProperties>
</file>