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4"/>
  </p:notesMasterIdLst>
  <p:handoutMasterIdLst>
    <p:handoutMasterId r:id="rId25"/>
  </p:handoutMasterIdLst>
  <p:sldIdLst>
    <p:sldId id="1106" r:id="rId3"/>
    <p:sldId id="1293" r:id="rId4"/>
    <p:sldId id="1294" r:id="rId5"/>
    <p:sldId id="1299" r:id="rId6"/>
    <p:sldId id="1295" r:id="rId7"/>
    <p:sldId id="1297" r:id="rId8"/>
    <p:sldId id="1298" r:id="rId9"/>
    <p:sldId id="1271" r:id="rId10"/>
    <p:sldId id="1263" r:id="rId11"/>
    <p:sldId id="1300" r:id="rId12"/>
    <p:sldId id="1279" r:id="rId13"/>
    <p:sldId id="1272" r:id="rId14"/>
    <p:sldId id="1281" r:id="rId15"/>
    <p:sldId id="1282" r:id="rId16"/>
    <p:sldId id="1284" r:id="rId17"/>
    <p:sldId id="1285" r:id="rId18"/>
    <p:sldId id="1287" r:id="rId19"/>
    <p:sldId id="1289" r:id="rId20"/>
    <p:sldId id="1290" r:id="rId21"/>
    <p:sldId id="1291" r:id="rId22"/>
    <p:sldId id="1292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4" autoAdjust="0"/>
  </p:normalViewPr>
  <p:slideViewPr>
    <p:cSldViewPr>
      <p:cViewPr varScale="1">
        <p:scale>
          <a:sx n="104" d="100"/>
          <a:sy n="104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27/11/2013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27/11/2013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‹#›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8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2" r:id="rId13"/>
    <p:sldLayoutId id="2147484574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hyperlink" Target="file:///\\muhome2\M023206\offline%20Folder\HiLite\Meetings\2010.05.04%20Kick-off\film%20atv%20sonore%201000.mpg" TargetMode="External"/><Relationship Id="rId5" Type="http://schemas.openxmlformats.org/officeDocument/2006/relationships/image" Target="../media/image15.jpeg"/><Relationship Id="rId6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4/IEEE_Software_Formal_Or_Testing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Yannick</a:t>
            </a:r>
            <a:r>
              <a:rPr lang="en-US" dirty="0" smtClean="0"/>
              <a:t> Moy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err="1" smtClean="0"/>
              <a:t>Astrium</a:t>
            </a:r>
            <a:r>
              <a:rPr lang="fr-FR" dirty="0" smtClean="0"/>
              <a:t> </a:t>
            </a:r>
            <a:r>
              <a:rPr lang="fr-FR" dirty="0" err="1"/>
              <a:t>Space</a:t>
            </a:r>
            <a:r>
              <a:rPr lang="fr-FR" dirty="0"/>
              <a:t> Transportation - 4th R&amp;T </a:t>
            </a:r>
            <a:r>
              <a:rPr lang="fr-FR" dirty="0" err="1" smtClean="0"/>
              <a:t>Days</a:t>
            </a:r>
            <a:r>
              <a:rPr lang="fr-FR" dirty="0" smtClean="0"/>
              <a:t> - </a:t>
            </a:r>
            <a:r>
              <a:rPr lang="en-US" dirty="0" smtClean="0"/>
              <a:t>November </a:t>
            </a:r>
            <a:r>
              <a:rPr lang="en-US" dirty="0"/>
              <a:t>28th, 2013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Software Engineer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251520" y="2514600"/>
            <a:ext cx="8784976" cy="842392"/>
          </a:xfrm>
        </p:spPr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and </a:t>
            </a:r>
            <a:r>
              <a:rPr lang="fr-FR" dirty="0" err="1" smtClean="0"/>
              <a:t>Formal</a:t>
            </a:r>
            <a:r>
              <a:rPr lang="fr-FR" dirty="0" smtClean="0"/>
              <a:t> Program </a:t>
            </a:r>
            <a:r>
              <a:rPr lang="fr-FR" dirty="0"/>
              <a:t>Validation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SPARK 2014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rgbClr val="4C96D7"/>
                </a:solidFill>
              </a:rPr>
              <a:t>Ada</a:t>
            </a:r>
            <a:r>
              <a:rPr lang="en-US" dirty="0" smtClean="0"/>
              <a:t>: programming language for long-lived embedded critical software</a:t>
            </a:r>
          </a:p>
          <a:p>
            <a:pPr marL="0" indent="0">
              <a:buFontTx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rgbClr val="4C96D7"/>
                </a:solidFill>
              </a:rPr>
              <a:t>SPARK</a:t>
            </a:r>
            <a:r>
              <a:rPr lang="en-US" dirty="0" smtClean="0"/>
              <a:t>: Ada subset for formal validation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dirty="0" smtClean="0">
                <a:latin typeface="+mn-lt"/>
              </a:rPr>
              <a:t>Ada 2012 and SPARK 2014</a:t>
            </a:r>
            <a:endParaRPr lang="en-US" dirty="0">
              <a:latin typeface="+mn-lt"/>
            </a:endParaRPr>
          </a:p>
        </p:txBody>
      </p:sp>
      <p:graphicFrame>
        <p:nvGraphicFramePr>
          <p:cNvPr id="97334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49799"/>
              </p:ext>
            </p:extLst>
          </p:nvPr>
        </p:nvGraphicFramePr>
        <p:xfrm>
          <a:off x="1092200" y="1790700"/>
          <a:ext cx="6864350" cy="1851660"/>
        </p:xfrm>
        <a:graphic>
          <a:graphicData uri="http://schemas.openxmlformats.org/drawingml/2006/table">
            <a:tbl>
              <a:tblPr/>
              <a:tblGrid>
                <a:gridCol w="1895475"/>
                <a:gridCol w="4968875"/>
              </a:tblGrid>
              <a:tr h="342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Ada version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Main </a:t>
                      </a:r>
                      <a:r>
                        <a:rPr kumimoji="0" lang="fr-F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features</a:t>
                      </a:r>
                      <a:endParaRPr kumimoji="0" lang="fr-F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Ada 83</a:t>
                      </a:r>
                    </a:p>
                  </a:txBody>
                  <a:tcPr horzOverflow="overflow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modularity,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genericity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, type safety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D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Ada 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+ object orientation + protected objects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E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Ada 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+ containers + interfaces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D1D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Ada 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+ </a:t>
                      </a:r>
                      <a:r>
                        <a:rPr kumimoji="0" lang="fr-F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contracts</a:t>
                      </a:r>
                      <a:endParaRPr kumimoji="0" lang="fr-F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A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1116013" y="4437063"/>
          <a:ext cx="6864424" cy="219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43441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Main </a:t>
                      </a:r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83/95/2005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contracts </a:t>
                      </a:r>
                      <a:r>
                        <a:rPr lang="en-US" baseline="0" dirty="0" smtClean="0"/>
                        <a:t>in comments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mathematical semantics of contracts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many language restrictions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</a:t>
                      </a:r>
                      <a:r>
                        <a:rPr lang="fr-FR" baseline="0" dirty="0" smtClean="0"/>
                        <a:t>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contracts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in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language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executable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semantics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contracts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few </a:t>
                      </a:r>
                      <a:r>
                        <a:rPr lang="fr-FR" baseline="0" dirty="0" err="1" smtClean="0"/>
                        <a:t>language</a:t>
                      </a:r>
                      <a:r>
                        <a:rPr lang="fr-FR" baseline="0" dirty="0" smtClean="0"/>
                        <a:t> restrictions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7335" name="Picture 55" descr="Ariane5-LIFT5725"/>
          <p:cNvPicPr>
            <a:picLocks noChangeAspect="1" noChangeArrowheads="1"/>
          </p:cNvPicPr>
          <p:nvPr/>
        </p:nvPicPr>
        <p:blipFill>
          <a:blip r:embed="rId3">
            <a:lum bright="18000"/>
          </a:blip>
          <a:srcRect r="40126"/>
          <a:stretch>
            <a:fillRect/>
          </a:stretch>
        </p:blipFill>
        <p:spPr bwMode="auto">
          <a:xfrm>
            <a:off x="6958013" y="2708275"/>
            <a:ext cx="1631950" cy="381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7336" name="Picture 56" descr="ATV_0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/>
          <a:srcRect b="33011"/>
          <a:stretch>
            <a:fillRect/>
          </a:stretch>
        </p:blipFill>
        <p:spPr bwMode="auto">
          <a:xfrm>
            <a:off x="900113" y="4005263"/>
            <a:ext cx="3175000" cy="2027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7337" name="Picture 57" descr="M51_A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3" y="3933825"/>
            <a:ext cx="2012950" cy="200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7339" name="Rectangle 59"/>
          <p:cNvSpPr>
            <a:spLocks noChangeArrowheads="1"/>
          </p:cNvSpPr>
          <p:nvPr/>
        </p:nvSpPr>
        <p:spPr bwMode="auto">
          <a:xfrm>
            <a:off x="684213" y="2781300"/>
            <a:ext cx="6019800" cy="519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GB" sz="2800" b="1" i="0" dirty="0">
                <a:solidFill>
                  <a:srgbClr val="FF0000"/>
                </a:solidFill>
              </a:rPr>
              <a:t>Already used on </a:t>
            </a:r>
            <a:r>
              <a:rPr lang="en-GB" sz="2800" b="1" i="0" dirty="0" err="1">
                <a:solidFill>
                  <a:srgbClr val="FF0000"/>
                </a:solidFill>
              </a:rPr>
              <a:t>Astrium</a:t>
            </a:r>
            <a:r>
              <a:rPr lang="en-GB" sz="2800" b="1" i="0" dirty="0">
                <a:solidFill>
                  <a:srgbClr val="FF0000"/>
                </a:solidFill>
              </a:rPr>
              <a:t> products</a:t>
            </a:r>
          </a:p>
        </p:txBody>
      </p:sp>
    </p:spTree>
    <p:extLst>
      <p:ext uri="{BB962C8B-B14F-4D97-AF65-F5344CB8AC3E}">
        <p14:creationId xmlns:p14="http://schemas.microsoft.com/office/powerpoint/2010/main" val="2507320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Contract</a:t>
            </a:r>
            <a:r>
              <a:rPr lang="en-US" dirty="0" smtClean="0"/>
              <a:t>: agreement between the client and the supplier of a service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Program contract</a:t>
            </a:r>
            <a:r>
              <a:rPr lang="en-US" dirty="0" smtClean="0"/>
              <a:t>: agreement between the caller and the </a:t>
            </a:r>
            <a:r>
              <a:rPr lang="en-US" dirty="0" err="1" smtClean="0"/>
              <a:t>callee</a:t>
            </a:r>
            <a:r>
              <a:rPr lang="en-US" dirty="0" smtClean="0"/>
              <a:t> subprograms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and SPARK Contracts </a:t>
            </a:r>
            <a:endParaRPr lang="en-US" dirty="0"/>
          </a:p>
        </p:txBody>
      </p:sp>
      <p:pic>
        <p:nvPicPr>
          <p:cNvPr id="5" name="Image 4" descr="contra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339543"/>
            <a:ext cx="7524328" cy="3609737"/>
          </a:xfrm>
          <a:prstGeom prst="rect">
            <a:avLst/>
          </a:prstGeom>
        </p:spPr>
      </p:pic>
      <p:sp>
        <p:nvSpPr>
          <p:cNvPr id="7" name="Processus 6"/>
          <p:cNvSpPr/>
          <p:nvPr/>
        </p:nvSpPr>
        <p:spPr bwMode="auto">
          <a:xfrm>
            <a:off x="1043608" y="3645024"/>
            <a:ext cx="864096" cy="72008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rocessus 7"/>
          <p:cNvSpPr/>
          <p:nvPr/>
        </p:nvSpPr>
        <p:spPr bwMode="auto">
          <a:xfrm>
            <a:off x="1043608" y="4716760"/>
            <a:ext cx="864096" cy="296416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8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Dynamic Validation</a:t>
            </a:r>
          </a:p>
        </p:txBody>
      </p:sp>
    </p:spTree>
    <p:extLst>
      <p:ext uri="{BB962C8B-B14F-4D97-AF65-F5344CB8AC3E}">
        <p14:creationId xmlns:p14="http://schemas.microsoft.com/office/powerpoint/2010/main" val="211103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Precondition</a:t>
            </a:r>
            <a:r>
              <a:rPr lang="en-US" dirty="0" smtClean="0"/>
              <a:t>: assertion checked at subprogram entry</a:t>
            </a:r>
          </a:p>
          <a:p>
            <a:r>
              <a:rPr lang="en-US" b="0" dirty="0" smtClean="0"/>
              <a:t>Replaces defensive coding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4C96D7"/>
                </a:solidFill>
              </a:rPr>
              <a:t>Postcondition</a:t>
            </a:r>
            <a:r>
              <a:rPr lang="en-US" dirty="0" smtClean="0"/>
              <a:t>: assertion checked at subprogram return</a:t>
            </a:r>
          </a:p>
          <a:p>
            <a:r>
              <a:rPr lang="en-US" b="0" dirty="0" smtClean="0"/>
              <a:t>Replaces equivalent assertion at all “return” points</a:t>
            </a:r>
          </a:p>
          <a:p>
            <a:r>
              <a:rPr lang="en-US" b="0" dirty="0" smtClean="0"/>
              <a:t>Makes it easy to mention pre-call values </a:t>
            </a:r>
            <a:r>
              <a:rPr lang="en-US" b="0" dirty="0" err="1" smtClean="0"/>
              <a:t>X’Old</a:t>
            </a:r>
            <a:endParaRPr lang="en-US" b="0" dirty="0" smtClean="0"/>
          </a:p>
          <a:p>
            <a:r>
              <a:rPr lang="en-US" b="0" dirty="0" smtClean="0"/>
              <a:t>In a function, makes it easy to mention function result </a:t>
            </a:r>
            <a:r>
              <a:rPr lang="en-US" b="0" dirty="0" err="1" smtClean="0"/>
              <a:t>F’Result</a:t>
            </a:r>
            <a:endParaRPr lang="en-US" b="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At run time:</a:t>
            </a:r>
          </a:p>
          <a:p>
            <a:r>
              <a:rPr lang="en-US" b="0" dirty="0" smtClean="0"/>
              <a:t>Assertion failure </a:t>
            </a:r>
            <a:r>
              <a:rPr lang="en-US" b="0" dirty="0" smtClean="0">
                <a:sym typeface="Wingdings"/>
              </a:rPr>
              <a:t> exception </a:t>
            </a:r>
            <a:r>
              <a:rPr lang="en-US" b="0" dirty="0" err="1" smtClean="0">
                <a:solidFill>
                  <a:srgbClr val="4C96D7"/>
                </a:solidFill>
                <a:sym typeface="Wingdings"/>
              </a:rPr>
              <a:t>Assertion_Error</a:t>
            </a:r>
            <a:r>
              <a:rPr lang="en-US" b="0" dirty="0" smtClean="0">
                <a:solidFill>
                  <a:srgbClr val="4C96D7"/>
                </a:solidFill>
                <a:sym typeface="Wingdings"/>
              </a:rPr>
              <a:t> </a:t>
            </a:r>
            <a:r>
              <a:rPr lang="en-US" b="0" dirty="0" smtClean="0">
                <a:sym typeface="Wingdings"/>
              </a:rPr>
              <a:t>is raised</a:t>
            </a:r>
            <a:endParaRPr lang="en-US" b="0" dirty="0" smtClean="0"/>
          </a:p>
          <a:p>
            <a:r>
              <a:rPr lang="en-US" b="0" dirty="0" err="1" smtClean="0"/>
              <a:t>X’Old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/>
              </a:rPr>
              <a:t> copy of X made at subprogram entry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Fine-grain control of enabled assertions:</a:t>
            </a:r>
          </a:p>
          <a:p>
            <a:r>
              <a:rPr lang="en-US" b="0" dirty="0" smtClean="0"/>
              <a:t>Compiler switch</a:t>
            </a:r>
          </a:p>
          <a:p>
            <a:r>
              <a:rPr lang="en-US" b="0" dirty="0" smtClean="0"/>
              <a:t>Pragma </a:t>
            </a:r>
            <a:r>
              <a:rPr lang="en-US" b="0" dirty="0" err="1" smtClean="0">
                <a:solidFill>
                  <a:srgbClr val="4C96D7"/>
                </a:solidFill>
              </a:rPr>
              <a:t>Assertion_Policy</a:t>
            </a:r>
            <a:r>
              <a:rPr lang="en-US" b="0" dirty="0" smtClean="0">
                <a:solidFill>
                  <a:srgbClr val="4C96D7"/>
                </a:solidFill>
              </a:rPr>
              <a:t> </a:t>
            </a:r>
            <a:r>
              <a:rPr lang="en-US" b="0" dirty="0" smtClean="0"/>
              <a:t>in code, for each kind of assertion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=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During design and specification</a:t>
            </a:r>
          </a:p>
          <a:p>
            <a:pPr lvl="1"/>
            <a:r>
              <a:rPr lang="en-US" sz="1600" dirty="0" smtClean="0"/>
              <a:t>Express dependencies and constraints on unit specs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During development</a:t>
            </a:r>
          </a:p>
          <a:p>
            <a:pPr lvl="1"/>
            <a:r>
              <a:rPr lang="en-US" sz="1600" dirty="0" smtClean="0"/>
              <a:t>More precise documentation of intent than comments</a:t>
            </a:r>
          </a:p>
          <a:p>
            <a:pPr lvl="1"/>
            <a:r>
              <a:rPr lang="en-US" sz="1600" dirty="0" smtClean="0"/>
              <a:t>Provides quick initial feedback</a:t>
            </a:r>
          </a:p>
          <a:p>
            <a:pPr lvl="1"/>
            <a:r>
              <a:rPr lang="en-US" sz="1600" dirty="0" smtClean="0"/>
              <a:t>Assertion failure can be analyzed in debugger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During testing</a:t>
            </a:r>
          </a:p>
          <a:p>
            <a:pPr lvl="1"/>
            <a:r>
              <a:rPr lang="en-US" sz="1600" dirty="0" smtClean="0"/>
              <a:t>Provides oracles for unit testing</a:t>
            </a:r>
          </a:p>
          <a:p>
            <a:pPr lvl="1"/>
            <a:r>
              <a:rPr lang="en-US" sz="1600" dirty="0" smtClean="0"/>
              <a:t>Can be reused for integration testing</a:t>
            </a:r>
          </a:p>
          <a:p>
            <a:pPr lvl="1"/>
            <a:r>
              <a:rPr lang="en-US" sz="1600" dirty="0" smtClean="0"/>
              <a:t>Can sometimes achieve exhaustive verification (using “for all”)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In production code</a:t>
            </a:r>
          </a:p>
          <a:p>
            <a:pPr lvl="1"/>
            <a:r>
              <a:rPr lang="en-US" sz="1600" dirty="0" smtClean="0"/>
              <a:t>Preconditions can replace defensive coding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Checking </a:t>
            </a:r>
            <a:r>
              <a:rPr lang="en-US" dirty="0" smtClean="0"/>
              <a:t>Contracts at </a:t>
            </a:r>
            <a:r>
              <a:rPr lang="en-US" dirty="0" smtClean="0"/>
              <a:t>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2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Formal Validation</a:t>
            </a:r>
          </a:p>
        </p:txBody>
      </p:sp>
    </p:spTree>
    <p:extLst>
      <p:ext uri="{BB962C8B-B14F-4D97-AF65-F5344CB8AC3E}">
        <p14:creationId xmlns:p14="http://schemas.microsoft.com/office/powerpoint/2010/main" val="373369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Correct access to global variables</a:t>
            </a:r>
            <a:endParaRPr lang="en-US" dirty="0"/>
          </a:p>
          <a:p>
            <a:r>
              <a:rPr lang="en-US" b="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Abstract_State</a:t>
            </a:r>
            <a:r>
              <a:rPr lang="en-US" b="0" dirty="0" smtClean="0"/>
              <a:t> contract on packages specs specifies hidden state</a:t>
            </a:r>
          </a:p>
          <a:p>
            <a:r>
              <a:rPr lang="en-US" b="0" dirty="0" smtClean="0">
                <a:solidFill>
                  <a:srgbClr val="4C96D7"/>
                </a:solidFill>
              </a:rPr>
              <a:t>Global</a:t>
            </a:r>
            <a:r>
              <a:rPr lang="en-US" b="0" dirty="0" smtClean="0"/>
              <a:t> contract on subprograms specifies modes of global variables accessed</a:t>
            </a:r>
          </a:p>
          <a:p>
            <a:r>
              <a:rPr lang="en-US" b="0" dirty="0" smtClean="0">
                <a:solidFill>
                  <a:srgbClr val="4C96D7"/>
                </a:solidFill>
              </a:rPr>
              <a:t>Depends</a:t>
            </a:r>
            <a:r>
              <a:rPr lang="en-US" b="0" dirty="0" smtClean="0"/>
              <a:t> contract on subprograms specifies flow of information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Correct access to initialized </a:t>
            </a:r>
            <a:r>
              <a:rPr lang="en-US" dirty="0" smtClean="0"/>
              <a:t>data</a:t>
            </a:r>
          </a:p>
          <a:p>
            <a:r>
              <a:rPr lang="en-US" b="0" dirty="0" smtClean="0"/>
              <a:t>no reads of uninitialized data</a:t>
            </a:r>
            <a:endParaRPr lang="en-US" b="0" dirty="0" smtClean="0"/>
          </a:p>
          <a:p>
            <a:r>
              <a:rPr lang="en-US" b="0" dirty="0">
                <a:solidFill>
                  <a:srgbClr val="4C96D7"/>
                </a:solidFill>
              </a:rPr>
              <a:t>in</a:t>
            </a:r>
            <a:r>
              <a:rPr lang="en-US" b="0" dirty="0"/>
              <a:t> parameters and </a:t>
            </a:r>
            <a:r>
              <a:rPr lang="en-US" b="0" dirty="0">
                <a:solidFill>
                  <a:srgbClr val="4C96D7"/>
                </a:solidFill>
              </a:rPr>
              <a:t>Input</a:t>
            </a:r>
            <a:r>
              <a:rPr lang="en-US" b="0" dirty="0"/>
              <a:t> </a:t>
            </a:r>
            <a:r>
              <a:rPr lang="en-US" b="0" dirty="0" err="1"/>
              <a:t>globals</a:t>
            </a:r>
            <a:r>
              <a:rPr lang="en-US" b="0" dirty="0"/>
              <a:t> must be fully initialized on subprogram entry</a:t>
            </a:r>
          </a:p>
          <a:p>
            <a:r>
              <a:rPr lang="en-US" b="0" dirty="0">
                <a:solidFill>
                  <a:srgbClr val="4C96D7"/>
                </a:solidFill>
              </a:rPr>
              <a:t>out</a:t>
            </a:r>
            <a:r>
              <a:rPr lang="en-US" b="0" dirty="0"/>
              <a:t> parameters and </a:t>
            </a:r>
            <a:r>
              <a:rPr lang="en-US" b="0" dirty="0">
                <a:solidFill>
                  <a:srgbClr val="4C96D7"/>
                </a:solidFill>
              </a:rPr>
              <a:t>Output</a:t>
            </a:r>
            <a:r>
              <a:rPr lang="en-US" b="0" dirty="0"/>
              <a:t> </a:t>
            </a:r>
            <a:r>
              <a:rPr lang="en-US" b="0" dirty="0" err="1"/>
              <a:t>globals</a:t>
            </a:r>
            <a:r>
              <a:rPr lang="en-US" b="0" dirty="0"/>
              <a:t> must be fully initialized on subprogram exit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 smtClean="0"/>
              <a:t>Fast </a:t>
            </a:r>
            <a:r>
              <a:rPr lang="en-US" dirty="0"/>
              <a:t>s</a:t>
            </a:r>
            <a:r>
              <a:rPr lang="en-US" dirty="0" smtClean="0"/>
              <a:t>tatic analysis (≈ compilation time) checks correct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/>
              </a:rPr>
              <a:t>Also detects unused parameters, </a:t>
            </a:r>
            <a:r>
              <a:rPr lang="en-US" dirty="0" err="1">
                <a:cs typeface="Courier New"/>
              </a:rPr>
              <a:t>globals</a:t>
            </a:r>
            <a:r>
              <a:rPr lang="en-US" dirty="0">
                <a:cs typeface="Courier New"/>
              </a:rPr>
              <a:t>, assignments, </a:t>
            </a:r>
            <a:r>
              <a:rPr lang="en-US" dirty="0" smtClean="0">
                <a:cs typeface="Courier New"/>
              </a:rPr>
              <a:t>statements</a:t>
            </a:r>
            <a:endParaRPr lang="en-US" dirty="0"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Access to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774632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Properties of interest:</a:t>
            </a:r>
          </a:p>
          <a:p>
            <a:r>
              <a:rPr lang="en-US" b="0" dirty="0" smtClean="0"/>
              <a:t>Absence </a:t>
            </a:r>
            <a:r>
              <a:rPr lang="en-US" b="0" dirty="0"/>
              <a:t>of </a:t>
            </a:r>
            <a:r>
              <a:rPr lang="en-US" b="0" dirty="0" smtClean="0"/>
              <a:t>run-time </a:t>
            </a:r>
            <a:r>
              <a:rPr lang="en-US" b="0" dirty="0"/>
              <a:t>e</a:t>
            </a:r>
            <a:r>
              <a:rPr lang="en-US" b="0" dirty="0" smtClean="0"/>
              <a:t>rrors</a:t>
            </a:r>
          </a:p>
          <a:p>
            <a:r>
              <a:rPr lang="en-US" b="0" dirty="0"/>
              <a:t>Compliance with Low-Level </a:t>
            </a:r>
            <a:r>
              <a:rPr lang="en-US" b="0" dirty="0" smtClean="0">
                <a:cs typeface="Courier New"/>
              </a:rPr>
              <a:t>Requirements formalized </a:t>
            </a:r>
            <a:r>
              <a:rPr lang="en-US" b="0" dirty="0">
                <a:cs typeface="Courier New"/>
              </a:rPr>
              <a:t>as subprogram </a:t>
            </a:r>
            <a:r>
              <a:rPr lang="en-US" b="0" dirty="0" smtClean="0">
                <a:cs typeface="Courier New"/>
              </a:rPr>
              <a:t>contracts  </a:t>
            </a:r>
          </a:p>
          <a:p>
            <a:pPr marL="0" indent="0">
              <a:buNone/>
            </a:pPr>
            <a:endParaRPr lang="en-US" sz="1400" b="0" dirty="0" smtClean="0">
              <a:cs typeface="Courier New"/>
            </a:endParaRPr>
          </a:p>
          <a:p>
            <a:pPr marL="0" indent="0">
              <a:buNone/>
            </a:pPr>
            <a:r>
              <a:rPr lang="en-US" sz="1400" b="0" dirty="0" smtClean="0">
                <a:cs typeface="Courier New"/>
              </a:rPr>
              <a:t>(</a:t>
            </a:r>
            <a:r>
              <a:rPr lang="en-US" sz="1400" b="0" dirty="0">
                <a:cs typeface="Courier New"/>
              </a:rPr>
              <a:t>See Airbus use of Unit </a:t>
            </a:r>
            <a:r>
              <a:rPr lang="en-US" sz="1400" b="0" dirty="0" smtClean="0">
                <a:cs typeface="Courier New"/>
              </a:rPr>
              <a:t>Proof: </a:t>
            </a:r>
            <a:r>
              <a:rPr lang="en-US" sz="1400" b="0" dirty="0" smtClean="0">
                <a:hlinkClick r:id="rId2"/>
              </a:rPr>
              <a:t>http</a:t>
            </a:r>
            <a:r>
              <a:rPr lang="en-US" sz="1400" b="0" dirty="0">
                <a:hlinkClick r:id="rId2"/>
              </a:rPr>
              <a:t>://www.open-do.org/wp-content/uploads/2013/04/IEEE_Software_Formal_Or_Testing.pdf</a:t>
            </a:r>
            <a:r>
              <a:rPr lang="en-US" sz="1400" b="0" dirty="0"/>
              <a:t>)</a:t>
            </a:r>
            <a:endParaRPr lang="en-US" sz="1400" b="0" dirty="0">
              <a:cs typeface="Courier New"/>
            </a:endParaRP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 smtClean="0"/>
              <a:t>Property = mathematical formula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Proof is done subprogram by subprogram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Run-time checks in contracts are also 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7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Space Case Study</a:t>
            </a:r>
          </a:p>
        </p:txBody>
      </p:sp>
    </p:spTree>
    <p:extLst>
      <p:ext uri="{BB962C8B-B14F-4D97-AF65-F5344CB8AC3E}">
        <p14:creationId xmlns:p14="http://schemas.microsoft.com/office/powerpoint/2010/main" val="365376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by </a:t>
            </a:r>
            <a:r>
              <a:rPr lang="en-US" dirty="0" err="1" smtClean="0"/>
              <a:t>Astrium</a:t>
            </a:r>
            <a:r>
              <a:rPr lang="en-US" dirty="0" smtClean="0"/>
              <a:t> Space Transportation (David </a:t>
            </a:r>
            <a:r>
              <a:rPr lang="en-US" dirty="0" err="1" smtClean="0"/>
              <a:t>Lesens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07414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41923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965889"/>
              </p:ext>
            </p:extLst>
          </p:nvPr>
        </p:nvGraphicFramePr>
        <p:xfrm>
          <a:off x="6300192" y="3356992"/>
          <a:ext cx="1872208" cy="151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</a:tblGrid>
              <a:tr h="151216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4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“Ada is not for me!”</a:t>
            </a:r>
            <a:endParaRPr lang="en-US" dirty="0"/>
          </a:p>
        </p:txBody>
      </p:sp>
      <p:pic>
        <p:nvPicPr>
          <p:cNvPr id="6" name="Image 5" descr="the-end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61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consistency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generic code 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floating-points 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tagged types (in the development roadmap for 2014)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Helping user with unproved checks (for example counter-examples, in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solidFill>
                <a:schemeClr val="tx1"/>
              </a:solidFill>
              <a:cs typeface="Courier New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  <a:cs typeface="Courier New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SPARK 2014 is the only language and toolset providing industrial support for both dynamic and formal contract-based validation of software.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1600" b="1" dirty="0"/>
              <a:t>See </a:t>
            </a:r>
            <a:r>
              <a:rPr lang="en-US" sz="1600" b="1" dirty="0">
                <a:hlinkClick r:id="rId2"/>
              </a:rPr>
              <a:t>http://www.adacore.com/sparkpro</a:t>
            </a:r>
            <a:r>
              <a:rPr lang="en-US" sz="1600" b="1" dirty="0"/>
              <a:t> </a:t>
            </a:r>
            <a:r>
              <a:rPr lang="en-US" sz="1600" b="1" dirty="0" smtClean="0"/>
              <a:t>and </a:t>
            </a:r>
            <a:r>
              <a:rPr lang="en-US" sz="1600" b="1" dirty="0" smtClean="0">
                <a:hlinkClick r:id="rId3"/>
              </a:rPr>
              <a:t>http</a:t>
            </a:r>
            <a:r>
              <a:rPr lang="en-US" sz="1600" b="1" dirty="0">
                <a:hlinkClick r:id="rId3"/>
              </a:rPr>
              <a:t>://</a:t>
            </a:r>
            <a:r>
              <a:rPr lang="en-US" sz="1600" b="1" dirty="0" smtClean="0">
                <a:hlinkClick r:id="rId3"/>
              </a:rPr>
              <a:t>www.spark-2014.org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 favors clarity over conciseness, reader over writer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“Ada, why not?”</a:t>
            </a:r>
            <a:endParaRPr lang="en-US" dirty="0"/>
          </a:p>
        </p:txBody>
      </p:sp>
      <p:pic>
        <p:nvPicPr>
          <p:cNvPr id="4" name="Image 3" descr="strcpy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176464" cy="1267457"/>
          </a:xfrm>
          <a:prstGeom prst="rect">
            <a:avLst/>
          </a:prstGeom>
        </p:spPr>
      </p:pic>
      <p:pic>
        <p:nvPicPr>
          <p:cNvPr id="6" name="Image 5" descr="strcpy_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9" y="4293096"/>
            <a:ext cx="5937892" cy="12961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3528" y="2564904"/>
            <a:ext cx="1432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C</a:t>
            </a:r>
          </a:p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116 </a:t>
            </a:r>
            <a:r>
              <a:rPr lang="fr-FR" sz="1400" b="1" i="0" kern="1200" dirty="0" err="1" smtClean="0">
                <a:solidFill>
                  <a:srgbClr val="000000"/>
                </a:solidFill>
              </a:rPr>
              <a:t>characters</a:t>
            </a:r>
            <a:endParaRPr lang="fr-FR" sz="1400" b="1" i="0" kern="1200" dirty="0" smtClean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7504" y="4581128"/>
            <a:ext cx="144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smtClean="0">
                <a:solidFill>
                  <a:srgbClr val="000000"/>
                </a:solidFill>
              </a:rPr>
              <a:t>Ada</a:t>
            </a:r>
            <a:endParaRPr lang="fr-FR" sz="1400" b="1" i="0" dirty="0">
              <a:solidFill>
                <a:srgbClr val="000000"/>
              </a:solidFill>
            </a:endParaRPr>
          </a:p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208 </a:t>
            </a:r>
            <a:r>
              <a:rPr lang="fr-FR" sz="1400" b="1" i="0" kern="1200" dirty="0" err="1" smtClean="0">
                <a:solidFill>
                  <a:srgbClr val="000000"/>
                </a:solidFill>
              </a:rPr>
              <a:t>characters</a:t>
            </a:r>
            <a:endParaRPr lang="fr-FR" sz="1400" b="1" i="0" kern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0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Ada favors clarity over conciseness, reader over writer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dirty="0" smtClean="0">
                <a:latin typeface="+mn-lt"/>
              </a:rPr>
              <a:t>“Ada, why not?”</a:t>
            </a:r>
            <a:endParaRPr lang="en-US" dirty="0">
              <a:latin typeface="+mn-lt"/>
            </a:endParaRPr>
          </a:p>
        </p:txBody>
      </p:sp>
      <p:pic>
        <p:nvPicPr>
          <p:cNvPr id="74756" name="Image 3" descr="strcpy_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2276475"/>
            <a:ext cx="417512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Image 5" descr="strcpy_ad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9413" y="4292600"/>
            <a:ext cx="59388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ZoneTexte 8"/>
          <p:cNvSpPr txBox="1">
            <a:spLocks noChangeArrowheads="1"/>
          </p:cNvSpPr>
          <p:nvPr/>
        </p:nvSpPr>
        <p:spPr bwMode="auto">
          <a:xfrm>
            <a:off x="882652" y="2565400"/>
            <a:ext cx="3143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0" dirty="0" smtClean="0">
                <a:solidFill>
                  <a:srgbClr val="000000"/>
                </a:solidFill>
              </a:rPr>
              <a:t>C</a:t>
            </a:r>
            <a:endParaRPr lang="en-US" sz="1400" b="1" i="0" dirty="0">
              <a:solidFill>
                <a:srgbClr val="000000"/>
              </a:solidFill>
            </a:endParaRPr>
          </a:p>
        </p:txBody>
      </p:sp>
      <p:sp>
        <p:nvSpPr>
          <p:cNvPr id="74759" name="ZoneTexte 9"/>
          <p:cNvSpPr txBox="1">
            <a:spLocks noChangeArrowheads="1"/>
          </p:cNvSpPr>
          <p:nvPr/>
        </p:nvSpPr>
        <p:spPr bwMode="auto">
          <a:xfrm>
            <a:off x="563218" y="4581525"/>
            <a:ext cx="5309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0" dirty="0" smtClean="0">
                <a:solidFill>
                  <a:srgbClr val="000000"/>
                </a:solidFill>
              </a:rPr>
              <a:t>Ada</a:t>
            </a:r>
            <a:endParaRPr lang="en-US" sz="1400" b="1" i="0" dirty="0">
              <a:solidFill>
                <a:srgbClr val="000000"/>
              </a:solidFill>
            </a:endParaRPr>
          </a:p>
        </p:txBody>
      </p:sp>
      <p:sp>
        <p:nvSpPr>
          <p:cNvPr id="74761" name="ZoneTexte 26"/>
          <p:cNvSpPr txBox="1">
            <a:spLocks noChangeArrowheads="1"/>
          </p:cNvSpPr>
          <p:nvPr/>
        </p:nvSpPr>
        <p:spPr bwMode="auto">
          <a:xfrm>
            <a:off x="5148263" y="1628775"/>
            <a:ext cx="2711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Means that “ret” is an output  </a:t>
            </a: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4211638" y="1844675"/>
            <a:ext cx="8651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H="1">
            <a:off x="4284663" y="3716338"/>
            <a:ext cx="9350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4" name="ZoneTexte 26"/>
          <p:cNvSpPr txBox="1">
            <a:spLocks noChangeArrowheads="1"/>
          </p:cNvSpPr>
          <p:nvPr/>
        </p:nvSpPr>
        <p:spPr bwMode="auto">
          <a:xfrm>
            <a:off x="5219700" y="3500438"/>
            <a:ext cx="286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Means that “Dest” is an output  </a:t>
            </a:r>
          </a:p>
        </p:txBody>
      </p:sp>
      <p:sp>
        <p:nvSpPr>
          <p:cNvPr id="74765" name="ZoneTexte 26"/>
          <p:cNvSpPr txBox="1">
            <a:spLocks noChangeArrowheads="1"/>
          </p:cNvSpPr>
          <p:nvPr/>
        </p:nvSpPr>
        <p:spPr bwMode="auto">
          <a:xfrm>
            <a:off x="5580063" y="1916113"/>
            <a:ext cx="2563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Means that “s2” is an input  </a:t>
            </a: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H="1">
            <a:off x="5076825" y="2060575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7" name="ZoneTexte 26"/>
          <p:cNvSpPr txBox="1">
            <a:spLocks noChangeArrowheads="1"/>
          </p:cNvSpPr>
          <p:nvPr/>
        </p:nvSpPr>
        <p:spPr bwMode="auto">
          <a:xfrm>
            <a:off x="6084888" y="3860800"/>
            <a:ext cx="25955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 dirty="0"/>
              <a:t>Means that “</a:t>
            </a:r>
            <a:r>
              <a:rPr lang="en-US" sz="1400" b="1" i="0" dirty="0" err="1"/>
              <a:t>Src</a:t>
            </a:r>
            <a:r>
              <a:rPr lang="en-US" sz="1400" b="1" i="0" dirty="0"/>
              <a:t>” is an </a:t>
            </a:r>
            <a:r>
              <a:rPr lang="en-US" sz="1400" b="1" i="0" dirty="0" smtClean="0"/>
              <a:t>input  </a:t>
            </a:r>
            <a:endParaRPr lang="en-US" sz="1400" b="1" i="0" dirty="0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6011863" y="4149725"/>
            <a:ext cx="730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 flipV="1">
            <a:off x="3851275" y="2924175"/>
            <a:ext cx="5048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70" name="ZoneTexte 26"/>
          <p:cNvSpPr txBox="1">
            <a:spLocks noChangeArrowheads="1"/>
          </p:cNvSpPr>
          <p:nvPr/>
        </p:nvSpPr>
        <p:spPr bwMode="auto">
          <a:xfrm>
            <a:off x="4500563" y="2924175"/>
            <a:ext cx="3855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 dirty="0"/>
              <a:t>At the same time an </a:t>
            </a:r>
            <a:r>
              <a:rPr lang="en-US" sz="1400" b="1" i="0" dirty="0" smtClean="0"/>
              <a:t>assignment and </a:t>
            </a:r>
            <a:r>
              <a:rPr lang="en-US" sz="1400" b="1" i="0" dirty="0"/>
              <a:t>a test</a:t>
            </a:r>
          </a:p>
          <a:p>
            <a:r>
              <a:rPr lang="en-US" sz="1400" b="1" i="0" dirty="0"/>
              <a:t>that the end of the string has been reached</a:t>
            </a:r>
          </a:p>
        </p:txBody>
      </p:sp>
      <p:sp>
        <p:nvSpPr>
          <p:cNvPr id="74771" name="ZoneTexte 26"/>
          <p:cNvSpPr txBox="1">
            <a:spLocks noChangeArrowheads="1"/>
          </p:cNvSpPr>
          <p:nvPr/>
        </p:nvSpPr>
        <p:spPr bwMode="auto">
          <a:xfrm>
            <a:off x="179388" y="5445125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Loop</a:t>
            </a:r>
          </a:p>
        </p:txBody>
      </p:sp>
      <p:sp>
        <p:nvSpPr>
          <p:cNvPr id="74772" name="ZoneTexte 26"/>
          <p:cNvSpPr txBox="1">
            <a:spLocks noChangeArrowheads="1"/>
          </p:cNvSpPr>
          <p:nvPr/>
        </p:nvSpPr>
        <p:spPr bwMode="auto">
          <a:xfrm>
            <a:off x="3132138" y="5734050"/>
            <a:ext cx="12121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 dirty="0" smtClean="0"/>
              <a:t>Assignment</a:t>
            </a:r>
            <a:endParaRPr lang="en-US" sz="1400" b="1" i="0" dirty="0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V="1">
            <a:off x="4284663" y="5157788"/>
            <a:ext cx="6477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V="1">
            <a:off x="827088" y="4941888"/>
            <a:ext cx="108108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0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74761" grpId="1"/>
      <p:bldP spid="74762" grpId="0" animBg="1"/>
      <p:bldP spid="74762" grpId="1" animBg="1"/>
      <p:bldP spid="74763" grpId="0" animBg="1"/>
      <p:bldP spid="74763" grpId="1" animBg="1"/>
      <p:bldP spid="74764" grpId="0"/>
      <p:bldP spid="74764" grpId="1"/>
      <p:bldP spid="74765" grpId="0"/>
      <p:bldP spid="74765" grpId="1"/>
      <p:bldP spid="74766" grpId="0" animBg="1"/>
      <p:bldP spid="74766" grpId="1" animBg="1"/>
      <p:bldP spid="74767" grpId="0"/>
      <p:bldP spid="74767" grpId="1"/>
      <p:bldP spid="74768" grpId="0" animBg="1"/>
      <p:bldP spid="74768" grpId="1" animBg="1"/>
      <p:bldP spid="74769" grpId="0" animBg="1"/>
      <p:bldP spid="74770" grpId="0"/>
      <p:bldP spid="74771" grpId="0"/>
      <p:bldP spid="74772" grpId="0"/>
      <p:bldP spid="74773" grpId="0" animBg="1"/>
      <p:bldP spid="747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 allows run-time detection of typing and memory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“Ada, why not?”</a:t>
            </a:r>
            <a:endParaRPr lang="en-US" dirty="0"/>
          </a:p>
        </p:txBody>
      </p:sp>
      <p:pic>
        <p:nvPicPr>
          <p:cNvPr id="4" name="Image 3" descr="strcpy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176464" cy="1267457"/>
          </a:xfrm>
          <a:prstGeom prst="rect">
            <a:avLst/>
          </a:prstGeom>
        </p:spPr>
      </p:pic>
      <p:pic>
        <p:nvPicPr>
          <p:cNvPr id="6" name="Image 5" descr="strcpy_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9" y="4293096"/>
            <a:ext cx="5937892" cy="12961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2607" y="2564904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63239" y="458112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smtClean="0">
                <a:solidFill>
                  <a:srgbClr val="000000"/>
                </a:solidFill>
              </a:rPr>
              <a:t>Ada</a:t>
            </a:r>
            <a:endParaRPr lang="fr-FR" sz="1400" b="1" i="0" dirty="0">
              <a:solidFill>
                <a:srgbClr val="000000"/>
              </a:solidFill>
            </a:endParaRPr>
          </a:p>
        </p:txBody>
      </p:sp>
      <p:cxnSp>
        <p:nvCxnSpPr>
          <p:cNvPr id="30" name="Connecteur droit avec flèche 29"/>
          <p:cNvCxnSpPr>
            <a:stCxn id="32" idx="0"/>
          </p:cNvCxnSpPr>
          <p:nvPr/>
        </p:nvCxnSpPr>
        <p:spPr bwMode="auto">
          <a:xfrm flipH="1" flipV="1">
            <a:off x="3851920" y="2924944"/>
            <a:ext cx="2577651" cy="340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5292080" y="3265239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Possible buffer </a:t>
            </a:r>
            <a:r>
              <a:rPr lang="fr-FR" sz="1400" b="1" i="0" kern="1200" dirty="0" err="1" smtClean="0"/>
              <a:t>overflow</a:t>
            </a:r>
            <a:r>
              <a:rPr lang="fr-FR" sz="1400" b="1" i="0" kern="1200" dirty="0" smtClean="0"/>
              <a:t> </a:t>
            </a:r>
          </a:p>
        </p:txBody>
      </p:sp>
      <p:cxnSp>
        <p:nvCxnSpPr>
          <p:cNvPr id="40" name="Connecteur droit avec flèche 39"/>
          <p:cNvCxnSpPr>
            <a:stCxn id="48" idx="0"/>
          </p:cNvCxnSpPr>
          <p:nvPr/>
        </p:nvCxnSpPr>
        <p:spPr bwMode="auto">
          <a:xfrm flipH="1" flipV="1">
            <a:off x="3923930" y="5157192"/>
            <a:ext cx="263353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>
            <a:off x="5195554" y="5805264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err="1"/>
              <a:t>O</a:t>
            </a:r>
            <a:r>
              <a:rPr lang="fr-FR" sz="1400" b="1" i="0" kern="1200" dirty="0" err="1" smtClean="0"/>
              <a:t>verflow</a:t>
            </a:r>
            <a:r>
              <a:rPr lang="fr-FR" sz="1400" b="1" i="0" kern="1200" dirty="0" smtClean="0"/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detected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at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run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-time</a:t>
            </a:r>
          </a:p>
        </p:txBody>
      </p:sp>
    </p:spTree>
    <p:extLst>
      <p:ext uri="{BB962C8B-B14F-4D97-AF65-F5344CB8AC3E}">
        <p14:creationId xmlns:p14="http://schemas.microsoft.com/office/powerpoint/2010/main" val="47426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SPARK allows static detection of typing and memory errors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“SPARK, why not?”</a:t>
            </a:r>
            <a:endParaRPr lang="en-US" dirty="0"/>
          </a:p>
        </p:txBody>
      </p:sp>
      <p:pic>
        <p:nvPicPr>
          <p:cNvPr id="4" name="Image 3" descr="strcpy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176464" cy="1267457"/>
          </a:xfrm>
          <a:prstGeom prst="rect">
            <a:avLst/>
          </a:prstGeom>
        </p:spPr>
      </p:pic>
      <p:pic>
        <p:nvPicPr>
          <p:cNvPr id="6" name="Image 5" descr="strcpy_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9" y="4293096"/>
            <a:ext cx="5937892" cy="12961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2607" y="2564904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28587" y="458112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smtClean="0">
                <a:solidFill>
                  <a:srgbClr val="000000"/>
                </a:solidFill>
              </a:rPr>
              <a:t>SPARK</a:t>
            </a:r>
            <a:endParaRPr lang="fr-FR" sz="1400" b="1" i="0" dirty="0">
              <a:solidFill>
                <a:srgbClr val="000000"/>
              </a:solidFill>
            </a:endParaRPr>
          </a:p>
        </p:txBody>
      </p:sp>
      <p:cxnSp>
        <p:nvCxnSpPr>
          <p:cNvPr id="30" name="Connecteur droit avec flèche 29"/>
          <p:cNvCxnSpPr>
            <a:stCxn id="32" idx="0"/>
          </p:cNvCxnSpPr>
          <p:nvPr/>
        </p:nvCxnSpPr>
        <p:spPr bwMode="auto">
          <a:xfrm flipH="1" flipV="1">
            <a:off x="3851920" y="2924944"/>
            <a:ext cx="2577651" cy="340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5292080" y="3265239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Possible buffer </a:t>
            </a:r>
            <a:r>
              <a:rPr lang="fr-FR" sz="1400" b="1" i="0" kern="1200" dirty="0" err="1" smtClean="0"/>
              <a:t>overflow</a:t>
            </a:r>
            <a:r>
              <a:rPr lang="fr-FR" sz="1400" b="1" i="0" kern="1200" dirty="0" smtClean="0"/>
              <a:t> </a:t>
            </a:r>
          </a:p>
        </p:txBody>
      </p:sp>
      <p:cxnSp>
        <p:nvCxnSpPr>
          <p:cNvPr id="40" name="Connecteur droit avec flèche 39"/>
          <p:cNvCxnSpPr>
            <a:stCxn id="48" idx="0"/>
          </p:cNvCxnSpPr>
          <p:nvPr/>
        </p:nvCxnSpPr>
        <p:spPr bwMode="auto">
          <a:xfrm flipH="1" flipV="1">
            <a:off x="3923931" y="5157192"/>
            <a:ext cx="263353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>
            <a:off x="5277766" y="5805264"/>
            <a:ext cx="255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err="1"/>
              <a:t>O</a:t>
            </a:r>
            <a:r>
              <a:rPr lang="fr-FR" sz="1400" b="1" i="0" kern="1200" dirty="0" err="1" smtClean="0"/>
              <a:t>verflow</a:t>
            </a:r>
            <a:r>
              <a:rPr lang="fr-FR" sz="1400" b="1" i="0" kern="1200" dirty="0" smtClean="0"/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detected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statically</a:t>
            </a:r>
            <a:endParaRPr lang="fr-FR" sz="1400" b="1" i="0" kern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5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Buffer overflows in Ada?</a:t>
            </a:r>
          </a:p>
          <a:p>
            <a:r>
              <a:rPr lang="en-US" b="0" dirty="0" smtClean="0"/>
              <a:t>Easily avoided by programmers (array types carry their bounds)</a:t>
            </a:r>
          </a:p>
          <a:p>
            <a:r>
              <a:rPr lang="en-US" b="0" dirty="0" smtClean="0"/>
              <a:t>Automatically caught at run-time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Integer overflows in Ada?</a:t>
            </a:r>
          </a:p>
          <a:p>
            <a:r>
              <a:rPr lang="en-US" b="0" dirty="0" smtClean="0"/>
              <a:t>Easily avoided by programmers (using bounded integer types)</a:t>
            </a:r>
          </a:p>
          <a:p>
            <a:r>
              <a:rPr lang="en-US" b="0" dirty="0" smtClean="0"/>
              <a:t>Automatically caught at run-time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Buffer and integer overflows in SPARK?</a:t>
            </a:r>
          </a:p>
          <a:p>
            <a:r>
              <a:rPr lang="en-US" b="0" dirty="0" smtClean="0"/>
              <a:t>If present, automatically caught by analysis</a:t>
            </a:r>
          </a:p>
          <a:p>
            <a:r>
              <a:rPr lang="en-US" b="0" dirty="0" smtClean="0"/>
              <a:t>If absent, automatic proof that no such error can occur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dirty="0" smtClean="0"/>
              <a:t>Buffer overflows and integer overflows are still major sources of pain in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Ada and SPARK over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4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840504"/>
          </a:xfrm>
        </p:spPr>
        <p:txBody>
          <a:bodyPr/>
          <a:lstStyle/>
          <a:p>
            <a:r>
              <a:rPr lang="en-US" dirty="0" smtClean="0"/>
              <a:t>Languages for Critical Software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Ada</a:t>
            </a:r>
            <a:r>
              <a:rPr lang="en-US" dirty="0" smtClean="0"/>
              <a:t>: programming language for long-lived embedded critical software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SPARK</a:t>
            </a:r>
            <a:r>
              <a:rPr lang="en-US" dirty="0" smtClean="0"/>
              <a:t>: Ada subset for formal validation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20098"/>
              </p:ext>
            </p:extLst>
          </p:nvPr>
        </p:nvGraphicFramePr>
        <p:xfrm>
          <a:off x="1091952" y="1790824"/>
          <a:ext cx="6864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Main </a:t>
                      </a:r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smtClean="0"/>
                        <a:t>odularity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genericity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dirty="0" smtClean="0"/>
                        <a:t> type safety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dirty="0" smtClean="0"/>
                        <a:t> tasking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err="1" smtClean="0"/>
                        <a:t>object</a:t>
                      </a:r>
                      <a:r>
                        <a:rPr lang="fr-FR" baseline="0" dirty="0" smtClean="0"/>
                        <a:t> orientation + </a:t>
                      </a:r>
                      <a:r>
                        <a:rPr lang="fr-FR" baseline="0" dirty="0" err="1" smtClean="0"/>
                        <a:t>protected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objects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2005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containers + interfaces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2012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err="1" smtClean="0"/>
                        <a:t>contracts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3403"/>
              </p:ext>
            </p:extLst>
          </p:nvPr>
        </p:nvGraphicFramePr>
        <p:xfrm>
          <a:off x="1115616" y="4437112"/>
          <a:ext cx="6864424" cy="219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43441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Main </a:t>
                      </a:r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83/95/2005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contracts </a:t>
                      </a:r>
                      <a:r>
                        <a:rPr lang="en-US" baseline="0" dirty="0" smtClean="0"/>
                        <a:t>in comments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mathematical semantics of contracts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many language restrictions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</a:t>
                      </a:r>
                      <a:r>
                        <a:rPr lang="fr-FR" baseline="0" dirty="0" smtClean="0"/>
                        <a:t>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contracts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in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language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executable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semantics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contracts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few </a:t>
                      </a:r>
                      <a:r>
                        <a:rPr lang="fr-FR" baseline="0" dirty="0" err="1" smtClean="0"/>
                        <a:t>language</a:t>
                      </a:r>
                      <a:r>
                        <a:rPr lang="fr-FR" baseline="0" dirty="0" smtClean="0"/>
                        <a:t> restrictions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26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5205</TotalTime>
  <Words>1060</Words>
  <Application>Microsoft Macintosh PowerPoint</Application>
  <PresentationFormat>Présentation à l'écran (4:3)</PresentationFormat>
  <Paragraphs>256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3" baseType="lpstr">
      <vt:lpstr>2011-09-12- AdaCore presentation - template</vt:lpstr>
      <vt:lpstr>AdaCore_Sections_template</vt:lpstr>
      <vt:lpstr>Présentation PowerPoint</vt:lpstr>
      <vt:lpstr>“Ada is not for me!”</vt:lpstr>
      <vt:lpstr>“Ada, why not?”</vt:lpstr>
      <vt:lpstr>“Ada, why not?”</vt:lpstr>
      <vt:lpstr>“Ada, why not?”</vt:lpstr>
      <vt:lpstr>“SPARK, why not?”</vt:lpstr>
      <vt:lpstr>Advantages of Ada and SPARK over C</vt:lpstr>
      <vt:lpstr>Présentation PowerPoint</vt:lpstr>
      <vt:lpstr>Ada 2012 and SPARK 2014</vt:lpstr>
      <vt:lpstr>Ada 2012 and SPARK 2014</vt:lpstr>
      <vt:lpstr>Ada and SPARK Contracts </vt:lpstr>
      <vt:lpstr>Présentation PowerPoint</vt:lpstr>
      <vt:lpstr>Contracts = Assertions</vt:lpstr>
      <vt:lpstr>Use Cases for Checking Contracts at Run Time</vt:lpstr>
      <vt:lpstr>Présentation PowerPoint</vt:lpstr>
      <vt:lpstr>Correct Access to Data</vt:lpstr>
      <vt:lpstr>Proof of Properties</vt:lpstr>
      <vt:lpstr>Présentation PowerPoint</vt:lpstr>
      <vt:lpstr>Case Study by Astrium Space Transportation (David Lesens)</vt:lpstr>
      <vt:lpstr>Case Study Conclusions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326</cp:revision>
  <dcterms:created xsi:type="dcterms:W3CDTF">2011-10-07T11:41:06Z</dcterms:created>
  <dcterms:modified xsi:type="dcterms:W3CDTF">2013-11-27T22:11:14Z</dcterms:modified>
</cp:coreProperties>
</file>