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6" r:id="rId1"/>
    <p:sldMasterId id="2147484553" r:id="rId2"/>
  </p:sldMasterIdLst>
  <p:notesMasterIdLst>
    <p:notesMasterId r:id="rId22"/>
  </p:notesMasterIdLst>
  <p:handoutMasterIdLst>
    <p:handoutMasterId r:id="rId23"/>
  </p:handoutMasterIdLst>
  <p:sldIdLst>
    <p:sldId id="1106" r:id="rId3"/>
    <p:sldId id="1271" r:id="rId4"/>
    <p:sldId id="1263" r:id="rId5"/>
    <p:sldId id="1279" r:id="rId6"/>
    <p:sldId id="1280" r:id="rId7"/>
    <p:sldId id="1272" r:id="rId8"/>
    <p:sldId id="1281" r:id="rId9"/>
    <p:sldId id="1283" r:id="rId10"/>
    <p:sldId id="1282" r:id="rId11"/>
    <p:sldId id="1284" r:id="rId12"/>
    <p:sldId id="1285" r:id="rId13"/>
    <p:sldId id="1286" r:id="rId14"/>
    <p:sldId id="1287" r:id="rId15"/>
    <p:sldId id="1288" r:id="rId16"/>
    <p:sldId id="1293" r:id="rId17"/>
    <p:sldId id="1289" r:id="rId18"/>
    <p:sldId id="1290" r:id="rId19"/>
    <p:sldId id="1291" r:id="rId20"/>
    <p:sldId id="1292" r:id="rId2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C"/>
    <a:srgbClr val="040B11"/>
    <a:srgbClr val="04080B"/>
    <a:srgbClr val="91B9DA"/>
    <a:srgbClr val="404040"/>
    <a:srgbClr val="3377A9"/>
    <a:srgbClr val="24537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94" autoAdjust="0"/>
  </p:normalViewPr>
  <p:slideViewPr>
    <p:cSldViewPr>
      <p:cViewPr varScale="1">
        <p:scale>
          <a:sx n="105" d="100"/>
          <a:sy n="105" d="100"/>
        </p:scale>
        <p:origin x="-9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560"/>
    </p:cViewPr>
  </p:sorterViewPr>
  <p:notesViewPr>
    <p:cSldViewPr>
      <p:cViewPr varScale="1">
        <p:scale>
          <a:sx n="50" d="100"/>
          <a:sy n="50" d="100"/>
        </p:scale>
        <p:origin x="-2982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8C7CF07-8AE4-48B4-9716-7DADFEA16C26}" type="datetime1">
              <a:rPr lang="en-US"/>
              <a:pPr/>
              <a:t>29/10/13</a:t>
            </a:fld>
            <a:endParaRPr lang="en-US"/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2223766-3AD6-4652-A677-8632E0E6B4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61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algn="r"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i="0"/>
            </a:lvl1pPr>
          </a:lstStyle>
          <a:p>
            <a:fld id="{C749CB6B-4676-448B-8A99-68B3A3B809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4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7"/>
          <p:cNvCxnSpPr>
            <a:cxnSpLocks noChangeShapeType="1"/>
          </p:cNvCxnSpPr>
          <p:nvPr userDrawn="1"/>
        </p:nvCxnSpPr>
        <p:spPr bwMode="auto">
          <a:xfrm>
            <a:off x="698500" y="3535363"/>
            <a:ext cx="77597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pic>
        <p:nvPicPr>
          <p:cNvPr id="20" name="Picture 2" descr="logo_textured_large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863"/>
            <a:ext cx="190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573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2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7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21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AA309A6D-C09C-4548-B29A-6CF363A7E532}" type="datetimeFigureOut">
              <a:rPr lang="fr-FR" sz="1800" smtClean="0">
                <a:solidFill>
                  <a:srgbClr val="000000"/>
                </a:solidFill>
                <a:ea typeface="+mn-ea"/>
                <a:cs typeface="Arial" charset="0"/>
              </a:rPr>
              <a:pPr/>
              <a:t>29/10/13</a:t>
            </a:fld>
            <a:endParaRPr lang="fr-BE" sz="180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fr-BE" sz="180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CF4668DC-857F-487D-BFFA-8C0CA5037977}" type="slidenum">
              <a:rPr lang="fr-BE" sz="1800" smtClean="0">
                <a:solidFill>
                  <a:srgbClr val="000000"/>
                </a:solidFill>
                <a:ea typeface="+mn-ea"/>
                <a:cs typeface="Arial" charset="0"/>
              </a:rPr>
              <a:pPr/>
              <a:t>‹#›</a:t>
            </a:fld>
            <a:endParaRPr lang="fr-BE" sz="1800">
              <a:solidFill>
                <a:srgbClr val="000000"/>
              </a:solidFill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583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667000"/>
            <a:ext cx="8382000" cy="978729"/>
          </a:xfrm>
        </p:spPr>
        <p:txBody>
          <a:bodyPr>
            <a:sp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4800" b="1" i="0" kern="120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Helvetic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Section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806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First Page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7"/>
          <p:cNvCxnSpPr>
            <a:cxnSpLocks noChangeShapeType="1"/>
          </p:cNvCxnSpPr>
          <p:nvPr userDrawn="1"/>
        </p:nvCxnSpPr>
        <p:spPr bwMode="auto">
          <a:xfrm>
            <a:off x="698500" y="3535500"/>
            <a:ext cx="77597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Location/Venue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800" dirty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pic>
        <p:nvPicPr>
          <p:cNvPr id="3" name="Picture 2" descr="logo_textured_large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85672"/>
            <a:ext cx="1905000" cy="533400"/>
          </a:xfrm>
          <a:prstGeom prst="rect">
            <a:avLst/>
          </a:prstGeom>
        </p:spPr>
      </p:pic>
      <p:sp>
        <p:nvSpPr>
          <p:cNvPr id="2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17 July 2011</a:t>
            </a:r>
          </a:p>
        </p:txBody>
      </p:sp>
    </p:spTree>
    <p:extLst>
      <p:ext uri="{BB962C8B-B14F-4D97-AF65-F5344CB8AC3E}">
        <p14:creationId xmlns:p14="http://schemas.microsoft.com/office/powerpoint/2010/main" val="406543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1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gnatpr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43200"/>
            <a:ext cx="5321300" cy="980474"/>
          </a:xfrm>
          <a:prstGeom prst="rect">
            <a:avLst/>
          </a:prstGeom>
        </p:spPr>
      </p:pic>
      <p:pic>
        <p:nvPicPr>
          <p:cNvPr id="4" name="Picture 3" descr="gnatpro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884666"/>
            <a:ext cx="5257800" cy="45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16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4" name="Picture 3" descr="codepe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743200"/>
            <a:ext cx="5676523" cy="1033025"/>
          </a:xfrm>
          <a:prstGeom prst="rect">
            <a:avLst/>
          </a:prstGeom>
        </p:spPr>
      </p:pic>
      <p:pic>
        <p:nvPicPr>
          <p:cNvPr id="5" name="Picture 4" descr="codepeer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64482"/>
            <a:ext cx="6477000" cy="42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59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sparkpr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762164"/>
            <a:ext cx="6172200" cy="971636"/>
          </a:xfrm>
          <a:prstGeom prst="rect">
            <a:avLst/>
          </a:prstGeom>
        </p:spPr>
      </p:pic>
      <p:pic>
        <p:nvPicPr>
          <p:cNvPr id="5" name="Picture 4" descr="sparkpro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10000"/>
            <a:ext cx="6858000" cy="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0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38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4" name="Picture 3" descr="sparkprob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819400"/>
            <a:ext cx="8046720" cy="75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477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5" name="Picture 4" descr="gnatpro-safet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84" y="2743200"/>
            <a:ext cx="5334915" cy="152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28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gnatpro-securit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43200"/>
            <a:ext cx="5334000" cy="153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28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059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7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65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906" y="1151930"/>
            <a:ext cx="5540188" cy="2321719"/>
          </a:xfrm>
          <a:prstGeom prst="rect">
            <a:avLst/>
          </a:prstGeom>
        </p:spPr>
        <p:txBody>
          <a:bodyPr lIns="54142" tIns="27071" rIns="54142" bIns="2707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67257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1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213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gnat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4613"/>
            <a:ext cx="5257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76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codepe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567690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codepeer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63975"/>
            <a:ext cx="6477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7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spark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62250"/>
            <a:ext cx="6172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spark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0"/>
            <a:ext cx="68580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98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sparkprob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819400"/>
            <a:ext cx="804545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28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4" descr="gnatpro-safe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2743200"/>
            <a:ext cx="5335587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92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-securi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3400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9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8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fr-FR" sz="1000" i="0">
              <a:latin typeface="Verdana" pitchFamily="34" charset="0"/>
              <a:ea typeface="+mn-ea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>
                <a:solidFill>
                  <a:srgbClr val="A6A6A6"/>
                </a:solidFill>
              </a:rPr>
              <a:t>Slide: </a:t>
            </a:r>
            <a:fld id="{55164920-4DCD-44B8-B044-1D6BC493A243}" type="slidenum">
              <a:rPr lang="en-US" sz="800" i="0">
                <a:solidFill>
                  <a:srgbClr val="A6A6A6"/>
                </a:solidFill>
              </a:rPr>
              <a:pPr/>
              <a:t>‹#›</a:t>
            </a:fld>
            <a:endParaRPr lang="fr-FR" sz="800" i="0">
              <a:solidFill>
                <a:srgbClr val="A6A6A6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4542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 dirty="0">
                <a:solidFill>
                  <a:srgbClr val="A6A6A6"/>
                </a:solidFill>
              </a:rPr>
              <a:t>Copyright © </a:t>
            </a:r>
            <a:r>
              <a:rPr lang="en-US" sz="800" i="0" dirty="0" smtClean="0">
                <a:solidFill>
                  <a:srgbClr val="A6A6A6"/>
                </a:solidFill>
              </a:rPr>
              <a:t>2014 </a:t>
            </a:r>
            <a:r>
              <a:rPr lang="en-US" sz="800" i="0" dirty="0" err="1">
                <a:solidFill>
                  <a:srgbClr val="A6A6A6"/>
                </a:solidFill>
              </a:rPr>
              <a:t>AdaCore</a:t>
            </a:r>
            <a:r>
              <a:rPr lang="en-US" sz="800" i="0" dirty="0">
                <a:solidFill>
                  <a:srgbClr val="A6A6A6"/>
                </a:solidFill>
              </a:rPr>
              <a:t> </a:t>
            </a:r>
            <a:endParaRPr lang="fr-FR" sz="800" i="0" dirty="0">
              <a:solidFill>
                <a:srgbClr val="A6A6A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9" r:id="rId9"/>
    <p:sldLayoutId id="2147484551" r:id="rId10"/>
    <p:sldLayoutId id="2147484552" r:id="rId11"/>
    <p:sldLayoutId id="2147484571" r:id="rId12"/>
    <p:sldLayoutId id="2147484572" r:id="rId13"/>
    <p:sldLayoutId id="2147484574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fr-FR" sz="1000" i="0">
              <a:solidFill>
                <a:srgbClr val="000000"/>
              </a:solidFill>
              <a:latin typeface="Verdana" pitchFamily="34" charset="0"/>
              <a:ea typeface="+mn-ea"/>
              <a:cs typeface="Arial" charset="0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05801" y="6642556"/>
            <a:ext cx="82996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Slide: </a:t>
            </a:r>
            <a:fld id="{43F39511-02AB-4F14-A557-8CD33A774D94}" type="slidenum">
              <a:rPr lang="en-US" sz="800" i="0" smtClean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pPr eaLnBrk="0" hangingPunct="0">
                <a:defRPr/>
              </a:pPr>
              <a:t>‹#›</a:t>
            </a:fld>
            <a:endParaRPr lang="fr-FR" sz="800" i="0" dirty="0">
              <a:solidFill>
                <a:srgbClr val="FFFFFF">
                  <a:lumMod val="65000"/>
                </a:srgbClr>
              </a:solidFill>
              <a:latin typeface="Arial"/>
              <a:ea typeface="+mn-ea"/>
              <a:cs typeface="Arial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4542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Copyright 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Verdana"/>
                <a:cs typeface="Verdana"/>
              </a:rPr>
              <a:t>©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 </a:t>
            </a:r>
            <a:r>
              <a:rPr lang="en-US" sz="800" i="0" dirty="0" smtClean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2014 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AdaCore </a:t>
            </a:r>
            <a:endParaRPr lang="fr-FR" sz="800" i="0" dirty="0">
              <a:solidFill>
                <a:srgbClr val="FFFFFF">
                  <a:lumMod val="65000"/>
                </a:srgbClr>
              </a:solidFill>
              <a:latin typeface="Arial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54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4" r:id="rId1"/>
    <p:sldLayoutId id="2147484555" r:id="rId2"/>
    <p:sldLayoutId id="2147484556" r:id="rId3"/>
    <p:sldLayoutId id="2147484557" r:id="rId4"/>
    <p:sldLayoutId id="2147484558" r:id="rId5"/>
    <p:sldLayoutId id="2147484559" r:id="rId6"/>
    <p:sldLayoutId id="2147484560" r:id="rId7"/>
    <p:sldLayoutId id="2147484561" r:id="rId8"/>
    <p:sldLayoutId id="2147484563" r:id="rId9"/>
    <p:sldLayoutId id="2147484565" r:id="rId10"/>
    <p:sldLayoutId id="2147484567" r:id="rId11"/>
    <p:sldLayoutId id="2147484568" r:id="rId12"/>
    <p:sldLayoutId id="2147484570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open-do.org/wp-content/uploads/2013/04/IEEE_Software_Formal_Or_Testing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open-do.org/wp-content/uploads/2013/05/DASIA_2013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adacore.com/sparkpro" TargetMode="External"/><Relationship Id="rId3" Type="http://schemas.openxmlformats.org/officeDocument/2006/relationships/hyperlink" Target="http://www.spark2014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Yannick</a:t>
            </a:r>
            <a:r>
              <a:rPr lang="en-US" dirty="0" smtClean="0"/>
              <a:t> Moy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6770712" cy="533400"/>
          </a:xfrm>
        </p:spPr>
        <p:txBody>
          <a:bodyPr/>
          <a:lstStyle/>
          <a:p>
            <a:r>
              <a:rPr lang="fr-FR" dirty="0" err="1" smtClean="0"/>
              <a:t>Astrium</a:t>
            </a:r>
            <a:r>
              <a:rPr lang="fr-FR" dirty="0" smtClean="0"/>
              <a:t> </a:t>
            </a:r>
            <a:r>
              <a:rPr lang="fr-FR" dirty="0" err="1"/>
              <a:t>Space</a:t>
            </a:r>
            <a:r>
              <a:rPr lang="fr-FR" dirty="0"/>
              <a:t> Transportation - 4th R&amp;T </a:t>
            </a:r>
            <a:r>
              <a:rPr lang="fr-FR" dirty="0" err="1" smtClean="0"/>
              <a:t>Days</a:t>
            </a:r>
            <a:r>
              <a:rPr lang="fr-FR" dirty="0" smtClean="0"/>
              <a:t> </a:t>
            </a:r>
            <a:r>
              <a:rPr lang="fr-FR" dirty="0" smtClean="0"/>
              <a:t>- </a:t>
            </a:r>
            <a:r>
              <a:rPr lang="en-US" dirty="0" smtClean="0"/>
              <a:t>November </a:t>
            </a:r>
            <a:r>
              <a:rPr lang="en-US" dirty="0"/>
              <a:t>28th, 2013 </a:t>
            </a:r>
          </a:p>
          <a:p>
            <a:endParaRPr lang="fr-FR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Senior Software Engineer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395536" y="2514600"/>
            <a:ext cx="8640960" cy="842392"/>
          </a:xfrm>
        </p:spPr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and </a:t>
            </a:r>
            <a:r>
              <a:rPr lang="fr-FR" dirty="0" err="1"/>
              <a:t>Static</a:t>
            </a:r>
            <a:r>
              <a:rPr lang="fr-FR" dirty="0"/>
              <a:t> Program Validation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smtClean="0"/>
              <a:t>SPARK 2014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7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Static</a:t>
            </a:r>
            <a:r>
              <a:rPr lang="en-US" dirty="0" smtClean="0"/>
              <a:t> Validation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3696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84582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Global state of a program is made up of:</a:t>
            </a:r>
          </a:p>
          <a:p>
            <a:r>
              <a:rPr lang="en-US" b="0" dirty="0" smtClean="0"/>
              <a:t>Visible global variables</a:t>
            </a:r>
          </a:p>
          <a:p>
            <a:r>
              <a:rPr lang="en-US" b="0" dirty="0" smtClean="0"/>
              <a:t>Hidden global variables (in private parts and bodies)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Abstract_State</a:t>
            </a:r>
            <a:r>
              <a:rPr lang="en-US" dirty="0" smtClean="0"/>
              <a:t> contract on packages specs specifies hidden state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C96D7"/>
                </a:solidFill>
              </a:rPr>
              <a:t>Global</a:t>
            </a:r>
            <a:r>
              <a:rPr lang="en-US" dirty="0" smtClean="0"/>
              <a:t> contract on subprograms specifies modes of global variables accessed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C96D7"/>
                </a:solidFill>
              </a:rPr>
              <a:t>Depends</a:t>
            </a:r>
            <a:r>
              <a:rPr lang="en-US" dirty="0" smtClean="0"/>
              <a:t> contract on subprograms specifies flow of information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Fast </a:t>
            </a:r>
            <a:r>
              <a:rPr lang="en-US" dirty="0"/>
              <a:t>s</a:t>
            </a:r>
            <a:r>
              <a:rPr lang="en-US" dirty="0" smtClean="0"/>
              <a:t>tatic analysis (≈ compilation time) checks correct access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Typical errors / warnings: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file.adb:20:</a:t>
            </a:r>
            <a:r>
              <a:rPr lang="en-US" dirty="0">
                <a:latin typeface="Courier New"/>
                <a:cs typeface="Courier New"/>
              </a:rPr>
              <a:t>09: "G" must be a global output of </a:t>
            </a:r>
            <a:r>
              <a:rPr lang="en-US" dirty="0" smtClean="0">
                <a:latin typeface="Courier New"/>
                <a:cs typeface="Courier New"/>
              </a:rPr>
              <a:t>”T" 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illegal_update</a:t>
            </a:r>
            <a:r>
              <a:rPr lang="en-US" dirty="0" smtClean="0">
                <a:latin typeface="Courier New"/>
                <a:cs typeface="Courier New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f.adb</a:t>
            </a:r>
            <a:r>
              <a:rPr lang="en-US" dirty="0">
                <a:latin typeface="Courier New"/>
                <a:cs typeface="Courier New"/>
              </a:rPr>
              <a:t>:18:</a:t>
            </a:r>
            <a:r>
              <a:rPr lang="en-US" dirty="0" smtClean="0">
                <a:latin typeface="Courier New"/>
                <a:cs typeface="Courier New"/>
              </a:rPr>
              <a:t>3: </a:t>
            </a:r>
            <a:r>
              <a:rPr lang="en-US" dirty="0">
                <a:latin typeface="Courier New"/>
                <a:cs typeface="Courier New"/>
              </a:rPr>
              <a:t>warning: missing dependency "Y =&gt; </a:t>
            </a:r>
            <a:r>
              <a:rPr lang="en-US" dirty="0" smtClean="0">
                <a:latin typeface="Courier New"/>
                <a:cs typeface="Courier New"/>
              </a:rPr>
              <a:t>Pa" 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depends_missing</a:t>
            </a:r>
            <a:r>
              <a:rPr lang="en-US" dirty="0">
                <a:latin typeface="Courier New"/>
                <a:cs typeface="Courier New"/>
              </a:rPr>
              <a:t>]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 Access to Global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0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84582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Modes of parameters and </a:t>
            </a:r>
            <a:r>
              <a:rPr lang="en-US" dirty="0" err="1" smtClean="0"/>
              <a:t>globals</a:t>
            </a:r>
            <a:r>
              <a:rPr lang="en-US" dirty="0" smtClean="0"/>
              <a:t> have a strong semantics in SPARK:</a:t>
            </a:r>
          </a:p>
          <a:p>
            <a:r>
              <a:rPr lang="en-US" b="0" dirty="0" smtClean="0">
                <a:solidFill>
                  <a:srgbClr val="4C96D7"/>
                </a:solidFill>
              </a:rPr>
              <a:t>in</a:t>
            </a:r>
            <a:r>
              <a:rPr lang="en-US" b="0" dirty="0" smtClean="0"/>
              <a:t> parameters and </a:t>
            </a:r>
            <a:r>
              <a:rPr lang="en-US" b="0" dirty="0" smtClean="0">
                <a:solidFill>
                  <a:srgbClr val="4C96D7"/>
                </a:solidFill>
              </a:rPr>
              <a:t>Input</a:t>
            </a:r>
            <a:r>
              <a:rPr lang="en-US" b="0" dirty="0" smtClean="0"/>
              <a:t> </a:t>
            </a:r>
            <a:r>
              <a:rPr lang="en-US" b="0" dirty="0" err="1" smtClean="0"/>
              <a:t>globals</a:t>
            </a:r>
            <a:r>
              <a:rPr lang="en-US" b="0" dirty="0" smtClean="0"/>
              <a:t> must be fully initialized on subprogram entry</a:t>
            </a:r>
            <a:endParaRPr lang="en-US" b="0" dirty="0"/>
          </a:p>
          <a:p>
            <a:r>
              <a:rPr lang="en-US" b="0" dirty="0" smtClean="0">
                <a:solidFill>
                  <a:srgbClr val="4C96D7"/>
                </a:solidFill>
              </a:rPr>
              <a:t>out</a:t>
            </a:r>
            <a:r>
              <a:rPr lang="en-US" b="0" dirty="0" smtClean="0"/>
              <a:t> </a:t>
            </a:r>
            <a:r>
              <a:rPr lang="en-US" b="0" dirty="0"/>
              <a:t>parameters and </a:t>
            </a:r>
            <a:r>
              <a:rPr lang="en-US" b="0" dirty="0" smtClean="0">
                <a:solidFill>
                  <a:srgbClr val="4C96D7"/>
                </a:solidFill>
              </a:rPr>
              <a:t>Output</a:t>
            </a:r>
            <a:r>
              <a:rPr lang="en-US" b="0" dirty="0" smtClean="0"/>
              <a:t> </a:t>
            </a:r>
            <a:r>
              <a:rPr lang="en-US" b="0" dirty="0" err="1"/>
              <a:t>globals</a:t>
            </a:r>
            <a:r>
              <a:rPr lang="en-US" b="0" dirty="0"/>
              <a:t> must be fully initialized on subprogram </a:t>
            </a:r>
            <a:r>
              <a:rPr lang="en-US" b="0" dirty="0" smtClean="0"/>
              <a:t>exit</a:t>
            </a:r>
            <a:endParaRPr lang="en-US" b="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Packages declare initialized state in 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Initializes</a:t>
            </a:r>
            <a:r>
              <a:rPr lang="en-US" dirty="0" smtClean="0"/>
              <a:t> contract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Fast </a:t>
            </a:r>
            <a:r>
              <a:rPr lang="en-US" dirty="0"/>
              <a:t>s</a:t>
            </a:r>
            <a:r>
              <a:rPr lang="en-US" dirty="0" smtClean="0"/>
              <a:t>tatic analysis (≈ compilation time) checks correct initialization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Typical errors / warnings: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file.adb:</a:t>
            </a:r>
            <a:r>
              <a:rPr lang="en-US" dirty="0">
                <a:latin typeface="Courier New"/>
                <a:cs typeface="Courier New"/>
              </a:rPr>
              <a:t>103:13: 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  <a:r>
              <a:rPr lang="en-US" dirty="0" err="1" smtClean="0">
                <a:latin typeface="Courier New"/>
                <a:cs typeface="Courier New"/>
              </a:rPr>
              <a:t>Rec.Arr</a:t>
            </a:r>
            <a:r>
              <a:rPr lang="en-US" dirty="0">
                <a:latin typeface="Courier New"/>
                <a:cs typeface="Courier New"/>
              </a:rPr>
              <a:t>" is not initialized [uninitialized</a:t>
            </a:r>
            <a:r>
              <a:rPr lang="en-US" dirty="0" smtClean="0">
                <a:latin typeface="Courier New"/>
                <a:cs typeface="Courier New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file.adb</a:t>
            </a:r>
            <a:r>
              <a:rPr lang="en-US" dirty="0" smtClean="0">
                <a:latin typeface="Courier New"/>
                <a:cs typeface="Courier New"/>
              </a:rPr>
              <a:t>:</a:t>
            </a:r>
            <a:r>
              <a:rPr lang="en-US" dirty="0">
                <a:latin typeface="Courier New"/>
                <a:cs typeface="Courier New"/>
              </a:rPr>
              <a:t>8</a:t>
            </a:r>
            <a:r>
              <a:rPr lang="en-US" dirty="0" smtClean="0">
                <a:latin typeface="Courier New"/>
                <a:cs typeface="Courier New"/>
              </a:rPr>
              <a:t>:4: warning</a:t>
            </a:r>
            <a:r>
              <a:rPr lang="en-US" dirty="0">
                <a:latin typeface="Courier New"/>
                <a:cs typeface="Courier New"/>
              </a:rPr>
              <a:t>: "X" might not be initialized [uninitialized</a:t>
            </a:r>
            <a:r>
              <a:rPr lang="en-US" dirty="0" smtClean="0">
                <a:latin typeface="Courier New"/>
                <a:cs typeface="Courier New"/>
              </a:rPr>
              <a:t>]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Also detects unused parameters, </a:t>
            </a:r>
            <a:r>
              <a:rPr lang="en-US" dirty="0" err="1" smtClean="0">
                <a:cs typeface="Courier New"/>
              </a:rPr>
              <a:t>globals</a:t>
            </a:r>
            <a:r>
              <a:rPr lang="en-US" dirty="0" smtClean="0">
                <a:cs typeface="Courier New"/>
              </a:rPr>
              <a:t>, assignments, statements</a:t>
            </a:r>
            <a:endParaRPr lang="en-US" dirty="0" smtClean="0"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 Access to Initialized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24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Run-time check = mathematical formula</a:t>
            </a: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Ex: absence of division by zero in expression “X / Y” if formula “Y /= 0” holds</a:t>
            </a: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Checks in SPARK:</a:t>
            </a:r>
          </a:p>
          <a:p>
            <a:r>
              <a:rPr lang="en-US" b="0" dirty="0" smtClean="0">
                <a:cs typeface="Courier New"/>
              </a:rPr>
              <a:t>Range check (bounds of scalar types)</a:t>
            </a:r>
          </a:p>
          <a:p>
            <a:r>
              <a:rPr lang="en-US" b="0" dirty="0" smtClean="0">
                <a:cs typeface="Courier New"/>
              </a:rPr>
              <a:t>Index check (bounds of arrays)</a:t>
            </a:r>
            <a:endParaRPr lang="en-US" b="0" dirty="0" smtClean="0">
              <a:cs typeface="Courier New"/>
            </a:endParaRPr>
          </a:p>
          <a:p>
            <a:r>
              <a:rPr lang="en-US" b="0" dirty="0" smtClean="0">
                <a:cs typeface="Courier New"/>
              </a:rPr>
              <a:t>Overflow check (bounds of machine scalar types)</a:t>
            </a:r>
          </a:p>
          <a:p>
            <a:r>
              <a:rPr lang="en-US" b="0" dirty="0" smtClean="0">
                <a:cs typeface="Courier New"/>
              </a:rPr>
              <a:t>Division by zero check</a:t>
            </a:r>
          </a:p>
          <a:p>
            <a:r>
              <a:rPr lang="en-US" b="0" dirty="0" smtClean="0">
                <a:cs typeface="Courier New"/>
              </a:rPr>
              <a:t>Length check (array operations)</a:t>
            </a:r>
          </a:p>
          <a:p>
            <a:r>
              <a:rPr lang="en-US" b="0" dirty="0" smtClean="0">
                <a:cs typeface="Courier New"/>
              </a:rPr>
              <a:t>Discriminant check (access to discriminant record)</a:t>
            </a:r>
          </a:p>
          <a:p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Proof is done subprogram by subprogram</a:t>
            </a: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Run-time checks in contracts are also proved</a:t>
            </a:r>
            <a:endParaRPr lang="en-US" dirty="0" smtClean="0"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Absence of Run-Time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7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cs typeface="Courier New"/>
              </a:rPr>
              <a:t>Low-level requirement can be formalized as subprogram contract </a:t>
            </a:r>
          </a:p>
          <a:p>
            <a:pPr marL="0" indent="0">
              <a:buNone/>
            </a:pPr>
            <a:r>
              <a:rPr lang="en-US" b="0" dirty="0" smtClean="0">
                <a:cs typeface="Courier New"/>
              </a:rPr>
              <a:t>(See Airbus use of Unit Proof:</a:t>
            </a:r>
            <a:endParaRPr lang="en-US" b="0" dirty="0" smtClean="0">
              <a:cs typeface="Courier New"/>
            </a:endParaRPr>
          </a:p>
          <a:p>
            <a:pPr marL="0" lvl="1" indent="0">
              <a:buClr>
                <a:srgbClr val="404040"/>
              </a:buClr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://www.open-do.org/wp-content/uploads/2013/04/</a:t>
            </a:r>
            <a:r>
              <a:rPr lang="en-US" dirty="0" smtClean="0">
                <a:hlinkClick r:id="rId2"/>
              </a:rPr>
              <a:t>IEEE_Software_Formal_Or_Testing.pdf</a:t>
            </a:r>
            <a:r>
              <a:rPr lang="en-US" dirty="0" smtClean="0"/>
              <a:t>)</a:t>
            </a:r>
            <a:endParaRPr lang="en-US" dirty="0" smtClean="0">
              <a:cs typeface="Courier New"/>
            </a:endParaRP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Assertion = mathematical formula</a:t>
            </a: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Proof is done subprogram by subprogram:</a:t>
            </a:r>
          </a:p>
          <a:p>
            <a:r>
              <a:rPr lang="en-US" b="0" dirty="0" smtClean="0">
                <a:solidFill>
                  <a:srgbClr val="4C96D7"/>
                </a:solidFill>
                <a:cs typeface="Courier New"/>
              </a:rPr>
              <a:t>Precondition</a:t>
            </a:r>
            <a:r>
              <a:rPr lang="en-US" b="0" dirty="0" smtClean="0">
                <a:cs typeface="Courier New"/>
              </a:rPr>
              <a:t> is assumed</a:t>
            </a:r>
          </a:p>
          <a:p>
            <a:r>
              <a:rPr lang="en-US" b="0" dirty="0" smtClean="0">
                <a:solidFill>
                  <a:srgbClr val="4C96D7"/>
                </a:solidFill>
                <a:cs typeface="Courier New"/>
              </a:rPr>
              <a:t>Precondition</a:t>
            </a:r>
            <a:r>
              <a:rPr lang="en-US" b="0" dirty="0" smtClean="0">
                <a:cs typeface="Courier New"/>
              </a:rPr>
              <a:t> of each call is proved</a:t>
            </a:r>
          </a:p>
          <a:p>
            <a:r>
              <a:rPr lang="en-US" b="0" dirty="0" err="1" smtClean="0">
                <a:solidFill>
                  <a:srgbClr val="4C96D7"/>
                </a:solidFill>
                <a:cs typeface="Courier New"/>
              </a:rPr>
              <a:t>Postcondition</a:t>
            </a:r>
            <a:r>
              <a:rPr lang="en-US" b="0" dirty="0" smtClean="0">
                <a:solidFill>
                  <a:srgbClr val="4C96D7"/>
                </a:solidFill>
                <a:cs typeface="Courier New"/>
              </a:rPr>
              <a:t> </a:t>
            </a:r>
            <a:r>
              <a:rPr lang="en-US" b="0" dirty="0" smtClean="0">
                <a:cs typeface="Courier New"/>
              </a:rPr>
              <a:t>of each call is assumed</a:t>
            </a:r>
          </a:p>
          <a:p>
            <a:r>
              <a:rPr lang="en-US" b="0" dirty="0" err="1" smtClean="0">
                <a:solidFill>
                  <a:srgbClr val="4C96D7"/>
                </a:solidFill>
                <a:cs typeface="Courier New"/>
              </a:rPr>
              <a:t>Postcondition</a:t>
            </a:r>
            <a:r>
              <a:rPr lang="en-US" b="0" dirty="0" smtClean="0">
                <a:solidFill>
                  <a:srgbClr val="4C96D7"/>
                </a:solidFill>
                <a:cs typeface="Courier New"/>
              </a:rPr>
              <a:t> </a:t>
            </a:r>
            <a:r>
              <a:rPr lang="en-US" b="0" dirty="0" smtClean="0">
                <a:cs typeface="Courier New"/>
              </a:rPr>
              <a:t>is proved</a:t>
            </a:r>
          </a:p>
          <a:p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Additional assertions may be needed for proof:</a:t>
            </a:r>
          </a:p>
          <a:p>
            <a:r>
              <a:rPr lang="en-US" b="0" dirty="0" smtClean="0">
                <a:cs typeface="Courier New"/>
              </a:rPr>
              <a:t>Pragma </a:t>
            </a:r>
            <a:r>
              <a:rPr lang="en-US" b="0" dirty="0" err="1" smtClean="0">
                <a:solidFill>
                  <a:srgbClr val="4C96D7"/>
                </a:solidFill>
                <a:cs typeface="Courier New"/>
              </a:rPr>
              <a:t>Loop_Invariant</a:t>
            </a:r>
            <a:r>
              <a:rPr lang="en-US" b="0" dirty="0" smtClean="0">
                <a:solidFill>
                  <a:srgbClr val="4C96D7"/>
                </a:solidFill>
                <a:cs typeface="Courier New"/>
              </a:rPr>
              <a:t> </a:t>
            </a:r>
            <a:r>
              <a:rPr lang="en-US" b="0" dirty="0" smtClean="0">
                <a:cs typeface="Courier New"/>
              </a:rPr>
              <a:t>for summarizing loop effects</a:t>
            </a:r>
          </a:p>
          <a:p>
            <a:r>
              <a:rPr lang="en-US" b="0" dirty="0" smtClean="0">
                <a:cs typeface="Courier New"/>
              </a:rPr>
              <a:t>Pragma </a:t>
            </a:r>
            <a:r>
              <a:rPr lang="en-US" b="0" dirty="0" err="1" smtClean="0">
                <a:solidFill>
                  <a:srgbClr val="4C96D7"/>
                </a:solidFill>
                <a:cs typeface="Courier New"/>
              </a:rPr>
              <a:t>Loop_Variant</a:t>
            </a:r>
            <a:r>
              <a:rPr lang="en-US" b="0" dirty="0" smtClean="0">
                <a:solidFill>
                  <a:srgbClr val="4C96D7"/>
                </a:solidFill>
                <a:cs typeface="Courier New"/>
              </a:rPr>
              <a:t> </a:t>
            </a:r>
            <a:r>
              <a:rPr lang="en-US" b="0" dirty="0" smtClean="0">
                <a:cs typeface="Courier New"/>
              </a:rPr>
              <a:t>to prove loop termination</a:t>
            </a:r>
          </a:p>
          <a:p>
            <a:r>
              <a:rPr lang="en-US" b="0" dirty="0" smtClean="0">
                <a:cs typeface="Courier New"/>
              </a:rPr>
              <a:t>Pragma </a:t>
            </a:r>
            <a:r>
              <a:rPr lang="en-US" b="0" dirty="0" smtClean="0">
                <a:solidFill>
                  <a:srgbClr val="4C96D7"/>
                </a:solidFill>
                <a:cs typeface="Courier New"/>
              </a:rPr>
              <a:t>Assert </a:t>
            </a:r>
            <a:r>
              <a:rPr lang="en-US" b="0" dirty="0">
                <a:cs typeface="Courier New"/>
              </a:rPr>
              <a:t>to </a:t>
            </a:r>
            <a:r>
              <a:rPr lang="en-US" b="0" dirty="0" smtClean="0">
                <a:cs typeface="Courier New"/>
              </a:rPr>
              <a:t>guide automatic </a:t>
            </a:r>
            <a:r>
              <a:rPr lang="en-US" b="0" dirty="0" err="1" smtClean="0">
                <a:cs typeface="Courier New"/>
              </a:rPr>
              <a:t>prover</a:t>
            </a:r>
            <a:endParaRPr lang="en-US" b="0" dirty="0" smtClean="0">
              <a:solidFill>
                <a:srgbClr val="4C96D7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Compliance with Low-Level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239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</a:t>
            </a:r>
            <a:r>
              <a:rPr lang="en-US" dirty="0" smtClean="0"/>
              <a:t>of Static Validation in Developer Workflow</a:t>
            </a:r>
            <a:endParaRPr lang="en-US" dirty="0"/>
          </a:p>
        </p:txBody>
      </p:sp>
      <p:pic>
        <p:nvPicPr>
          <p:cNvPr id="7" name="Image 6" descr="spark2014_g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92696"/>
            <a:ext cx="7202760" cy="62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4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Space Case Study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3765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3568" y="980728"/>
            <a:ext cx="7846640" cy="55983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cs typeface="Courier New"/>
              </a:rPr>
              <a:t>Numerical control/command </a:t>
            </a:r>
            <a:r>
              <a:rPr lang="en-US" dirty="0">
                <a:solidFill>
                  <a:srgbClr val="000000"/>
                </a:solidFill>
                <a:cs typeface="Courier New"/>
              </a:rPr>
              <a:t>a</a:t>
            </a:r>
            <a:r>
              <a:rPr lang="en-US" dirty="0" smtClean="0">
                <a:solidFill>
                  <a:srgbClr val="000000"/>
                </a:solidFill>
                <a:cs typeface="Courier New"/>
              </a:rPr>
              <a:t>lgorithms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Mission and vehicle management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b="0" i="1" dirty="0" smtClean="0">
                <a:solidFill>
                  <a:schemeClr val="tx1"/>
                </a:solidFill>
                <a:cs typeface="Courier New"/>
              </a:rPr>
              <a:t>Formal Verification of </a:t>
            </a:r>
            <a:r>
              <a:rPr lang="en-US" b="0" i="1" dirty="0">
                <a:solidFill>
                  <a:schemeClr val="tx1"/>
                </a:solidFill>
                <a:cs typeface="Courier New"/>
              </a:rPr>
              <a:t>Aerospace Software, DASIA 2013, </a:t>
            </a:r>
            <a:r>
              <a:rPr lang="en-US" b="0" i="1" dirty="0">
                <a:solidFill>
                  <a:schemeClr val="tx1"/>
                </a:solidFill>
                <a:cs typeface="Courier New"/>
                <a:hlinkClick r:id="rId2"/>
              </a:rPr>
              <a:t>http://www.open-do.org/wp-content/uploads/2013/05/DASIA_2013.</a:t>
            </a:r>
            <a:r>
              <a:rPr lang="en-US" b="0" i="1" dirty="0" smtClean="0">
                <a:solidFill>
                  <a:schemeClr val="tx1"/>
                </a:solidFill>
                <a:cs typeface="Courier New"/>
                <a:hlinkClick r:id="rId2"/>
              </a:rPr>
              <a:t>pdf</a:t>
            </a:r>
            <a:r>
              <a:rPr lang="en-US" b="0" i="1" dirty="0" smtClean="0">
                <a:solidFill>
                  <a:schemeClr val="tx1"/>
                </a:solidFill>
                <a:cs typeface="Courier New"/>
              </a:rPr>
              <a:t> </a:t>
            </a:r>
            <a:endParaRPr lang="en-US" b="0" i="1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b="0" i="1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by </a:t>
            </a:r>
            <a:r>
              <a:rPr lang="en-US" dirty="0" err="1" smtClean="0"/>
              <a:t>Astrium</a:t>
            </a:r>
            <a:r>
              <a:rPr lang="en-US" dirty="0" smtClean="0"/>
              <a:t> Space Transportation (David </a:t>
            </a:r>
            <a:r>
              <a:rPr lang="en-US" dirty="0" err="1" smtClean="0"/>
              <a:t>Lesens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907414"/>
              </p:ext>
            </p:extLst>
          </p:nvPr>
        </p:nvGraphicFramePr>
        <p:xfrm>
          <a:off x="683568" y="1412776"/>
          <a:ext cx="74888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096"/>
                <a:gridCol w="1932384"/>
                <a:gridCol w="1296144"/>
                <a:gridCol w="187220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</a:t>
                      </a:r>
                      <a:r>
                        <a:rPr lang="fr-FR" dirty="0" err="1" smtClean="0"/>
                        <a:t>ubprograms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 </a:t>
                      </a:r>
                      <a:r>
                        <a:rPr lang="fr-FR" dirty="0" err="1" smtClean="0"/>
                        <a:t>checks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% </a:t>
                      </a:r>
                      <a:r>
                        <a:rPr lang="fr-FR" dirty="0" err="1" smtClean="0"/>
                        <a:t>proved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Math </a:t>
                      </a:r>
                      <a:r>
                        <a:rPr lang="fr-FR" dirty="0" err="1" smtClean="0"/>
                        <a:t>library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Numerical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algorithms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265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98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541923"/>
              </p:ext>
            </p:extLst>
          </p:nvPr>
        </p:nvGraphicFramePr>
        <p:xfrm>
          <a:off x="683568" y="2993360"/>
          <a:ext cx="74888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096"/>
                <a:gridCol w="1932384"/>
                <a:gridCol w="1296144"/>
                <a:gridCol w="187220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</a:t>
                      </a:r>
                      <a:r>
                        <a:rPr lang="fr-FR" dirty="0" err="1" smtClean="0"/>
                        <a:t>ubprograms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 </a:t>
                      </a:r>
                      <a:r>
                        <a:rPr lang="fr-FR" dirty="0" err="1" smtClean="0"/>
                        <a:t>checks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% </a:t>
                      </a:r>
                      <a:r>
                        <a:rPr lang="fr-FR" dirty="0" err="1" smtClean="0"/>
                        <a:t>proved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Single</a:t>
                      </a:r>
                      <a:r>
                        <a:rPr lang="fr-FR" baseline="0" dirty="0" smtClean="0"/>
                        <a:t> variable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268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List of variables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140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252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Events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213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Expressions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331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1670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Automated</a:t>
                      </a:r>
                      <a:r>
                        <a:rPr lang="fr-FR" dirty="0" smtClean="0"/>
                        <a:t> proc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192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284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board</a:t>
                      </a:r>
                      <a:r>
                        <a:rPr lang="fr-FR" baseline="0" dirty="0" smtClean="0"/>
                        <a:t> control proc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547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2454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95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148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very good 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Proof of absence of run-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time errors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Correct acces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s to all global variables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Absence of out-of-range values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Internal consistency of software unit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Correct numerical protection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Correctness of a generic code in a specific context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is good 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Proof of functional properties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Areas requiring improvements: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Sound treatment of floating-points (done)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Support of tagged types (in the development roadmap for 2014)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Helping user with unproved checks (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for example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counter-examples, in roadmap)</a:t>
            </a: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81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Topics that we did not discuss: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Mixing SPARK and full Ada code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Automatic generation of Global / Depends contracts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Using infinite precision integers in contracts</a:t>
            </a:r>
            <a:endParaRPr lang="en-US" b="0" dirty="0" smtClean="0">
              <a:solidFill>
                <a:schemeClr val="tx1"/>
              </a:solidFill>
              <a:cs typeface="Courier New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Formalizing test cases with pragma </a:t>
            </a:r>
            <a:r>
              <a:rPr lang="en-US" b="0" dirty="0" err="1" smtClean="0">
                <a:solidFill>
                  <a:schemeClr val="tx2">
                    <a:lumMod val="50000"/>
                    <a:lumOff val="50000"/>
                  </a:schemeClr>
                </a:solidFill>
                <a:cs typeface="Courier New"/>
              </a:rPr>
              <a:t>Test_Case</a:t>
            </a:r>
            <a:endParaRPr lang="en-US" b="0" dirty="0" smtClean="0">
              <a:solidFill>
                <a:schemeClr val="tx2">
                  <a:lumMod val="50000"/>
                  <a:lumOff val="50000"/>
                </a:schemeClr>
              </a:solidFill>
              <a:cs typeface="Courier New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Combining the results of proof and testing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Validating the assumptions made for proofs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Qualification of the toolset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Alternative objectives to coverage when replacing testing with proof</a:t>
            </a:r>
            <a:endParaRPr lang="en-US" b="0" dirty="0" smtClean="0">
              <a:solidFill>
                <a:schemeClr val="tx1"/>
              </a:solidFill>
              <a:cs typeface="Courier New"/>
            </a:endParaRP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Now available as beta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First release April 2014</a:t>
            </a:r>
          </a:p>
          <a:p>
            <a:pPr marL="0" lvl="1" indent="0">
              <a:buClr>
                <a:srgbClr val="404040"/>
              </a:buClr>
              <a:buNone/>
            </a:pPr>
            <a:r>
              <a:rPr lang="en-US" sz="1600" b="1" dirty="0"/>
              <a:t>See </a:t>
            </a:r>
            <a:r>
              <a:rPr lang="en-US" sz="1600" b="1" dirty="0">
                <a:hlinkClick r:id="rId2"/>
              </a:rPr>
              <a:t>http://www.adacore.com/sparkpro</a:t>
            </a:r>
            <a:r>
              <a:rPr lang="en-US" sz="1600" b="1" dirty="0"/>
              <a:t> </a:t>
            </a:r>
            <a:r>
              <a:rPr lang="en-US" sz="1600" b="1" dirty="0" smtClean="0"/>
              <a:t>and </a:t>
            </a:r>
            <a:r>
              <a:rPr lang="en-US" sz="1600" b="1" dirty="0" smtClean="0">
                <a:hlinkClick r:id="rId3"/>
              </a:rPr>
              <a:t>http</a:t>
            </a:r>
            <a:r>
              <a:rPr lang="en-US" sz="1600" b="1" dirty="0">
                <a:hlinkClick r:id="rId3"/>
              </a:rPr>
              <a:t>://</a:t>
            </a:r>
            <a:r>
              <a:rPr lang="en-US" sz="1600" b="1" dirty="0" smtClean="0">
                <a:hlinkClick r:id="rId3"/>
              </a:rPr>
              <a:t>www.spark-2014.org</a:t>
            </a:r>
            <a:r>
              <a:rPr lang="en-US" sz="1600" b="1" dirty="0" smtClean="0"/>
              <a:t> </a:t>
            </a:r>
            <a:endParaRPr lang="en-US" sz="1600" b="1" dirty="0"/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1840504"/>
          </a:xfrm>
        </p:spPr>
        <p:txBody>
          <a:bodyPr/>
          <a:lstStyle/>
          <a:p>
            <a:r>
              <a:rPr lang="en-US" dirty="0" smtClean="0"/>
              <a:t>Languages for Critical Software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1634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4C96D7"/>
                </a:solidFill>
              </a:rPr>
              <a:t>Ada</a:t>
            </a:r>
            <a:r>
              <a:rPr lang="en-US" dirty="0" smtClean="0"/>
              <a:t>: programming language for long-lived embedded critical software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4C96D7"/>
                </a:solidFill>
              </a:rPr>
              <a:t>SPARK</a:t>
            </a:r>
            <a:r>
              <a:rPr lang="en-US" dirty="0" smtClean="0"/>
              <a:t>: Ada subset for </a:t>
            </a:r>
            <a:r>
              <a:rPr lang="en-US" dirty="0" smtClean="0"/>
              <a:t>static validation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2012 and SPARK 2014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78901"/>
              </p:ext>
            </p:extLst>
          </p:nvPr>
        </p:nvGraphicFramePr>
        <p:xfrm>
          <a:off x="1091952" y="1790824"/>
          <a:ext cx="68644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872"/>
                <a:gridCol w="4968552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Ada version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Main </a:t>
                      </a:r>
                      <a:r>
                        <a:rPr lang="fr-FR" dirty="0" err="1" smtClean="0"/>
                        <a:t>features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Ada 83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modularity, </a:t>
                      </a:r>
                      <a:r>
                        <a:rPr lang="en-US" dirty="0" err="1" smtClean="0"/>
                        <a:t>genericity</a:t>
                      </a:r>
                      <a:r>
                        <a:rPr lang="en-US" dirty="0" smtClean="0"/>
                        <a:t>, type safety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Ada 95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+ </a:t>
                      </a:r>
                      <a:r>
                        <a:rPr lang="fr-FR" dirty="0" err="1" smtClean="0"/>
                        <a:t>object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smtClean="0"/>
                        <a:t>orientation + </a:t>
                      </a:r>
                      <a:r>
                        <a:rPr lang="fr-FR" baseline="0" dirty="0" err="1" smtClean="0"/>
                        <a:t>protected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objects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Ada 2005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+ </a:t>
                      </a:r>
                      <a:r>
                        <a:rPr lang="fr-FR" dirty="0" smtClean="0"/>
                        <a:t>containers + interfaces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Ada 2012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+ </a:t>
                      </a:r>
                      <a:r>
                        <a:rPr lang="fr-FR" dirty="0" err="1" smtClean="0"/>
                        <a:t>contracts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73403"/>
              </p:ext>
            </p:extLst>
          </p:nvPr>
        </p:nvGraphicFramePr>
        <p:xfrm>
          <a:off x="1115616" y="4437112"/>
          <a:ext cx="6864424" cy="2199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434414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SPARK version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Main </a:t>
                      </a:r>
                      <a:r>
                        <a:rPr lang="fr-FR" dirty="0" err="1" smtClean="0"/>
                        <a:t>features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SPARK 83/95/2005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contracts </a:t>
                      </a:r>
                      <a:r>
                        <a:rPr lang="en-US" baseline="0" dirty="0" smtClean="0"/>
                        <a:t>in comments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mathematical semantics of </a:t>
                      </a:r>
                      <a:r>
                        <a:rPr lang="en-US" baseline="0" dirty="0" smtClean="0"/>
                        <a:t>contracts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many language restrictions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SPARK</a:t>
                      </a:r>
                      <a:r>
                        <a:rPr lang="fr-FR" baseline="0" dirty="0" smtClean="0"/>
                        <a:t> 2014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contracts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in</a:t>
                      </a:r>
                      <a:r>
                        <a:rPr lang="fr-FR" baseline="0" dirty="0" smtClean="0"/>
                        <a:t> the </a:t>
                      </a:r>
                      <a:r>
                        <a:rPr lang="fr-FR" baseline="0" dirty="0" err="1" smtClean="0"/>
                        <a:t>language</a:t>
                      </a:r>
                      <a:endParaRPr lang="fr-FR" baseline="0" dirty="0" smtClean="0"/>
                    </a:p>
                    <a:p>
                      <a:r>
                        <a:rPr lang="fr-FR" baseline="0" dirty="0" err="1" smtClean="0"/>
                        <a:t>executable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semantics</a:t>
                      </a:r>
                      <a:r>
                        <a:rPr lang="fr-FR" baseline="0" dirty="0" smtClean="0"/>
                        <a:t> of </a:t>
                      </a:r>
                      <a:r>
                        <a:rPr lang="fr-FR" baseline="0" dirty="0" err="1" smtClean="0"/>
                        <a:t>contracts</a:t>
                      </a:r>
                      <a:endParaRPr lang="fr-FR" baseline="0" dirty="0" smtClean="0"/>
                    </a:p>
                    <a:p>
                      <a:r>
                        <a:rPr lang="fr-FR" baseline="0" dirty="0" smtClean="0"/>
                        <a:t>few </a:t>
                      </a:r>
                      <a:r>
                        <a:rPr lang="fr-FR" baseline="0" dirty="0" err="1" smtClean="0"/>
                        <a:t>language</a:t>
                      </a:r>
                      <a:r>
                        <a:rPr lang="fr-FR" baseline="0" dirty="0" smtClean="0"/>
                        <a:t> restrictions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265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4C96D7"/>
                </a:solidFill>
              </a:rPr>
              <a:t>Contract</a:t>
            </a:r>
            <a:r>
              <a:rPr lang="en-US" dirty="0" smtClean="0"/>
              <a:t>: agreement between the client and the supplier of a service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C96D7"/>
                </a:solidFill>
              </a:rPr>
              <a:t>Program contract</a:t>
            </a:r>
            <a:r>
              <a:rPr lang="en-US" dirty="0" smtClean="0"/>
              <a:t>: agreement between the caller and the </a:t>
            </a:r>
            <a:r>
              <a:rPr lang="en-US" dirty="0" err="1" smtClean="0"/>
              <a:t>callee</a:t>
            </a:r>
            <a:r>
              <a:rPr lang="en-US" dirty="0" smtClean="0"/>
              <a:t> subprograms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and SPARK Contracts </a:t>
            </a:r>
            <a:endParaRPr lang="en-US" dirty="0"/>
          </a:p>
        </p:txBody>
      </p:sp>
      <p:pic>
        <p:nvPicPr>
          <p:cNvPr id="5" name="Image 4" descr="contra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" y="2339543"/>
            <a:ext cx="7524328" cy="3609737"/>
          </a:xfrm>
          <a:prstGeom prst="rect">
            <a:avLst/>
          </a:prstGeom>
        </p:spPr>
      </p:pic>
      <p:sp>
        <p:nvSpPr>
          <p:cNvPr id="7" name="Processus 6"/>
          <p:cNvSpPr/>
          <p:nvPr/>
        </p:nvSpPr>
        <p:spPr bwMode="auto">
          <a:xfrm>
            <a:off x="1043608" y="3645024"/>
            <a:ext cx="864096" cy="720080"/>
          </a:xfrm>
          <a:prstGeom prst="flowChartProcess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Processus 7"/>
          <p:cNvSpPr/>
          <p:nvPr/>
        </p:nvSpPr>
        <p:spPr bwMode="auto">
          <a:xfrm>
            <a:off x="1043608" y="4716760"/>
            <a:ext cx="864096" cy="296416"/>
          </a:xfrm>
          <a:prstGeom prst="flowChartProcess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388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4C96D7"/>
                </a:solidFill>
              </a:rPr>
              <a:t>Type predicate</a:t>
            </a:r>
            <a:r>
              <a:rPr lang="en-US" dirty="0" smtClean="0"/>
              <a:t>: permanent property of objects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4C96D7"/>
                </a:solidFill>
              </a:rPr>
              <a:t>Type invariant</a:t>
            </a:r>
            <a:r>
              <a:rPr lang="en-US" dirty="0" smtClean="0"/>
              <a:t>: property of objects at public boundary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</a:t>
            </a:r>
            <a:r>
              <a:rPr lang="en-US" dirty="0" smtClean="0"/>
              <a:t>Type Invariants and Predicates</a:t>
            </a:r>
            <a:endParaRPr lang="en-US" dirty="0"/>
          </a:p>
        </p:txBody>
      </p:sp>
      <p:pic>
        <p:nvPicPr>
          <p:cNvPr id="4" name="Image 3" descr="static_predica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28800"/>
            <a:ext cx="7668344" cy="378542"/>
          </a:xfrm>
          <a:prstGeom prst="rect">
            <a:avLst/>
          </a:prstGeom>
        </p:spPr>
      </p:pic>
      <p:pic>
        <p:nvPicPr>
          <p:cNvPr id="6" name="Image 5" descr="dynamic_predic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32856"/>
            <a:ext cx="5697888" cy="1368152"/>
          </a:xfrm>
          <a:prstGeom prst="rect">
            <a:avLst/>
          </a:prstGeom>
        </p:spPr>
      </p:pic>
      <p:pic>
        <p:nvPicPr>
          <p:cNvPr id="8" name="Image 7" descr="type_invaria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293096"/>
            <a:ext cx="8136904" cy="1776933"/>
          </a:xfrm>
          <a:prstGeom prst="rect">
            <a:avLst/>
          </a:prstGeom>
        </p:spPr>
      </p:pic>
      <p:sp>
        <p:nvSpPr>
          <p:cNvPr id="9" name="Processus 8"/>
          <p:cNvSpPr/>
          <p:nvPr/>
        </p:nvSpPr>
        <p:spPr bwMode="auto">
          <a:xfrm>
            <a:off x="3491880" y="1628800"/>
            <a:ext cx="1800200" cy="360040"/>
          </a:xfrm>
          <a:prstGeom prst="flowChartProcess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Processus 9"/>
          <p:cNvSpPr/>
          <p:nvPr/>
        </p:nvSpPr>
        <p:spPr bwMode="auto">
          <a:xfrm>
            <a:off x="1043608" y="3140968"/>
            <a:ext cx="1800200" cy="360040"/>
          </a:xfrm>
          <a:prstGeom prst="flowChartProcess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Processus 10"/>
          <p:cNvSpPr/>
          <p:nvPr/>
        </p:nvSpPr>
        <p:spPr bwMode="auto">
          <a:xfrm>
            <a:off x="971600" y="5085184"/>
            <a:ext cx="1656184" cy="360040"/>
          </a:xfrm>
          <a:prstGeom prst="flowChartProcess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17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Dynamic Validation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1031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4C96D7"/>
                </a:solidFill>
              </a:rPr>
              <a:t>Precondition</a:t>
            </a:r>
            <a:r>
              <a:rPr lang="en-US" dirty="0" smtClean="0"/>
              <a:t>: assertion checked at subprogram entry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4C96D7"/>
                </a:solidFill>
              </a:rPr>
              <a:t>Postcondition</a:t>
            </a:r>
            <a:r>
              <a:rPr lang="en-US" dirty="0" smtClean="0"/>
              <a:t>: assertion checked at subprogram return</a:t>
            </a:r>
          </a:p>
          <a:p>
            <a:r>
              <a:rPr lang="en-US" b="0" dirty="0" smtClean="0"/>
              <a:t>Replaces equivalent assertion at all “return” points</a:t>
            </a:r>
          </a:p>
          <a:p>
            <a:r>
              <a:rPr lang="en-US" b="0" dirty="0" smtClean="0"/>
              <a:t>Makes it easy to</a:t>
            </a:r>
            <a:r>
              <a:rPr lang="en-US" b="0" dirty="0" smtClean="0"/>
              <a:t> mention pre-call values </a:t>
            </a:r>
            <a:r>
              <a:rPr lang="en-US" b="0" dirty="0" err="1" smtClean="0"/>
              <a:t>X’Old</a:t>
            </a:r>
            <a:endParaRPr lang="en-US" b="0" dirty="0" smtClean="0"/>
          </a:p>
          <a:p>
            <a:r>
              <a:rPr lang="en-US" b="0" dirty="0" smtClean="0"/>
              <a:t>In a function, makes it easy to mention function result </a:t>
            </a:r>
            <a:r>
              <a:rPr lang="en-US" b="0" dirty="0" err="1" smtClean="0"/>
              <a:t>F’Result</a:t>
            </a:r>
            <a:endParaRPr lang="en-US" b="0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At run time:</a:t>
            </a:r>
          </a:p>
          <a:p>
            <a:r>
              <a:rPr lang="en-US" b="0" dirty="0" smtClean="0"/>
              <a:t>Assertion failure </a:t>
            </a:r>
            <a:r>
              <a:rPr lang="en-US" b="0" dirty="0" smtClean="0">
                <a:sym typeface="Wingdings"/>
              </a:rPr>
              <a:t> exception </a:t>
            </a:r>
            <a:r>
              <a:rPr lang="en-US" b="0" dirty="0" err="1" smtClean="0">
                <a:solidFill>
                  <a:srgbClr val="4C96D7"/>
                </a:solidFill>
                <a:sym typeface="Wingdings"/>
              </a:rPr>
              <a:t>Assertion_Error</a:t>
            </a:r>
            <a:r>
              <a:rPr lang="en-US" b="0" dirty="0" smtClean="0">
                <a:solidFill>
                  <a:srgbClr val="4C96D7"/>
                </a:solidFill>
                <a:sym typeface="Wingdings"/>
              </a:rPr>
              <a:t> </a:t>
            </a:r>
            <a:r>
              <a:rPr lang="en-US" b="0" dirty="0" smtClean="0">
                <a:sym typeface="Wingdings"/>
              </a:rPr>
              <a:t>is raised</a:t>
            </a:r>
            <a:endParaRPr lang="en-US" b="0" dirty="0" smtClean="0"/>
          </a:p>
          <a:p>
            <a:r>
              <a:rPr lang="en-US" b="0" dirty="0" err="1" smtClean="0"/>
              <a:t>X’Old</a:t>
            </a:r>
            <a:r>
              <a:rPr lang="en-US" b="0" dirty="0" smtClean="0"/>
              <a:t> </a:t>
            </a:r>
            <a:r>
              <a:rPr lang="en-US" b="0" dirty="0" smtClean="0">
                <a:sym typeface="Wingdings"/>
              </a:rPr>
              <a:t> copy of X made at subprogram entry</a:t>
            </a:r>
          </a:p>
          <a:p>
            <a:r>
              <a:rPr lang="en-US" b="0" dirty="0" smtClean="0">
                <a:sym typeface="Wingdings"/>
              </a:rPr>
              <a:t>“if” / “case” expressions  corresponding statements</a:t>
            </a:r>
            <a:endParaRPr lang="en-US" b="0" dirty="0" smtClean="0"/>
          </a:p>
          <a:p>
            <a:r>
              <a:rPr lang="en-US" b="0" dirty="0" smtClean="0"/>
              <a:t>“for all” / “for som</a:t>
            </a:r>
            <a:r>
              <a:rPr lang="en-US" b="0" dirty="0" smtClean="0"/>
              <a:t>e” expressions </a:t>
            </a:r>
            <a:r>
              <a:rPr lang="en-US" b="0" dirty="0" smtClean="0">
                <a:sym typeface="Wingdings"/>
              </a:rPr>
              <a:t> corresponding loops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Fine-grain control of enabled assertions:</a:t>
            </a:r>
          </a:p>
          <a:p>
            <a:r>
              <a:rPr lang="en-US" b="0" dirty="0" smtClean="0"/>
              <a:t>Compiler switch</a:t>
            </a:r>
          </a:p>
          <a:p>
            <a:r>
              <a:rPr lang="en-US" b="0" dirty="0" smtClean="0"/>
              <a:t>Pragma </a:t>
            </a:r>
            <a:r>
              <a:rPr lang="en-US" b="0" dirty="0" err="1" smtClean="0">
                <a:solidFill>
                  <a:srgbClr val="4C96D7"/>
                </a:solidFill>
              </a:rPr>
              <a:t>Assertion_Policy</a:t>
            </a:r>
            <a:r>
              <a:rPr lang="en-US" b="0" dirty="0" smtClean="0">
                <a:solidFill>
                  <a:srgbClr val="4C96D7"/>
                </a:solidFill>
              </a:rPr>
              <a:t> </a:t>
            </a:r>
            <a:r>
              <a:rPr lang="en-US" b="0" dirty="0" smtClean="0"/>
              <a:t>in code, for each kind of assertion</a:t>
            </a:r>
            <a:endParaRPr lang="en-US" b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and Invariants = Assertions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9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Many subprograms are more easily specified by cases that are:</a:t>
            </a:r>
          </a:p>
          <a:p>
            <a:pPr lvl="1"/>
            <a:r>
              <a:rPr lang="en-US" sz="1600" b="0" dirty="0" smtClean="0"/>
              <a:t>Disjoint: two different cases should not be enabled at the same time</a:t>
            </a:r>
          </a:p>
          <a:p>
            <a:pPr lvl="1"/>
            <a:r>
              <a:rPr lang="en-US" sz="1600" b="0" dirty="0" smtClean="0"/>
              <a:t>Complete: cases should cover all possibilities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 Additional properties </a:t>
            </a:r>
            <a:r>
              <a:rPr lang="en-US" dirty="0" smtClean="0">
                <a:sym typeface="Wingdings"/>
              </a:rPr>
              <a:t>a</a:t>
            </a:r>
            <a:r>
              <a:rPr lang="en-US" dirty="0" smtClean="0">
                <a:sym typeface="Wingdings"/>
              </a:rPr>
              <a:t>lso checked at run time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by Cases</a:t>
            </a:r>
            <a:endParaRPr lang="en-US" dirty="0"/>
          </a:p>
        </p:txBody>
      </p:sp>
      <p:pic>
        <p:nvPicPr>
          <p:cNvPr id="6" name="Image 5" descr="contract_ca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7669"/>
            <a:ext cx="9144000" cy="369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19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During design and specification</a:t>
            </a:r>
          </a:p>
          <a:p>
            <a:pPr lvl="1"/>
            <a:r>
              <a:rPr lang="en-US" sz="1600" dirty="0" smtClean="0"/>
              <a:t>Express dependencies and constraints on unit specs</a:t>
            </a:r>
          </a:p>
          <a:p>
            <a:pPr lvl="1"/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dirty="0" smtClean="0"/>
              <a:t>During developme</a:t>
            </a:r>
            <a:r>
              <a:rPr lang="en-US" dirty="0" smtClean="0"/>
              <a:t>nt</a:t>
            </a:r>
          </a:p>
          <a:p>
            <a:pPr lvl="1"/>
            <a:r>
              <a:rPr lang="en-US" sz="1600" dirty="0" smtClean="0"/>
              <a:t>More precise documentation of intent than comments</a:t>
            </a:r>
          </a:p>
          <a:p>
            <a:pPr lvl="1"/>
            <a:r>
              <a:rPr lang="en-US" sz="1600" dirty="0" smtClean="0"/>
              <a:t>Provides quick initial feedback</a:t>
            </a:r>
          </a:p>
          <a:p>
            <a:pPr lvl="1"/>
            <a:r>
              <a:rPr lang="en-US" sz="1600" dirty="0" smtClean="0"/>
              <a:t>Assertion failure can be analyzed in debugger</a:t>
            </a:r>
          </a:p>
          <a:p>
            <a:pPr lvl="1"/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dirty="0" smtClean="0"/>
              <a:t>During testing</a:t>
            </a:r>
          </a:p>
          <a:p>
            <a:pPr lvl="1"/>
            <a:r>
              <a:rPr lang="en-US" sz="1600" dirty="0" smtClean="0"/>
              <a:t>Provides oracles for unit testing</a:t>
            </a:r>
          </a:p>
          <a:p>
            <a:pPr lvl="1"/>
            <a:r>
              <a:rPr lang="en-US" sz="1600" dirty="0" smtClean="0"/>
              <a:t>Can be reused for integration testing</a:t>
            </a:r>
          </a:p>
          <a:p>
            <a:pPr lvl="1"/>
            <a:r>
              <a:rPr lang="en-US" sz="1600" dirty="0" smtClean="0"/>
              <a:t>Can sometimes achieve exhaustive verification (using “for all”)</a:t>
            </a:r>
          </a:p>
          <a:p>
            <a:pPr lvl="1"/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dirty="0" smtClean="0"/>
              <a:t>In production code</a:t>
            </a:r>
          </a:p>
          <a:p>
            <a:pPr lvl="1"/>
            <a:r>
              <a:rPr lang="en-US" sz="1600" dirty="0" smtClean="0"/>
              <a:t>Preconditions can replace defensive coding</a:t>
            </a:r>
            <a:endParaRPr lang="en-U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for Checking Assertions at Run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24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011-09-12- AdaCore presentation - 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daCore_Sections_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2011-09-12- AdaCore presentation - template</Template>
  <TotalTime>4661</TotalTime>
  <Words>1111</Words>
  <Application>Microsoft Macintosh PowerPoint</Application>
  <PresentationFormat>Présentation à l'écran (4:3)</PresentationFormat>
  <Paragraphs>238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21" baseType="lpstr">
      <vt:lpstr>2011-09-12- AdaCore presentation - template</vt:lpstr>
      <vt:lpstr>AdaCore_Sections_template</vt:lpstr>
      <vt:lpstr>Présentation PowerPoint</vt:lpstr>
      <vt:lpstr>Présentation PowerPoint</vt:lpstr>
      <vt:lpstr>Ada 2012 and SPARK 2014</vt:lpstr>
      <vt:lpstr>Ada and SPARK Contracts </vt:lpstr>
      <vt:lpstr>Ada Type Invariants and Predicates</vt:lpstr>
      <vt:lpstr>Présentation PowerPoint</vt:lpstr>
      <vt:lpstr>Contracts and Invariants = Assertions</vt:lpstr>
      <vt:lpstr>Contracts by Cases</vt:lpstr>
      <vt:lpstr>Use Cases for Checking Assertions at Run Time</vt:lpstr>
      <vt:lpstr>Présentation PowerPoint</vt:lpstr>
      <vt:lpstr>Correct Access to Global Variables</vt:lpstr>
      <vt:lpstr>Correct Access to Initialized Data</vt:lpstr>
      <vt:lpstr>Absence of Run-Time Errors</vt:lpstr>
      <vt:lpstr>Compliance with Low-Level Requirements</vt:lpstr>
      <vt:lpstr>Integration of Static Validation in Developer Workflow</vt:lpstr>
      <vt:lpstr>Présentation PowerPoint</vt:lpstr>
      <vt:lpstr>Case Study by Astrium Space Transportation (David Lesens)</vt:lpstr>
      <vt:lpstr>Case Study Conclusions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ochem</dc:creator>
  <cp:lastModifiedBy>Yannick Moy</cp:lastModifiedBy>
  <cp:revision>286</cp:revision>
  <dcterms:created xsi:type="dcterms:W3CDTF">2011-10-07T11:41:06Z</dcterms:created>
  <dcterms:modified xsi:type="dcterms:W3CDTF">2013-10-30T14:41:26Z</dcterms:modified>
</cp:coreProperties>
</file>