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  <p:sldMasterId id="2147484553" r:id="rId2"/>
  </p:sldMasterIdLst>
  <p:notesMasterIdLst>
    <p:notesMasterId r:id="rId23"/>
  </p:notesMasterIdLst>
  <p:handoutMasterIdLst>
    <p:handoutMasterId r:id="rId24"/>
  </p:handoutMasterIdLst>
  <p:sldIdLst>
    <p:sldId id="1106" r:id="rId3"/>
    <p:sldId id="1293" r:id="rId4"/>
    <p:sldId id="1294" r:id="rId5"/>
    <p:sldId id="1299" r:id="rId6"/>
    <p:sldId id="1295" r:id="rId7"/>
    <p:sldId id="1297" r:id="rId8"/>
    <p:sldId id="1298" r:id="rId9"/>
    <p:sldId id="1271" r:id="rId10"/>
    <p:sldId id="1263" r:id="rId11"/>
    <p:sldId id="1279" r:id="rId12"/>
    <p:sldId id="1272" r:id="rId13"/>
    <p:sldId id="1281" r:id="rId14"/>
    <p:sldId id="1282" r:id="rId15"/>
    <p:sldId id="1284" r:id="rId16"/>
    <p:sldId id="1285" r:id="rId17"/>
    <p:sldId id="1287" r:id="rId18"/>
    <p:sldId id="1289" r:id="rId19"/>
    <p:sldId id="1290" r:id="rId20"/>
    <p:sldId id="1291" r:id="rId21"/>
    <p:sldId id="1292" r:id="rId2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12C"/>
    <a:srgbClr val="040B11"/>
    <a:srgbClr val="04080B"/>
    <a:srgbClr val="91B9DA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94" autoAdjust="0"/>
  </p:normalViewPr>
  <p:slideViewPr>
    <p:cSldViewPr>
      <p:cViewPr varScale="1">
        <p:scale>
          <a:sx n="104" d="100"/>
          <a:sy n="104" d="100"/>
        </p:scale>
        <p:origin x="-1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29/11/2013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GB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1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AA309A6D-C09C-4548-B29A-6CF363A7E532}" type="datetimeFigureOut">
              <a:rPr lang="fr-FR" sz="1800" smtClean="0">
                <a:solidFill>
                  <a:srgbClr val="000000"/>
                </a:solidFill>
                <a:ea typeface="+mn-ea"/>
                <a:cs typeface="Arial" charset="0"/>
              </a:rPr>
              <a:pPr/>
              <a:t>29/11/2013</a:t>
            </a:fld>
            <a:endParaRPr lang="fr-BE" sz="180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fr-BE" sz="180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CF4668DC-857F-487D-BFFA-8C0CA5037977}" type="slidenum">
              <a:rPr lang="fr-BE" sz="1800" smtClean="0">
                <a:solidFill>
                  <a:srgbClr val="000000"/>
                </a:solidFill>
                <a:ea typeface="+mn-ea"/>
                <a:cs typeface="Arial" charset="0"/>
              </a:rPr>
              <a:pPr/>
              <a:t>‹#›</a:t>
            </a:fld>
            <a:endParaRPr lang="fr-BE" sz="1800">
              <a:solidFill>
                <a:srgbClr val="000000"/>
              </a:solidFill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583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667000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06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/>
          <p:cNvCxnSpPr>
            <a:cxnSpLocks noChangeShapeType="1"/>
          </p:cNvCxnSpPr>
          <p:nvPr userDrawn="1"/>
        </p:nvCxnSpPr>
        <p:spPr bwMode="auto">
          <a:xfrm>
            <a:off x="698500" y="3535500"/>
            <a:ext cx="77597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Location/Venue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pic>
        <p:nvPicPr>
          <p:cNvPr id="3" name="Picture 2" descr="logo_textured_larg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5672"/>
            <a:ext cx="1905000" cy="533400"/>
          </a:xfrm>
          <a:prstGeom prst="rect">
            <a:avLst/>
          </a:prstGeom>
        </p:spPr>
      </p:pic>
      <p:sp>
        <p:nvSpPr>
          <p:cNvPr id="2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17 July 2011</a:t>
            </a:r>
          </a:p>
        </p:txBody>
      </p:sp>
    </p:spTree>
    <p:extLst>
      <p:ext uri="{BB962C8B-B14F-4D97-AF65-F5344CB8AC3E}">
        <p14:creationId xmlns:p14="http://schemas.microsoft.com/office/powerpoint/2010/main" val="406543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21300" cy="980474"/>
          </a:xfrm>
          <a:prstGeom prst="rect">
            <a:avLst/>
          </a:prstGeom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84666"/>
            <a:ext cx="5257800" cy="4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codepe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5676523" cy="1033025"/>
          </a:xfrm>
          <a:prstGeom prst="rect">
            <a:avLst/>
          </a:prstGeom>
        </p:spPr>
      </p:pic>
      <p:pic>
        <p:nvPicPr>
          <p:cNvPr id="5" name="Picture 4" descr="codepeer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64482"/>
            <a:ext cx="6477000" cy="4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5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spark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62164"/>
            <a:ext cx="6172200" cy="971636"/>
          </a:xfrm>
          <a:prstGeom prst="rect">
            <a:avLst/>
          </a:prstGeom>
        </p:spPr>
      </p:pic>
      <p:pic>
        <p:nvPicPr>
          <p:cNvPr id="5" name="Picture 4" descr="spark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0"/>
            <a:ext cx="6858000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sparkprob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819400"/>
            <a:ext cx="8046720" cy="7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7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5" name="Picture 4" descr="gnatpro-safe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84" y="2743200"/>
            <a:ext cx="5334915" cy="15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28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-securi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34000" cy="15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8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05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7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6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06" y="1151930"/>
            <a:ext cx="5540188" cy="2321719"/>
          </a:xfrm>
          <a:prstGeom prst="rect">
            <a:avLst/>
          </a:prstGeom>
        </p:spPr>
        <p:txBody>
          <a:bodyPr lIns="54142" tIns="27071" rIns="54142" bIns="2707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7257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1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2014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1" r:id="rId10"/>
    <p:sldLayoutId id="2147484552" r:id="rId11"/>
    <p:sldLayoutId id="2147484571" r:id="rId12"/>
    <p:sldLayoutId id="2147484572" r:id="rId13"/>
    <p:sldLayoutId id="2147484574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solidFill>
                <a:srgbClr val="000000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1" y="6642556"/>
            <a:ext cx="8299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Slide: </a:t>
            </a:r>
            <a:fld id="{43F39511-02AB-4F14-A557-8CD33A774D94}" type="slidenum">
              <a:rPr lang="en-US" sz="800" i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pPr eaLnBrk="0" hangingPunct="0">
                <a:defRPr/>
              </a:pPr>
              <a:t>‹#›</a:t>
            </a:fld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Copyright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Verdana"/>
                <a:cs typeface="Verdana"/>
              </a:rPr>
              <a:t>©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 </a:t>
            </a:r>
            <a:r>
              <a:rPr lang="en-US" sz="800" i="0" dirty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2014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AdaCore </a:t>
            </a:r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3" r:id="rId9"/>
    <p:sldLayoutId id="2147484565" r:id="rId10"/>
    <p:sldLayoutId id="2147484567" r:id="rId11"/>
    <p:sldLayoutId id="2147484568" r:id="rId12"/>
    <p:sldLayoutId id="2147484570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open-do.org/wp-content/uploads/2013/04/IEEE_Software_Formal_Or_Testing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open-do.org/wp-content/uploads/2013/05/DASIA_2013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dacore.com/sparkpro" TargetMode="External"/><Relationship Id="rId3" Type="http://schemas.openxmlformats.org/officeDocument/2006/relationships/hyperlink" Target="http://www.spark2014.org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>
          <a:xfrm>
            <a:off x="3333382" y="5131456"/>
            <a:ext cx="2534018" cy="297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3333382" y="5378656"/>
            <a:ext cx="2534018" cy="354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5131456"/>
            <a:ext cx="2590800" cy="297000"/>
          </a:xfrm>
        </p:spPr>
        <p:txBody>
          <a:bodyPr/>
          <a:lstStyle/>
          <a:p>
            <a:r>
              <a:rPr lang="en-US" dirty="0" err="1" smtClean="0"/>
              <a:t>Yannick</a:t>
            </a:r>
            <a:r>
              <a:rPr lang="en-US" dirty="0" smtClean="0"/>
              <a:t> Moy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609600" y="5378656"/>
            <a:ext cx="2590800" cy="354600"/>
          </a:xfrm>
        </p:spPr>
        <p:txBody>
          <a:bodyPr/>
          <a:lstStyle/>
          <a:p>
            <a:r>
              <a:rPr lang="en-US" dirty="0" smtClean="0"/>
              <a:t>Senior Software Engineer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>
          <a:xfrm>
            <a:off x="5943600" y="5131456"/>
            <a:ext cx="2590800" cy="297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5378656"/>
            <a:ext cx="2590800" cy="35460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0" y="3068960"/>
            <a:ext cx="9144000" cy="842392"/>
          </a:xfrm>
        </p:spPr>
        <p:txBody>
          <a:bodyPr/>
          <a:lstStyle/>
          <a:p>
            <a:pPr algn="ctr"/>
            <a:r>
              <a:rPr lang="fr-FR" dirty="0" smtClean="0"/>
              <a:t> </a:t>
            </a:r>
            <a:r>
              <a:rPr lang="fr-FR" dirty="0" err="1" smtClean="0"/>
              <a:t>Dynamic</a:t>
            </a:r>
            <a:r>
              <a:rPr lang="fr-FR" dirty="0" smtClean="0"/>
              <a:t> </a:t>
            </a:r>
            <a:r>
              <a:rPr lang="fr-FR" dirty="0"/>
              <a:t>and </a:t>
            </a:r>
            <a:r>
              <a:rPr lang="fr-FR" dirty="0" err="1" smtClean="0"/>
              <a:t>Formal</a:t>
            </a:r>
            <a:r>
              <a:rPr lang="fr-FR" dirty="0" smtClean="0"/>
              <a:t> Program </a:t>
            </a:r>
            <a:r>
              <a:rPr lang="fr-FR" dirty="0" err="1" smtClean="0"/>
              <a:t>Verification</a:t>
            </a:r>
            <a:endParaRPr lang="fr-FR" dirty="0" smtClean="0"/>
          </a:p>
          <a:p>
            <a:pPr algn="ctr"/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SPARK 2014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Contract</a:t>
            </a:r>
            <a:r>
              <a:rPr lang="en-US" dirty="0" smtClean="0"/>
              <a:t>: agreement between the client and the supplier of a service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Program contract</a:t>
            </a:r>
            <a:r>
              <a:rPr lang="en-US" dirty="0" smtClean="0"/>
              <a:t>: agreement between the caller and the </a:t>
            </a:r>
            <a:r>
              <a:rPr lang="en-US" dirty="0" err="1" smtClean="0"/>
              <a:t>callee</a:t>
            </a:r>
            <a:r>
              <a:rPr lang="en-US" dirty="0" smtClean="0"/>
              <a:t> subprograms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and SPARK Contracts </a:t>
            </a:r>
            <a:endParaRPr lang="en-US" dirty="0"/>
          </a:p>
        </p:txBody>
      </p:sp>
      <p:pic>
        <p:nvPicPr>
          <p:cNvPr id="5" name="Image 4" descr="contrac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88" y="2339543"/>
            <a:ext cx="7524328" cy="3609737"/>
          </a:xfrm>
          <a:prstGeom prst="rect">
            <a:avLst/>
          </a:prstGeom>
        </p:spPr>
      </p:pic>
      <p:sp>
        <p:nvSpPr>
          <p:cNvPr id="7" name="Processus 6"/>
          <p:cNvSpPr/>
          <p:nvPr/>
        </p:nvSpPr>
        <p:spPr bwMode="auto">
          <a:xfrm>
            <a:off x="1043608" y="3645024"/>
            <a:ext cx="864096" cy="720080"/>
          </a:xfrm>
          <a:prstGeom prst="flowChart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Processus 7"/>
          <p:cNvSpPr/>
          <p:nvPr/>
        </p:nvSpPr>
        <p:spPr bwMode="auto">
          <a:xfrm>
            <a:off x="1043608" y="4716760"/>
            <a:ext cx="864096" cy="296416"/>
          </a:xfrm>
          <a:prstGeom prst="flowChartProcess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388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Dynamic Verification</a:t>
            </a:r>
          </a:p>
        </p:txBody>
      </p:sp>
    </p:spTree>
    <p:extLst>
      <p:ext uri="{BB962C8B-B14F-4D97-AF65-F5344CB8AC3E}">
        <p14:creationId xmlns:p14="http://schemas.microsoft.com/office/powerpoint/2010/main" val="2111031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Precondition</a:t>
            </a:r>
            <a:r>
              <a:rPr lang="en-US" dirty="0" smtClean="0"/>
              <a:t>: assertion checked at subprogram entry</a:t>
            </a:r>
          </a:p>
          <a:p>
            <a:r>
              <a:rPr lang="en-US" b="0" dirty="0" smtClean="0"/>
              <a:t>Replaces </a:t>
            </a:r>
            <a:r>
              <a:rPr lang="en-US" b="0" smtClean="0"/>
              <a:t>defensive coding</a:t>
            </a:r>
            <a:endParaRPr lang="en-US" b="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>
                <a:solidFill>
                  <a:srgbClr val="4C96D7"/>
                </a:solidFill>
              </a:rPr>
              <a:t>Postcondition</a:t>
            </a:r>
            <a:r>
              <a:rPr lang="en-US" dirty="0" smtClean="0"/>
              <a:t>: assertion checked at subprogram return</a:t>
            </a:r>
          </a:p>
          <a:p>
            <a:r>
              <a:rPr lang="en-US" b="0" dirty="0" smtClean="0"/>
              <a:t>Replaces equivalent assertion at all “return” points</a:t>
            </a:r>
          </a:p>
          <a:p>
            <a:r>
              <a:rPr lang="en-US" b="0" dirty="0" smtClean="0"/>
              <a:t>Makes it easy to mention pre-call values </a:t>
            </a:r>
            <a:r>
              <a:rPr lang="en-US" b="0" dirty="0" err="1" smtClean="0"/>
              <a:t>X’Old</a:t>
            </a:r>
            <a:endParaRPr lang="en-US" b="0" dirty="0" smtClean="0"/>
          </a:p>
          <a:p>
            <a:r>
              <a:rPr lang="en-US" b="0" dirty="0" smtClean="0"/>
              <a:t>In a function, makes it easy to mention function result </a:t>
            </a:r>
            <a:r>
              <a:rPr lang="en-US" b="0" dirty="0" err="1" smtClean="0"/>
              <a:t>F’Result</a:t>
            </a:r>
            <a:endParaRPr lang="en-US" b="0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At run time:</a:t>
            </a:r>
          </a:p>
          <a:p>
            <a:r>
              <a:rPr lang="en-US" b="0" dirty="0" smtClean="0"/>
              <a:t>Assertion failure </a:t>
            </a:r>
            <a:r>
              <a:rPr lang="en-US" b="0" dirty="0" smtClean="0">
                <a:sym typeface="Wingdings"/>
              </a:rPr>
              <a:t> exception </a:t>
            </a:r>
            <a:r>
              <a:rPr lang="en-US" b="0" dirty="0" err="1" smtClean="0">
                <a:solidFill>
                  <a:srgbClr val="4C96D7"/>
                </a:solidFill>
                <a:sym typeface="Wingdings"/>
              </a:rPr>
              <a:t>Assertion_Error</a:t>
            </a:r>
            <a:r>
              <a:rPr lang="en-US" b="0" dirty="0" smtClean="0">
                <a:solidFill>
                  <a:srgbClr val="4C96D7"/>
                </a:solidFill>
                <a:sym typeface="Wingdings"/>
              </a:rPr>
              <a:t> </a:t>
            </a:r>
            <a:r>
              <a:rPr lang="en-US" b="0" dirty="0" smtClean="0">
                <a:sym typeface="Wingdings"/>
              </a:rPr>
              <a:t>is raised</a:t>
            </a:r>
            <a:endParaRPr lang="en-US" b="0" dirty="0" smtClean="0"/>
          </a:p>
          <a:p>
            <a:r>
              <a:rPr lang="en-US" b="0" dirty="0" err="1" smtClean="0"/>
              <a:t>X’Old</a:t>
            </a:r>
            <a:r>
              <a:rPr lang="en-US" b="0" dirty="0" smtClean="0"/>
              <a:t> </a:t>
            </a:r>
            <a:r>
              <a:rPr lang="en-US" b="0" dirty="0" smtClean="0">
                <a:sym typeface="Wingdings"/>
              </a:rPr>
              <a:t> copy of X made at subprogram entry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Fine-grain control of enabled assertions:</a:t>
            </a:r>
          </a:p>
          <a:p>
            <a:r>
              <a:rPr lang="en-US" b="0" dirty="0" smtClean="0"/>
              <a:t>Compiler switch</a:t>
            </a:r>
          </a:p>
          <a:p>
            <a:r>
              <a:rPr lang="en-US" b="0" dirty="0" smtClean="0"/>
              <a:t>Pragma </a:t>
            </a:r>
            <a:r>
              <a:rPr lang="en-US" b="0" dirty="0" err="1" smtClean="0">
                <a:solidFill>
                  <a:srgbClr val="4C96D7"/>
                </a:solidFill>
              </a:rPr>
              <a:t>Assertion_Policy</a:t>
            </a:r>
            <a:r>
              <a:rPr lang="en-US" b="0" dirty="0" smtClean="0">
                <a:solidFill>
                  <a:srgbClr val="4C96D7"/>
                </a:solidFill>
              </a:rPr>
              <a:t> </a:t>
            </a:r>
            <a:r>
              <a:rPr lang="en-US" b="0" dirty="0" smtClean="0"/>
              <a:t>in code, for each kind of assertion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 = Assertions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09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During design and specification</a:t>
            </a:r>
          </a:p>
          <a:p>
            <a:pPr lvl="1"/>
            <a:r>
              <a:rPr lang="en-US" sz="1600" dirty="0" smtClean="0"/>
              <a:t>Express dependencies and constraints on unit specs</a:t>
            </a:r>
          </a:p>
          <a:p>
            <a:pPr lvl="1"/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dirty="0" smtClean="0"/>
              <a:t>During development</a:t>
            </a:r>
          </a:p>
          <a:p>
            <a:pPr lvl="1"/>
            <a:r>
              <a:rPr lang="en-US" sz="1600" dirty="0" smtClean="0"/>
              <a:t>More precise documentation of intent than comments</a:t>
            </a:r>
          </a:p>
          <a:p>
            <a:pPr lvl="1"/>
            <a:r>
              <a:rPr lang="en-US" sz="1600" dirty="0" smtClean="0"/>
              <a:t>Provides quick initial feedback</a:t>
            </a:r>
          </a:p>
          <a:p>
            <a:pPr lvl="1"/>
            <a:r>
              <a:rPr lang="en-US" sz="1600" dirty="0" smtClean="0"/>
              <a:t>Assertion failure can be analyzed in debugger</a:t>
            </a:r>
          </a:p>
          <a:p>
            <a:pPr lvl="1"/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dirty="0" smtClean="0"/>
              <a:t>During testing</a:t>
            </a:r>
          </a:p>
          <a:p>
            <a:pPr lvl="1"/>
            <a:r>
              <a:rPr lang="en-US" sz="1600" dirty="0" smtClean="0"/>
              <a:t>Provides oracles for unit testing</a:t>
            </a:r>
          </a:p>
          <a:p>
            <a:pPr lvl="1"/>
            <a:r>
              <a:rPr lang="en-US" sz="1600" dirty="0" smtClean="0"/>
              <a:t>Can be reused for integration testing</a:t>
            </a:r>
          </a:p>
          <a:p>
            <a:pPr lvl="1"/>
            <a:r>
              <a:rPr lang="en-US" sz="1600" dirty="0" smtClean="0"/>
              <a:t>Can sometimes achieve exhaustive verification (using “for all”)</a:t>
            </a:r>
          </a:p>
          <a:p>
            <a:pPr lvl="1"/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dirty="0" smtClean="0"/>
              <a:t>In production code</a:t>
            </a:r>
          </a:p>
          <a:p>
            <a:pPr lvl="1"/>
            <a:r>
              <a:rPr lang="en-US" sz="1600" dirty="0" smtClean="0"/>
              <a:t>Preconditions can replace defensive coding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Cases for </a:t>
            </a:r>
            <a:r>
              <a:rPr lang="en-US" smtClean="0"/>
              <a:t>Checking Contracts at </a:t>
            </a:r>
            <a:r>
              <a:rPr lang="en-US" dirty="0" smtClean="0"/>
              <a:t>Run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24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Formal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3733696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4582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Correct access to global variables</a:t>
            </a:r>
            <a:endParaRPr lang="en-US" dirty="0"/>
          </a:p>
          <a:p>
            <a:r>
              <a:rPr lang="en-US" b="0" dirty="0" smtClean="0">
                <a:solidFill>
                  <a:srgbClr val="4C96D7"/>
                </a:solidFill>
              </a:rPr>
              <a:t>Global</a:t>
            </a:r>
            <a:r>
              <a:rPr lang="en-US" b="0" dirty="0" smtClean="0"/>
              <a:t> </a:t>
            </a:r>
            <a:r>
              <a:rPr lang="en-US" b="0" dirty="0" smtClean="0"/>
              <a:t>contract on subprograms specifies modes of global variables accessed</a:t>
            </a:r>
          </a:p>
          <a:p>
            <a:r>
              <a:rPr lang="en-US" b="0" dirty="0" smtClean="0">
                <a:solidFill>
                  <a:srgbClr val="4C96D7"/>
                </a:solidFill>
              </a:rPr>
              <a:t>Depends</a:t>
            </a:r>
            <a:r>
              <a:rPr lang="en-US" b="0" dirty="0" smtClean="0"/>
              <a:t> contract on subprograms specifies flow of </a:t>
            </a:r>
            <a:r>
              <a:rPr lang="en-US" b="0" dirty="0" smtClean="0"/>
              <a:t>information</a:t>
            </a:r>
          </a:p>
          <a:p>
            <a:r>
              <a:rPr lang="en-US" b="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Abstract_State</a:t>
            </a:r>
            <a:r>
              <a:rPr lang="en-US" b="0" dirty="0"/>
              <a:t> contract on packages specs specifies hidden </a:t>
            </a:r>
            <a:r>
              <a:rPr lang="en-US" b="0" dirty="0" smtClean="0"/>
              <a:t>state</a:t>
            </a:r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pPr marL="0" indent="0">
              <a:buNone/>
            </a:pPr>
            <a:r>
              <a:rPr lang="en-US" dirty="0" smtClean="0"/>
              <a:t>Correct access to initialized </a:t>
            </a:r>
            <a:r>
              <a:rPr lang="en-US" dirty="0" smtClean="0"/>
              <a:t>data</a:t>
            </a:r>
          </a:p>
          <a:p>
            <a:r>
              <a:rPr lang="en-US" b="0" dirty="0"/>
              <a:t>n</a:t>
            </a:r>
            <a:r>
              <a:rPr lang="en-US" b="0" dirty="0" smtClean="0"/>
              <a:t>o reads of uninitialized variables</a:t>
            </a:r>
            <a:endParaRPr lang="en-US" b="0" dirty="0" smtClean="0"/>
          </a:p>
          <a:p>
            <a:r>
              <a:rPr lang="en-US" b="0" dirty="0">
                <a:solidFill>
                  <a:srgbClr val="4C96D7"/>
                </a:solidFill>
              </a:rPr>
              <a:t>in</a:t>
            </a:r>
            <a:r>
              <a:rPr lang="en-US" b="0" dirty="0"/>
              <a:t> parameters and </a:t>
            </a:r>
            <a:r>
              <a:rPr lang="en-US" b="0" dirty="0">
                <a:solidFill>
                  <a:srgbClr val="4C96D7"/>
                </a:solidFill>
              </a:rPr>
              <a:t>Input</a:t>
            </a:r>
            <a:r>
              <a:rPr lang="en-US" b="0" dirty="0"/>
              <a:t> </a:t>
            </a:r>
            <a:r>
              <a:rPr lang="en-US" b="0" dirty="0" err="1"/>
              <a:t>globals</a:t>
            </a:r>
            <a:r>
              <a:rPr lang="en-US" b="0" dirty="0"/>
              <a:t> must be fully initialized on subprogram entry</a:t>
            </a:r>
          </a:p>
          <a:p>
            <a:r>
              <a:rPr lang="en-US" b="0" dirty="0">
                <a:solidFill>
                  <a:srgbClr val="4C96D7"/>
                </a:solidFill>
              </a:rPr>
              <a:t>out</a:t>
            </a:r>
            <a:r>
              <a:rPr lang="en-US" b="0" dirty="0"/>
              <a:t> parameters and </a:t>
            </a:r>
            <a:r>
              <a:rPr lang="en-US" b="0" dirty="0">
                <a:solidFill>
                  <a:srgbClr val="4C96D7"/>
                </a:solidFill>
              </a:rPr>
              <a:t>Output</a:t>
            </a:r>
            <a:r>
              <a:rPr lang="en-US" b="0" dirty="0"/>
              <a:t> </a:t>
            </a:r>
            <a:r>
              <a:rPr lang="en-US" b="0" dirty="0" err="1"/>
              <a:t>globals</a:t>
            </a:r>
            <a:r>
              <a:rPr lang="en-US" b="0" dirty="0"/>
              <a:t> must be fully initialized on subprogram exit</a:t>
            </a: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dirty="0" smtClean="0"/>
              <a:t>Fast </a:t>
            </a:r>
            <a:r>
              <a:rPr lang="en-US" dirty="0"/>
              <a:t>s</a:t>
            </a:r>
            <a:r>
              <a:rPr lang="en-US" dirty="0" smtClean="0"/>
              <a:t>tatic analysis (≈ compilation time) checks correct access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cs typeface="Courier New"/>
              </a:rPr>
              <a:t>Also detects unused parameters, </a:t>
            </a:r>
            <a:r>
              <a:rPr lang="en-US" dirty="0" err="1">
                <a:cs typeface="Courier New"/>
              </a:rPr>
              <a:t>globals</a:t>
            </a:r>
            <a:r>
              <a:rPr lang="en-US" dirty="0">
                <a:cs typeface="Courier New"/>
              </a:rPr>
              <a:t>, assignments, </a:t>
            </a:r>
            <a:r>
              <a:rPr lang="en-US" dirty="0" smtClean="0">
                <a:cs typeface="Courier New"/>
              </a:rPr>
              <a:t>statements</a:t>
            </a:r>
            <a:endParaRPr lang="en-US" dirty="0"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 Access to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7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774632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Properties of interest:</a:t>
            </a:r>
          </a:p>
          <a:p>
            <a:r>
              <a:rPr lang="en-US" b="0" dirty="0" smtClean="0"/>
              <a:t>Absence </a:t>
            </a:r>
            <a:r>
              <a:rPr lang="en-US" b="0" dirty="0"/>
              <a:t>of </a:t>
            </a:r>
            <a:r>
              <a:rPr lang="en-US" b="0" dirty="0" smtClean="0"/>
              <a:t>run-time </a:t>
            </a:r>
            <a:r>
              <a:rPr lang="en-US" b="0" dirty="0"/>
              <a:t>e</a:t>
            </a:r>
            <a:r>
              <a:rPr lang="en-US" b="0" dirty="0" smtClean="0"/>
              <a:t>rrors</a:t>
            </a:r>
          </a:p>
          <a:p>
            <a:r>
              <a:rPr lang="en-US" b="0" dirty="0"/>
              <a:t>Compliance with Low-Level </a:t>
            </a:r>
            <a:r>
              <a:rPr lang="en-US" b="0" dirty="0" smtClean="0">
                <a:cs typeface="Courier New"/>
              </a:rPr>
              <a:t>Requirements formalized </a:t>
            </a:r>
            <a:r>
              <a:rPr lang="en-US" b="0" dirty="0">
                <a:cs typeface="Courier New"/>
              </a:rPr>
              <a:t>as subprogram </a:t>
            </a:r>
            <a:r>
              <a:rPr lang="en-US" b="0" dirty="0" smtClean="0">
                <a:cs typeface="Courier New"/>
              </a:rPr>
              <a:t>contracts  </a:t>
            </a:r>
          </a:p>
          <a:p>
            <a:pPr marL="0" indent="0">
              <a:buNone/>
            </a:pPr>
            <a:endParaRPr lang="en-US" sz="1400" b="0" dirty="0" smtClean="0">
              <a:cs typeface="Courier New"/>
            </a:endParaRPr>
          </a:p>
          <a:p>
            <a:pPr marL="0" indent="0">
              <a:buNone/>
            </a:pPr>
            <a:r>
              <a:rPr lang="en-US" sz="1400" b="0" dirty="0" smtClean="0">
                <a:cs typeface="Courier New"/>
              </a:rPr>
              <a:t>(</a:t>
            </a:r>
            <a:r>
              <a:rPr lang="en-US" sz="1400" b="0" dirty="0">
                <a:cs typeface="Courier New"/>
              </a:rPr>
              <a:t>See Airbus use of Unit </a:t>
            </a:r>
            <a:r>
              <a:rPr lang="en-US" sz="1400" b="0" dirty="0" smtClean="0">
                <a:cs typeface="Courier New"/>
              </a:rPr>
              <a:t>Proof: </a:t>
            </a:r>
            <a:r>
              <a:rPr lang="en-US" sz="1400" b="0" dirty="0" smtClean="0">
                <a:hlinkClick r:id="rId2"/>
              </a:rPr>
              <a:t>http</a:t>
            </a:r>
            <a:r>
              <a:rPr lang="en-US" sz="1400" b="0" dirty="0">
                <a:hlinkClick r:id="rId2"/>
              </a:rPr>
              <a:t>://www.open-do.org/wp-content/uploads/2013/04/IEEE_Software_Formal_Or_Testing.pdf</a:t>
            </a:r>
            <a:r>
              <a:rPr lang="en-US" sz="1400" b="0" dirty="0"/>
              <a:t>)</a:t>
            </a:r>
            <a:endParaRPr lang="en-US" sz="1400" b="0" dirty="0">
              <a:cs typeface="Courier New"/>
            </a:endParaRPr>
          </a:p>
          <a:p>
            <a:pPr marL="0" indent="0">
              <a:buNone/>
            </a:pPr>
            <a:endParaRPr lang="en-US" b="0" dirty="0"/>
          </a:p>
          <a:p>
            <a:pPr marL="0" indent="0">
              <a:buNone/>
            </a:pPr>
            <a:r>
              <a:rPr lang="en-US" dirty="0" smtClean="0"/>
              <a:t>Property = mathematical formula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Proof is done subprogram by subprogram</a:t>
            </a:r>
          </a:p>
          <a:p>
            <a:pPr marL="0" indent="0">
              <a:buNone/>
            </a:pPr>
            <a:endParaRPr lang="en-US" dirty="0"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cs typeface="Courier New"/>
              </a:rPr>
              <a:t>Run-time checks in contracts are also proved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79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Space Case Study</a:t>
            </a:r>
          </a:p>
        </p:txBody>
      </p:sp>
    </p:spTree>
    <p:extLst>
      <p:ext uri="{BB962C8B-B14F-4D97-AF65-F5344CB8AC3E}">
        <p14:creationId xmlns:p14="http://schemas.microsoft.com/office/powerpoint/2010/main" val="3653765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3568" y="980728"/>
            <a:ext cx="7846640" cy="5598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Courier New"/>
              </a:rPr>
              <a:t>Numerical control/command </a:t>
            </a:r>
            <a:r>
              <a:rPr lang="en-US" dirty="0">
                <a:solidFill>
                  <a:srgbClr val="000000"/>
                </a:solidFill>
                <a:cs typeface="Courier New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lgorithms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Mission and vehicle management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Formal Verification of </a:t>
            </a:r>
            <a:r>
              <a:rPr lang="en-US" b="0" i="1" dirty="0">
                <a:solidFill>
                  <a:schemeClr val="tx1"/>
                </a:solidFill>
                <a:cs typeface="Courier New"/>
              </a:rPr>
              <a:t>Aerospace Software, DASIA 2013, </a:t>
            </a:r>
            <a:r>
              <a:rPr lang="en-US" b="0" i="1" dirty="0">
                <a:solidFill>
                  <a:schemeClr val="tx1"/>
                </a:solidFill>
                <a:cs typeface="Courier New"/>
                <a:hlinkClick r:id="rId2"/>
              </a:rPr>
              <a:t>http://www.open-do.org/wp-content/uploads/2013/05/DASIA_2013.</a:t>
            </a:r>
            <a:r>
              <a:rPr lang="en-US" b="0" i="1" dirty="0" smtClean="0">
                <a:solidFill>
                  <a:schemeClr val="tx1"/>
                </a:solidFill>
                <a:cs typeface="Courier New"/>
                <a:hlinkClick r:id="rId2"/>
              </a:rPr>
              <a:t>pdf</a:t>
            </a: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 </a:t>
            </a:r>
            <a:endParaRPr lang="en-US" b="0" i="1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b="0" i="1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by </a:t>
            </a:r>
            <a:r>
              <a:rPr lang="en-US" dirty="0" err="1" smtClean="0"/>
              <a:t>Astrium</a:t>
            </a:r>
            <a:r>
              <a:rPr lang="en-US" dirty="0" smtClean="0"/>
              <a:t> Space Transportation (David </a:t>
            </a:r>
            <a:r>
              <a:rPr lang="en-US" dirty="0" err="1" smtClean="0"/>
              <a:t>Lesens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907414"/>
              </p:ext>
            </p:extLst>
          </p:nvPr>
        </p:nvGraphicFramePr>
        <p:xfrm>
          <a:off x="683568" y="1412776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Math </a:t>
                      </a:r>
                      <a:r>
                        <a:rPr lang="fr-FR" dirty="0" err="1" smtClean="0"/>
                        <a:t>library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Numerical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algorithms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541923"/>
              </p:ext>
            </p:extLst>
          </p:nvPr>
        </p:nvGraphicFramePr>
        <p:xfrm>
          <a:off x="683568" y="2993360"/>
          <a:ext cx="7488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Single</a:t>
                      </a:r>
                      <a:r>
                        <a:rPr lang="fr-FR" baseline="0" dirty="0" smtClean="0"/>
                        <a:t>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List of variables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Events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Expressions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1670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board</a:t>
                      </a:r>
                      <a:r>
                        <a:rPr lang="fr-FR" baseline="0" dirty="0" smtClean="0"/>
                        <a:t> control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4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access to all global variables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Absence of out-of-range values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Internal consistency of software unit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numerical protection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Correctness of a generic code in a specific context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functional properties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Sound treatment of floating-points (done)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Support of tagged types (in the development roadmap for 2014)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Helping user with unproved checks (for example counter-examples, in roadmap)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68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“Ada is not for me!”</a:t>
            </a:r>
            <a:endParaRPr lang="en-US" dirty="0"/>
          </a:p>
        </p:txBody>
      </p:sp>
      <p:pic>
        <p:nvPicPr>
          <p:cNvPr id="6" name="Image 5" descr="the-end-3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696"/>
            <a:ext cx="9144000" cy="619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62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400" dirty="0" smtClean="0">
              <a:solidFill>
                <a:schemeClr val="tx1"/>
              </a:solidFill>
              <a:cs typeface="Courier New"/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tx1"/>
              </a:solidFill>
              <a:cs typeface="Courier New"/>
            </a:endParaRP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tx1"/>
                </a:solidFill>
                <a:cs typeface="Courier New"/>
              </a:rPr>
              <a:t>SPARK 2014 is the only language and toolset providing industrial support for both dynamic and formal contract-based validation of software.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Now available as beta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First release April 2014</a:t>
            </a:r>
          </a:p>
          <a:p>
            <a:pPr marL="0" lvl="1" indent="0">
              <a:buClr>
                <a:srgbClr val="404040"/>
              </a:buClr>
              <a:buNone/>
            </a:pPr>
            <a:r>
              <a:rPr lang="en-US" sz="1600" b="1" dirty="0"/>
              <a:t>See </a:t>
            </a:r>
            <a:r>
              <a:rPr lang="en-US" sz="1600" b="1" dirty="0">
                <a:hlinkClick r:id="rId2"/>
              </a:rPr>
              <a:t>http://www.adacore.com/sparkpro</a:t>
            </a:r>
            <a:r>
              <a:rPr lang="en-US" sz="1600" b="1" dirty="0"/>
              <a:t> </a:t>
            </a:r>
            <a:r>
              <a:rPr lang="en-US" sz="1600" b="1" dirty="0" smtClean="0"/>
              <a:t>and </a:t>
            </a:r>
            <a:r>
              <a:rPr lang="en-US" sz="1600" b="1" dirty="0" smtClean="0">
                <a:hlinkClick r:id="rId3"/>
              </a:rPr>
              <a:t>http</a:t>
            </a:r>
            <a:r>
              <a:rPr lang="en-US" sz="1600" b="1" dirty="0">
                <a:hlinkClick r:id="rId3"/>
              </a:rPr>
              <a:t>://</a:t>
            </a:r>
            <a:r>
              <a:rPr lang="en-US" sz="1600" b="1" dirty="0" smtClean="0">
                <a:hlinkClick r:id="rId3"/>
              </a:rPr>
              <a:t>www.spark-2014.org</a:t>
            </a:r>
            <a:r>
              <a:rPr lang="en-US" sz="1600" b="1" dirty="0" smtClean="0"/>
              <a:t> </a:t>
            </a:r>
            <a:endParaRPr lang="en-US" sz="1600" b="1" dirty="0"/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Ada favors clarity over conciseness, reader over writer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“Ada, why not?”</a:t>
            </a:r>
            <a:endParaRPr lang="en-US" dirty="0"/>
          </a:p>
        </p:txBody>
      </p:sp>
      <p:pic>
        <p:nvPicPr>
          <p:cNvPr id="4" name="Image 3" descr="strcpy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76872"/>
            <a:ext cx="4176464" cy="1267457"/>
          </a:xfrm>
          <a:prstGeom prst="rect">
            <a:avLst/>
          </a:prstGeom>
        </p:spPr>
      </p:pic>
      <p:pic>
        <p:nvPicPr>
          <p:cNvPr id="6" name="Image 5" descr="strcpy_a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29" y="4293096"/>
            <a:ext cx="5937892" cy="129614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23528" y="2564904"/>
            <a:ext cx="1432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kern="1200" dirty="0" smtClean="0">
                <a:solidFill>
                  <a:srgbClr val="000000"/>
                </a:solidFill>
              </a:rPr>
              <a:t>C</a:t>
            </a:r>
          </a:p>
          <a:p>
            <a:pPr algn="ctr"/>
            <a:r>
              <a:rPr lang="fr-FR" sz="1400" b="1" i="0" kern="1200" dirty="0" smtClean="0">
                <a:solidFill>
                  <a:srgbClr val="000000"/>
                </a:solidFill>
              </a:rPr>
              <a:t>116 </a:t>
            </a:r>
            <a:r>
              <a:rPr lang="fr-FR" sz="1400" b="1" i="0" kern="1200" dirty="0" err="1" smtClean="0">
                <a:solidFill>
                  <a:srgbClr val="000000"/>
                </a:solidFill>
              </a:rPr>
              <a:t>characters</a:t>
            </a:r>
            <a:endParaRPr lang="fr-FR" sz="1400" b="1" i="0" kern="1200" dirty="0" smtClean="0">
              <a:solidFill>
                <a:srgbClr val="000000"/>
              </a:solidFill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7504" y="4581128"/>
            <a:ext cx="14423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dirty="0" smtClean="0">
                <a:solidFill>
                  <a:srgbClr val="000000"/>
                </a:solidFill>
              </a:rPr>
              <a:t>Ada</a:t>
            </a:r>
            <a:endParaRPr lang="fr-FR" sz="1400" b="1" i="0" dirty="0">
              <a:solidFill>
                <a:srgbClr val="000000"/>
              </a:solidFill>
            </a:endParaRPr>
          </a:p>
          <a:p>
            <a:pPr algn="ctr"/>
            <a:r>
              <a:rPr lang="fr-FR" sz="1400" b="1" i="0" kern="1200" dirty="0" smtClean="0">
                <a:solidFill>
                  <a:srgbClr val="000000"/>
                </a:solidFill>
              </a:rPr>
              <a:t>208 </a:t>
            </a:r>
            <a:r>
              <a:rPr lang="fr-FR" sz="1400" b="1" i="0" kern="1200" dirty="0" err="1" smtClean="0">
                <a:solidFill>
                  <a:srgbClr val="000000"/>
                </a:solidFill>
              </a:rPr>
              <a:t>characters</a:t>
            </a:r>
            <a:endParaRPr lang="fr-FR" sz="1400" b="1" i="0" kern="12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1021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Placeholder 1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>
                <a:ea typeface="ＭＳ Ｐゴシック" pitchFamily="34" charset="-128"/>
              </a:rPr>
              <a:t>Ada favors clarity over conciseness, reader over writer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US" dirty="0" smtClean="0">
                <a:latin typeface="+mn-lt"/>
              </a:rPr>
              <a:t>“Ada, why not?”</a:t>
            </a:r>
            <a:endParaRPr lang="en-US" dirty="0">
              <a:latin typeface="+mn-lt"/>
            </a:endParaRPr>
          </a:p>
        </p:txBody>
      </p:sp>
      <p:pic>
        <p:nvPicPr>
          <p:cNvPr id="74756" name="Image 3" descr="strcpy_c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8538" y="2276475"/>
            <a:ext cx="4175125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7" name="Image 5" descr="strcpy_ada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9413" y="4292600"/>
            <a:ext cx="5938837" cy="129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4758" name="ZoneTexte 8"/>
          <p:cNvSpPr txBox="1">
            <a:spLocks noChangeArrowheads="1"/>
          </p:cNvSpPr>
          <p:nvPr/>
        </p:nvSpPr>
        <p:spPr bwMode="auto">
          <a:xfrm>
            <a:off x="882652" y="2565400"/>
            <a:ext cx="31432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0" dirty="0" smtClean="0">
                <a:solidFill>
                  <a:srgbClr val="000000"/>
                </a:solidFill>
              </a:rPr>
              <a:t>C</a:t>
            </a:r>
            <a:endParaRPr lang="en-US" sz="1400" b="1" i="0" dirty="0">
              <a:solidFill>
                <a:srgbClr val="000000"/>
              </a:solidFill>
            </a:endParaRPr>
          </a:p>
        </p:txBody>
      </p:sp>
      <p:sp>
        <p:nvSpPr>
          <p:cNvPr id="74759" name="ZoneTexte 9"/>
          <p:cNvSpPr txBox="1">
            <a:spLocks noChangeArrowheads="1"/>
          </p:cNvSpPr>
          <p:nvPr/>
        </p:nvSpPr>
        <p:spPr bwMode="auto">
          <a:xfrm>
            <a:off x="563218" y="4581525"/>
            <a:ext cx="53091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0" dirty="0" smtClean="0">
                <a:solidFill>
                  <a:srgbClr val="000000"/>
                </a:solidFill>
              </a:rPr>
              <a:t>Ada</a:t>
            </a:r>
            <a:endParaRPr lang="en-US" sz="1400" b="1" i="0" dirty="0">
              <a:solidFill>
                <a:srgbClr val="000000"/>
              </a:solidFill>
            </a:endParaRPr>
          </a:p>
        </p:txBody>
      </p:sp>
      <p:sp>
        <p:nvSpPr>
          <p:cNvPr id="74761" name="ZoneTexte 26"/>
          <p:cNvSpPr txBox="1">
            <a:spLocks noChangeArrowheads="1"/>
          </p:cNvSpPr>
          <p:nvPr/>
        </p:nvSpPr>
        <p:spPr bwMode="auto">
          <a:xfrm>
            <a:off x="5148263" y="1628775"/>
            <a:ext cx="27114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/>
              <a:t>Means that “ret” is an output  </a:t>
            </a:r>
          </a:p>
        </p:txBody>
      </p:sp>
      <p:sp>
        <p:nvSpPr>
          <p:cNvPr id="74762" name="Line 10"/>
          <p:cNvSpPr>
            <a:spLocks noChangeShapeType="1"/>
          </p:cNvSpPr>
          <p:nvPr/>
        </p:nvSpPr>
        <p:spPr bwMode="auto">
          <a:xfrm flipH="1">
            <a:off x="4211638" y="1844675"/>
            <a:ext cx="86518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4763" name="Line 11"/>
          <p:cNvSpPr>
            <a:spLocks noChangeShapeType="1"/>
          </p:cNvSpPr>
          <p:nvPr/>
        </p:nvSpPr>
        <p:spPr bwMode="auto">
          <a:xfrm flipH="1">
            <a:off x="4284663" y="3716338"/>
            <a:ext cx="93503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4764" name="ZoneTexte 26"/>
          <p:cNvSpPr txBox="1">
            <a:spLocks noChangeArrowheads="1"/>
          </p:cNvSpPr>
          <p:nvPr/>
        </p:nvSpPr>
        <p:spPr bwMode="auto">
          <a:xfrm>
            <a:off x="5219700" y="3500438"/>
            <a:ext cx="286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/>
              <a:t>Means that “Dest” is an output  </a:t>
            </a:r>
          </a:p>
        </p:txBody>
      </p:sp>
      <p:sp>
        <p:nvSpPr>
          <p:cNvPr id="74765" name="ZoneTexte 26"/>
          <p:cNvSpPr txBox="1">
            <a:spLocks noChangeArrowheads="1"/>
          </p:cNvSpPr>
          <p:nvPr/>
        </p:nvSpPr>
        <p:spPr bwMode="auto">
          <a:xfrm>
            <a:off x="5580063" y="1916113"/>
            <a:ext cx="2563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/>
              <a:t>Means that “s2” is an input  </a:t>
            </a:r>
          </a:p>
        </p:txBody>
      </p:sp>
      <p:sp>
        <p:nvSpPr>
          <p:cNvPr id="74766" name="Line 14"/>
          <p:cNvSpPr>
            <a:spLocks noChangeShapeType="1"/>
          </p:cNvSpPr>
          <p:nvPr/>
        </p:nvSpPr>
        <p:spPr bwMode="auto">
          <a:xfrm flipH="1">
            <a:off x="5076825" y="2060575"/>
            <a:ext cx="5032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4767" name="ZoneTexte 26"/>
          <p:cNvSpPr txBox="1">
            <a:spLocks noChangeArrowheads="1"/>
          </p:cNvSpPr>
          <p:nvPr/>
        </p:nvSpPr>
        <p:spPr bwMode="auto">
          <a:xfrm>
            <a:off x="6084888" y="3860800"/>
            <a:ext cx="259558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 dirty="0"/>
              <a:t>Means that “</a:t>
            </a:r>
            <a:r>
              <a:rPr lang="en-US" sz="1400" b="1" i="0" dirty="0" err="1"/>
              <a:t>Src</a:t>
            </a:r>
            <a:r>
              <a:rPr lang="en-US" sz="1400" b="1" i="0" dirty="0"/>
              <a:t>” is an </a:t>
            </a:r>
            <a:r>
              <a:rPr lang="en-US" sz="1400" b="1" i="0" dirty="0" smtClean="0"/>
              <a:t>input  </a:t>
            </a:r>
            <a:endParaRPr lang="en-US" sz="1400" b="1" i="0" dirty="0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flipH="1">
            <a:off x="6011863" y="4149725"/>
            <a:ext cx="7302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4769" name="Line 17"/>
          <p:cNvSpPr>
            <a:spLocks noChangeShapeType="1"/>
          </p:cNvSpPr>
          <p:nvPr/>
        </p:nvSpPr>
        <p:spPr bwMode="auto">
          <a:xfrm flipH="1" flipV="1">
            <a:off x="3851275" y="2924175"/>
            <a:ext cx="5048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4770" name="ZoneTexte 26"/>
          <p:cNvSpPr txBox="1">
            <a:spLocks noChangeArrowheads="1"/>
          </p:cNvSpPr>
          <p:nvPr/>
        </p:nvSpPr>
        <p:spPr bwMode="auto">
          <a:xfrm>
            <a:off x="4500563" y="2924175"/>
            <a:ext cx="385578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 dirty="0"/>
              <a:t>At the same time an </a:t>
            </a:r>
            <a:r>
              <a:rPr lang="en-US" sz="1400" b="1" i="0" dirty="0" smtClean="0"/>
              <a:t>assignment and </a:t>
            </a:r>
            <a:r>
              <a:rPr lang="en-US" sz="1400" b="1" i="0" dirty="0"/>
              <a:t>a test</a:t>
            </a:r>
          </a:p>
          <a:p>
            <a:r>
              <a:rPr lang="en-US" sz="1400" b="1" i="0" dirty="0"/>
              <a:t>that the end of the string has been reached</a:t>
            </a:r>
          </a:p>
        </p:txBody>
      </p:sp>
      <p:sp>
        <p:nvSpPr>
          <p:cNvPr id="74771" name="ZoneTexte 26"/>
          <p:cNvSpPr txBox="1">
            <a:spLocks noChangeArrowheads="1"/>
          </p:cNvSpPr>
          <p:nvPr/>
        </p:nvSpPr>
        <p:spPr bwMode="auto">
          <a:xfrm>
            <a:off x="179388" y="5445125"/>
            <a:ext cx="615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/>
              <a:t>Loop</a:t>
            </a:r>
          </a:p>
        </p:txBody>
      </p:sp>
      <p:sp>
        <p:nvSpPr>
          <p:cNvPr id="74772" name="ZoneTexte 26"/>
          <p:cNvSpPr txBox="1">
            <a:spLocks noChangeArrowheads="1"/>
          </p:cNvSpPr>
          <p:nvPr/>
        </p:nvSpPr>
        <p:spPr bwMode="auto">
          <a:xfrm>
            <a:off x="3132138" y="5734050"/>
            <a:ext cx="121217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 i="0" dirty="0" smtClean="0"/>
              <a:t>Assignment</a:t>
            </a:r>
            <a:endParaRPr lang="en-US" sz="1400" b="1" i="0" dirty="0"/>
          </a:p>
        </p:txBody>
      </p:sp>
      <p:sp>
        <p:nvSpPr>
          <p:cNvPr id="74773" name="Line 21"/>
          <p:cNvSpPr>
            <a:spLocks noChangeShapeType="1"/>
          </p:cNvSpPr>
          <p:nvPr/>
        </p:nvSpPr>
        <p:spPr bwMode="auto">
          <a:xfrm flipV="1">
            <a:off x="4284663" y="5157788"/>
            <a:ext cx="6477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74774" name="Line 22"/>
          <p:cNvSpPr>
            <a:spLocks noChangeShapeType="1"/>
          </p:cNvSpPr>
          <p:nvPr/>
        </p:nvSpPr>
        <p:spPr bwMode="auto">
          <a:xfrm flipV="1">
            <a:off x="827088" y="4941888"/>
            <a:ext cx="1081087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803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61" grpId="0"/>
      <p:bldP spid="74761" grpId="1"/>
      <p:bldP spid="74762" grpId="0" animBg="1"/>
      <p:bldP spid="74762" grpId="1" animBg="1"/>
      <p:bldP spid="74763" grpId="0" animBg="1"/>
      <p:bldP spid="74763" grpId="1" animBg="1"/>
      <p:bldP spid="74764" grpId="0"/>
      <p:bldP spid="74764" grpId="1"/>
      <p:bldP spid="74765" grpId="0"/>
      <p:bldP spid="74765" grpId="1"/>
      <p:bldP spid="74766" grpId="0" animBg="1"/>
      <p:bldP spid="74766" grpId="1" animBg="1"/>
      <p:bldP spid="74767" grpId="0"/>
      <p:bldP spid="74767" grpId="1"/>
      <p:bldP spid="74768" grpId="0" animBg="1"/>
      <p:bldP spid="74768" grpId="1" animBg="1"/>
      <p:bldP spid="74769" grpId="0" animBg="1"/>
      <p:bldP spid="74770" grpId="0"/>
      <p:bldP spid="74771" grpId="0"/>
      <p:bldP spid="74772" grpId="0"/>
      <p:bldP spid="74773" grpId="0" animBg="1"/>
      <p:bldP spid="7477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Ada allows run-time detection of typing and memory errors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“Ada, why not?”</a:t>
            </a:r>
            <a:endParaRPr lang="en-US" dirty="0"/>
          </a:p>
        </p:txBody>
      </p:sp>
      <p:pic>
        <p:nvPicPr>
          <p:cNvPr id="4" name="Image 3" descr="strcpy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76872"/>
            <a:ext cx="4176464" cy="1267457"/>
          </a:xfrm>
          <a:prstGeom prst="rect">
            <a:avLst/>
          </a:prstGeom>
        </p:spPr>
      </p:pic>
      <p:pic>
        <p:nvPicPr>
          <p:cNvPr id="6" name="Image 5" descr="strcpy_a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29" y="4293096"/>
            <a:ext cx="5937892" cy="129614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82607" y="2564904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kern="1200" dirty="0" smtClean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563239" y="4581128"/>
            <a:ext cx="5309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dirty="0" smtClean="0">
                <a:solidFill>
                  <a:srgbClr val="000000"/>
                </a:solidFill>
              </a:rPr>
              <a:t>Ada</a:t>
            </a:r>
            <a:endParaRPr lang="fr-FR" sz="1400" b="1" i="0" dirty="0">
              <a:solidFill>
                <a:srgbClr val="000000"/>
              </a:solidFill>
            </a:endParaRPr>
          </a:p>
        </p:txBody>
      </p:sp>
      <p:cxnSp>
        <p:nvCxnSpPr>
          <p:cNvPr id="30" name="Connecteur droit avec flèche 29"/>
          <p:cNvCxnSpPr>
            <a:stCxn id="32" idx="0"/>
          </p:cNvCxnSpPr>
          <p:nvPr/>
        </p:nvCxnSpPr>
        <p:spPr bwMode="auto">
          <a:xfrm flipH="1" flipV="1">
            <a:off x="3851920" y="2924944"/>
            <a:ext cx="2577651" cy="3402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5292080" y="3265239"/>
            <a:ext cx="227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dirty="0" smtClean="0"/>
              <a:t>Possible buffer </a:t>
            </a:r>
            <a:r>
              <a:rPr lang="fr-FR" sz="1400" b="1" i="0" kern="1200" dirty="0" err="1" smtClean="0"/>
              <a:t>overflow</a:t>
            </a:r>
            <a:r>
              <a:rPr lang="fr-FR" sz="1400" b="1" i="0" kern="1200" dirty="0" smtClean="0"/>
              <a:t> </a:t>
            </a:r>
          </a:p>
        </p:txBody>
      </p:sp>
      <p:cxnSp>
        <p:nvCxnSpPr>
          <p:cNvPr id="40" name="Connecteur droit avec flèche 39"/>
          <p:cNvCxnSpPr>
            <a:stCxn id="48" idx="0"/>
          </p:cNvCxnSpPr>
          <p:nvPr/>
        </p:nvCxnSpPr>
        <p:spPr bwMode="auto">
          <a:xfrm flipH="1" flipV="1">
            <a:off x="3923930" y="5157192"/>
            <a:ext cx="2633536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ZoneTexte 47"/>
          <p:cNvSpPr txBox="1"/>
          <p:nvPr/>
        </p:nvSpPr>
        <p:spPr>
          <a:xfrm>
            <a:off x="5195554" y="5805264"/>
            <a:ext cx="27238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dirty="0" err="1"/>
              <a:t>O</a:t>
            </a:r>
            <a:r>
              <a:rPr lang="fr-FR" sz="1400" b="1" i="0" kern="1200" dirty="0" err="1" smtClean="0"/>
              <a:t>verflow</a:t>
            </a:r>
            <a:r>
              <a:rPr lang="fr-FR" sz="1400" b="1" i="0" kern="1200" dirty="0" smtClean="0"/>
              <a:t> </a:t>
            </a:r>
            <a:r>
              <a:rPr lang="fr-FR" sz="1400" b="1" i="0" kern="1200" dirty="0" err="1" smtClean="0">
                <a:solidFill>
                  <a:srgbClr val="FF0000"/>
                </a:solidFill>
              </a:rPr>
              <a:t>detected</a:t>
            </a:r>
            <a:r>
              <a:rPr lang="fr-FR" sz="1400" b="1" i="0" kern="1200" dirty="0" smtClean="0">
                <a:solidFill>
                  <a:srgbClr val="FF0000"/>
                </a:solidFill>
              </a:rPr>
              <a:t> </a:t>
            </a:r>
            <a:r>
              <a:rPr lang="fr-FR" sz="1400" b="1" i="0" kern="1200" dirty="0" err="1" smtClean="0">
                <a:solidFill>
                  <a:srgbClr val="FF0000"/>
                </a:solidFill>
              </a:rPr>
              <a:t>at</a:t>
            </a:r>
            <a:r>
              <a:rPr lang="fr-FR" sz="1400" b="1" i="0" kern="1200" dirty="0" smtClean="0">
                <a:solidFill>
                  <a:srgbClr val="FF0000"/>
                </a:solidFill>
              </a:rPr>
              <a:t> </a:t>
            </a:r>
            <a:r>
              <a:rPr lang="fr-FR" sz="1400" b="1" i="0" kern="1200" dirty="0" err="1" smtClean="0">
                <a:solidFill>
                  <a:srgbClr val="FF0000"/>
                </a:solidFill>
              </a:rPr>
              <a:t>run</a:t>
            </a:r>
            <a:r>
              <a:rPr lang="fr-FR" sz="1400" b="1" i="0" kern="1200" dirty="0" smtClean="0">
                <a:solidFill>
                  <a:srgbClr val="FF0000"/>
                </a:solidFill>
              </a:rPr>
              <a:t>-time</a:t>
            </a:r>
          </a:p>
        </p:txBody>
      </p:sp>
    </p:spTree>
    <p:extLst>
      <p:ext uri="{BB962C8B-B14F-4D97-AF65-F5344CB8AC3E}">
        <p14:creationId xmlns:p14="http://schemas.microsoft.com/office/powerpoint/2010/main" val="4742628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SPARK allows static detection of typing and memory errors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“SPARK, why not?”</a:t>
            </a:r>
            <a:endParaRPr lang="en-US" dirty="0"/>
          </a:p>
        </p:txBody>
      </p:sp>
      <p:pic>
        <p:nvPicPr>
          <p:cNvPr id="4" name="Image 3" descr="strcpy_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76872"/>
            <a:ext cx="4176464" cy="1267457"/>
          </a:xfrm>
          <a:prstGeom prst="rect">
            <a:avLst/>
          </a:prstGeom>
        </p:spPr>
      </p:pic>
      <p:pic>
        <p:nvPicPr>
          <p:cNvPr id="6" name="Image 5" descr="strcpy_ad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9829" y="4293096"/>
            <a:ext cx="5937892" cy="1296144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82607" y="2564904"/>
            <a:ext cx="314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kern="1200" dirty="0" smtClean="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428587" y="4581128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dirty="0" smtClean="0">
                <a:solidFill>
                  <a:srgbClr val="000000"/>
                </a:solidFill>
              </a:rPr>
              <a:t>SPARK</a:t>
            </a:r>
            <a:endParaRPr lang="fr-FR" sz="1400" b="1" i="0" dirty="0">
              <a:solidFill>
                <a:srgbClr val="000000"/>
              </a:solidFill>
            </a:endParaRPr>
          </a:p>
        </p:txBody>
      </p:sp>
      <p:cxnSp>
        <p:nvCxnSpPr>
          <p:cNvPr id="30" name="Connecteur droit avec flèche 29"/>
          <p:cNvCxnSpPr>
            <a:stCxn id="32" idx="0"/>
          </p:cNvCxnSpPr>
          <p:nvPr/>
        </p:nvCxnSpPr>
        <p:spPr bwMode="auto">
          <a:xfrm flipH="1" flipV="1">
            <a:off x="3851920" y="2924944"/>
            <a:ext cx="2577651" cy="3402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5292080" y="3265239"/>
            <a:ext cx="22749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dirty="0" smtClean="0"/>
              <a:t>Possible buffer </a:t>
            </a:r>
            <a:r>
              <a:rPr lang="fr-FR" sz="1400" b="1" i="0" kern="1200" dirty="0" err="1" smtClean="0"/>
              <a:t>overflow</a:t>
            </a:r>
            <a:r>
              <a:rPr lang="fr-FR" sz="1400" b="1" i="0" kern="1200" dirty="0" smtClean="0"/>
              <a:t> </a:t>
            </a:r>
          </a:p>
        </p:txBody>
      </p:sp>
      <p:cxnSp>
        <p:nvCxnSpPr>
          <p:cNvPr id="40" name="Connecteur droit avec flèche 39"/>
          <p:cNvCxnSpPr>
            <a:stCxn id="48" idx="0"/>
          </p:cNvCxnSpPr>
          <p:nvPr/>
        </p:nvCxnSpPr>
        <p:spPr bwMode="auto">
          <a:xfrm flipH="1" flipV="1">
            <a:off x="3923931" y="5157192"/>
            <a:ext cx="2633536" cy="648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8" name="ZoneTexte 47"/>
          <p:cNvSpPr txBox="1"/>
          <p:nvPr/>
        </p:nvSpPr>
        <p:spPr>
          <a:xfrm>
            <a:off x="5277766" y="5805264"/>
            <a:ext cx="2559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i="0" dirty="0" err="1"/>
              <a:t>O</a:t>
            </a:r>
            <a:r>
              <a:rPr lang="fr-FR" sz="1400" b="1" i="0" kern="1200" dirty="0" err="1" smtClean="0"/>
              <a:t>verflow</a:t>
            </a:r>
            <a:r>
              <a:rPr lang="fr-FR" sz="1400" b="1" i="0" kern="1200" dirty="0" smtClean="0"/>
              <a:t> </a:t>
            </a:r>
            <a:r>
              <a:rPr lang="fr-FR" sz="1400" b="1" i="0" kern="1200" dirty="0" err="1" smtClean="0">
                <a:solidFill>
                  <a:srgbClr val="FF0000"/>
                </a:solidFill>
              </a:rPr>
              <a:t>detected</a:t>
            </a:r>
            <a:r>
              <a:rPr lang="fr-FR" sz="1400" b="1" i="0" kern="1200" dirty="0" smtClean="0">
                <a:solidFill>
                  <a:srgbClr val="FF0000"/>
                </a:solidFill>
              </a:rPr>
              <a:t> </a:t>
            </a:r>
            <a:r>
              <a:rPr lang="fr-FR" sz="1400" b="1" i="0" kern="1200" dirty="0" err="1" smtClean="0">
                <a:solidFill>
                  <a:srgbClr val="FF0000"/>
                </a:solidFill>
              </a:rPr>
              <a:t>statically</a:t>
            </a:r>
            <a:endParaRPr lang="fr-FR" sz="1400" b="1" i="0" kern="12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05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Buffer overflows in Ada?</a:t>
            </a:r>
          </a:p>
          <a:p>
            <a:r>
              <a:rPr lang="en-US" b="0" dirty="0" smtClean="0"/>
              <a:t>Easily avoided by programmers (array types carry their bounds)</a:t>
            </a:r>
          </a:p>
          <a:p>
            <a:r>
              <a:rPr lang="en-US" b="0" dirty="0" smtClean="0"/>
              <a:t>Automatically caught at run-time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Integer overflows in Ada?</a:t>
            </a:r>
          </a:p>
          <a:p>
            <a:r>
              <a:rPr lang="en-US" b="0" dirty="0" smtClean="0"/>
              <a:t>Easily avoided by programmers (using bounded integer types)</a:t>
            </a:r>
          </a:p>
          <a:p>
            <a:r>
              <a:rPr lang="en-US" b="0" dirty="0" smtClean="0"/>
              <a:t>Automatically caught at run-time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Buffer and integer overflows in SPARK?</a:t>
            </a:r>
          </a:p>
          <a:p>
            <a:r>
              <a:rPr lang="en-US" b="0" dirty="0" smtClean="0"/>
              <a:t>If present, automatically caught by analysis</a:t>
            </a:r>
          </a:p>
          <a:p>
            <a:r>
              <a:rPr lang="en-US" b="0" dirty="0" smtClean="0"/>
              <a:t>If absent, automatic proof that no such error can occur</a:t>
            </a:r>
          </a:p>
          <a:p>
            <a:endParaRPr lang="en-US" b="0" dirty="0"/>
          </a:p>
          <a:p>
            <a:pPr marL="0" indent="0">
              <a:buNone/>
            </a:pPr>
            <a:r>
              <a:rPr lang="en-US" dirty="0" smtClean="0"/>
              <a:t>Buffer overflows and integer overflows are still major sources of pain in C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Ada and SPARK over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40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1840504"/>
          </a:xfrm>
        </p:spPr>
        <p:txBody>
          <a:bodyPr/>
          <a:lstStyle/>
          <a:p>
            <a:r>
              <a:rPr lang="en-US" dirty="0" smtClean="0"/>
              <a:t>Languages for Critical Software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634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Ada</a:t>
            </a:r>
            <a:r>
              <a:rPr lang="en-US" dirty="0" smtClean="0"/>
              <a:t>: programming language for long-lived embedded critical software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4C96D7"/>
                </a:solidFill>
              </a:rPr>
              <a:t>SPARK</a:t>
            </a:r>
            <a:r>
              <a:rPr lang="en-US" dirty="0" smtClean="0"/>
              <a:t>: Ada subset for formal </a:t>
            </a:r>
            <a:r>
              <a:rPr lang="en-US" dirty="0" smtClean="0"/>
              <a:t>verification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2012 and SPARK 2014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320098"/>
              </p:ext>
            </p:extLst>
          </p:nvPr>
        </p:nvGraphicFramePr>
        <p:xfrm>
          <a:off x="1091952" y="1790824"/>
          <a:ext cx="68644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872"/>
                <a:gridCol w="4968552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Ada version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Main </a:t>
                      </a:r>
                      <a:r>
                        <a:rPr lang="fr-FR" dirty="0" err="1" smtClean="0"/>
                        <a:t>features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Ada 83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</a:t>
                      </a:r>
                      <a:r>
                        <a:rPr lang="en-US" smtClean="0"/>
                        <a:t>odularity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dirty="0" smtClean="0"/>
                        <a:t>+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genericity</a:t>
                      </a:r>
                      <a:r>
                        <a:rPr lang="en-US" baseline="0" dirty="0" smtClean="0"/>
                        <a:t> +</a:t>
                      </a:r>
                      <a:r>
                        <a:rPr lang="en-US" dirty="0" smtClean="0"/>
                        <a:t> type safety</a:t>
                      </a:r>
                      <a:r>
                        <a:rPr lang="en-US" baseline="0" dirty="0" smtClean="0"/>
                        <a:t> +</a:t>
                      </a:r>
                      <a:r>
                        <a:rPr lang="en-US" dirty="0" smtClean="0"/>
                        <a:t> tasking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Ada 95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 </a:t>
                      </a:r>
                      <a:r>
                        <a:rPr lang="fr-FR" dirty="0" err="1" smtClean="0"/>
                        <a:t>object</a:t>
                      </a:r>
                      <a:r>
                        <a:rPr lang="fr-FR" baseline="0" dirty="0" smtClean="0"/>
                        <a:t> orientation + </a:t>
                      </a:r>
                      <a:r>
                        <a:rPr lang="fr-FR" baseline="0" dirty="0" err="1" smtClean="0"/>
                        <a:t>protected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objects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Ada 2005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 containers + interfaces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Ada 2012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+ </a:t>
                      </a:r>
                      <a:r>
                        <a:rPr lang="fr-FR" dirty="0" err="1" smtClean="0"/>
                        <a:t>contracts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73403"/>
              </p:ext>
            </p:extLst>
          </p:nvPr>
        </p:nvGraphicFramePr>
        <p:xfrm>
          <a:off x="1115616" y="4437112"/>
          <a:ext cx="6864424" cy="2199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/>
                <a:gridCol w="4344144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SPARK version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Main </a:t>
                      </a:r>
                      <a:r>
                        <a:rPr lang="fr-FR" dirty="0" err="1" smtClean="0"/>
                        <a:t>features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SPARK 83/95/2005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contracts </a:t>
                      </a:r>
                      <a:r>
                        <a:rPr lang="en-US" baseline="0" dirty="0" smtClean="0"/>
                        <a:t>in comments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mathematical semantics of contracts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many language restrictions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SPARK</a:t>
                      </a:r>
                      <a:r>
                        <a:rPr lang="fr-FR" baseline="0" dirty="0" smtClean="0"/>
                        <a:t> 2014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contracts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dirty="0" smtClean="0"/>
                        <a:t>in</a:t>
                      </a:r>
                      <a:r>
                        <a:rPr lang="fr-FR" baseline="0" dirty="0" smtClean="0"/>
                        <a:t> the </a:t>
                      </a:r>
                      <a:r>
                        <a:rPr lang="fr-FR" baseline="0" dirty="0" err="1" smtClean="0"/>
                        <a:t>language</a:t>
                      </a:r>
                      <a:endParaRPr lang="fr-FR" baseline="0" dirty="0" smtClean="0"/>
                    </a:p>
                    <a:p>
                      <a:r>
                        <a:rPr lang="fr-FR" baseline="0" dirty="0" err="1" smtClean="0"/>
                        <a:t>executable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semantics</a:t>
                      </a:r>
                      <a:r>
                        <a:rPr lang="fr-FR" baseline="0" dirty="0" smtClean="0"/>
                        <a:t> of </a:t>
                      </a:r>
                      <a:r>
                        <a:rPr lang="fr-FR" baseline="0" dirty="0" err="1" smtClean="0"/>
                        <a:t>contracts</a:t>
                      </a:r>
                      <a:endParaRPr lang="fr-FR" baseline="0" dirty="0" smtClean="0"/>
                    </a:p>
                    <a:p>
                      <a:r>
                        <a:rPr lang="fr-FR" baseline="0" dirty="0" smtClean="0"/>
                        <a:t>few </a:t>
                      </a:r>
                      <a:r>
                        <a:rPr lang="fr-FR" baseline="0" dirty="0" err="1" smtClean="0"/>
                        <a:t>language</a:t>
                      </a:r>
                      <a:r>
                        <a:rPr lang="fr-FR" baseline="0" dirty="0" smtClean="0"/>
                        <a:t> restrictions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265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aCore_Sections_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5089</TotalTime>
  <Words>957</Words>
  <Application>Microsoft Macintosh PowerPoint</Application>
  <PresentationFormat>Présentation à l'écran (4:3)</PresentationFormat>
  <Paragraphs>225</Paragraphs>
  <Slides>20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20</vt:i4>
      </vt:variant>
    </vt:vector>
  </HeadingPairs>
  <TitlesOfParts>
    <vt:vector size="22" baseType="lpstr">
      <vt:lpstr>2011-09-12- AdaCore presentation - template</vt:lpstr>
      <vt:lpstr>AdaCore_Sections_template</vt:lpstr>
      <vt:lpstr>Présentation PowerPoint</vt:lpstr>
      <vt:lpstr>“Ada is not for me!”</vt:lpstr>
      <vt:lpstr>“Ada, why not?”</vt:lpstr>
      <vt:lpstr>“Ada, why not?”</vt:lpstr>
      <vt:lpstr>“Ada, why not?”</vt:lpstr>
      <vt:lpstr>“SPARK, why not?”</vt:lpstr>
      <vt:lpstr>Advantages of Ada and SPARK over C</vt:lpstr>
      <vt:lpstr>Présentation PowerPoint</vt:lpstr>
      <vt:lpstr>Ada 2012 and SPARK 2014</vt:lpstr>
      <vt:lpstr>Ada and SPARK Contracts </vt:lpstr>
      <vt:lpstr>Présentation PowerPoint</vt:lpstr>
      <vt:lpstr>Contracts = Assertions</vt:lpstr>
      <vt:lpstr>Use Cases for Checking Contracts at Run Time</vt:lpstr>
      <vt:lpstr>Présentation PowerPoint</vt:lpstr>
      <vt:lpstr>Correct Access to Data</vt:lpstr>
      <vt:lpstr>Proof of Properties</vt:lpstr>
      <vt:lpstr>Présentation PowerPoint</vt:lpstr>
      <vt:lpstr>Case Study by Astrium Space Transportation (David Lesens)</vt:lpstr>
      <vt:lpstr>Case Study Conclusions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329</cp:revision>
  <dcterms:created xsi:type="dcterms:W3CDTF">2011-10-07T11:41:06Z</dcterms:created>
  <dcterms:modified xsi:type="dcterms:W3CDTF">2013-11-29T07:47:45Z</dcterms:modified>
</cp:coreProperties>
</file>