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5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tteo Bordin" initials="" lastIdx="1" clrIdx="0"/>
  <p:cmAuthor id="1" name="Yannick Moy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Qinetiq solution does not prove any contract! They represent them in Simulink, verify them by simulation and verify the generated code is a faithful representation of the model (the contracts are verified by inference)</p:text>
  </p:cm>
  <p:cm authorId="1" idx="1">
    <p:pos x="6000" y="100"/>
    <p:text>yes, the reference to SPARK contracts was for my presentation and the one of Rod. I'll change the text of the slide to make it clear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170137" cy="4810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200" b="0" i="0" u="none" strike="noStrike" cap="none" baseline="0"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3428" y="0"/>
            <a:ext cx="3170137" cy="4810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defRPr sz="1200" b="0" i="0" u="none" strike="noStrike" cap="none" baseline="0"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8887" y="720725"/>
            <a:ext cx="4797425" cy="3598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193" y="4560087"/>
            <a:ext cx="5852813" cy="4320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9118684"/>
            <a:ext cx="3170137" cy="4810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3428" y="9118684"/>
            <a:ext cx="3170137" cy="4810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latin typeface="Arial"/>
                <a:ea typeface="Arial"/>
                <a:cs typeface="Arial"/>
                <a:sym typeface="Arial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76564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7299" cy="359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31193" y="4560087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7299" cy="359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731193" y="4560085"/>
            <a:ext cx="5852699" cy="4320299"/>
          </a:xfrm>
          <a:prstGeom prst="rect">
            <a:avLst/>
          </a:prstGeom>
          <a:noFill/>
          <a:ln>
            <a:noFill/>
          </a:ln>
        </p:spPr>
        <p:txBody>
          <a:bodyPr lIns="96250" tIns="48125" rIns="96250" bIns="481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Font typeface="Arial"/>
              <a:buNone/>
            </a:pPr>
            <a:r>
              <a:rPr lang="en-US" sz="1800" b="0" i="0" u="none" strike="noStrike" cap="none" baseline="0"/>
              <a:t>On a more technical side, we were able to:</a:t>
            </a:r>
          </a:p>
          <a:p>
            <a:endParaRPr lang="en-US" sz="1800" b="0" i="0" u="none" strike="noStrike" cap="none" baseline="0"/>
          </a:p>
          <a:p>
            <a:pPr marL="457200" marR="0" lvl="0" indent="-457200" algn="l" rtl="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800" b="0" i="0" u="none" strike="noStrike" cap="none" baseline="0"/>
              <a:t>Manage certification artifacts with the </a:t>
            </a:r>
            <a:r>
              <a:rPr lang="en-US" sz="1800" b="1" i="0" u="sng" strike="noStrike" cap="none" baseline="0"/>
              <a:t>QM</a:t>
            </a:r>
          </a:p>
          <a:p>
            <a:pPr marL="457200" marR="0" lvl="0" indent="-457200" algn="l" rtl="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800" b="0" i="0" u="none" strike="noStrike" cap="none" baseline="0"/>
              <a:t>Develop design in Simulink and AADL</a:t>
            </a:r>
          </a:p>
          <a:p>
            <a:pPr marL="0" marR="0" lvl="1" indent="0" algn="l" rtl="0">
              <a:lnSpc>
                <a:spcPct val="150000"/>
              </a:lnSpc>
              <a:buSzPct val="25000"/>
              <a:buNone/>
            </a:pPr>
            <a:r>
              <a:rPr lang="en-US" sz="1600" b="0" i="0" u="none" strike="noStrike" cap="none" baseline="0"/>
              <a:t>And generate correct SPARK and Ada with </a:t>
            </a:r>
            <a:r>
              <a:rPr lang="en-US" sz="1600" b="1" i="0" u="sng" strike="noStrike" cap="none" baseline="0"/>
              <a:t>GNAT Pro Simulink </a:t>
            </a:r>
            <a:r>
              <a:rPr lang="en-US" sz="1600" b="0" i="0" u="none" strike="noStrike" cap="none" baseline="0"/>
              <a:t>and </a:t>
            </a:r>
            <a:r>
              <a:rPr lang="en-US" sz="1600" b="1" i="0" u="sng" strike="noStrike" cap="none" baseline="0"/>
              <a:t>Ocarina</a:t>
            </a:r>
          </a:p>
          <a:p>
            <a:pPr marL="457200" marR="0" lvl="0" indent="-457200" algn="l" rtl="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800" b="0" i="0" u="none" strike="noStrike" cap="none" baseline="0"/>
              <a:t>Develop Low-Level Requirements in </a:t>
            </a:r>
            <a:r>
              <a:rPr lang="en-US" sz="1800" b="1" i="0" u="sng" strike="noStrike" cap="none" baseline="0"/>
              <a:t>SPARK</a:t>
            </a:r>
          </a:p>
          <a:p>
            <a:pPr marL="0" marR="0" lvl="1" indent="0" algn="l" rtl="0">
              <a:lnSpc>
                <a:spcPct val="150000"/>
              </a:lnSpc>
              <a:buSzPct val="25000"/>
              <a:buNone/>
            </a:pPr>
            <a:r>
              <a:rPr lang="en-US" sz="1600" b="0" i="0" u="none" strike="noStrike" cap="none" baseline="0"/>
              <a:t>And prove them on manually written code</a:t>
            </a:r>
          </a:p>
          <a:p>
            <a:pPr marL="457200" marR="0" lvl="0" indent="-457200" algn="l" rtl="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1800" b="0" i="0" u="none" strike="noStrike" cap="none" baseline="0"/>
              <a:t>Integrate all code above</a:t>
            </a:r>
          </a:p>
          <a:p>
            <a:pPr marL="0" marR="0" lvl="1" indent="0" algn="l" rtl="0">
              <a:lnSpc>
                <a:spcPct val="150000"/>
              </a:lnSpc>
              <a:buSzPct val="25000"/>
              <a:buNone/>
            </a:pPr>
            <a:r>
              <a:rPr lang="en-US" sz="1600" b="0" i="0" u="none" strike="noStrike" cap="none" baseline="0"/>
              <a:t>Perform additional verification with </a:t>
            </a:r>
            <a:r>
              <a:rPr lang="en-US" sz="1600" b="1" i="0" u="sng" strike="noStrike" cap="none" baseline="0"/>
              <a:t>CodePeer</a:t>
            </a:r>
          </a:p>
          <a:p>
            <a:pPr marL="0" marR="0" lvl="1" indent="0" algn="l" rtl="0">
              <a:lnSpc>
                <a:spcPct val="150000"/>
              </a:lnSpc>
              <a:buSzPct val="25000"/>
              <a:buNone/>
            </a:pPr>
            <a:r>
              <a:rPr lang="en-US" sz="1600" b="0" i="0" u="none" strike="noStrike" cap="none" baseline="0"/>
              <a:t>Track quality with </a:t>
            </a:r>
            <a:r>
              <a:rPr lang="en-US" sz="1600" b="1" i="0" u="sng" strike="noStrike" cap="none" baseline="0"/>
              <a:t>GNAT Dashboard</a:t>
            </a:r>
          </a:p>
          <a:p>
            <a:endParaRPr lang="en-US" sz="1600" b="1" i="0" u="sng" strike="noStrike" cap="none" baseline="0"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4143426" y="9118682"/>
            <a:ext cx="3170099" cy="480900"/>
          </a:xfrm>
          <a:prstGeom prst="rect">
            <a:avLst/>
          </a:prstGeom>
          <a:noFill/>
          <a:ln>
            <a:noFill/>
          </a:ln>
        </p:spPr>
        <p:txBody>
          <a:bodyPr lIns="96250" tIns="48125" rIns="96250" bIns="481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731193" y="4560085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7299" cy="359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731193" y="4560085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7299" cy="359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731193" y="4560085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7299" cy="359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731193" y="4560087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/>
              <a:t>We see AADL as a pivot formalism where components are identified and connected, and requirements are allocated to them.</a:t>
            </a:r>
          </a:p>
          <a:p>
            <a:pPr lvl="0" rtl="0">
              <a:buNone/>
            </a:pPr>
            <a:r>
              <a:rPr lang="en-US"/>
              <a:t>The requirements are formalised as properties (real-time properties) or using annex extension languages (next slide).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731193" y="4560087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/>
              <a:t>With the BLESS annex language, we are able to formalize the HLRs as assertions involving the components’ interfaces.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7299" cy="359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731193" y="4560087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7299" cy="359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731193" y="4560087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7299" cy="359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731193" y="4560087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731193" y="4560087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7299" cy="359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731193" y="4560087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7299" cy="359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731193" y="4560087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7299" cy="359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731193" y="4560087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7299" cy="359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731193" y="4560087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7299" cy="359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731193" y="4560087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7299" cy="359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731193" y="4560087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7299" cy="359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731193" y="4560087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731193" y="4560085"/>
            <a:ext cx="5852813" cy="432031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7425" cy="35988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7299" cy="359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731193" y="4560087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7299" cy="359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31193" y="4560087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7299" cy="359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31193" y="4560087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31193" y="4560087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7299" cy="359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31193" y="4560087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258887" y="720725"/>
            <a:ext cx="4797299" cy="3598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731193" y="4560087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31193" y="4560087"/>
            <a:ext cx="5852699" cy="43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 - First Page">
    <p:bg>
      <p:bgPr>
        <a:gradFill>
          <a:gsLst>
            <a:gs pos="0">
              <a:srgbClr val="04080B"/>
            </a:gs>
            <a:gs pos="100000">
              <a:schemeClr val="dk2"/>
            </a:gs>
          </a:gsLst>
          <a:lin ang="540000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3333382" y="3657600"/>
            <a:ext cx="2534018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 b="1">
                <a:solidFill>
                  <a:schemeClr val="lt1"/>
                </a:solidFill>
              </a:defRPr>
            </a:lvl1pPr>
            <a:lvl2pPr rtl="0">
              <a:buFont typeface="Calibri"/>
              <a:buNone/>
              <a:defRPr/>
            </a:lvl2pPr>
            <a:lvl3pPr rtl="0">
              <a:buFont typeface="Calibri"/>
              <a:buNone/>
              <a:defRPr/>
            </a:lvl3pPr>
            <a:lvl4pPr rtl="0">
              <a:buFont typeface="Arial"/>
              <a:buNone/>
              <a:defRPr/>
            </a:lvl4pPr>
            <a:lvl5pPr rtl="0">
              <a:buFont typeface="Arial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3333382" y="3904800"/>
            <a:ext cx="2534018" cy="35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1300" b="0">
                <a:solidFill>
                  <a:schemeClr val="lt1"/>
                </a:solidFill>
              </a:defRPr>
            </a:lvl1pPr>
            <a:lvl2pPr rtl="0">
              <a:buFont typeface="Calibri"/>
              <a:buNone/>
              <a:defRPr/>
            </a:lvl2pPr>
            <a:lvl3pPr rtl="0">
              <a:buFont typeface="Calibri"/>
              <a:buNone/>
              <a:defRPr/>
            </a:lvl3pPr>
            <a:lvl4pPr rtl="0">
              <a:buFont typeface="Arial"/>
              <a:buNone/>
              <a:defRPr/>
            </a:lvl4pPr>
            <a:lvl5pPr rtl="0">
              <a:buFont typeface="Arial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3"/>
          </p:nvPr>
        </p:nvSpPr>
        <p:spPr>
          <a:xfrm>
            <a:off x="609600" y="3657600"/>
            <a:ext cx="2590800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 b="1">
                <a:solidFill>
                  <a:schemeClr val="lt1"/>
                </a:solidFill>
              </a:defRPr>
            </a:lvl1pPr>
            <a:lvl2pPr rtl="0">
              <a:buFont typeface="Calibri"/>
              <a:buNone/>
              <a:defRPr/>
            </a:lvl2pPr>
            <a:lvl3pPr rtl="0">
              <a:buFont typeface="Calibri"/>
              <a:buNone/>
              <a:defRPr/>
            </a:lvl3pPr>
            <a:lvl4pPr rtl="0">
              <a:buFont typeface="Arial"/>
              <a:buNone/>
              <a:defRPr/>
            </a:lvl4pPr>
            <a:lvl5pPr rtl="0">
              <a:buFont typeface="Arial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4"/>
          </p:nvPr>
        </p:nvSpPr>
        <p:spPr>
          <a:xfrm>
            <a:off x="609600" y="5715000"/>
            <a:ext cx="4104000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50000"/>
              </a:lnSpc>
              <a:spcBef>
                <a:spcPts val="0"/>
              </a:spcBef>
              <a:buClr>
                <a:srgbClr val="91B9DA"/>
              </a:buClr>
              <a:buFont typeface="Calibri"/>
              <a:buNone/>
              <a:defRPr sz="1400" baseline="0">
                <a:solidFill>
                  <a:srgbClr val="91B9DA"/>
                </a:solidFill>
              </a:defRPr>
            </a:lvl1pPr>
            <a:lvl2pPr rtl="0">
              <a:buFont typeface="Calibri"/>
              <a:buNone/>
              <a:defRPr/>
            </a:lvl2pPr>
            <a:lvl3pPr rtl="0">
              <a:buFont typeface="Calibri"/>
              <a:buNone/>
              <a:defRPr/>
            </a:lvl3pPr>
            <a:lvl4pPr rtl="0">
              <a:buFont typeface="Arial"/>
              <a:buNone/>
              <a:defRPr/>
            </a:lvl4pPr>
            <a:lvl5pPr rtl="0">
              <a:buFont typeface="Arial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5"/>
          </p:nvPr>
        </p:nvSpPr>
        <p:spPr>
          <a:xfrm>
            <a:off x="609600" y="3904800"/>
            <a:ext cx="2590800" cy="35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1300" b="0" baseline="0">
                <a:solidFill>
                  <a:schemeClr val="lt1"/>
                </a:solidFill>
              </a:defRPr>
            </a:lvl1pPr>
            <a:lvl2pPr rtl="0">
              <a:buFont typeface="Calibri"/>
              <a:buNone/>
              <a:defRPr/>
            </a:lvl2pPr>
            <a:lvl3pPr rtl="0">
              <a:buFont typeface="Calibri"/>
              <a:buNone/>
              <a:defRPr/>
            </a:lvl3pPr>
            <a:lvl4pPr rtl="0">
              <a:buFont typeface="Arial"/>
              <a:buNone/>
              <a:defRPr/>
            </a:lvl4pPr>
            <a:lvl5pPr rtl="0">
              <a:buFont typeface="Arial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6"/>
          </p:nvPr>
        </p:nvSpPr>
        <p:spPr>
          <a:xfrm>
            <a:off x="5943600" y="3657600"/>
            <a:ext cx="2590800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 b="1">
                <a:solidFill>
                  <a:schemeClr val="lt1"/>
                </a:solidFill>
              </a:defRPr>
            </a:lvl1pPr>
            <a:lvl2pPr rtl="0">
              <a:buFont typeface="Calibri"/>
              <a:buNone/>
              <a:defRPr/>
            </a:lvl2pPr>
            <a:lvl3pPr rtl="0">
              <a:buFont typeface="Calibri"/>
              <a:buNone/>
              <a:defRPr/>
            </a:lvl3pPr>
            <a:lvl4pPr rtl="0">
              <a:buFont typeface="Arial"/>
              <a:buNone/>
              <a:defRPr/>
            </a:lvl4pPr>
            <a:lvl5pPr rtl="0">
              <a:buFont typeface="Arial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7"/>
          </p:nvPr>
        </p:nvSpPr>
        <p:spPr>
          <a:xfrm>
            <a:off x="5943600" y="3904800"/>
            <a:ext cx="2590800" cy="35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1300" b="0">
                <a:solidFill>
                  <a:schemeClr val="lt1"/>
                </a:solidFill>
              </a:defRPr>
            </a:lvl1pPr>
            <a:lvl2pPr rtl="0">
              <a:buFont typeface="Calibri"/>
              <a:buNone/>
              <a:defRPr/>
            </a:lvl2pPr>
            <a:lvl3pPr rtl="0">
              <a:buFont typeface="Calibri"/>
              <a:buNone/>
              <a:defRPr/>
            </a:lvl3pPr>
            <a:lvl4pPr rtl="0">
              <a:buFont typeface="Arial"/>
              <a:buNone/>
              <a:defRPr/>
            </a:lvl4pPr>
            <a:lvl5pPr rtl="0">
              <a:buFont typeface="Arial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8"/>
          </p:nvPr>
        </p:nvSpPr>
        <p:spPr>
          <a:xfrm>
            <a:off x="685800" y="2514600"/>
            <a:ext cx="7696199" cy="98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2400" b="1">
                <a:solidFill>
                  <a:schemeClr val="lt1"/>
                </a:solidFill>
              </a:defRPr>
            </a:lvl1pPr>
            <a:lvl2pPr rtl="0">
              <a:buFont typeface="Calibri"/>
              <a:buNone/>
              <a:defRPr/>
            </a:lvl2pPr>
            <a:lvl3pPr rtl="0">
              <a:buFont typeface="Calibri"/>
              <a:buNone/>
              <a:defRPr/>
            </a:lvl3pPr>
            <a:lvl4pPr rtl="0">
              <a:buFont typeface="Arial"/>
              <a:buNone/>
              <a:defRPr/>
            </a:lvl4pPr>
            <a:lvl5pPr rtl="0">
              <a:buFont typeface="Arial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0"/>
            <a:ext cx="9144000" cy="2209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2" name="Shape 22"/>
          <p:cNvSpPr/>
          <p:nvPr/>
        </p:nvSpPr>
        <p:spPr>
          <a:xfrm>
            <a:off x="457200" y="1185671"/>
            <a:ext cx="1905000" cy="533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23" name="Shape 23"/>
          <p:cNvSpPr txBox="1">
            <a:spLocks noGrp="1"/>
          </p:cNvSpPr>
          <p:nvPr>
            <p:ph type="body" idx="9"/>
          </p:nvPr>
        </p:nvSpPr>
        <p:spPr>
          <a:xfrm>
            <a:off x="5684519" y="1371600"/>
            <a:ext cx="2849879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1400" b="1">
                <a:solidFill>
                  <a:schemeClr val="accent1"/>
                </a:solidFill>
              </a:defRPr>
            </a:lvl1pPr>
            <a:lvl2pPr rtl="0">
              <a:buFont typeface="Calibri"/>
              <a:buNone/>
              <a:defRPr/>
            </a:lvl2pPr>
            <a:lvl3pPr rtl="0">
              <a:buFont typeface="Calibri"/>
              <a:buNone/>
              <a:defRPr/>
            </a:lvl3pPr>
            <a:lvl4pPr rtl="0">
              <a:buFont typeface="Arial"/>
              <a:buNone/>
              <a:defRPr/>
            </a:lvl4pPr>
            <a:lvl5pPr rtl="0">
              <a:buFont typeface="Arial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7470" y="0"/>
            <a:ext cx="9151471" cy="685799"/>
          </a:xfrm>
          <a:prstGeom prst="rect">
            <a:avLst/>
          </a:prstGeom>
          <a:gradFill>
            <a:gsLst>
              <a:gs pos="0">
                <a:srgbClr val="040B11"/>
              </a:gs>
              <a:gs pos="100000">
                <a:schemeClr val="dk2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12088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defRPr sz="20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67543" y="1143000"/>
            <a:ext cx="8352928" cy="533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rtl="0">
              <a:defRPr sz="1800" b="0">
                <a:latin typeface="Calibri"/>
                <a:ea typeface="Calibri"/>
                <a:cs typeface="Calibri"/>
                <a:sym typeface="Calibri"/>
              </a:defRPr>
            </a:lvl3pPr>
            <a:lvl4pPr rtl="0">
              <a:defRPr sz="1400"/>
            </a:lvl4pPr>
            <a:lvl5pPr rtl="0">
              <a:defRPr sz="14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 - First Page">
    <p:bg>
      <p:bgPr>
        <a:gradFill>
          <a:gsLst>
            <a:gs pos="0">
              <a:srgbClr val="04080B"/>
            </a:gs>
            <a:gs pos="100000">
              <a:schemeClr val="dk2"/>
            </a:gs>
          </a:gsLst>
          <a:lin ang="5400000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333382" y="3657600"/>
            <a:ext cx="2534018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 b="1">
                <a:solidFill>
                  <a:schemeClr val="lt1"/>
                </a:solidFill>
              </a:defRPr>
            </a:lvl1pPr>
            <a:lvl2pPr rtl="0">
              <a:buFont typeface="Calibri"/>
              <a:buNone/>
              <a:defRPr/>
            </a:lvl2pPr>
            <a:lvl3pPr rtl="0">
              <a:buFont typeface="Calibri"/>
              <a:buNone/>
              <a:defRPr/>
            </a:lvl3pPr>
            <a:lvl4pPr rtl="0">
              <a:buFont typeface="Arial"/>
              <a:buNone/>
              <a:defRPr/>
            </a:lvl4pPr>
            <a:lvl5pPr rtl="0">
              <a:buFont typeface="Arial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3333382" y="3904800"/>
            <a:ext cx="2534018" cy="35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1300" b="0">
                <a:solidFill>
                  <a:schemeClr val="lt1"/>
                </a:solidFill>
              </a:defRPr>
            </a:lvl1pPr>
            <a:lvl2pPr rtl="0">
              <a:buFont typeface="Calibri"/>
              <a:buNone/>
              <a:defRPr/>
            </a:lvl2pPr>
            <a:lvl3pPr rtl="0">
              <a:buFont typeface="Calibri"/>
              <a:buNone/>
              <a:defRPr/>
            </a:lvl3pPr>
            <a:lvl4pPr rtl="0">
              <a:buFont typeface="Arial"/>
              <a:buNone/>
              <a:defRPr/>
            </a:lvl4pPr>
            <a:lvl5pPr rtl="0">
              <a:buFont typeface="Arial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609600" y="3657600"/>
            <a:ext cx="2590800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 b="1">
                <a:solidFill>
                  <a:schemeClr val="lt1"/>
                </a:solidFill>
              </a:defRPr>
            </a:lvl1pPr>
            <a:lvl2pPr rtl="0">
              <a:buFont typeface="Calibri"/>
              <a:buNone/>
              <a:defRPr/>
            </a:lvl2pPr>
            <a:lvl3pPr rtl="0">
              <a:buFont typeface="Calibri"/>
              <a:buNone/>
              <a:defRPr/>
            </a:lvl3pPr>
            <a:lvl4pPr rtl="0">
              <a:buFont typeface="Arial"/>
              <a:buNone/>
              <a:defRPr/>
            </a:lvl4pPr>
            <a:lvl5pPr rtl="0">
              <a:buFont typeface="Arial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4"/>
          </p:nvPr>
        </p:nvSpPr>
        <p:spPr>
          <a:xfrm>
            <a:off x="609600" y="5715000"/>
            <a:ext cx="4104000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50000"/>
              </a:lnSpc>
              <a:spcBef>
                <a:spcPts val="0"/>
              </a:spcBef>
              <a:buClr>
                <a:srgbClr val="91B9DA"/>
              </a:buClr>
              <a:buFont typeface="Calibri"/>
              <a:buNone/>
              <a:defRPr sz="1400" baseline="0">
                <a:solidFill>
                  <a:srgbClr val="91B9DA"/>
                </a:solidFill>
              </a:defRPr>
            </a:lvl1pPr>
            <a:lvl2pPr rtl="0">
              <a:buFont typeface="Calibri"/>
              <a:buNone/>
              <a:defRPr/>
            </a:lvl2pPr>
            <a:lvl3pPr rtl="0">
              <a:buFont typeface="Calibri"/>
              <a:buNone/>
              <a:defRPr/>
            </a:lvl3pPr>
            <a:lvl4pPr rtl="0">
              <a:buFont typeface="Arial"/>
              <a:buNone/>
              <a:defRPr/>
            </a:lvl4pPr>
            <a:lvl5pPr rtl="0">
              <a:buFont typeface="Arial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5"/>
          </p:nvPr>
        </p:nvSpPr>
        <p:spPr>
          <a:xfrm>
            <a:off x="609600" y="3904800"/>
            <a:ext cx="2590800" cy="35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1300" b="0" baseline="0">
                <a:solidFill>
                  <a:schemeClr val="lt1"/>
                </a:solidFill>
              </a:defRPr>
            </a:lvl1pPr>
            <a:lvl2pPr rtl="0">
              <a:buFont typeface="Calibri"/>
              <a:buNone/>
              <a:defRPr/>
            </a:lvl2pPr>
            <a:lvl3pPr rtl="0">
              <a:buFont typeface="Calibri"/>
              <a:buNone/>
              <a:defRPr/>
            </a:lvl3pPr>
            <a:lvl4pPr rtl="0">
              <a:buFont typeface="Arial"/>
              <a:buNone/>
              <a:defRPr/>
            </a:lvl4pPr>
            <a:lvl5pPr rtl="0">
              <a:buFont typeface="Arial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6"/>
          </p:nvPr>
        </p:nvSpPr>
        <p:spPr>
          <a:xfrm>
            <a:off x="5943600" y="3657600"/>
            <a:ext cx="2590800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1400" b="1">
                <a:solidFill>
                  <a:schemeClr val="lt1"/>
                </a:solidFill>
              </a:defRPr>
            </a:lvl1pPr>
            <a:lvl2pPr rtl="0">
              <a:buFont typeface="Calibri"/>
              <a:buNone/>
              <a:defRPr/>
            </a:lvl2pPr>
            <a:lvl3pPr rtl="0">
              <a:buFont typeface="Calibri"/>
              <a:buNone/>
              <a:defRPr/>
            </a:lvl3pPr>
            <a:lvl4pPr rtl="0">
              <a:buFont typeface="Arial"/>
              <a:buNone/>
              <a:defRPr/>
            </a:lvl4pPr>
            <a:lvl5pPr rtl="0">
              <a:buFont typeface="Arial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7"/>
          </p:nvPr>
        </p:nvSpPr>
        <p:spPr>
          <a:xfrm>
            <a:off x="5943600" y="3904800"/>
            <a:ext cx="2590800" cy="35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1300" b="0">
                <a:solidFill>
                  <a:schemeClr val="lt1"/>
                </a:solidFill>
              </a:defRPr>
            </a:lvl1pPr>
            <a:lvl2pPr rtl="0">
              <a:buFont typeface="Calibri"/>
              <a:buNone/>
              <a:defRPr/>
            </a:lvl2pPr>
            <a:lvl3pPr rtl="0">
              <a:buFont typeface="Calibri"/>
              <a:buNone/>
              <a:defRPr/>
            </a:lvl3pPr>
            <a:lvl4pPr rtl="0">
              <a:buFont typeface="Arial"/>
              <a:buNone/>
              <a:defRPr/>
            </a:lvl4pPr>
            <a:lvl5pPr rtl="0">
              <a:buFont typeface="Arial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8"/>
          </p:nvPr>
        </p:nvSpPr>
        <p:spPr>
          <a:xfrm>
            <a:off x="685800" y="2514600"/>
            <a:ext cx="7696199" cy="98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Calibri"/>
              <a:buNone/>
              <a:defRPr sz="2400" b="1">
                <a:solidFill>
                  <a:schemeClr val="lt1"/>
                </a:solidFill>
              </a:defRPr>
            </a:lvl1pPr>
            <a:lvl2pPr rtl="0">
              <a:buFont typeface="Calibri"/>
              <a:buNone/>
              <a:defRPr/>
            </a:lvl2pPr>
            <a:lvl3pPr rtl="0">
              <a:buFont typeface="Calibri"/>
              <a:buNone/>
              <a:defRPr/>
            </a:lvl3pPr>
            <a:lvl4pPr rtl="0">
              <a:buFont typeface="Arial"/>
              <a:buNone/>
              <a:defRPr/>
            </a:lvl4pPr>
            <a:lvl5pPr rtl="0">
              <a:buFont typeface="Arial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2" name="Shape 42"/>
          <p:cNvSpPr/>
          <p:nvPr/>
        </p:nvSpPr>
        <p:spPr>
          <a:xfrm>
            <a:off x="0" y="0"/>
            <a:ext cx="9144000" cy="2209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3" name="Shape 43"/>
          <p:cNvSpPr/>
          <p:nvPr/>
        </p:nvSpPr>
        <p:spPr>
          <a:xfrm>
            <a:off x="457200" y="1185671"/>
            <a:ext cx="1905000" cy="533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44" name="Shape 44"/>
          <p:cNvSpPr txBox="1">
            <a:spLocks noGrp="1"/>
          </p:cNvSpPr>
          <p:nvPr>
            <p:ph type="body" idx="9"/>
          </p:nvPr>
        </p:nvSpPr>
        <p:spPr>
          <a:xfrm>
            <a:off x="5684519" y="1371600"/>
            <a:ext cx="2849879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r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alibri"/>
              <a:buNone/>
              <a:defRPr sz="1400" b="1">
                <a:solidFill>
                  <a:schemeClr val="accent1"/>
                </a:solidFill>
              </a:defRPr>
            </a:lvl1pPr>
            <a:lvl2pPr rtl="0">
              <a:buFont typeface="Calibri"/>
              <a:buNone/>
              <a:defRPr/>
            </a:lvl2pPr>
            <a:lvl3pPr rtl="0">
              <a:buFont typeface="Calibri"/>
              <a:buNone/>
              <a:defRPr/>
            </a:lvl3pPr>
            <a:lvl4pPr rtl="0">
              <a:buFont typeface="Arial"/>
              <a:buNone/>
              <a:defRPr/>
            </a:lvl4pPr>
            <a:lvl5pPr rtl="0">
              <a:buFont typeface="Arial"/>
              <a:buNone/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7470" y="0"/>
            <a:ext cx="9151471" cy="685799"/>
          </a:xfrm>
          <a:prstGeom prst="rect">
            <a:avLst/>
          </a:prstGeom>
          <a:gradFill>
            <a:gsLst>
              <a:gs pos="0">
                <a:srgbClr val="040B11"/>
              </a:gs>
              <a:gs pos="100000">
                <a:schemeClr val="dk2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12088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defRPr sz="20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67543" y="1143000"/>
            <a:ext cx="8352928" cy="533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rtl="0">
              <a:defRPr sz="1800" b="0">
                <a:latin typeface="Calibri"/>
                <a:ea typeface="Calibri"/>
                <a:cs typeface="Calibri"/>
                <a:sym typeface="Calibri"/>
              </a:defRPr>
            </a:lvl3pPr>
            <a:lvl4pPr rtl="0">
              <a:defRPr sz="1400"/>
            </a:lvl4pPr>
            <a:lvl5pPr rtl="0">
              <a:defRPr sz="14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6320" y="6247376"/>
            <a:ext cx="2119680" cy="4622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83568" y="1124744"/>
            <a:ext cx="7848599" cy="533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667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2159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5875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74625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74625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841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7848600" y="6613525"/>
            <a:ext cx="18414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8305800" y="6642556"/>
            <a:ext cx="829966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u="none" strike="noStrike" cap="none" baseline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Slide: 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848599" cy="533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215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Font typeface="Calibri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7145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1430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524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-1524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-1524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-1524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/>
          <p:nvPr/>
        </p:nvSpPr>
        <p:spPr>
          <a:xfrm>
            <a:off x="7848600" y="6613525"/>
            <a:ext cx="18414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2" name="Shape 32"/>
          <p:cNvSpPr txBox="1"/>
          <p:nvPr/>
        </p:nvSpPr>
        <p:spPr>
          <a:xfrm>
            <a:off x="8305800" y="6642556"/>
            <a:ext cx="829966" cy="2154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800" b="0" i="0" u="none" strike="noStrike" cap="none" baseline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Slide: 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2514600"/>
            <a:ext cx="7777499" cy="98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buNone/>
            </a:pPr>
            <a:r>
              <a:rPr lang="en-US" sz="3000" b="0"/>
              <a:t>A Complete Solution to the Nose Gear Challenge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685800" y="4495800"/>
            <a:ext cx="7696199" cy="982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sz="1800" b="0"/>
              <a:t>Yannick Moy</a:t>
            </a:r>
          </a:p>
          <a:p>
            <a:pPr lvl="0" rtl="0">
              <a:buNone/>
            </a:pPr>
            <a:r>
              <a:rPr lang="en-US" sz="1800" b="0"/>
              <a:t>Senior Software Engineer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23528" y="2636911"/>
            <a:ext cx="1944300" cy="1584300"/>
          </a:xfrm>
          <a:prstGeom prst="ellipse">
            <a:avLst/>
          </a:prstGeom>
          <a:solidFill>
            <a:srgbClr val="0099FF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broker for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certification data</a:t>
            </a:r>
          </a:p>
        </p:txBody>
      </p:sp>
      <p:sp>
        <p:nvSpPr>
          <p:cNvPr id="145" name="Shape 145"/>
          <p:cNvSpPr/>
          <p:nvPr/>
        </p:nvSpPr>
        <p:spPr>
          <a:xfrm>
            <a:off x="4127794" y="44623"/>
            <a:ext cx="1944300" cy="1494300"/>
          </a:xfrm>
          <a:prstGeom prst="ellipse">
            <a:avLst/>
          </a:prstGeom>
          <a:solidFill>
            <a:srgbClr val="CC3300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AADL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System-level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SW Architecture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generation</a:t>
            </a:r>
          </a:p>
        </p:txBody>
      </p:sp>
      <p:sp>
        <p:nvSpPr>
          <p:cNvPr id="146" name="Shape 146"/>
          <p:cNvSpPr/>
          <p:nvPr/>
        </p:nvSpPr>
        <p:spPr>
          <a:xfrm>
            <a:off x="4139951" y="1772816"/>
            <a:ext cx="1944300" cy="1494300"/>
          </a:xfrm>
          <a:prstGeom prst="ellipse">
            <a:avLst/>
          </a:prstGeom>
          <a:solidFill>
            <a:schemeClr val="accent1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GNAT Pro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Simulink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Qualifiable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generation</a:t>
            </a:r>
          </a:p>
        </p:txBody>
      </p:sp>
      <p:sp>
        <p:nvSpPr>
          <p:cNvPr id="147" name="Shape 147"/>
          <p:cNvSpPr/>
          <p:nvPr/>
        </p:nvSpPr>
        <p:spPr>
          <a:xfrm>
            <a:off x="4139951" y="3429000"/>
            <a:ext cx="1944300" cy="1494300"/>
          </a:xfrm>
          <a:prstGeom prst="ellipse">
            <a:avLst/>
          </a:prstGeom>
          <a:solidFill>
            <a:srgbClr val="800080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SPARK 2014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Low-level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Formal verification</a:t>
            </a:r>
          </a:p>
        </p:txBody>
      </p:sp>
      <p:sp>
        <p:nvSpPr>
          <p:cNvPr id="148" name="Shape 148"/>
          <p:cNvSpPr/>
          <p:nvPr/>
        </p:nvSpPr>
        <p:spPr>
          <a:xfrm>
            <a:off x="4139951" y="5153707"/>
            <a:ext cx="1944300" cy="1494300"/>
          </a:xfrm>
          <a:prstGeom prst="ellipse">
            <a:avLst/>
          </a:prstGeom>
          <a:solidFill>
            <a:srgbClr val="306F0F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CodePeer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</p:txBody>
      </p:sp>
      <p:sp>
        <p:nvSpPr>
          <p:cNvPr id="149" name="Shape 149"/>
          <p:cNvSpPr/>
          <p:nvPr/>
        </p:nvSpPr>
        <p:spPr>
          <a:xfrm>
            <a:off x="6948264" y="2640396"/>
            <a:ext cx="1944300" cy="1584300"/>
          </a:xfrm>
          <a:prstGeom prst="ellipse">
            <a:avLst/>
          </a:prstGeom>
          <a:solidFill>
            <a:srgbClr val="FF9900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GNAT Dashboard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Certification artifacts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</a:t>
            </a:r>
          </a:p>
        </p:txBody>
      </p:sp>
      <p:sp>
        <p:nvSpPr>
          <p:cNvPr id="150" name="Shape 150"/>
          <p:cNvSpPr/>
          <p:nvPr/>
        </p:nvSpPr>
        <p:spPr>
          <a:xfrm>
            <a:off x="6228183" y="95196"/>
            <a:ext cx="539700" cy="6693300"/>
          </a:xfrm>
          <a:prstGeom prst="rightBrace">
            <a:avLst>
              <a:gd name="adj1" fmla="val 40732"/>
              <a:gd name="adj2" fmla="val 50000"/>
            </a:avLst>
          </a:prstGeom>
          <a:noFill/>
          <a:ln w="9525" cap="flat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1" name="Shape 151"/>
          <p:cNvSpPr/>
          <p:nvPr/>
        </p:nvSpPr>
        <p:spPr>
          <a:xfrm rot="10800000">
            <a:off x="2543471" y="95153"/>
            <a:ext cx="539700" cy="6693300"/>
          </a:xfrm>
          <a:prstGeom prst="rightBrace">
            <a:avLst>
              <a:gd name="adj1" fmla="val 40732"/>
              <a:gd name="adj2" fmla="val 50000"/>
            </a:avLst>
          </a:prstGeom>
          <a:noFill/>
          <a:ln w="9525" cap="flat">
            <a:solidFill>
              <a:srgbClr val="1142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152" name="Shape 152"/>
          <p:cNvGrpSpPr/>
          <p:nvPr/>
        </p:nvGrpSpPr>
        <p:grpSpPr>
          <a:xfrm>
            <a:off x="3556595" y="476839"/>
            <a:ext cx="374660" cy="609630"/>
            <a:chOff x="387095" y="5029200"/>
            <a:chExt cx="609599" cy="914400"/>
          </a:xfrm>
        </p:grpSpPr>
        <p:sp>
          <p:nvSpPr>
            <p:cNvPr id="153" name="Shape 153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54" name="Shape 154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Shape 155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Shape 156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Shape 157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8" name="Shape 158"/>
          <p:cNvGrpSpPr/>
          <p:nvPr/>
        </p:nvGrpSpPr>
        <p:grpSpPr>
          <a:xfrm>
            <a:off x="3556595" y="2205031"/>
            <a:ext cx="374660" cy="609630"/>
            <a:chOff x="387095" y="5029200"/>
            <a:chExt cx="609599" cy="914400"/>
          </a:xfrm>
        </p:grpSpPr>
        <p:sp>
          <p:nvSpPr>
            <p:cNvPr id="159" name="Shape 159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60" name="Shape 160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Shape 161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Shape 162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Shape 163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4" name="Shape 164"/>
          <p:cNvGrpSpPr/>
          <p:nvPr/>
        </p:nvGrpSpPr>
        <p:grpSpPr>
          <a:xfrm>
            <a:off x="3556595" y="3886615"/>
            <a:ext cx="374660" cy="609630"/>
            <a:chOff x="387095" y="5029200"/>
            <a:chExt cx="609599" cy="914400"/>
          </a:xfrm>
        </p:grpSpPr>
        <p:sp>
          <p:nvSpPr>
            <p:cNvPr id="165" name="Shape 165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66" name="Shape 166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Shape 167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Shape 168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Shape 169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0" name="Shape 170"/>
          <p:cNvGrpSpPr/>
          <p:nvPr/>
        </p:nvGrpSpPr>
        <p:grpSpPr>
          <a:xfrm>
            <a:off x="3555008" y="5483863"/>
            <a:ext cx="374660" cy="609630"/>
            <a:chOff x="387095" y="5029200"/>
            <a:chExt cx="609599" cy="914400"/>
          </a:xfrm>
        </p:grpSpPr>
        <p:sp>
          <p:nvSpPr>
            <p:cNvPr id="171" name="Shape 171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72" name="Shape 172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Shape 173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Shape 174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Shape 175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Shape 176"/>
          <p:cNvSpPr txBox="1"/>
          <p:nvPr/>
        </p:nvSpPr>
        <p:spPr>
          <a:xfrm>
            <a:off x="3047674" y="1138028"/>
            <a:ext cx="1386299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&amp;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047674" y="2836602"/>
            <a:ext cx="13862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012489" y="4479503"/>
            <a:ext cx="15123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2975666" y="6189621"/>
            <a:ext cx="15123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7164288" y="5025514"/>
            <a:ext cx="15123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Project/Quality Manager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79511" y="4962458"/>
            <a:ext cx="2160299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Certification Manager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QA Manager</a:t>
            </a:r>
          </a:p>
        </p:txBody>
      </p:sp>
      <p:grpSp>
        <p:nvGrpSpPr>
          <p:cNvPr id="182" name="Shape 182"/>
          <p:cNvGrpSpPr/>
          <p:nvPr/>
        </p:nvGrpSpPr>
        <p:grpSpPr>
          <a:xfrm>
            <a:off x="7733053" y="4383981"/>
            <a:ext cx="374660" cy="609630"/>
            <a:chOff x="387095" y="5029200"/>
            <a:chExt cx="609599" cy="914400"/>
          </a:xfrm>
        </p:grpSpPr>
        <p:sp>
          <p:nvSpPr>
            <p:cNvPr id="183" name="Shape 183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84" name="Shape 184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Shape 185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Shape 186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Shape 187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8" name="Shape 188"/>
          <p:cNvGrpSpPr/>
          <p:nvPr/>
        </p:nvGrpSpPr>
        <p:grpSpPr>
          <a:xfrm>
            <a:off x="1072313" y="4331735"/>
            <a:ext cx="374660" cy="609630"/>
            <a:chOff x="387095" y="5029200"/>
            <a:chExt cx="609599" cy="914400"/>
          </a:xfrm>
        </p:grpSpPr>
        <p:sp>
          <p:nvSpPr>
            <p:cNvPr id="189" name="Shape 189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90" name="Shape 190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Shape 191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Shape 192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Shape 193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323528" y="2636911"/>
            <a:ext cx="1944300" cy="1584300"/>
          </a:xfrm>
          <a:prstGeom prst="ellipse">
            <a:avLst/>
          </a:prstGeom>
          <a:solidFill>
            <a:srgbClr val="0099FF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broker for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certification data</a:t>
            </a:r>
          </a:p>
        </p:txBody>
      </p:sp>
      <p:sp>
        <p:nvSpPr>
          <p:cNvPr id="200" name="Shape 200"/>
          <p:cNvSpPr/>
          <p:nvPr/>
        </p:nvSpPr>
        <p:spPr>
          <a:xfrm>
            <a:off x="4127794" y="44623"/>
            <a:ext cx="1944300" cy="1494300"/>
          </a:xfrm>
          <a:prstGeom prst="ellipse">
            <a:avLst/>
          </a:prstGeom>
          <a:solidFill>
            <a:srgbClr val="CC3300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AADL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System-level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SW Architecture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generation</a:t>
            </a:r>
          </a:p>
        </p:txBody>
      </p:sp>
      <p:sp>
        <p:nvSpPr>
          <p:cNvPr id="201" name="Shape 201"/>
          <p:cNvSpPr/>
          <p:nvPr/>
        </p:nvSpPr>
        <p:spPr>
          <a:xfrm>
            <a:off x="4139951" y="1772816"/>
            <a:ext cx="1944300" cy="1494300"/>
          </a:xfrm>
          <a:prstGeom prst="ellipse">
            <a:avLst/>
          </a:prstGeom>
          <a:solidFill>
            <a:schemeClr val="accent1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GNAT Pro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Simulink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Qualifiable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generation</a:t>
            </a:r>
          </a:p>
        </p:txBody>
      </p:sp>
      <p:sp>
        <p:nvSpPr>
          <p:cNvPr id="202" name="Shape 202"/>
          <p:cNvSpPr/>
          <p:nvPr/>
        </p:nvSpPr>
        <p:spPr>
          <a:xfrm>
            <a:off x="4139951" y="3429000"/>
            <a:ext cx="1944300" cy="1494300"/>
          </a:xfrm>
          <a:prstGeom prst="ellipse">
            <a:avLst/>
          </a:prstGeom>
          <a:solidFill>
            <a:srgbClr val="800080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SPARK 2014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Low-level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Formal verification</a:t>
            </a:r>
          </a:p>
        </p:txBody>
      </p:sp>
      <p:sp>
        <p:nvSpPr>
          <p:cNvPr id="203" name="Shape 203"/>
          <p:cNvSpPr/>
          <p:nvPr/>
        </p:nvSpPr>
        <p:spPr>
          <a:xfrm>
            <a:off x="4139951" y="5153707"/>
            <a:ext cx="1944300" cy="1494300"/>
          </a:xfrm>
          <a:prstGeom prst="ellipse">
            <a:avLst/>
          </a:prstGeom>
          <a:solidFill>
            <a:srgbClr val="306F0F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CodePeer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</p:txBody>
      </p:sp>
      <p:sp>
        <p:nvSpPr>
          <p:cNvPr id="204" name="Shape 204"/>
          <p:cNvSpPr/>
          <p:nvPr/>
        </p:nvSpPr>
        <p:spPr>
          <a:xfrm>
            <a:off x="6948264" y="2640396"/>
            <a:ext cx="1944300" cy="1584300"/>
          </a:xfrm>
          <a:prstGeom prst="ellipse">
            <a:avLst/>
          </a:prstGeom>
          <a:solidFill>
            <a:srgbClr val="FF9900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GNAT Dashboard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Certification artifacts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</a:t>
            </a:r>
          </a:p>
        </p:txBody>
      </p:sp>
      <p:sp>
        <p:nvSpPr>
          <p:cNvPr id="205" name="Shape 205"/>
          <p:cNvSpPr/>
          <p:nvPr/>
        </p:nvSpPr>
        <p:spPr>
          <a:xfrm>
            <a:off x="6228183" y="95196"/>
            <a:ext cx="539700" cy="6693300"/>
          </a:xfrm>
          <a:prstGeom prst="rightBrace">
            <a:avLst>
              <a:gd name="adj1" fmla="val 40732"/>
              <a:gd name="adj2" fmla="val 50000"/>
            </a:avLst>
          </a:prstGeom>
          <a:noFill/>
          <a:ln w="9525" cap="flat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6" name="Shape 206"/>
          <p:cNvSpPr/>
          <p:nvPr/>
        </p:nvSpPr>
        <p:spPr>
          <a:xfrm rot="10800000">
            <a:off x="2543471" y="95153"/>
            <a:ext cx="539700" cy="6693300"/>
          </a:xfrm>
          <a:prstGeom prst="rightBrace">
            <a:avLst>
              <a:gd name="adj1" fmla="val 40732"/>
              <a:gd name="adj2" fmla="val 50000"/>
            </a:avLst>
          </a:prstGeom>
          <a:noFill/>
          <a:ln w="9525" cap="flat">
            <a:solidFill>
              <a:srgbClr val="1142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207" name="Shape 207"/>
          <p:cNvGrpSpPr/>
          <p:nvPr/>
        </p:nvGrpSpPr>
        <p:grpSpPr>
          <a:xfrm>
            <a:off x="3556595" y="476839"/>
            <a:ext cx="374660" cy="609630"/>
            <a:chOff x="387095" y="5029200"/>
            <a:chExt cx="609599" cy="914400"/>
          </a:xfrm>
        </p:grpSpPr>
        <p:sp>
          <p:nvSpPr>
            <p:cNvPr id="208" name="Shape 208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209" name="Shape 209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Shape 210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Shape 211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Shape 212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3" name="Shape 213"/>
          <p:cNvGrpSpPr/>
          <p:nvPr/>
        </p:nvGrpSpPr>
        <p:grpSpPr>
          <a:xfrm>
            <a:off x="3556595" y="2205031"/>
            <a:ext cx="374660" cy="609630"/>
            <a:chOff x="387095" y="5029200"/>
            <a:chExt cx="609599" cy="914400"/>
          </a:xfrm>
        </p:grpSpPr>
        <p:sp>
          <p:nvSpPr>
            <p:cNvPr id="214" name="Shape 214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215" name="Shape 215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Shape 216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Shape 217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Shape 218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9" name="Shape 219"/>
          <p:cNvGrpSpPr/>
          <p:nvPr/>
        </p:nvGrpSpPr>
        <p:grpSpPr>
          <a:xfrm>
            <a:off x="3556595" y="3886615"/>
            <a:ext cx="374660" cy="609630"/>
            <a:chOff x="387095" y="5029200"/>
            <a:chExt cx="609599" cy="914400"/>
          </a:xfrm>
        </p:grpSpPr>
        <p:sp>
          <p:nvSpPr>
            <p:cNvPr id="220" name="Shape 220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221" name="Shape 221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Shape 222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Shape 223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Shape 224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5" name="Shape 225"/>
          <p:cNvGrpSpPr/>
          <p:nvPr/>
        </p:nvGrpSpPr>
        <p:grpSpPr>
          <a:xfrm>
            <a:off x="3555008" y="5483863"/>
            <a:ext cx="374660" cy="609630"/>
            <a:chOff x="387095" y="5029200"/>
            <a:chExt cx="609599" cy="914400"/>
          </a:xfrm>
        </p:grpSpPr>
        <p:sp>
          <p:nvSpPr>
            <p:cNvPr id="226" name="Shape 226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227" name="Shape 227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Shape 228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Shape 229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Shape 230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1" name="Shape 231"/>
          <p:cNvSpPr txBox="1"/>
          <p:nvPr/>
        </p:nvSpPr>
        <p:spPr>
          <a:xfrm>
            <a:off x="3047674" y="1138028"/>
            <a:ext cx="1386299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&amp;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047674" y="2836602"/>
            <a:ext cx="13862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012489" y="4479503"/>
            <a:ext cx="15123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2975666" y="6189621"/>
            <a:ext cx="15123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7164288" y="5025514"/>
            <a:ext cx="15123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Project/Quality Manager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79511" y="4962458"/>
            <a:ext cx="2160299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Certification Manager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QA Manager</a:t>
            </a:r>
          </a:p>
        </p:txBody>
      </p:sp>
      <p:grpSp>
        <p:nvGrpSpPr>
          <p:cNvPr id="237" name="Shape 237"/>
          <p:cNvGrpSpPr/>
          <p:nvPr/>
        </p:nvGrpSpPr>
        <p:grpSpPr>
          <a:xfrm>
            <a:off x="7733053" y="4383981"/>
            <a:ext cx="374660" cy="609630"/>
            <a:chOff x="387095" y="5029200"/>
            <a:chExt cx="609599" cy="914400"/>
          </a:xfrm>
        </p:grpSpPr>
        <p:sp>
          <p:nvSpPr>
            <p:cNvPr id="238" name="Shape 238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239" name="Shape 239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Shape 240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Shape 241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Shape 242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3" name="Shape 243"/>
          <p:cNvGrpSpPr/>
          <p:nvPr/>
        </p:nvGrpSpPr>
        <p:grpSpPr>
          <a:xfrm>
            <a:off x="1072313" y="4331735"/>
            <a:ext cx="374660" cy="609630"/>
            <a:chOff x="387095" y="5029200"/>
            <a:chExt cx="609599" cy="914400"/>
          </a:xfrm>
        </p:grpSpPr>
        <p:sp>
          <p:nvSpPr>
            <p:cNvPr id="244" name="Shape 244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245" name="Shape 245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Shape 246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Shape 247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Shape 248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Shape 249"/>
          <p:cNvSpPr/>
          <p:nvPr/>
        </p:nvSpPr>
        <p:spPr>
          <a:xfrm>
            <a:off x="3083171" y="3441823"/>
            <a:ext cx="1044599" cy="3206099"/>
          </a:xfrm>
          <a:prstGeom prst="rect">
            <a:avLst/>
          </a:prstGeom>
          <a:solidFill>
            <a:srgbClr val="FFFFFF">
              <a:alpha val="8275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3931239" y="3323189"/>
            <a:ext cx="2296800" cy="3490200"/>
          </a:xfrm>
          <a:prstGeom prst="rect">
            <a:avLst/>
          </a:prstGeom>
          <a:solidFill>
            <a:srgbClr val="FFFFFF">
              <a:alpha val="8275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763706" y="459262"/>
            <a:ext cx="2840399" cy="646199"/>
          </a:xfrm>
          <a:prstGeom prst="rect">
            <a:avLst/>
          </a:prstGeom>
          <a:solidFill>
            <a:srgbClr val="FFFF66"/>
          </a:solidFill>
          <a:ln w="9525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 communication between departments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323528" y="2636911"/>
            <a:ext cx="1944300" cy="1584300"/>
          </a:xfrm>
          <a:prstGeom prst="ellipse">
            <a:avLst/>
          </a:prstGeom>
          <a:solidFill>
            <a:srgbClr val="0099FF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broker for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certification data</a:t>
            </a:r>
          </a:p>
        </p:txBody>
      </p:sp>
      <p:sp>
        <p:nvSpPr>
          <p:cNvPr id="257" name="Shape 257"/>
          <p:cNvSpPr/>
          <p:nvPr/>
        </p:nvSpPr>
        <p:spPr>
          <a:xfrm>
            <a:off x="4127794" y="44623"/>
            <a:ext cx="1944300" cy="1494300"/>
          </a:xfrm>
          <a:prstGeom prst="ellipse">
            <a:avLst/>
          </a:prstGeom>
          <a:solidFill>
            <a:srgbClr val="CC3300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AADL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System-level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SW Architecture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generation</a:t>
            </a:r>
          </a:p>
        </p:txBody>
      </p:sp>
      <p:sp>
        <p:nvSpPr>
          <p:cNvPr id="258" name="Shape 258"/>
          <p:cNvSpPr/>
          <p:nvPr/>
        </p:nvSpPr>
        <p:spPr>
          <a:xfrm>
            <a:off x="4139951" y="1772816"/>
            <a:ext cx="1944300" cy="1494300"/>
          </a:xfrm>
          <a:prstGeom prst="ellipse">
            <a:avLst/>
          </a:prstGeom>
          <a:solidFill>
            <a:schemeClr val="accent1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GNAT Pro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Simulink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Qualifiable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generation</a:t>
            </a:r>
          </a:p>
        </p:txBody>
      </p:sp>
      <p:sp>
        <p:nvSpPr>
          <p:cNvPr id="259" name="Shape 259"/>
          <p:cNvSpPr/>
          <p:nvPr/>
        </p:nvSpPr>
        <p:spPr>
          <a:xfrm>
            <a:off x="4139951" y="3429000"/>
            <a:ext cx="1944300" cy="1494300"/>
          </a:xfrm>
          <a:prstGeom prst="ellipse">
            <a:avLst/>
          </a:prstGeom>
          <a:solidFill>
            <a:srgbClr val="800080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SPARK 2014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Low-level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Formal verification</a:t>
            </a:r>
          </a:p>
        </p:txBody>
      </p:sp>
      <p:sp>
        <p:nvSpPr>
          <p:cNvPr id="260" name="Shape 260"/>
          <p:cNvSpPr/>
          <p:nvPr/>
        </p:nvSpPr>
        <p:spPr>
          <a:xfrm>
            <a:off x="4139951" y="5153707"/>
            <a:ext cx="1944300" cy="1494300"/>
          </a:xfrm>
          <a:prstGeom prst="ellipse">
            <a:avLst/>
          </a:prstGeom>
          <a:solidFill>
            <a:srgbClr val="306F0F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CodePeer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</p:txBody>
      </p:sp>
      <p:sp>
        <p:nvSpPr>
          <p:cNvPr id="261" name="Shape 261"/>
          <p:cNvSpPr/>
          <p:nvPr/>
        </p:nvSpPr>
        <p:spPr>
          <a:xfrm>
            <a:off x="6948264" y="2640396"/>
            <a:ext cx="1944300" cy="1584300"/>
          </a:xfrm>
          <a:prstGeom prst="ellipse">
            <a:avLst/>
          </a:prstGeom>
          <a:solidFill>
            <a:srgbClr val="FF9900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GNAT Dashboard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Certification artifacts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</a:t>
            </a:r>
          </a:p>
        </p:txBody>
      </p:sp>
      <p:sp>
        <p:nvSpPr>
          <p:cNvPr id="262" name="Shape 262"/>
          <p:cNvSpPr/>
          <p:nvPr/>
        </p:nvSpPr>
        <p:spPr>
          <a:xfrm>
            <a:off x="6228183" y="95196"/>
            <a:ext cx="539700" cy="6693300"/>
          </a:xfrm>
          <a:prstGeom prst="rightBrace">
            <a:avLst>
              <a:gd name="adj1" fmla="val 40732"/>
              <a:gd name="adj2" fmla="val 50000"/>
            </a:avLst>
          </a:prstGeom>
          <a:noFill/>
          <a:ln w="9525" cap="flat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63" name="Shape 263"/>
          <p:cNvSpPr/>
          <p:nvPr/>
        </p:nvSpPr>
        <p:spPr>
          <a:xfrm rot="10800000">
            <a:off x="2543471" y="95153"/>
            <a:ext cx="539700" cy="6693300"/>
          </a:xfrm>
          <a:prstGeom prst="rightBrace">
            <a:avLst>
              <a:gd name="adj1" fmla="val 40732"/>
              <a:gd name="adj2" fmla="val 50000"/>
            </a:avLst>
          </a:prstGeom>
          <a:noFill/>
          <a:ln w="9525" cap="flat">
            <a:solidFill>
              <a:srgbClr val="1142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264" name="Shape 264"/>
          <p:cNvGrpSpPr/>
          <p:nvPr/>
        </p:nvGrpSpPr>
        <p:grpSpPr>
          <a:xfrm>
            <a:off x="3556595" y="476839"/>
            <a:ext cx="374660" cy="609630"/>
            <a:chOff x="387095" y="5029200"/>
            <a:chExt cx="609599" cy="914400"/>
          </a:xfrm>
        </p:grpSpPr>
        <p:sp>
          <p:nvSpPr>
            <p:cNvPr id="265" name="Shape 265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266" name="Shape 266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Shape 267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Shape 268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Shape 269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0" name="Shape 270"/>
          <p:cNvGrpSpPr/>
          <p:nvPr/>
        </p:nvGrpSpPr>
        <p:grpSpPr>
          <a:xfrm>
            <a:off x="3556595" y="2205031"/>
            <a:ext cx="374660" cy="609630"/>
            <a:chOff x="387095" y="5029200"/>
            <a:chExt cx="609599" cy="914400"/>
          </a:xfrm>
        </p:grpSpPr>
        <p:sp>
          <p:nvSpPr>
            <p:cNvPr id="271" name="Shape 271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272" name="Shape 272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Shape 273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Shape 274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Shape 275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6" name="Shape 276"/>
          <p:cNvGrpSpPr/>
          <p:nvPr/>
        </p:nvGrpSpPr>
        <p:grpSpPr>
          <a:xfrm>
            <a:off x="3556595" y="3886615"/>
            <a:ext cx="374660" cy="609630"/>
            <a:chOff x="387095" y="5029200"/>
            <a:chExt cx="609599" cy="914400"/>
          </a:xfrm>
        </p:grpSpPr>
        <p:sp>
          <p:nvSpPr>
            <p:cNvPr id="277" name="Shape 277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278" name="Shape 278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Shape 279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Shape 280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Shape 281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2" name="Shape 282"/>
          <p:cNvGrpSpPr/>
          <p:nvPr/>
        </p:nvGrpSpPr>
        <p:grpSpPr>
          <a:xfrm>
            <a:off x="3555008" y="5483863"/>
            <a:ext cx="374660" cy="609630"/>
            <a:chOff x="387095" y="5029200"/>
            <a:chExt cx="609599" cy="914400"/>
          </a:xfrm>
        </p:grpSpPr>
        <p:sp>
          <p:nvSpPr>
            <p:cNvPr id="283" name="Shape 283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284" name="Shape 284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Shape 285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Shape 286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Shape 287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8" name="Shape 288"/>
          <p:cNvSpPr txBox="1"/>
          <p:nvPr/>
        </p:nvSpPr>
        <p:spPr>
          <a:xfrm>
            <a:off x="3047674" y="1138028"/>
            <a:ext cx="1386299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&amp;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3047674" y="2836602"/>
            <a:ext cx="13862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3012489" y="4479503"/>
            <a:ext cx="15123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975666" y="6189621"/>
            <a:ext cx="15123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7164288" y="5025514"/>
            <a:ext cx="15123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Project/Quality Manager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179511" y="4962458"/>
            <a:ext cx="2160299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Certification Manager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QA Manager</a:t>
            </a:r>
          </a:p>
        </p:txBody>
      </p:sp>
      <p:grpSp>
        <p:nvGrpSpPr>
          <p:cNvPr id="294" name="Shape 294"/>
          <p:cNvGrpSpPr/>
          <p:nvPr/>
        </p:nvGrpSpPr>
        <p:grpSpPr>
          <a:xfrm>
            <a:off x="7733053" y="4383981"/>
            <a:ext cx="374660" cy="609630"/>
            <a:chOff x="387095" y="5029200"/>
            <a:chExt cx="609599" cy="914400"/>
          </a:xfrm>
        </p:grpSpPr>
        <p:sp>
          <p:nvSpPr>
            <p:cNvPr id="295" name="Shape 295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296" name="Shape 296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Shape 297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Shape 298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Shape 299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0" name="Shape 300"/>
          <p:cNvGrpSpPr/>
          <p:nvPr/>
        </p:nvGrpSpPr>
        <p:grpSpPr>
          <a:xfrm>
            <a:off x="1072313" y="4331735"/>
            <a:ext cx="374660" cy="609630"/>
            <a:chOff x="387095" y="5029200"/>
            <a:chExt cx="609599" cy="914400"/>
          </a:xfrm>
        </p:grpSpPr>
        <p:sp>
          <p:nvSpPr>
            <p:cNvPr id="301" name="Shape 301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302" name="Shape 302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Shape 303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Shape 304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Shape 305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Shape 306"/>
          <p:cNvSpPr/>
          <p:nvPr/>
        </p:nvSpPr>
        <p:spPr>
          <a:xfrm>
            <a:off x="110534" y="4331567"/>
            <a:ext cx="2157299" cy="1260599"/>
          </a:xfrm>
          <a:prstGeom prst="rect">
            <a:avLst/>
          </a:prstGeom>
          <a:solidFill>
            <a:srgbClr val="FFFFFF">
              <a:alpha val="8275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6954289" y="4310794"/>
            <a:ext cx="2157299" cy="1260599"/>
          </a:xfrm>
          <a:prstGeom prst="rect">
            <a:avLst/>
          </a:prstGeom>
          <a:solidFill>
            <a:srgbClr val="FFFFFF">
              <a:alpha val="8275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107983" y="2204864"/>
            <a:ext cx="2296800" cy="3335100"/>
          </a:xfrm>
          <a:prstGeom prst="rect">
            <a:avLst/>
          </a:prstGeom>
          <a:solidFill>
            <a:srgbClr val="FFFFFF">
              <a:alpha val="8275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611560" y="1763524"/>
            <a:ext cx="2840399" cy="369299"/>
          </a:xfrm>
          <a:prstGeom prst="rect">
            <a:avLst/>
          </a:prstGeom>
          <a:solidFill>
            <a:srgbClr val="FFFF66"/>
          </a:solidFill>
          <a:ln w="9525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Decrease V&amp;V costs</a:t>
            </a:r>
          </a:p>
        </p:txBody>
      </p:sp>
      <p:sp>
        <p:nvSpPr>
          <p:cNvPr id="310" name="Shape 310"/>
          <p:cNvSpPr/>
          <p:nvPr/>
        </p:nvSpPr>
        <p:spPr>
          <a:xfrm>
            <a:off x="6814553" y="1050370"/>
            <a:ext cx="2296800" cy="3335100"/>
          </a:xfrm>
          <a:prstGeom prst="rect">
            <a:avLst/>
          </a:prstGeom>
          <a:solidFill>
            <a:srgbClr val="FFFFFF">
              <a:alpha val="8275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323528" y="2636911"/>
            <a:ext cx="1944300" cy="1584300"/>
          </a:xfrm>
          <a:prstGeom prst="ellipse">
            <a:avLst/>
          </a:prstGeom>
          <a:solidFill>
            <a:srgbClr val="0099FF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broker for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certification data</a:t>
            </a:r>
          </a:p>
        </p:txBody>
      </p:sp>
      <p:sp>
        <p:nvSpPr>
          <p:cNvPr id="316" name="Shape 316"/>
          <p:cNvSpPr/>
          <p:nvPr/>
        </p:nvSpPr>
        <p:spPr>
          <a:xfrm>
            <a:off x="4127794" y="44623"/>
            <a:ext cx="1944300" cy="1494300"/>
          </a:xfrm>
          <a:prstGeom prst="ellipse">
            <a:avLst/>
          </a:prstGeom>
          <a:solidFill>
            <a:srgbClr val="CC3300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AADL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System-level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SW Architecture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generation</a:t>
            </a:r>
          </a:p>
        </p:txBody>
      </p:sp>
      <p:sp>
        <p:nvSpPr>
          <p:cNvPr id="317" name="Shape 317"/>
          <p:cNvSpPr/>
          <p:nvPr/>
        </p:nvSpPr>
        <p:spPr>
          <a:xfrm>
            <a:off x="4139951" y="1772816"/>
            <a:ext cx="1944300" cy="1494300"/>
          </a:xfrm>
          <a:prstGeom prst="ellipse">
            <a:avLst/>
          </a:prstGeom>
          <a:solidFill>
            <a:schemeClr val="accent1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GNAT Pro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Simulink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Qualifiable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 generation</a:t>
            </a:r>
          </a:p>
        </p:txBody>
      </p:sp>
      <p:sp>
        <p:nvSpPr>
          <p:cNvPr id="318" name="Shape 318"/>
          <p:cNvSpPr/>
          <p:nvPr/>
        </p:nvSpPr>
        <p:spPr>
          <a:xfrm>
            <a:off x="4139951" y="3429000"/>
            <a:ext cx="1944300" cy="1494300"/>
          </a:xfrm>
          <a:prstGeom prst="ellipse">
            <a:avLst/>
          </a:prstGeom>
          <a:solidFill>
            <a:srgbClr val="800080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SPARK 2014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Low-level design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Formal verification</a:t>
            </a:r>
          </a:p>
        </p:txBody>
      </p:sp>
      <p:sp>
        <p:nvSpPr>
          <p:cNvPr id="319" name="Shape 319"/>
          <p:cNvSpPr/>
          <p:nvPr/>
        </p:nvSpPr>
        <p:spPr>
          <a:xfrm>
            <a:off x="4139951" y="5153707"/>
            <a:ext cx="1944300" cy="1494300"/>
          </a:xfrm>
          <a:prstGeom prst="ellipse">
            <a:avLst/>
          </a:prstGeom>
          <a:solidFill>
            <a:srgbClr val="306F0F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CodePeer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</p:txBody>
      </p:sp>
      <p:sp>
        <p:nvSpPr>
          <p:cNvPr id="320" name="Shape 320"/>
          <p:cNvSpPr/>
          <p:nvPr/>
        </p:nvSpPr>
        <p:spPr>
          <a:xfrm>
            <a:off x="6948264" y="2640396"/>
            <a:ext cx="1944300" cy="1584300"/>
          </a:xfrm>
          <a:prstGeom prst="ellipse">
            <a:avLst/>
          </a:prstGeom>
          <a:solidFill>
            <a:srgbClr val="FF9900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-US" sz="16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GNAT Dashboard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Certification artifacts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</a:t>
            </a:r>
          </a:p>
        </p:txBody>
      </p:sp>
      <p:sp>
        <p:nvSpPr>
          <p:cNvPr id="321" name="Shape 321"/>
          <p:cNvSpPr/>
          <p:nvPr/>
        </p:nvSpPr>
        <p:spPr>
          <a:xfrm>
            <a:off x="6228183" y="95196"/>
            <a:ext cx="539700" cy="6693300"/>
          </a:xfrm>
          <a:prstGeom prst="rightBrace">
            <a:avLst>
              <a:gd name="adj1" fmla="val 40732"/>
              <a:gd name="adj2" fmla="val 50000"/>
            </a:avLst>
          </a:prstGeom>
          <a:noFill/>
          <a:ln w="9525" cap="flat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22" name="Shape 322"/>
          <p:cNvSpPr/>
          <p:nvPr/>
        </p:nvSpPr>
        <p:spPr>
          <a:xfrm rot="10800000">
            <a:off x="2543471" y="95153"/>
            <a:ext cx="539700" cy="6693300"/>
          </a:xfrm>
          <a:prstGeom prst="rightBrace">
            <a:avLst>
              <a:gd name="adj1" fmla="val 40732"/>
              <a:gd name="adj2" fmla="val 50000"/>
            </a:avLst>
          </a:prstGeom>
          <a:noFill/>
          <a:ln w="9525" cap="flat">
            <a:solidFill>
              <a:srgbClr val="11426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323" name="Shape 323"/>
          <p:cNvGrpSpPr/>
          <p:nvPr/>
        </p:nvGrpSpPr>
        <p:grpSpPr>
          <a:xfrm>
            <a:off x="3556595" y="476839"/>
            <a:ext cx="374660" cy="609630"/>
            <a:chOff x="387095" y="5029200"/>
            <a:chExt cx="609599" cy="914400"/>
          </a:xfrm>
        </p:grpSpPr>
        <p:sp>
          <p:nvSpPr>
            <p:cNvPr id="324" name="Shape 324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325" name="Shape 325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Shape 326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Shape 327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Shape 328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9" name="Shape 329"/>
          <p:cNvGrpSpPr/>
          <p:nvPr/>
        </p:nvGrpSpPr>
        <p:grpSpPr>
          <a:xfrm>
            <a:off x="3556595" y="2205031"/>
            <a:ext cx="374660" cy="609630"/>
            <a:chOff x="387095" y="5029200"/>
            <a:chExt cx="609599" cy="914400"/>
          </a:xfrm>
        </p:grpSpPr>
        <p:sp>
          <p:nvSpPr>
            <p:cNvPr id="330" name="Shape 330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331" name="Shape 331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Shape 332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Shape 333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Shape 334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5" name="Shape 335"/>
          <p:cNvGrpSpPr/>
          <p:nvPr/>
        </p:nvGrpSpPr>
        <p:grpSpPr>
          <a:xfrm>
            <a:off x="3556595" y="3886615"/>
            <a:ext cx="374660" cy="609630"/>
            <a:chOff x="387095" y="5029200"/>
            <a:chExt cx="609599" cy="914400"/>
          </a:xfrm>
        </p:grpSpPr>
        <p:sp>
          <p:nvSpPr>
            <p:cNvPr id="336" name="Shape 336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337" name="Shape 337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Shape 338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Shape 339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Shape 340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1" name="Shape 341"/>
          <p:cNvGrpSpPr/>
          <p:nvPr/>
        </p:nvGrpSpPr>
        <p:grpSpPr>
          <a:xfrm>
            <a:off x="3555008" y="5483863"/>
            <a:ext cx="374660" cy="609630"/>
            <a:chOff x="387095" y="5029200"/>
            <a:chExt cx="609599" cy="914400"/>
          </a:xfrm>
        </p:grpSpPr>
        <p:sp>
          <p:nvSpPr>
            <p:cNvPr id="342" name="Shape 342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343" name="Shape 343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Shape 344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Shape 345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Shape 346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7" name="Shape 347"/>
          <p:cNvSpPr txBox="1"/>
          <p:nvPr/>
        </p:nvSpPr>
        <p:spPr>
          <a:xfrm>
            <a:off x="3047674" y="1138028"/>
            <a:ext cx="1386299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&amp;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3047674" y="2836602"/>
            <a:ext cx="13862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3012489" y="4479503"/>
            <a:ext cx="15123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2975666" y="6189621"/>
            <a:ext cx="15123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7164288" y="5025514"/>
            <a:ext cx="1512300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Project/Quality Manager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79511" y="4962458"/>
            <a:ext cx="2160299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Certification Manager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QA Manager</a:t>
            </a:r>
          </a:p>
        </p:txBody>
      </p:sp>
      <p:grpSp>
        <p:nvGrpSpPr>
          <p:cNvPr id="353" name="Shape 353"/>
          <p:cNvGrpSpPr/>
          <p:nvPr/>
        </p:nvGrpSpPr>
        <p:grpSpPr>
          <a:xfrm>
            <a:off x="7733053" y="4383981"/>
            <a:ext cx="374660" cy="609630"/>
            <a:chOff x="387095" y="5029200"/>
            <a:chExt cx="609599" cy="914400"/>
          </a:xfrm>
        </p:grpSpPr>
        <p:sp>
          <p:nvSpPr>
            <p:cNvPr id="354" name="Shape 354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355" name="Shape 355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Shape 356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Shape 357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Shape 358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9" name="Shape 359"/>
          <p:cNvGrpSpPr/>
          <p:nvPr/>
        </p:nvGrpSpPr>
        <p:grpSpPr>
          <a:xfrm>
            <a:off x="1072313" y="4331735"/>
            <a:ext cx="374660" cy="609630"/>
            <a:chOff x="387095" y="5029200"/>
            <a:chExt cx="609599" cy="914400"/>
          </a:xfrm>
        </p:grpSpPr>
        <p:sp>
          <p:nvSpPr>
            <p:cNvPr id="360" name="Shape 360"/>
            <p:cNvSpPr/>
            <p:nvPr/>
          </p:nvSpPr>
          <p:spPr>
            <a:xfrm>
              <a:off x="539497" y="5029200"/>
              <a:ext cx="299699" cy="304799"/>
            </a:xfrm>
            <a:prstGeom prst="ellipse">
              <a:avLst/>
            </a:prstGeom>
            <a:solidFill>
              <a:schemeClr val="lt1"/>
            </a:solidFill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361" name="Shape 361"/>
            <p:cNvCxnSpPr/>
            <p:nvPr/>
          </p:nvCxnSpPr>
          <p:spPr>
            <a:xfrm>
              <a:off x="387095" y="5410200"/>
              <a:ext cx="609599" cy="2399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Shape 362"/>
            <p:cNvCxnSpPr/>
            <p:nvPr/>
          </p:nvCxnSpPr>
          <p:spPr>
            <a:xfrm rot="5400000">
              <a:off x="496229" y="5524500"/>
              <a:ext cx="381000" cy="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Shape 363"/>
            <p:cNvCxnSpPr/>
            <p:nvPr/>
          </p:nvCxnSpPr>
          <p:spPr>
            <a:xfrm rot="-5400000">
              <a:off x="463987" y="5715599"/>
              <a:ext cx="228600" cy="2274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Shape 364"/>
            <p:cNvCxnSpPr/>
            <p:nvPr/>
          </p:nvCxnSpPr>
          <p:spPr>
            <a:xfrm rot="5400000" flipH="1">
              <a:off x="692587" y="5714399"/>
              <a:ext cx="228600" cy="229800"/>
            </a:xfrm>
            <a:prstGeom prst="straightConnector1">
              <a:avLst/>
            </a:prstGeom>
            <a:noFill/>
            <a:ln w="9525" cap="flat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5" name="Shape 365"/>
          <p:cNvSpPr/>
          <p:nvPr/>
        </p:nvSpPr>
        <p:spPr>
          <a:xfrm>
            <a:off x="3083171" y="5153707"/>
            <a:ext cx="1044599" cy="1494300"/>
          </a:xfrm>
          <a:prstGeom prst="rect">
            <a:avLst/>
          </a:prstGeom>
          <a:solidFill>
            <a:srgbClr val="FFFFFF">
              <a:alpha val="8275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110534" y="4331567"/>
            <a:ext cx="2157299" cy="1260599"/>
          </a:xfrm>
          <a:prstGeom prst="rect">
            <a:avLst/>
          </a:prstGeom>
          <a:solidFill>
            <a:srgbClr val="FFFFFF">
              <a:alpha val="8275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6954289" y="4310794"/>
            <a:ext cx="2157299" cy="1260599"/>
          </a:xfrm>
          <a:prstGeom prst="rect">
            <a:avLst/>
          </a:prstGeom>
          <a:solidFill>
            <a:srgbClr val="FFFFFF">
              <a:alpha val="8275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107983" y="2204864"/>
            <a:ext cx="2296800" cy="3335100"/>
          </a:xfrm>
          <a:prstGeom prst="rect">
            <a:avLst/>
          </a:prstGeom>
          <a:solidFill>
            <a:srgbClr val="FFFFFF">
              <a:alpha val="8275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69" name="Shape 369"/>
          <p:cNvSpPr txBox="1"/>
          <p:nvPr/>
        </p:nvSpPr>
        <p:spPr>
          <a:xfrm>
            <a:off x="763706" y="5086925"/>
            <a:ext cx="2840399" cy="646199"/>
          </a:xfrm>
          <a:prstGeom prst="rect">
            <a:avLst/>
          </a:prstGeom>
          <a:solidFill>
            <a:srgbClr val="FFFF66"/>
          </a:solidFill>
          <a:ln w="9525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end-to-end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 preservation</a:t>
            </a:r>
          </a:p>
        </p:txBody>
      </p:sp>
      <p:sp>
        <p:nvSpPr>
          <p:cNvPr id="370" name="Shape 370"/>
          <p:cNvSpPr/>
          <p:nvPr/>
        </p:nvSpPr>
        <p:spPr>
          <a:xfrm>
            <a:off x="6814553" y="1050370"/>
            <a:ext cx="2296800" cy="3335100"/>
          </a:xfrm>
          <a:prstGeom prst="rect">
            <a:avLst/>
          </a:prstGeom>
          <a:solidFill>
            <a:srgbClr val="FFFFFF">
              <a:alpha val="8275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4060957" y="5153707"/>
            <a:ext cx="2296800" cy="1634700"/>
          </a:xfrm>
          <a:prstGeom prst="rect">
            <a:avLst/>
          </a:prstGeom>
          <a:solidFill>
            <a:srgbClr val="FFFFFF">
              <a:alpha val="82750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12200" cy="53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/>
              <a:t>System-level Specification in AADL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467543" y="1143000"/>
            <a:ext cx="8352900" cy="533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55000"/>
              <a:buFont typeface="Arial"/>
              <a:buNone/>
            </a:pPr>
            <a:r>
              <a:rPr lang="en-US" dirty="0"/>
              <a:t>
</a:t>
            </a:r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 b="1" dirty="0">
                <a:latin typeface="Courier New"/>
                <a:ea typeface="Courier New"/>
                <a:cs typeface="Courier New"/>
                <a:sym typeface="Courier New"/>
              </a:rPr>
              <a:t>abstract </a:t>
            </a:r>
            <a:r>
              <a:rPr lang="en-US" sz="1000" b="1" dirty="0" err="1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Velocity_Calculation</a:t>
            </a:r>
            <a:endParaRPr lang="en-US" sz="1000" b="1" dirty="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 b="1" dirty="0">
                <a:latin typeface="Courier New"/>
                <a:ea typeface="Courier New"/>
                <a:cs typeface="Courier New"/>
                <a:sym typeface="Courier New"/>
              </a:rPr>
              <a:t>features</a:t>
            </a: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NGRotations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00" b="1" dirty="0">
                <a:latin typeface="Courier New"/>
                <a:ea typeface="Courier New"/>
                <a:cs typeface="Courier New"/>
                <a:sym typeface="Courier New"/>
              </a:rPr>
              <a:t>in data port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Integer;</a:t>
            </a: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NGClickTime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00" b="1" dirty="0">
                <a:latin typeface="Courier New"/>
                <a:ea typeface="Courier New"/>
                <a:cs typeface="Courier New"/>
                <a:sym typeface="Courier New"/>
              </a:rPr>
              <a:t>in data port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Date;</a:t>
            </a: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Millisecs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00" b="1" dirty="0">
                <a:latin typeface="Courier New"/>
                <a:ea typeface="Courier New"/>
                <a:cs typeface="Courier New"/>
                <a:sym typeface="Courier New"/>
              </a:rPr>
              <a:t>in data port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Date;</a:t>
            </a: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estimatedGroundVelocity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00" b="1" dirty="0">
                <a:latin typeface="Courier New"/>
                <a:ea typeface="Courier New"/>
                <a:cs typeface="Courier New"/>
                <a:sym typeface="Courier New"/>
              </a:rPr>
              <a:t>requires data access 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Velocity;</a:t>
            </a: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estimatedGroundVelocityIsAvailable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000" b="1" dirty="0">
                <a:latin typeface="Courier New"/>
                <a:ea typeface="Courier New"/>
                <a:cs typeface="Courier New"/>
                <a:sym typeface="Courier New"/>
              </a:rPr>
              <a:t>requires data access 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Boolean;</a:t>
            </a: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 b="1" dirty="0">
                <a:latin typeface="Courier New"/>
                <a:ea typeface="Courier New"/>
                <a:cs typeface="Courier New"/>
                <a:sym typeface="Courier New"/>
              </a:rPr>
              <a:t>properties</a:t>
            </a: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Dispatch_Protocol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=&gt; Periodic;</a:t>
            </a: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Period 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=&gt; 500 </a:t>
            </a:r>
            <a:r>
              <a:rPr lang="en-US" sz="1000" dirty="0" err="1">
                <a:latin typeface="Courier New"/>
                <a:ea typeface="Courier New"/>
                <a:cs typeface="Courier New"/>
                <a:sym typeface="Courier New"/>
              </a:rPr>
              <a:t>Ms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Compute_Entrypoint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-US" sz="1000" b="1" dirty="0">
                <a:latin typeface="Courier New"/>
                <a:ea typeface="Courier New"/>
                <a:cs typeface="Courier New"/>
                <a:sym typeface="Courier New"/>
              </a:rPr>
              <a:t>classifier 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 dirty="0" err="1">
                <a:latin typeface="Courier New"/>
                <a:ea typeface="Courier New"/>
                <a:cs typeface="Courier New"/>
                <a:sym typeface="Courier New"/>
              </a:rPr>
              <a:t>Velocity_Calculation_Spg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00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Compute_Execution_Time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=&gt; 10 </a:t>
            </a:r>
            <a:r>
              <a:rPr lang="en-US" sz="1000" dirty="0" err="1">
                <a:latin typeface="Courier New"/>
                <a:ea typeface="Courier New"/>
                <a:cs typeface="Courier New"/>
                <a:sym typeface="Courier New"/>
              </a:rPr>
              <a:t>Ms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.. 100 </a:t>
            </a:r>
            <a:r>
              <a:rPr lang="en-US" sz="1000" dirty="0" err="1">
                <a:latin typeface="Courier New"/>
                <a:ea typeface="Courier New"/>
                <a:cs typeface="Courier New"/>
                <a:sym typeface="Courier New"/>
              </a:rPr>
              <a:t>Ms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</a:p>
          <a:p>
            <a:endParaRPr lang="en-US"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6410075" y="3870237"/>
            <a:ext cx="1619099" cy="3680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/>
              <a:t>System I/O</a:t>
            </a:r>
          </a:p>
        </p:txBody>
      </p:sp>
      <p:sp>
        <p:nvSpPr>
          <p:cNvPr id="379" name="Shape 379"/>
          <p:cNvSpPr/>
          <p:nvPr/>
        </p:nvSpPr>
        <p:spPr>
          <a:xfrm>
            <a:off x="6157650" y="3370375"/>
            <a:ext cx="236400" cy="1505400"/>
          </a:xfrm>
          <a:prstGeom prst="rightBrace">
            <a:avLst>
              <a:gd name="adj1" fmla="val 42322"/>
              <a:gd name="adj2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6157650" y="5023525"/>
            <a:ext cx="236400" cy="923100"/>
          </a:xfrm>
          <a:prstGeom prst="rightBrace">
            <a:avLst>
              <a:gd name="adj1" fmla="val 42322"/>
              <a:gd name="adj2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81" name="Shape 381"/>
          <p:cNvSpPr txBox="1"/>
          <p:nvPr/>
        </p:nvSpPr>
        <p:spPr>
          <a:xfrm>
            <a:off x="6410075" y="5166925"/>
            <a:ext cx="1823700" cy="636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/>
              <a:t>Real-time properties and allocation</a:t>
            </a:r>
          </a:p>
        </p:txBody>
      </p:sp>
      <p:sp>
        <p:nvSpPr>
          <p:cNvPr id="382" name="Shape 382"/>
          <p:cNvSpPr/>
          <p:nvPr/>
        </p:nvSpPr>
        <p:spPr>
          <a:xfrm>
            <a:off x="2790549" y="916237"/>
            <a:ext cx="3535899" cy="21474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12200" cy="53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/>
              <a:t>System-level Specification in AADL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b="1" dirty="0">
                <a:latin typeface="Courier New"/>
                <a:ea typeface="Courier New"/>
                <a:cs typeface="Courier New"/>
                <a:sym typeface="Courier New"/>
              </a:rPr>
              <a:t>thread </a:t>
            </a:r>
            <a:r>
              <a:rPr lang="en-US" sz="1000" b="1" dirty="0" err="1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Velocity_Calculation</a:t>
            </a:r>
            <a:endParaRPr lang="en-US" sz="1000" b="1" dirty="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b="1" dirty="0">
                <a:latin typeface="Courier New"/>
                <a:ea typeface="Courier New"/>
                <a:cs typeface="Courier New"/>
                <a:sym typeface="Courier New"/>
              </a:rPr>
              <a:t>assert</a:t>
            </a: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00" b="1" i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000" b="1" i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hlr_availability</a:t>
            </a:r>
            <a:r>
              <a:rPr lang="en-US" sz="1000" b="1" i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 :</a:t>
            </a: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  (((</a:t>
            </a:r>
            <a:r>
              <a:rPr lang="en-US" sz="1000" dirty="0" err="1">
                <a:latin typeface="Courier New"/>
                <a:ea typeface="Courier New"/>
                <a:cs typeface="Courier New"/>
                <a:sym typeface="Courier New"/>
              </a:rPr>
              <a:t>Millisecs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-US" sz="1000" dirty="0" err="1">
                <a:latin typeface="Courier New"/>
                <a:ea typeface="Courier New"/>
                <a:cs typeface="Courier New"/>
                <a:sym typeface="Courier New"/>
              </a:rPr>
              <a:t>NGClickTime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^(-1)) - </a:t>
            </a:r>
            <a:r>
              <a:rPr lang="en-US" sz="1000" dirty="0" err="1">
                <a:latin typeface="Courier New"/>
                <a:ea typeface="Courier New"/>
                <a:cs typeface="Courier New"/>
                <a:sym typeface="Courier New"/>
              </a:rPr>
              <a:t>Timing_Properties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::Period) &lt;= 3000)</a:t>
            </a:r>
          </a:p>
          <a:p>
            <a:pPr lvl="0" rtl="0"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000" dirty="0" err="1">
                <a:latin typeface="Courier New"/>
                <a:ea typeface="Courier New"/>
                <a:cs typeface="Courier New"/>
                <a:sym typeface="Courier New"/>
              </a:rPr>
              <a:t>iff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dirty="0" err="1">
                <a:latin typeface="Courier New"/>
                <a:ea typeface="Courier New"/>
                <a:cs typeface="Courier New"/>
                <a:sym typeface="Courier New"/>
              </a:rPr>
              <a:t>estimatedGroundVelocityIsAvailable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 b="1" i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</a:p>
          <a:p>
            <a:pPr lvl="0" rtl="0">
              <a:buNone/>
            </a:pPr>
            <a:r>
              <a:rPr lang="en-US" sz="1000" b="1" dirty="0">
                <a:latin typeface="Courier New"/>
                <a:ea typeface="Courier New"/>
                <a:cs typeface="Courier New"/>
                <a:sym typeface="Courier New"/>
              </a:rPr>
              <a:t>states</a:t>
            </a: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s0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1000" b="1" dirty="0">
                <a:latin typeface="Courier New"/>
                <a:ea typeface="Courier New"/>
                <a:cs typeface="Courier New"/>
                <a:sym typeface="Courier New"/>
              </a:rPr>
              <a:t>initial state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s1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1000" b="1" dirty="0">
                <a:latin typeface="Courier New"/>
                <a:ea typeface="Courier New"/>
                <a:cs typeface="Courier New"/>
                <a:sym typeface="Courier New"/>
              </a:rPr>
              <a:t>complete state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b="1" dirty="0">
                <a:latin typeface="Courier New"/>
                <a:ea typeface="Courier New"/>
                <a:cs typeface="Courier New"/>
                <a:sym typeface="Courier New"/>
              </a:rPr>
              <a:t>transitions</a:t>
            </a: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 s0 -[ ]-&gt; s1 {};</a:t>
            </a: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 s1 -[ on dispatch ]-&gt; s1 {</a:t>
            </a: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000" dirty="0" err="1">
                <a:latin typeface="Courier New"/>
                <a:ea typeface="Courier New"/>
                <a:cs typeface="Courier New"/>
                <a:sym typeface="Courier New"/>
              </a:rPr>
              <a:t>Velocity_Calculation_Spg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lvl="0" rtl="0"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000" dirty="0" err="1">
                <a:latin typeface="Courier New"/>
                <a:ea typeface="Courier New"/>
                <a:cs typeface="Courier New"/>
                <a:sym typeface="Courier New"/>
              </a:rPr>
              <a:t>NGRotations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 dirty="0" err="1">
                <a:latin typeface="Courier New"/>
                <a:ea typeface="Courier New"/>
                <a:cs typeface="Courier New"/>
                <a:sym typeface="Courier New"/>
              </a:rPr>
              <a:t>NGClickTime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 dirty="0" err="1">
                <a:latin typeface="Courier New"/>
                <a:ea typeface="Courier New"/>
                <a:cs typeface="Courier New"/>
                <a:sym typeface="Courier New"/>
              </a:rPr>
              <a:t>Millisecs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lvl="0" rtl="0"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000" dirty="0" err="1">
                <a:latin typeface="Courier New"/>
                <a:ea typeface="Courier New"/>
                <a:cs typeface="Courier New"/>
                <a:sym typeface="Courier New"/>
              </a:rPr>
              <a:t>estimatedGroundVelocity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 dirty="0" err="1">
                <a:latin typeface="Courier New"/>
                <a:ea typeface="Courier New"/>
                <a:cs typeface="Courier New"/>
                <a:sym typeface="Courier New"/>
              </a:rPr>
              <a:t>estimatedGroundVelocityIsAvailable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    &lt;&lt; </a:t>
            </a:r>
            <a:r>
              <a:rPr lang="en-US" sz="1000" dirty="0" err="1">
                <a:latin typeface="Courier New"/>
                <a:ea typeface="Courier New"/>
                <a:cs typeface="Courier New"/>
                <a:sym typeface="Courier New"/>
              </a:rPr>
              <a:t>hlr_availability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00" smtClean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   };</a:t>
            </a:r>
          </a:p>
          <a:p>
            <a:pPr lvl="0" rtl="0">
              <a:buClr>
                <a:srgbClr val="000000"/>
              </a:buClr>
              <a:buSzPct val="110000"/>
              <a:buFont typeface="Arial"/>
              <a:buNone/>
            </a:pPr>
            <a:r>
              <a:rPr lang="en-US" sz="1000" b="1" dirty="0">
                <a:latin typeface="Courier New"/>
                <a:ea typeface="Courier New"/>
                <a:cs typeface="Courier New"/>
                <a:sym typeface="Courier New"/>
              </a:rPr>
              <a:t>end </a:t>
            </a:r>
            <a:r>
              <a:rPr lang="en-US" sz="1000" b="1" dirty="0" err="1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Velocity_Calculation</a:t>
            </a:r>
            <a:r>
              <a:rPr lang="en-US" sz="10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endParaRPr lang="en-US"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7683375" y="2097862"/>
            <a:ext cx="1619099" cy="3680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/>
              <a:t>HLR formalised as assertions</a:t>
            </a:r>
          </a:p>
        </p:txBody>
      </p:sp>
      <p:sp>
        <p:nvSpPr>
          <p:cNvPr id="390" name="Shape 390"/>
          <p:cNvSpPr/>
          <p:nvPr/>
        </p:nvSpPr>
        <p:spPr>
          <a:xfrm>
            <a:off x="7446975" y="1678325"/>
            <a:ext cx="236400" cy="1410600"/>
          </a:xfrm>
          <a:prstGeom prst="rightBrace">
            <a:avLst>
              <a:gd name="adj1" fmla="val 42322"/>
              <a:gd name="adj2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6004250" y="3263050"/>
            <a:ext cx="236400" cy="2628600"/>
          </a:xfrm>
          <a:prstGeom prst="rightBrace">
            <a:avLst>
              <a:gd name="adj1" fmla="val 42322"/>
              <a:gd name="adj2" fmla="val 5000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2" name="Shape 392"/>
          <p:cNvSpPr txBox="1"/>
          <p:nvPr/>
        </p:nvSpPr>
        <p:spPr>
          <a:xfrm>
            <a:off x="6240650" y="4183000"/>
            <a:ext cx="2282999" cy="6362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/>
              <a:t>Formal specification of behaviour (skeleton) plus</a:t>
            </a:r>
          </a:p>
          <a:p>
            <a:pPr lvl="0" rtl="0">
              <a:buNone/>
            </a:pPr>
            <a:r>
              <a:rPr lang="en-US"/>
              <a:t>verification of assertions</a:t>
            </a:r>
          </a:p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12200" cy="53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Simulink Model (LLR)</a:t>
            </a:r>
          </a:p>
        </p:txBody>
      </p:sp>
      <p:sp>
        <p:nvSpPr>
          <p:cNvPr id="398" name="Shape 398"/>
          <p:cNvSpPr/>
          <p:nvPr/>
        </p:nvSpPr>
        <p:spPr>
          <a:xfrm>
            <a:off x="631650" y="1686448"/>
            <a:ext cx="7880675" cy="50186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35674" y="1127925"/>
            <a:ext cx="7800300" cy="533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Only code currently generated, contract manually translated</a:t>
            </a:r>
          </a:p>
          <a:p>
            <a:endParaRPr lang="en-US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the future: contract generated from Simulink observer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endParaRPr lang="en-US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 procedure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nose_gear_comp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(NGRotations : Unsigned_16;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	NGClickTime : Unsigned_16;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	Millisecs : Unsigned_16;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	estimatedGroundVelocity : </a:t>
            </a:r>
            <a:r>
              <a:rPr lang="en-US" sz="12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Long_Float;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	estimatedGroundVelocityIsAvailable : </a:t>
            </a:r>
            <a:r>
              <a:rPr lang="en-US" sz="12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Boolean)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Post =&gt;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@llr Compute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	--  The ground velocity shall be available only if the time difference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	--  between the current calculation and the previous one is less than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	--  2500.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	(EstimatedGroundVelocityIsAvailable =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	   (Millisecs + 500 - Old_NGClickTime_memory &lt;= 3000));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12200" cy="53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/>
              <a:t>Generated Code in SPARK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467543" y="1143000"/>
            <a:ext cx="8352900" cy="533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HLR 3: a log of all events of the latest five minutes shall be saved</a:t>
            </a:r>
          </a:p>
          <a:p>
            <a:endParaRPr lang="en-US"/>
          </a:p>
          <a:p>
            <a:pPr marL="0" lvl="0" indent="0" rtl="0">
              <a:buNone/>
            </a:pPr>
            <a:r>
              <a:rPr lang="en-US"/>
              <a:t>events scheduled at rate of one every 500 ms → 600 events in 5 mn</a:t>
            </a:r>
          </a:p>
          <a:p>
            <a:endParaRPr lang="en-US"/>
          </a:p>
          <a:p>
            <a:pPr marL="0" lvl="0" indent="0" rtl="0">
              <a:buNone/>
            </a:pPr>
            <a:r>
              <a:rPr lang="en-US"/>
              <a:t>API of logger should give:</a:t>
            </a:r>
          </a:p>
          <a:p>
            <a:pPr marL="457200" lvl="0" indent="-317500" rtl="0">
              <a:buClr>
                <a:srgbClr val="404040"/>
              </a:buClr>
              <a:buSzPct val="116666"/>
              <a:buFont typeface="Arial"/>
              <a:buChar char="•"/>
            </a:pPr>
            <a:r>
              <a:rPr lang="en-US"/>
              <a:t>function to retrieve content of the log Log_Content</a:t>
            </a:r>
          </a:p>
          <a:p>
            <a:pPr marL="457200" lvl="0" indent="-317500" rtl="0">
              <a:buClr>
                <a:srgbClr val="404040"/>
              </a:buClr>
              <a:buSzPct val="116666"/>
              <a:buFont typeface="Arial"/>
              <a:buChar char="•"/>
            </a:pPr>
            <a:r>
              <a:rPr lang="en-US"/>
              <a:t>procedure to update content of the log Write_To_Log</a:t>
            </a:r>
          </a:p>
          <a:p>
            <a:endParaRPr lang="en-US"/>
          </a:p>
          <a:p>
            <a:pPr marL="0" lvl="0" indent="0" rtl="0">
              <a:buNone/>
            </a:pPr>
            <a:r>
              <a:rPr lang="en-US"/>
              <a:t>Most natural specification cannot be expressed as contract: “Log_Content returns the set of events that have been added to the log by calls to Write_To_Log”</a:t>
            </a:r>
          </a:p>
          <a:p>
            <a:endParaRPr lang="en-US"/>
          </a:p>
          <a:p>
            <a:pPr marL="0" lvl="0" indent="0" rtl="0">
              <a:buNone/>
            </a:pPr>
            <a:r>
              <a:rPr lang="en-US"/>
              <a:t>Use contract on Write_To_Log instead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12200" cy="53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/>
              <a:t>Formal Specification and Verification in SPARK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83193" y="1127925"/>
            <a:ext cx="8352900" cy="533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Clr>
                <a:schemeClr val="dk1"/>
              </a:buClr>
              <a:buSzPct val="137500"/>
              <a:buFont typeface="Arial"/>
              <a:buNone/>
            </a:pPr>
            <a:r>
              <a:rPr lang="en-US" sz="8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200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procedure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Write_To_Log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(E :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Log_Entry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@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llr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Write_To_Log</a:t>
            </a:r>
            <a:endParaRPr lang="en-US" sz="12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Contract_Cases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=&gt;</a:t>
            </a:r>
          </a:p>
          <a:p>
            <a:pPr marL="0" lvl="0" indent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The logger component shall be able to accept a new logging message.</a:t>
            </a:r>
          </a:p>
          <a:p>
            <a:pPr marL="0" lvl="0" indent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	--  For an old empty log, the new content is the new entry alone.</a:t>
            </a:r>
          </a:p>
          <a:p>
            <a:pPr marL="0" lvl="0" indent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	(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Is_Empty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=&gt;</a:t>
            </a:r>
          </a:p>
          <a:p>
            <a:pPr marL="0" lvl="0" indent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  	</a:t>
            </a: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dirty="0" err="1" smtClean="0">
                <a:latin typeface="Courier New"/>
                <a:ea typeface="Courier New"/>
                <a:cs typeface="Courier New"/>
                <a:sym typeface="Courier New"/>
              </a:rPr>
              <a:t>Log_Content</a:t>
            </a: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Singleton_Log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(E),</a:t>
            </a:r>
          </a:p>
          <a:p>
            <a:endParaRPr lang="en-US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For an old full log, the new content is the old one, with the</a:t>
            </a:r>
          </a:p>
          <a:p>
            <a:pPr marL="0" lvl="0" indent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	--  oldest entry removed, plus the new entry.</a:t>
            </a:r>
          </a:p>
          <a:p>
            <a:pPr marL="0" lvl="0" indent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Is_Full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=&gt;</a:t>
            </a:r>
          </a:p>
          <a:p>
            <a:pPr marL="0" lvl="0" indent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  	</a:t>
            </a: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dirty="0" err="1" smtClean="0">
                <a:latin typeface="Courier New"/>
                <a:ea typeface="Courier New"/>
                <a:cs typeface="Courier New"/>
                <a:sym typeface="Courier New"/>
              </a:rPr>
              <a:t>Log_Content</a:t>
            </a: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</a:p>
          <a:p>
            <a:pPr marL="0" lvl="0" indent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dirty="0" err="1" smtClean="0">
                <a:latin typeface="Courier New"/>
                <a:ea typeface="Courier New"/>
                <a:cs typeface="Courier New"/>
                <a:sym typeface="Courier New"/>
              </a:rPr>
              <a:t>Log_Content'Old</a:t>
            </a: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Log_Content'Old'First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+ 1 ..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Log_Content'Old'Last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      	&amp; E,</a:t>
            </a:r>
          </a:p>
          <a:p>
            <a:pPr marL="0" lvl="0" indent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	 </a:t>
            </a:r>
          </a:p>
          <a:p>
            <a:pPr marL="0" lvl="0" indent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-US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  For an old log neither empty not full, the old content is</a:t>
            </a:r>
          </a:p>
          <a:p>
            <a:pPr marL="0" lvl="0" indent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	--  preserved, and the new entry added.</a:t>
            </a:r>
          </a:p>
          <a:p>
            <a:pPr marL="0" lvl="0" indent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	others =&gt;</a:t>
            </a:r>
          </a:p>
          <a:p>
            <a:pPr marL="0" lvl="0" indent="0" rtl="0"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  	</a:t>
            </a: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200" dirty="0" err="1" smtClean="0">
                <a:latin typeface="Courier New"/>
                <a:ea typeface="Courier New"/>
                <a:cs typeface="Courier New"/>
                <a:sym typeface="Courier New"/>
              </a:rPr>
              <a:t>Log_Content</a:t>
            </a:r>
            <a:r>
              <a:rPr lang="en-US" sz="12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Log_Content'Old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&amp; E);</a:t>
            </a:r>
          </a:p>
          <a:p>
            <a:endParaRPr lang="en-US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12200" cy="53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/>
              <a:t>Formal Specification and Verification in SPARK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2514600"/>
            <a:ext cx="7696199" cy="846600"/>
          </a:xfrm>
          <a:prstGeom prst="rect">
            <a:avLst/>
          </a:prstGeom>
          <a:solidFill>
            <a:schemeClr val="dk2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3000">
                <a:solidFill>
                  <a:schemeClr val="lt1"/>
                </a:solidFill>
              </a:rPr>
              <a:t>The Extended Nose Gear Challenge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467543" y="1143000"/>
            <a:ext cx="8352900" cy="533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None/>
            </a:pPr>
            <a:r>
              <a:rPr lang="en-US"/>
              <a:t>automatic formal verification of contract</a:t>
            </a:r>
          </a:p>
          <a:p>
            <a:pPr marL="0" lvl="0" indent="0" rtl="0">
              <a:buNone/>
            </a:pPr>
            <a:r>
              <a:rPr lang="en-US"/>
              <a:t>→ verification of HLR 3</a:t>
            </a:r>
          </a:p>
          <a:p>
            <a:endParaRPr lang="en-US"/>
          </a:p>
          <a:p>
            <a:pPr marL="0" lvl="0" indent="0" rtl="0">
              <a:buNone/>
            </a:pPr>
            <a:r>
              <a:rPr lang="en-US"/>
              <a:t>+ automatic formal verification of absence of run-time errors</a:t>
            </a:r>
          </a:p>
          <a:p>
            <a:endParaRPr lang="en-US"/>
          </a:p>
          <a:p>
            <a:pPr marL="0" lvl="0" indent="0" rtl="0">
              <a:buNone/>
            </a:pPr>
            <a:r>
              <a:rPr lang="en-US"/>
              <a:t>work in progress, current tool limitation does not allow 100% proof…</a:t>
            </a:r>
          </a:p>
          <a:p>
            <a:endParaRPr lang="en-US"/>
          </a:p>
        </p:txBody>
      </p:sp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12200" cy="53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/>
              <a:t>Formal Specification and Verification in SPARK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12200" cy="53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/>
              <a:t>Summary of Verification Strategies for HLR 1 - 4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382050" y="1092750"/>
            <a:ext cx="8352900" cy="532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/>
              <a:t>HLR 1: when available, computed velocity should be close to actual velocity</a:t>
            </a: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/>
              <a:t>→ simulation in Simulink, same as done by Colin O’Halloran in 2011</a:t>
            </a:r>
          </a:p>
          <a:p>
            <a:endParaRPr lang="en-US"/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/>
              <a:t>HLR 2: computed velocity should be available most of the time</a:t>
            </a: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/>
              <a:t>→ BLESS annotation in AADL → observer in Simulink → contract in SPARK</a:t>
            </a: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/>
              <a:t>→ formally verified against implementation</a:t>
            </a:r>
          </a:p>
          <a:p>
            <a:endParaRPr lang="en-US"/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/>
              <a:t>HLR 3: a log of all events of the latest five minutes shall be saved</a:t>
            </a: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→ contract in SPARK → formally verified against implementation</a:t>
            </a:r>
          </a:p>
          <a:p>
            <a:endParaRPr lang="en-US"/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HLR 4: the graphical user interface shall show …</a:t>
            </a: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→ tests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467543" y="1143000"/>
            <a:ext cx="8352900" cy="533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None/>
            </a:pPr>
            <a:r>
              <a:rPr lang="en-US"/>
              <a:t>Problem: “big-freeze” in certification</a:t>
            </a:r>
          </a:p>
          <a:p>
            <a:endParaRPr lang="en-US"/>
          </a:p>
          <a:p>
            <a:pPr marL="0" lvl="0" indent="0" rtl="0">
              <a:buNone/>
            </a:pPr>
            <a:r>
              <a:rPr lang="en-US"/>
              <a:t>Development is frozen after start of certification, due to high cost of manual certification activities</a:t>
            </a:r>
          </a:p>
          <a:p>
            <a:endParaRPr lang="en-US"/>
          </a:p>
          <a:p>
            <a:pPr marL="0" lvl="0" indent="0" rtl="0">
              <a:buNone/>
            </a:pPr>
            <a:r>
              <a:rPr lang="en-US"/>
              <a:t>Solution: automatic management of artifacts dependencies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lvl="0" indent="0" algn="ctr" rtl="0">
              <a:buNone/>
            </a:pPr>
            <a:r>
              <a:rPr lang="en-US"/>
              <a:t>Demo of the Qualifying Machine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12200" cy="53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/>
              <a:t>Agile Management of Certification Artifacts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2514600"/>
            <a:ext cx="7696199" cy="846600"/>
          </a:xfrm>
          <a:prstGeom prst="rect">
            <a:avLst/>
          </a:prstGeom>
          <a:solidFill>
            <a:schemeClr val="dk2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3000">
                <a:solidFill>
                  <a:schemeClr val="lt1"/>
                </a:solidFill>
              </a:rPr>
              <a:t>Progress on Verification Activities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467543" y="1143000"/>
            <a:ext cx="8352900" cy="533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None/>
            </a:pPr>
            <a:r>
              <a:rPr lang="en-US"/>
              <a:t>Use of static analysis (CodePeer) and formal verification (SPARK) detected errors in manually-written contracts...</a:t>
            </a:r>
          </a:p>
          <a:p>
            <a:endParaRPr lang="en-US"/>
          </a:p>
          <a:p>
            <a:pPr marL="0" lvl="0" indent="0" rtl="0">
              <a:buNone/>
            </a:pPr>
            <a:r>
              <a:rPr lang="en-US"/>
              <a:t>and one error (!) in the code generator:</a:t>
            </a: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Sum_out_1 := Integer_32 </a:t>
            </a: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((NGRotations_out_1) - (Old_NGRotations_out_1));</a:t>
            </a:r>
          </a:p>
          <a:p>
            <a:endParaRPr lang="en-US"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should be</a:t>
            </a:r>
          </a:p>
          <a:p>
            <a:endParaRPr lang="en-US"/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Sum_out_1 := Integer_32 (NGRotations_out_1) - </a:t>
            </a: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      Integer_32 (Old_NGRotations_out_1);</a:t>
            </a:r>
          </a:p>
          <a:p>
            <a:endParaRPr lang="en-US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12200" cy="53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/>
              <a:t>Initial Experiments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467543" y="1143000"/>
            <a:ext cx="8352900" cy="533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None/>
            </a:pPr>
            <a:r>
              <a:rPr lang="en-US"/>
              <a:t>Initial code generation strategy used many type conversions</a:t>
            </a:r>
          </a:p>
          <a:p>
            <a:pPr marL="0" lvl="0" indent="0" rtl="0">
              <a:buNone/>
            </a:pPr>
            <a:r>
              <a:rPr lang="en-US"/>
              <a:t>→ Hard to analyze automatically</a:t>
            </a:r>
          </a:p>
          <a:p>
            <a:endParaRPr lang="en-US"/>
          </a:p>
          <a:p>
            <a:pPr marL="0" lvl="0" indent="0" rtl="0">
              <a:buNone/>
            </a:pPr>
            <a:r>
              <a:rPr lang="en-US"/>
              <a:t>New code generation strategy preserves types</a:t>
            </a:r>
          </a:p>
          <a:p>
            <a:pPr marL="0" lvl="0" indent="0" rtl="0">
              <a:buNone/>
            </a:pPr>
            <a:r>
              <a:rPr lang="en-US"/>
              <a:t>→ Much better automation of proof</a:t>
            </a:r>
          </a:p>
          <a:p>
            <a:endParaRPr lang="en-US"/>
          </a:p>
          <a:p>
            <a:pPr marL="0" lvl="0" indent="0" rtl="0">
              <a:buNone/>
            </a:pPr>
            <a:r>
              <a:rPr lang="en-US"/>
              <a:t>Simulink has no concept of bounded integer types</a:t>
            </a:r>
          </a:p>
          <a:p>
            <a:pPr marL="0" lvl="0" indent="0" rtl="0">
              <a:buNone/>
            </a:pPr>
            <a:r>
              <a:rPr lang="en-US"/>
              <a:t>→ Information on ranges is not passed on to generated code</a:t>
            </a:r>
          </a:p>
          <a:p>
            <a:endParaRPr lang="en-US"/>
          </a:p>
          <a:p>
            <a:pPr marL="0" lvl="0" indent="0" rtl="0">
              <a:buNone/>
            </a:pPr>
            <a:r>
              <a:rPr lang="en-US"/>
              <a:t>Suitable assertion blocks in Simulink can give this information</a:t>
            </a:r>
          </a:p>
          <a:p>
            <a:pPr marL="0" lvl="0" indent="0" rtl="0">
              <a:buNone/>
            </a:pPr>
            <a:r>
              <a:rPr lang="en-US"/>
              <a:t>→ Possible use in code generator to generate ranges in Ada code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12200" cy="53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/>
              <a:t>Preserving Integrity from Simulink to SPARK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12088" cy="533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Warnings!</a:t>
            </a: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467543" y="1143000"/>
            <a:ext cx="8352928" cy="533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Calibri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feel a sense of over engineering</a:t>
            </a:r>
          </a:p>
          <a:p>
            <a:pPr marL="742950" marR="0" lvl="1" indent="-28575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side effect of showing several tools applied to a simple system</a:t>
            </a:r>
          </a:p>
          <a:p>
            <a:pPr marL="742950" marR="0" lvl="1" indent="-28575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systems REALLY demand the use of several tools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Calibri"/>
              <a:buChar char="•"/>
            </a:pPr>
            <a:r>
              <a:rPr lang="en-US" sz="20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 maturity</a:t>
            </a:r>
          </a:p>
          <a:p>
            <a:pPr marL="742950" marR="0" lvl="1" indent="-28575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CodePeer is the most mature one</a:t>
            </a:r>
          </a:p>
          <a:p>
            <a:pPr marL="742950" marR="0" lvl="1" indent="-28575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 2014 is close to be a used product</a:t>
            </a:r>
          </a:p>
          <a:p>
            <a:pPr marL="742950" marR="0" lvl="1" indent="-28575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AADL and AADL code generation have been tested in several projects</a:t>
            </a:r>
          </a:p>
          <a:p>
            <a:pPr marL="742950" marR="0" lvl="1" indent="-28575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GNAT Pro Simulink is being tested on industrial use cases</a:t>
            </a:r>
          </a:p>
          <a:p>
            <a:pPr marL="742950" marR="0" lvl="1" indent="-28575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QM and GNAT Dashboard are used internally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67550" y="4521750"/>
            <a:ext cx="8352900" cy="1955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/>
              <a:t>HLR 1: when available, computed velocity should be close to actual velocity</a:t>
            </a:r>
          </a:p>
          <a:p>
            <a:endParaRPr lang="en-US"/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/>
              <a:t>HLR 2: computed velocity should be available most of the time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12200" cy="53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/>
              <a:t>The Original Nose Gear Challenge</a:t>
            </a:r>
          </a:p>
        </p:txBody>
      </p:sp>
      <p:sp>
        <p:nvSpPr>
          <p:cNvPr id="65" name="Shape 65"/>
          <p:cNvSpPr/>
          <p:nvPr/>
        </p:nvSpPr>
        <p:spPr>
          <a:xfrm>
            <a:off x="559462" y="1131626"/>
            <a:ext cx="8025074" cy="3190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67550" y="1356525"/>
            <a:ext cx="8352900" cy="512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/>
              <a:t>Best solution so far presented by Colin O'Halloran: from Simulink to SPARK with CLawZ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/>
              <a:t>Other solutions use contract-based specification / verification with SPARK to:</a:t>
            </a:r>
          </a:p>
          <a:p>
            <a:pPr marL="457200" lvl="0" indent="-317500" rtl="0">
              <a:lnSpc>
                <a:spcPct val="100000"/>
              </a:lnSpc>
              <a:spcBef>
                <a:spcPts val="600"/>
              </a:spcBef>
              <a:buClr>
                <a:srgbClr val="404040"/>
              </a:buClr>
              <a:buSzPct val="116666"/>
              <a:buFont typeface="Arial"/>
              <a:buChar char="•"/>
            </a:pPr>
            <a:r>
              <a:rPr lang="en-US"/>
              <a:t>guarantee absence of run-time errors</a:t>
            </a:r>
          </a:p>
          <a:p>
            <a:pPr marL="457200" lvl="0" indent="-317500" rtl="0">
              <a:lnSpc>
                <a:spcPct val="100000"/>
              </a:lnSpc>
              <a:spcBef>
                <a:spcPts val="600"/>
              </a:spcBef>
              <a:buClr>
                <a:srgbClr val="404040"/>
              </a:buClr>
              <a:buSzPct val="116666"/>
              <a:buFont typeface="Arial"/>
              <a:buChar char="•"/>
            </a:pPr>
            <a:r>
              <a:rPr lang="en-US"/>
              <a:t>prove that implementation conforms to contract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12200" cy="53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/>
              <a:t>Solutions from 2nd Workshop (2011)</a:t>
            </a:r>
          </a:p>
        </p:txBody>
      </p:sp>
      <p:sp>
        <p:nvSpPr>
          <p:cNvPr id="72" name="Shape 72"/>
          <p:cNvSpPr/>
          <p:nvPr/>
        </p:nvSpPr>
        <p:spPr>
          <a:xfrm>
            <a:off x="414475" y="2525150"/>
            <a:ext cx="5537850" cy="22151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3" name="Shape 73"/>
          <p:cNvSpPr/>
          <p:nvPr/>
        </p:nvSpPr>
        <p:spPr>
          <a:xfrm>
            <a:off x="6527699" y="2338315"/>
            <a:ext cx="1664249" cy="25888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12200" cy="53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/>
              <a:t>The Extended Nose Gear Challenge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82050" y="3651750"/>
            <a:ext cx="8352900" cy="276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/>
              <a:t>HLR 1: when available, computed velocity should be close to actual velocity</a:t>
            </a: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/>
              <a:t>HLR 2: computed velocity should be available most of the time</a:t>
            </a: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/>
              <a:t>HLR 3: a log of all events of the latest five minutes shall be saved</a:t>
            </a:r>
          </a:p>
          <a:p>
            <a:pPr marL="0" lvl="0" indent="0" rtl="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HLR 4: the graphical user interface shall show</a:t>
            </a:r>
          </a:p>
          <a:p>
            <a:pPr marL="1371600" lvl="0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the estimated velocity computed</a:t>
            </a:r>
          </a:p>
          <a:p>
            <a:pPr marL="1371600" lvl="0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a warning message if the velocity is not available </a:t>
            </a:r>
          </a:p>
          <a:p>
            <a:pPr marL="1371600" lvl="0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all events collected </a:t>
            </a:r>
          </a:p>
        </p:txBody>
      </p:sp>
      <p:sp>
        <p:nvSpPr>
          <p:cNvPr id="80" name="Shape 80"/>
          <p:cNvSpPr/>
          <p:nvPr/>
        </p:nvSpPr>
        <p:spPr>
          <a:xfrm>
            <a:off x="6408275" y="1080298"/>
            <a:ext cx="1740774" cy="15683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1044150" y="2553150"/>
            <a:ext cx="1567499" cy="798899"/>
          </a:xfrm>
          <a:prstGeom prst="rect">
            <a:avLst/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-US"/>
              <a:t>COMPUTATION</a:t>
            </a:r>
          </a:p>
        </p:txBody>
      </p:sp>
      <p:sp>
        <p:nvSpPr>
          <p:cNvPr id="82" name="Shape 82"/>
          <p:cNvSpPr/>
          <p:nvPr/>
        </p:nvSpPr>
        <p:spPr>
          <a:xfrm>
            <a:off x="3774750" y="2553150"/>
            <a:ext cx="1567499" cy="798899"/>
          </a:xfrm>
          <a:prstGeom prst="rect">
            <a:avLst/>
          </a:prstGeom>
          <a:solidFill>
            <a:srgbClr val="A4C2F4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/>
              <a:t>LOGGER</a:t>
            </a:r>
          </a:p>
        </p:txBody>
      </p:sp>
      <p:sp>
        <p:nvSpPr>
          <p:cNvPr id="83" name="Shape 83"/>
          <p:cNvSpPr/>
          <p:nvPr/>
        </p:nvSpPr>
        <p:spPr>
          <a:xfrm>
            <a:off x="6505350" y="2553150"/>
            <a:ext cx="1567499" cy="798899"/>
          </a:xfrm>
          <a:prstGeom prst="rect">
            <a:avLst/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/>
              <a:t>GUI</a:t>
            </a:r>
          </a:p>
        </p:txBody>
      </p:sp>
      <p:cxnSp>
        <p:nvCxnSpPr>
          <p:cNvPr id="84" name="Shape 84"/>
          <p:cNvCxnSpPr>
            <a:stCxn id="82" idx="3"/>
            <a:endCxn id="83" idx="1"/>
          </p:cNvCxnSpPr>
          <p:nvPr/>
        </p:nvCxnSpPr>
        <p:spPr>
          <a:xfrm>
            <a:off x="5342249" y="2952599"/>
            <a:ext cx="11631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5" name="Shape 85"/>
          <p:cNvCxnSpPr>
            <a:stCxn id="81" idx="3"/>
            <a:endCxn id="82" idx="1"/>
          </p:cNvCxnSpPr>
          <p:nvPr/>
        </p:nvCxnSpPr>
        <p:spPr>
          <a:xfrm>
            <a:off x="2611649" y="2952599"/>
            <a:ext cx="11631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86"/>
          <p:cNvSpPr/>
          <p:nvPr/>
        </p:nvSpPr>
        <p:spPr>
          <a:xfrm>
            <a:off x="228600" y="1039025"/>
            <a:ext cx="3480074" cy="139204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87" name="Shape 87"/>
          <p:cNvSpPr/>
          <p:nvPr/>
        </p:nvSpPr>
        <p:spPr>
          <a:xfrm>
            <a:off x="3701612" y="699637"/>
            <a:ext cx="1740774" cy="176347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2514599"/>
            <a:ext cx="7696199" cy="1077151"/>
          </a:xfrm>
          <a:prstGeom prst="rect">
            <a:avLst/>
          </a:prstGeom>
          <a:solidFill>
            <a:schemeClr val="dk2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sz="3000" dirty="0">
                <a:solidFill>
                  <a:schemeClr val="lt1"/>
                </a:solidFill>
              </a:rPr>
              <a:t>A Solution Focused on Integrity Preservation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12200" cy="53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System to Software Integrity Preservation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67543" y="1143000"/>
            <a:ext cx="8352900" cy="533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/>
              <a:t>Our main goal for the Nose Gear Challenge</a:t>
            </a:r>
          </a:p>
          <a:p>
            <a:endParaRPr lang="en-US"/>
          </a:p>
          <a:p>
            <a:pPr lvl="0" rtl="0">
              <a:buNone/>
            </a:pPr>
            <a:r>
              <a:rPr lang="en-US"/>
              <a:t>6 ways to preserve integrity:</a:t>
            </a:r>
          </a:p>
          <a:p>
            <a:endParaRPr lang="en-US"/>
          </a:p>
          <a:p>
            <a:pPr marL="457200" lvl="0" indent="-317500" rtl="0">
              <a:buClr>
                <a:srgbClr val="404040"/>
              </a:buClr>
              <a:buSzPct val="70000"/>
              <a:buFont typeface="Calibri"/>
              <a:buAutoNum type="arabicPeriod"/>
            </a:pPr>
            <a:r>
              <a:rPr lang="en-US"/>
              <a:t>peer review at different levels </a:t>
            </a:r>
            <a:r>
              <a:rPr lang="en-US" sz="1400"/>
              <a:t>(classical approach)</a:t>
            </a:r>
          </a:p>
          <a:p>
            <a:pPr marL="457200" lvl="0" indent="-317500" rtl="0">
              <a:buClr>
                <a:srgbClr val="404040"/>
              </a:buClr>
              <a:buSzPct val="70000"/>
              <a:buFont typeface="Calibri"/>
              <a:buAutoNum type="arabicPeriod"/>
            </a:pPr>
            <a:r>
              <a:rPr lang="en-US"/>
              <a:t>extensive testing at different levels and compare output</a:t>
            </a:r>
            <a:r>
              <a:rPr lang="en-US" sz="1400"/>
              <a:t> (Simulink vs gen. code)</a:t>
            </a:r>
          </a:p>
          <a:p>
            <a:pPr marL="457200" lvl="0" indent="-317500" rtl="0">
              <a:buClr>
                <a:srgbClr val="404040"/>
              </a:buClr>
              <a:buSzPct val="70000"/>
              <a:buFont typeface="Calibri"/>
              <a:buAutoNum type="arabicPeriod"/>
            </a:pPr>
            <a:r>
              <a:rPr lang="en-US"/>
              <a:t>qualifiable automatic code generation </a:t>
            </a:r>
            <a:r>
              <a:rPr lang="en-US" sz="1400"/>
              <a:t>(SCADE, GNAT Pro Simulink)</a:t>
            </a:r>
          </a:p>
          <a:p>
            <a:pPr marL="457200" lvl="0" indent="-317500" rtl="0">
              <a:buClr>
                <a:srgbClr val="404040"/>
              </a:buClr>
              <a:buSzPct val="70000"/>
              <a:buFont typeface="Calibri"/>
              <a:buAutoNum type="arabicPeriod"/>
            </a:pPr>
            <a:r>
              <a:rPr lang="en-US"/>
              <a:t>formalize requirement as source code contracts </a:t>
            </a:r>
            <a:r>
              <a:rPr lang="en-US" sz="1400"/>
              <a:t>(Ada 2012, SPARK)</a:t>
            </a:r>
          </a:p>
          <a:p>
            <a:pPr marL="457200" lvl="0" indent="-317500" rtl="0">
              <a:buClr>
                <a:srgbClr val="404040"/>
              </a:buClr>
              <a:buSzPct val="70000"/>
              <a:buFont typeface="Calibri"/>
              <a:buAutoNum type="arabicPeriod"/>
            </a:pPr>
            <a:r>
              <a:rPr lang="en-US"/>
              <a:t>translate contracts across different levels </a:t>
            </a:r>
            <a:r>
              <a:rPr lang="en-US" sz="1400"/>
              <a:t>(Simulink assertion to SPARK contract)</a:t>
            </a:r>
          </a:p>
          <a:p>
            <a:pPr marL="457200" lvl="0" indent="-317500">
              <a:buClr>
                <a:srgbClr val="404040"/>
              </a:buClr>
              <a:buSzPct val="70000"/>
              <a:buFont typeface="Calibri"/>
              <a:buAutoNum type="arabicPeriod"/>
            </a:pPr>
            <a:r>
              <a:rPr lang="en-US"/>
              <a:t>extract properties at different levels and compare them </a:t>
            </a:r>
            <a:r>
              <a:rPr lang="en-US" sz="1400"/>
              <a:t>(CLawZ, Mathworks)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12200" cy="53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/>
              <a:t>System to Software Integrity Preservation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1604550" y="4652800"/>
            <a:ext cx="2921400" cy="1264200"/>
          </a:xfrm>
          <a:prstGeom prst="arc">
            <a:avLst>
              <a:gd name="adj1" fmla="val 4205108"/>
              <a:gd name="adj2" fmla="val 17423813"/>
            </a:avLst>
          </a:prstGeom>
          <a:noFill/>
          <a:ln w="9525" cap="flat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" name="Shape 105"/>
          <p:cNvSpPr/>
          <p:nvPr/>
        </p:nvSpPr>
        <p:spPr>
          <a:xfrm rot="5429635">
            <a:off x="2821640" y="2278268"/>
            <a:ext cx="487218" cy="3369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19050" cap="flat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47125" y="2768447"/>
            <a:ext cx="1323000" cy="609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b="1"/>
              <a:t>Architecture</a:t>
            </a:r>
          </a:p>
          <a:p>
            <a:pPr lvl="0" algn="ctr" rtl="0">
              <a:buNone/>
            </a:pPr>
            <a:r>
              <a:rPr lang="en-US" sz="1100" i="1"/>
              <a:t>AADL</a:t>
            </a:r>
          </a:p>
        </p:txBody>
      </p:sp>
      <p:sp>
        <p:nvSpPr>
          <p:cNvPr id="107" name="Shape 107"/>
          <p:cNvSpPr/>
          <p:nvPr/>
        </p:nvSpPr>
        <p:spPr>
          <a:xfrm>
            <a:off x="3265225" y="4096725"/>
            <a:ext cx="1323000" cy="677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b="1"/>
              <a:t>SRC</a:t>
            </a:r>
          </a:p>
          <a:p>
            <a:pPr lvl="0" algn="ctr" rtl="0">
              <a:buNone/>
            </a:pPr>
            <a:r>
              <a:rPr lang="en-US" sz="1100" i="1"/>
              <a:t>Ada 2012  &amp; SPARK 2014</a:t>
            </a:r>
          </a:p>
        </p:txBody>
      </p:sp>
      <p:sp>
        <p:nvSpPr>
          <p:cNvPr id="108" name="Shape 108"/>
          <p:cNvSpPr/>
          <p:nvPr/>
        </p:nvSpPr>
        <p:spPr>
          <a:xfrm rot="5429635">
            <a:off x="4045215" y="3595067"/>
            <a:ext cx="487218" cy="3369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19050" cap="flat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3265225" y="5468325"/>
            <a:ext cx="1323000" cy="6776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b="1"/>
              <a:t>Obj</a:t>
            </a:r>
          </a:p>
        </p:txBody>
      </p:sp>
      <p:sp>
        <p:nvSpPr>
          <p:cNvPr id="110" name="Shape 110"/>
          <p:cNvSpPr/>
          <p:nvPr/>
        </p:nvSpPr>
        <p:spPr>
          <a:xfrm rot="5429635">
            <a:off x="3683115" y="4938992"/>
            <a:ext cx="487218" cy="3369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190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1" name="Shape 111"/>
          <p:cNvSpPr txBox="1"/>
          <p:nvPr/>
        </p:nvSpPr>
        <p:spPr>
          <a:xfrm>
            <a:off x="5686925" y="1615450"/>
            <a:ext cx="2082599" cy="434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100" i="1"/>
              <a:t>HLR formalised as formal assertions in BLESS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039325" y="2768454"/>
            <a:ext cx="2082599" cy="609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100" i="1"/>
              <a:t>HLR formalised as model verification blocks in Simulink</a:t>
            </a:r>
          </a:p>
          <a:p>
            <a:pPr lvl="0" rtl="0">
              <a:buNone/>
            </a:pPr>
            <a:r>
              <a:rPr lang="en-US" sz="1100" i="1"/>
              <a:t>and assertions  in Ada 2012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281525" y="4218400"/>
            <a:ext cx="2082599" cy="434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100" i="1"/>
              <a:t>HLR and LLR formalised as formal assertions</a:t>
            </a:r>
          </a:p>
        </p:txBody>
      </p:sp>
      <p:sp>
        <p:nvSpPr>
          <p:cNvPr id="114" name="Shape 114"/>
          <p:cNvSpPr/>
          <p:nvPr/>
        </p:nvSpPr>
        <p:spPr>
          <a:xfrm>
            <a:off x="5050250" y="1710850"/>
            <a:ext cx="582000" cy="243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19050" cap="flat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457325" y="2936112"/>
            <a:ext cx="582000" cy="243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19050" cap="flat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4681975" y="4313775"/>
            <a:ext cx="582000" cy="243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19050" cap="flat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17" name="Shape 117"/>
          <p:cNvCxnSpPr>
            <a:stCxn id="111" idx="2"/>
            <a:endCxn id="112" idx="0"/>
          </p:cNvCxnSpPr>
          <p:nvPr/>
        </p:nvCxnSpPr>
        <p:spPr>
          <a:xfrm>
            <a:off x="6728224" y="2049850"/>
            <a:ext cx="352400" cy="718604"/>
          </a:xfrm>
          <a:prstGeom prst="straightConnector1">
            <a:avLst/>
          </a:prstGeom>
          <a:noFill/>
          <a:ln w="19050" cap="flat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8" name="Shape 118"/>
          <p:cNvCxnSpPr>
            <a:stCxn id="112" idx="2"/>
            <a:endCxn id="113" idx="0"/>
          </p:cNvCxnSpPr>
          <p:nvPr/>
        </p:nvCxnSpPr>
        <p:spPr>
          <a:xfrm flipH="1">
            <a:off x="6322824" y="3378054"/>
            <a:ext cx="757800" cy="840345"/>
          </a:xfrm>
          <a:prstGeom prst="straightConnector1">
            <a:avLst/>
          </a:prstGeom>
          <a:noFill/>
          <a:ln w="19050" cap="flat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9" name="Shape 119"/>
          <p:cNvSpPr txBox="1"/>
          <p:nvPr/>
        </p:nvSpPr>
        <p:spPr>
          <a:xfrm>
            <a:off x="6878450" y="2186250"/>
            <a:ext cx="1845899" cy="243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000" b="1"/>
              <a:t>preservation of integrity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652275" y="3676425"/>
            <a:ext cx="1845899" cy="243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000" b="1"/>
              <a:t>preservation of integrity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5225875" y="5493150"/>
            <a:ext cx="1426499" cy="243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100" i="1"/>
              <a:t>Traceability study &amp; run-time monitoring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4643875" y="5642000"/>
            <a:ext cx="582000" cy="243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9900FF"/>
          </a:solidFill>
          <a:ln w="19050" cap="flat">
            <a:solidFill>
              <a:srgbClr val="351C7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23" name="Shape 123"/>
          <p:cNvCxnSpPr>
            <a:stCxn id="113" idx="2"/>
            <a:endCxn id="121" idx="0"/>
          </p:cNvCxnSpPr>
          <p:nvPr/>
        </p:nvCxnSpPr>
        <p:spPr>
          <a:xfrm flipH="1">
            <a:off x="5939124" y="4652800"/>
            <a:ext cx="383699" cy="840349"/>
          </a:xfrm>
          <a:prstGeom prst="straightConnector1">
            <a:avLst/>
          </a:prstGeom>
          <a:noFill/>
          <a:ln w="19050" cap="flat">
            <a:solidFill>
              <a:srgbClr val="CC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4" name="Shape 124"/>
          <p:cNvSpPr txBox="1"/>
          <p:nvPr/>
        </p:nvSpPr>
        <p:spPr>
          <a:xfrm>
            <a:off x="6322825" y="5033650"/>
            <a:ext cx="1845899" cy="243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000" b="1"/>
              <a:t>preservation of integrity</a:t>
            </a:r>
          </a:p>
        </p:txBody>
      </p:sp>
      <p:sp>
        <p:nvSpPr>
          <p:cNvPr id="125" name="Shape 125"/>
          <p:cNvSpPr/>
          <p:nvPr/>
        </p:nvSpPr>
        <p:spPr>
          <a:xfrm>
            <a:off x="1298900" y="3293175"/>
            <a:ext cx="2921400" cy="1264200"/>
          </a:xfrm>
          <a:prstGeom prst="arc">
            <a:avLst>
              <a:gd name="adj1" fmla="val 3032768"/>
              <a:gd name="adj2" fmla="val 13871626"/>
            </a:avLst>
          </a:prstGeom>
          <a:noFill/>
          <a:ln w="9525" cap="flat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887475" y="1972687"/>
            <a:ext cx="2921400" cy="1264200"/>
          </a:xfrm>
          <a:prstGeom prst="arc">
            <a:avLst>
              <a:gd name="adj1" fmla="val 9624053"/>
              <a:gd name="adj2" fmla="val 13871626"/>
            </a:avLst>
          </a:prstGeom>
          <a:noFill/>
          <a:ln w="9525" cap="flat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220600" y="2726600"/>
            <a:ext cx="1500300" cy="718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b="1"/>
              <a:t>LLR</a:t>
            </a:r>
          </a:p>
          <a:p>
            <a:pPr lvl="0" algn="ctr" rtl="0">
              <a:buNone/>
            </a:pPr>
            <a:r>
              <a:rPr lang="en-US" sz="1100" i="1"/>
              <a:t>Simulink &amp; </a:t>
            </a:r>
          </a:p>
          <a:p>
            <a:pPr lvl="0" algn="ctr" rtl="0">
              <a:buNone/>
            </a:pPr>
            <a:r>
              <a:rPr lang="en-US" sz="1100" i="1"/>
              <a:t>Ada 2012  assertions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2809225" y="1571050"/>
            <a:ext cx="2082599" cy="5232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-US" b="1"/>
              <a:t>HLR</a:t>
            </a:r>
          </a:p>
          <a:p>
            <a:pPr lvl="0" algn="ctr" rtl="0">
              <a:buNone/>
            </a:pPr>
            <a:r>
              <a:rPr lang="en-US" sz="1100" i="1"/>
              <a:t>AADL System Model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63525" y="3767625"/>
            <a:ext cx="1845899" cy="243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000" i="1"/>
              <a:t>traceability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085400" y="2459075"/>
            <a:ext cx="1845899" cy="243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000" i="1"/>
              <a:t>traceability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792125" y="5071675"/>
            <a:ext cx="1845899" cy="243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-US" sz="1000" i="1"/>
              <a:t>traceability</a:t>
            </a:r>
          </a:p>
        </p:txBody>
      </p:sp>
      <p:sp>
        <p:nvSpPr>
          <p:cNvPr id="132" name="Shape 132"/>
          <p:cNvSpPr/>
          <p:nvPr/>
        </p:nvSpPr>
        <p:spPr>
          <a:xfrm rot="5429635">
            <a:off x="3342015" y="3612830"/>
            <a:ext cx="487218" cy="3369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19050" cap="flat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3" name="Shape 133"/>
          <p:cNvSpPr/>
          <p:nvPr/>
        </p:nvSpPr>
        <p:spPr>
          <a:xfrm rot="5429635">
            <a:off x="4386315" y="2278267"/>
            <a:ext cx="487218" cy="3369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AA84F"/>
          </a:solidFill>
          <a:ln w="19050" cap="flat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67543" y="1143000"/>
            <a:ext cx="8352900" cy="5333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None/>
            </a:pPr>
            <a:r>
              <a:rPr lang="en-US" dirty="0"/>
              <a:t>Languages:</a:t>
            </a:r>
          </a:p>
          <a:p>
            <a:pPr marL="457200" lvl="0" indent="-317500" rtl="0">
              <a:buClr>
                <a:srgbClr val="404040"/>
              </a:buClr>
              <a:buSzPct val="70000"/>
              <a:buFont typeface="Calibri"/>
              <a:buChar char="●"/>
            </a:pPr>
            <a:r>
              <a:rPr lang="en-US" dirty="0"/>
              <a:t>AADL architecture description language </a:t>
            </a:r>
          </a:p>
          <a:p>
            <a:pPr marL="457200" lvl="0" indent="-317500" rtl="0">
              <a:buClr>
                <a:srgbClr val="404040"/>
              </a:buClr>
              <a:buSzPct val="70000"/>
              <a:buFont typeface="Calibri"/>
              <a:buChar char="●"/>
            </a:pPr>
            <a:r>
              <a:rPr lang="en-US" dirty="0"/>
              <a:t>Simulink modeling language </a:t>
            </a:r>
          </a:p>
          <a:p>
            <a:pPr marL="457200" lvl="0" indent="-317500" rtl="0">
              <a:buClr>
                <a:srgbClr val="404040"/>
              </a:buClr>
              <a:buSzPct val="70000"/>
              <a:buFont typeface="Calibri"/>
              <a:buChar char="●"/>
            </a:pPr>
            <a:r>
              <a:rPr lang="en-US" dirty="0"/>
              <a:t>Ada 2012 programming language (with contracts)</a:t>
            </a:r>
          </a:p>
          <a:p>
            <a:pPr marL="457200" lvl="0" indent="-317500" rtl="0">
              <a:buClr>
                <a:srgbClr val="404040"/>
              </a:buClr>
              <a:buSzPct val="70000"/>
              <a:buFont typeface="Calibri"/>
              <a:buChar char="●"/>
            </a:pPr>
            <a:r>
              <a:rPr lang="en-US" dirty="0"/>
              <a:t>SPARK 2014 subset of Ada for formal </a:t>
            </a:r>
            <a:r>
              <a:rPr lang="en-US" dirty="0" smtClean="0"/>
              <a:t>verification</a:t>
            </a:r>
            <a:endParaRPr lang="en-US" dirty="0"/>
          </a:p>
          <a:p>
            <a:pPr marL="0" lvl="0" indent="0" rtl="0">
              <a:buNone/>
            </a:pPr>
            <a:r>
              <a:rPr lang="en-US" dirty="0"/>
              <a:t>Tools:</a:t>
            </a:r>
          </a:p>
          <a:p>
            <a:pPr marL="457200" lvl="0" indent="-317500" rtl="0">
              <a:buClr>
                <a:srgbClr val="404040"/>
              </a:buClr>
              <a:buSzPct val="116666"/>
              <a:buFont typeface="Arial"/>
              <a:buChar char="•"/>
            </a:pPr>
            <a:r>
              <a:rPr lang="en-US" dirty="0"/>
              <a:t>Ocarina code generator: AADL → Ada</a:t>
            </a:r>
          </a:p>
          <a:p>
            <a:pPr marL="457200" lvl="0" indent="-317500" rtl="0">
              <a:buClr>
                <a:srgbClr val="404040"/>
              </a:buClr>
              <a:buSzPct val="116666"/>
              <a:buFont typeface="Arial"/>
              <a:buChar char="•"/>
            </a:pPr>
            <a:r>
              <a:rPr lang="en-US" dirty="0"/>
              <a:t>GNAT Pro for Simulink (</a:t>
            </a:r>
            <a:r>
              <a:rPr lang="en-US" dirty="0" err="1"/>
              <a:t>qualifiable</a:t>
            </a:r>
            <a:r>
              <a:rPr lang="en-US" dirty="0"/>
              <a:t>): Simulink → Ada</a:t>
            </a:r>
          </a:p>
          <a:p>
            <a:pPr marL="457200" lvl="0" indent="-317500" rtl="0">
              <a:buClr>
                <a:srgbClr val="404040"/>
              </a:buClr>
              <a:buSzPct val="116666"/>
              <a:buFont typeface="Arial"/>
              <a:buChar char="•"/>
            </a:pPr>
            <a:r>
              <a:rPr lang="en-US" dirty="0"/>
              <a:t>SPARK formal verification toolset: SPARK → proofs</a:t>
            </a:r>
          </a:p>
          <a:p>
            <a:pPr marL="457200" lvl="0" indent="-317500" rtl="0">
              <a:buClr>
                <a:srgbClr val="404040"/>
              </a:buClr>
              <a:buSzPct val="116666"/>
              <a:buFont typeface="Arial"/>
              <a:buChar char="•"/>
            </a:pPr>
            <a:r>
              <a:rPr lang="en-US" dirty="0" err="1"/>
              <a:t>CodePeer</a:t>
            </a:r>
            <a:r>
              <a:rPr lang="en-US" dirty="0"/>
              <a:t> static analyzer: Ada → potential errors</a:t>
            </a:r>
          </a:p>
          <a:p>
            <a:pPr marL="457200" lvl="0" indent="-317500" rtl="0">
              <a:buClr>
                <a:srgbClr val="404040"/>
              </a:buClr>
              <a:buSzPct val="116666"/>
              <a:buFont typeface="Arial"/>
              <a:buChar char="•"/>
            </a:pPr>
            <a:r>
              <a:rPr lang="en-US" dirty="0"/>
              <a:t>GNAT Pro: Ada → executable</a:t>
            </a:r>
          </a:p>
          <a:p>
            <a:pPr marL="457200" lvl="0" indent="-317500" rtl="0">
              <a:buClr>
                <a:srgbClr val="404040"/>
              </a:buClr>
              <a:buSzPct val="116666"/>
              <a:buFont typeface="Arial"/>
              <a:buChar char="•"/>
            </a:pPr>
            <a:r>
              <a:rPr lang="en-US" dirty="0"/>
              <a:t>GNAT Dashboard: Ada → visualization of certification artifacts</a:t>
            </a:r>
          </a:p>
          <a:p>
            <a:pPr marL="457200" lvl="0" indent="-317500" rtl="0">
              <a:buClr>
                <a:srgbClr val="404040"/>
              </a:buClr>
              <a:buSzPct val="116666"/>
              <a:buFont typeface="Arial"/>
              <a:buChar char="•"/>
            </a:pPr>
            <a:r>
              <a:rPr lang="en-US" dirty="0"/>
              <a:t>Qualifying Machine (QM): artifacts → agile qualification management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12200" cy="533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US"/>
              <a:t>Our Choice of Languages and Tools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adl_primer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1482</Words>
  <Application>Microsoft Macintosh PowerPoint</Application>
  <PresentationFormat>Présentation à l'écran (4:3)</PresentationFormat>
  <Paragraphs>380</Paragraphs>
  <Slides>26</Slides>
  <Notes>26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28" baseType="lpstr">
      <vt:lpstr>Custom Theme</vt:lpstr>
      <vt:lpstr>aadl_primer</vt:lpstr>
      <vt:lpstr>Présentation PowerPoint</vt:lpstr>
      <vt:lpstr>Présentation PowerPoint</vt:lpstr>
      <vt:lpstr>The Original Nose Gear Challenge</vt:lpstr>
      <vt:lpstr>Solutions from 2nd Workshop (2011)</vt:lpstr>
      <vt:lpstr>The Extended Nose Gear Challenge</vt:lpstr>
      <vt:lpstr>Présentation PowerPoint</vt:lpstr>
      <vt:lpstr>System to Software Integrity Preservation</vt:lpstr>
      <vt:lpstr>System to Software Integrity Preservation</vt:lpstr>
      <vt:lpstr>Our Choice of Languages and Tools</vt:lpstr>
      <vt:lpstr>Présentation PowerPoint</vt:lpstr>
      <vt:lpstr>Présentation PowerPoint</vt:lpstr>
      <vt:lpstr>Présentation PowerPoint</vt:lpstr>
      <vt:lpstr>Présentation PowerPoint</vt:lpstr>
      <vt:lpstr>System-level Specification in AADL</vt:lpstr>
      <vt:lpstr>System-level Specification in AADL</vt:lpstr>
      <vt:lpstr>Simulink Model (LLR)</vt:lpstr>
      <vt:lpstr>Generated Code in SPARK</vt:lpstr>
      <vt:lpstr>Formal Specification and Verification in SPARK</vt:lpstr>
      <vt:lpstr>Formal Specification and Verification in SPARK</vt:lpstr>
      <vt:lpstr>Formal Specification and Verification in SPARK</vt:lpstr>
      <vt:lpstr>Summary of Verification Strategies for HLR 1 - 4</vt:lpstr>
      <vt:lpstr>Agile Management of Certification Artifacts</vt:lpstr>
      <vt:lpstr>Présentation PowerPoint</vt:lpstr>
      <vt:lpstr>Initial Experiments</vt:lpstr>
      <vt:lpstr>Preserving Integrity from Simulink to SPARK</vt:lpstr>
      <vt:lpstr>Warnings!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Yannick Moy</cp:lastModifiedBy>
  <cp:revision>7</cp:revision>
  <dcterms:modified xsi:type="dcterms:W3CDTF">2013-12-09T07:30:34Z</dcterms:modified>
</cp:coreProperties>
</file>