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30"/>
  </p:notesMasterIdLst>
  <p:sldIdLst>
    <p:sldId id="343" r:id="rId2"/>
    <p:sldId id="314" r:id="rId3"/>
    <p:sldId id="353" r:id="rId4"/>
    <p:sldId id="345" r:id="rId5"/>
    <p:sldId id="278" r:id="rId6"/>
    <p:sldId id="365" r:id="rId7"/>
    <p:sldId id="362" r:id="rId8"/>
    <p:sldId id="368" r:id="rId9"/>
    <p:sldId id="354" r:id="rId10"/>
    <p:sldId id="350" r:id="rId11"/>
    <p:sldId id="351" r:id="rId12"/>
    <p:sldId id="355" r:id="rId13"/>
    <p:sldId id="361" r:id="rId14"/>
    <p:sldId id="356" r:id="rId15"/>
    <p:sldId id="367" r:id="rId16"/>
    <p:sldId id="357" r:id="rId17"/>
    <p:sldId id="359" r:id="rId18"/>
    <p:sldId id="358" r:id="rId19"/>
    <p:sldId id="366" r:id="rId20"/>
    <p:sldId id="352" r:id="rId21"/>
    <p:sldId id="369" r:id="rId22"/>
    <p:sldId id="370" r:id="rId23"/>
    <p:sldId id="371" r:id="rId24"/>
    <p:sldId id="372" r:id="rId25"/>
    <p:sldId id="373" r:id="rId26"/>
    <p:sldId id="317" r:id="rId27"/>
    <p:sldId id="306" r:id="rId28"/>
    <p:sldId id="28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3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0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62CABF1A-C0BB-4D4A-8F40-BF2A3312AB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3" y="580293"/>
            <a:ext cx="4050061" cy="135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08/05/2017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08/05/2017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93440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Why3 as Intermediate Language for SPARK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619624"/>
            <a:ext cx="9144000" cy="1621665"/>
          </a:xfrm>
        </p:spPr>
        <p:txBody>
          <a:bodyPr>
            <a:normAutofit/>
          </a:bodyPr>
          <a:lstStyle/>
          <a:p>
            <a:r>
              <a:rPr lang="fr-FR" sz="3200" dirty="0"/>
              <a:t>Claire Dross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52450" y="5973585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Journées</a:t>
            </a:r>
            <a:r>
              <a:rPr lang="en-US" dirty="0">
                <a:solidFill>
                  <a:schemeClr val="bg1"/>
                </a:solidFill>
              </a:rPr>
              <a:t> GT </a:t>
            </a:r>
            <a:r>
              <a:rPr lang="en-US" dirty="0" err="1">
                <a:solidFill>
                  <a:schemeClr val="bg1"/>
                </a:solidFill>
              </a:rPr>
              <a:t>Verif</a:t>
            </a:r>
            <a:r>
              <a:rPr lang="en-US" dirty="0">
                <a:solidFill>
                  <a:schemeClr val="bg1"/>
                </a:solidFill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Proof Tool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466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GNATprove</a:t>
            </a:r>
            <a:r>
              <a:rPr lang="fr-FR" dirty="0"/>
              <a:t> – User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D7C58A-D7A1-4323-B6F5-83010DBAC932}"/>
              </a:ext>
            </a:extLst>
          </p:cNvPr>
          <p:cNvSpPr txBox="1"/>
          <p:nvPr/>
        </p:nvSpPr>
        <p:spPr>
          <a:xfrm>
            <a:off x="2619375" y="3599233"/>
            <a:ext cx="2319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SPARK Code + Contracts</a:t>
            </a:r>
          </a:p>
        </p:txBody>
      </p:sp>
      <p:sp>
        <p:nvSpPr>
          <p:cNvPr id="11" name="Flèche droite 49">
            <a:extLst>
              <a:ext uri="{FF2B5EF4-FFF2-40B4-BE49-F238E27FC236}">
                <a16:creationId xmlns:a16="http://schemas.microsoft.com/office/drawing/2014/main" id="{BFCEB9C6-F884-4E1B-8233-92B420D61286}"/>
              </a:ext>
            </a:extLst>
          </p:cNvPr>
          <p:cNvSpPr/>
          <p:nvPr/>
        </p:nvSpPr>
        <p:spPr>
          <a:xfrm>
            <a:off x="4966255" y="3817764"/>
            <a:ext cx="2581416" cy="39393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FEB8E40-F69D-4A89-A395-783CEA523D81}"/>
              </a:ext>
            </a:extLst>
          </p:cNvPr>
          <p:cNvSpPr/>
          <p:nvPr/>
        </p:nvSpPr>
        <p:spPr>
          <a:xfrm>
            <a:off x="5452321" y="3714443"/>
            <a:ext cx="1525265" cy="60057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CCFF40-75B4-4CC0-BBC5-983813F959DF}"/>
              </a:ext>
            </a:extLst>
          </p:cNvPr>
          <p:cNvSpPr txBox="1"/>
          <p:nvPr/>
        </p:nvSpPr>
        <p:spPr>
          <a:xfrm>
            <a:off x="5338493" y="3783899"/>
            <a:ext cx="178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GNATprove</a:t>
            </a:r>
            <a:endParaRPr lang="en-US" sz="2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876C17-5FEA-4FF3-9A23-C03473996690}"/>
              </a:ext>
            </a:extLst>
          </p:cNvPr>
          <p:cNvSpPr txBox="1"/>
          <p:nvPr/>
        </p:nvSpPr>
        <p:spPr>
          <a:xfrm>
            <a:off x="7763715" y="3599233"/>
            <a:ext cx="163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Verification</a:t>
            </a:r>
          </a:p>
          <a:p>
            <a:pPr algn="ctr"/>
            <a:r>
              <a:rPr lang="en-US" sz="2400" i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9509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èche droite 49">
            <a:extLst>
              <a:ext uri="{FF2B5EF4-FFF2-40B4-BE49-F238E27FC236}">
                <a16:creationId xmlns:a16="http://schemas.microsoft.com/office/drawing/2014/main" id="{AA260507-04CD-4B7C-B72C-13587BA5FD20}"/>
              </a:ext>
            </a:extLst>
          </p:cNvPr>
          <p:cNvSpPr/>
          <p:nvPr/>
        </p:nvSpPr>
        <p:spPr>
          <a:xfrm>
            <a:off x="3057524" y="3855864"/>
            <a:ext cx="6410325" cy="39393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995DCD0-0F67-4CEC-A552-A29B5D3256D9}"/>
              </a:ext>
            </a:extLst>
          </p:cNvPr>
          <p:cNvSpPr/>
          <p:nvPr/>
        </p:nvSpPr>
        <p:spPr>
          <a:xfrm>
            <a:off x="3714750" y="1769806"/>
            <a:ext cx="5009298" cy="480797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emi-tour 17">
            <a:extLst>
              <a:ext uri="{FF2B5EF4-FFF2-40B4-BE49-F238E27FC236}">
                <a16:creationId xmlns:a16="http://schemas.microsoft.com/office/drawing/2014/main" id="{A527EF03-D79D-45BC-B51F-264282E214C8}"/>
              </a:ext>
            </a:extLst>
          </p:cNvPr>
          <p:cNvSpPr/>
          <p:nvPr/>
        </p:nvSpPr>
        <p:spPr>
          <a:xfrm>
            <a:off x="3857625" y="2188082"/>
            <a:ext cx="4752976" cy="1436354"/>
          </a:xfrm>
          <a:prstGeom prst="uturnArrow">
            <a:avLst>
              <a:gd name="adj1" fmla="val 12394"/>
              <a:gd name="adj2" fmla="val 12967"/>
              <a:gd name="adj3" fmla="val 14113"/>
              <a:gd name="adj4" fmla="val 43750"/>
              <a:gd name="adj5" fmla="val 973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Analysis performed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355402-0690-4A79-A082-001A6871205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04AEF5-22F9-4A74-8D58-730FD71F55F9}"/>
              </a:ext>
            </a:extLst>
          </p:cNvPr>
          <p:cNvSpPr txBox="1"/>
          <p:nvPr/>
        </p:nvSpPr>
        <p:spPr>
          <a:xfrm>
            <a:off x="733311" y="3616203"/>
            <a:ext cx="232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SPARK Code + Contracts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29DC136-1952-41B2-97E1-47F69A790CC1}"/>
              </a:ext>
            </a:extLst>
          </p:cNvPr>
          <p:cNvSpPr txBox="1"/>
          <p:nvPr/>
        </p:nvSpPr>
        <p:spPr>
          <a:xfrm>
            <a:off x="9467849" y="3653983"/>
            <a:ext cx="163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Verification</a:t>
            </a:r>
          </a:p>
          <a:p>
            <a:pPr algn="ctr"/>
            <a:r>
              <a:rPr lang="en-US" sz="2400" i="1" dirty="0"/>
              <a:t>Results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9DA0AB3-4409-4C08-9D3F-546B57CB0B0C}"/>
              </a:ext>
            </a:extLst>
          </p:cNvPr>
          <p:cNvSpPr/>
          <p:nvPr/>
        </p:nvSpPr>
        <p:spPr>
          <a:xfrm>
            <a:off x="4806353" y="1912706"/>
            <a:ext cx="2000518" cy="7910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02BA1D-35BB-454F-A68F-CEC5C39209C7}"/>
              </a:ext>
            </a:extLst>
          </p:cNvPr>
          <p:cNvSpPr txBox="1"/>
          <p:nvPr/>
        </p:nvSpPr>
        <p:spPr>
          <a:xfrm>
            <a:off x="4874705" y="2057264"/>
            <a:ext cx="184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Flow Analysis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63D862B8-CE7D-4F53-880E-F4B99913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6" y="2110107"/>
            <a:ext cx="1298314" cy="1298314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CA27DEE6-AA80-46A0-AC2D-B68C1EC24A9A}"/>
              </a:ext>
            </a:extLst>
          </p:cNvPr>
          <p:cNvGrpSpPr/>
          <p:nvPr/>
        </p:nvGrpSpPr>
        <p:grpSpPr>
          <a:xfrm>
            <a:off x="3857625" y="3624624"/>
            <a:ext cx="4752975" cy="1448184"/>
            <a:chOff x="3857625" y="3624624"/>
            <a:chExt cx="4752975" cy="1448184"/>
          </a:xfrm>
        </p:grpSpPr>
        <p:sp>
          <p:nvSpPr>
            <p:cNvPr id="8" name="Flèche droite 49">
              <a:extLst>
                <a:ext uri="{FF2B5EF4-FFF2-40B4-BE49-F238E27FC236}">
                  <a16:creationId xmlns:a16="http://schemas.microsoft.com/office/drawing/2014/main" id="{8192C55D-2424-423E-8CB1-D126F86464CD}"/>
                </a:ext>
              </a:extLst>
            </p:cNvPr>
            <p:cNvSpPr/>
            <p:nvPr/>
          </p:nvSpPr>
          <p:spPr>
            <a:xfrm>
              <a:off x="3857625" y="3853624"/>
              <a:ext cx="4752975" cy="39393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173E04A2-2149-4F24-951C-A0F69F21D2ED}"/>
                </a:ext>
              </a:extLst>
            </p:cNvPr>
            <p:cNvSpPr/>
            <p:nvPr/>
          </p:nvSpPr>
          <p:spPr>
            <a:xfrm>
              <a:off x="4937969" y="3624624"/>
              <a:ext cx="1860633" cy="8897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F61EEF1-B91E-4088-9F85-03B2AC403C55}"/>
                </a:ext>
              </a:extLst>
            </p:cNvPr>
            <p:cNvSpPr txBox="1"/>
            <p:nvPr/>
          </p:nvSpPr>
          <p:spPr>
            <a:xfrm>
              <a:off x="4955247" y="3683344"/>
              <a:ext cx="1843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Deductive Proof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9D2BD01F-19CF-4ABA-9183-0E401CE95B27}"/>
                    </a:ext>
                  </a:extLst>
                </p:cNvPr>
                <p:cNvSpPr txBox="1"/>
                <p:nvPr/>
              </p:nvSpPr>
              <p:spPr>
                <a:xfrm>
                  <a:off x="7101023" y="3903610"/>
                  <a:ext cx="35143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9D2BD01F-19CF-4ABA-9183-0E401CE95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023" y="3903610"/>
                  <a:ext cx="351436" cy="707886"/>
                </a:xfrm>
                <a:prstGeom prst="rect">
                  <a:avLst/>
                </a:prstGeom>
                <a:blipFill>
                  <a:blip r:embed="rId3"/>
                  <a:stretch>
                    <a:fillRect l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6D3E69D-2232-4AD8-881F-ABE9DC9EDFB2}"/>
                    </a:ext>
                  </a:extLst>
                </p:cNvPr>
                <p:cNvSpPr txBox="1"/>
                <p:nvPr/>
              </p:nvSpPr>
              <p:spPr>
                <a:xfrm>
                  <a:off x="7602209" y="4053072"/>
                  <a:ext cx="35143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36D3E69D-2232-4AD8-881F-ABE9DC9ED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209" y="4053072"/>
                  <a:ext cx="351436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BC7209B-EFEB-49C2-9C57-4A4EDDFC005E}"/>
                    </a:ext>
                  </a:extLst>
                </p:cNvPr>
                <p:cNvSpPr txBox="1"/>
                <p:nvPr/>
              </p:nvSpPr>
              <p:spPr>
                <a:xfrm>
                  <a:off x="7325715" y="4364922"/>
                  <a:ext cx="35143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BC7209B-EFEB-49C2-9C57-4A4EDDFC00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715" y="4364922"/>
                  <a:ext cx="351436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D5F2BF0-418D-45DE-A6D1-2DCFC1091237}"/>
              </a:ext>
            </a:extLst>
          </p:cNvPr>
          <p:cNvGrpSpPr/>
          <p:nvPr/>
        </p:nvGrpSpPr>
        <p:grpSpPr>
          <a:xfrm>
            <a:off x="3857625" y="4476745"/>
            <a:ext cx="4998110" cy="1961148"/>
            <a:chOff x="3857625" y="4476745"/>
            <a:chExt cx="4998110" cy="1961148"/>
          </a:xfrm>
        </p:grpSpPr>
        <p:sp>
          <p:nvSpPr>
            <p:cNvPr id="14" name="Flèche : demi-tour 13">
              <a:extLst>
                <a:ext uri="{FF2B5EF4-FFF2-40B4-BE49-F238E27FC236}">
                  <a16:creationId xmlns:a16="http://schemas.microsoft.com/office/drawing/2014/main" id="{A90E323F-FA23-45B7-942D-3A5E7238FBDD}"/>
                </a:ext>
              </a:extLst>
            </p:cNvPr>
            <p:cNvSpPr/>
            <p:nvPr/>
          </p:nvSpPr>
          <p:spPr>
            <a:xfrm flipV="1">
              <a:off x="3857625" y="4476745"/>
              <a:ext cx="4752976" cy="1283910"/>
            </a:xfrm>
            <a:prstGeom prst="uturnArrow">
              <a:avLst>
                <a:gd name="adj1" fmla="val 14311"/>
                <a:gd name="adj2" fmla="val 12967"/>
                <a:gd name="adj3" fmla="val 12967"/>
                <a:gd name="adj4" fmla="val 43750"/>
                <a:gd name="adj5" fmla="val 9734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2ADF15B6-9F26-431A-AA7D-888572752659}"/>
                </a:ext>
              </a:extLst>
            </p:cNvPr>
            <p:cNvSpPr/>
            <p:nvPr/>
          </p:nvSpPr>
          <p:spPr>
            <a:xfrm>
              <a:off x="4798084" y="5111250"/>
              <a:ext cx="2157682" cy="129293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6396CE9-636C-4487-AB35-320CFE71B042}"/>
                </a:ext>
              </a:extLst>
            </p:cNvPr>
            <p:cNvSpPr txBox="1"/>
            <p:nvPr/>
          </p:nvSpPr>
          <p:spPr>
            <a:xfrm>
              <a:off x="4798084" y="5111250"/>
              <a:ext cx="2157682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Abstract Interpretation</a:t>
              </a:r>
            </a:p>
            <a:p>
              <a:pPr algn="ctr"/>
              <a:r>
                <a:rPr lang="en-US" sz="2400" dirty="0"/>
                <a:t>(</a:t>
              </a:r>
              <a:r>
                <a:rPr lang="en-US" sz="2400" dirty="0" err="1"/>
                <a:t>CodePeer</a:t>
              </a:r>
              <a:r>
                <a:rPr lang="en-US" sz="24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43AE95-13CB-4448-85C3-8917B1F35B6A}"/>
                    </a:ext>
                  </a:extLst>
                </p:cNvPr>
                <p:cNvSpPr txBox="1"/>
                <p:nvPr/>
              </p:nvSpPr>
              <p:spPr>
                <a:xfrm>
                  <a:off x="6657976" y="6037783"/>
                  <a:ext cx="219775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]2, 3]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∪[5, 7[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A843AE95-13CB-4448-85C3-8917B1F35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7976" y="6037783"/>
                  <a:ext cx="2197759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AC10D96D-E828-4993-BE6B-09394563D355}"/>
              </a:ext>
            </a:extLst>
          </p:cNvPr>
          <p:cNvSpPr txBox="1"/>
          <p:nvPr/>
        </p:nvSpPr>
        <p:spPr>
          <a:xfrm>
            <a:off x="2285941" y="6327227"/>
            <a:ext cx="178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GNATprove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09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Analysis performed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28A8CB-53D1-48CE-AE6A-BCC6CEAB5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60" y="1578092"/>
            <a:ext cx="6599593" cy="52489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2B36E2-2F8C-4112-92BC-C70E3C3D282B}"/>
              </a:ext>
            </a:extLst>
          </p:cNvPr>
          <p:cNvSpPr txBox="1"/>
          <p:nvPr/>
        </p:nvSpPr>
        <p:spPr>
          <a:xfrm>
            <a:off x="10027730" y="4533764"/>
            <a:ext cx="184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Flow Analysis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7D9ACAE-BA67-4BA0-B82D-E53594E95E00}"/>
              </a:ext>
            </a:extLst>
          </p:cNvPr>
          <p:cNvCxnSpPr>
            <a:cxnSpLocks/>
          </p:cNvCxnSpPr>
          <p:nvPr/>
        </p:nvCxnSpPr>
        <p:spPr>
          <a:xfrm flipH="1">
            <a:off x="7810500" y="4793172"/>
            <a:ext cx="2217231" cy="548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A7D46FC-4951-4A8E-8B06-1B414030CC9F}"/>
              </a:ext>
            </a:extLst>
          </p:cNvPr>
          <p:cNvCxnSpPr>
            <a:cxnSpLocks/>
          </p:cNvCxnSpPr>
          <p:nvPr/>
        </p:nvCxnSpPr>
        <p:spPr>
          <a:xfrm flipH="1">
            <a:off x="8105775" y="4880013"/>
            <a:ext cx="1921955" cy="732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5A275AE-B855-4694-804C-BA68F6D0EAB7}"/>
              </a:ext>
            </a:extLst>
          </p:cNvPr>
          <p:cNvCxnSpPr>
            <a:cxnSpLocks/>
          </p:cNvCxnSpPr>
          <p:nvPr/>
        </p:nvCxnSpPr>
        <p:spPr>
          <a:xfrm flipH="1">
            <a:off x="7810501" y="4995429"/>
            <a:ext cx="2217228" cy="1601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FB2E854-A9C4-4C1E-8B12-67F0C8E7C10F}"/>
              </a:ext>
            </a:extLst>
          </p:cNvPr>
          <p:cNvSpPr txBox="1"/>
          <p:nvPr/>
        </p:nvSpPr>
        <p:spPr>
          <a:xfrm>
            <a:off x="334339" y="4302931"/>
            <a:ext cx="224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Deductive Proof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5631CF-D5E0-4E29-8620-980589AD9F57}"/>
              </a:ext>
            </a:extLst>
          </p:cNvPr>
          <p:cNvSpPr txBox="1"/>
          <p:nvPr/>
        </p:nvSpPr>
        <p:spPr>
          <a:xfrm>
            <a:off x="334339" y="5602151"/>
            <a:ext cx="224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Abstract Interpretation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F361C43-CBF2-444F-895D-4D1FA2C48955}"/>
              </a:ext>
            </a:extLst>
          </p:cNvPr>
          <p:cNvCxnSpPr>
            <a:cxnSpLocks/>
          </p:cNvCxnSpPr>
          <p:nvPr/>
        </p:nvCxnSpPr>
        <p:spPr>
          <a:xfrm>
            <a:off x="2581275" y="4648200"/>
            <a:ext cx="1447800" cy="1147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0F9EBD-F6C3-4633-AC42-90DF062338D5}"/>
              </a:ext>
            </a:extLst>
          </p:cNvPr>
          <p:cNvCxnSpPr>
            <a:cxnSpLocks/>
          </p:cNvCxnSpPr>
          <p:nvPr/>
        </p:nvCxnSpPr>
        <p:spPr>
          <a:xfrm>
            <a:off x="2394339" y="5911224"/>
            <a:ext cx="1634736" cy="106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E5A1331-3008-460A-AB15-97B8F4CF424B}"/>
              </a:ext>
            </a:extLst>
          </p:cNvPr>
          <p:cNvCxnSpPr>
            <a:cxnSpLocks/>
          </p:cNvCxnSpPr>
          <p:nvPr/>
        </p:nvCxnSpPr>
        <p:spPr>
          <a:xfrm>
            <a:off x="2394339" y="6017649"/>
            <a:ext cx="1634736" cy="230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9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A81E2DB8-362A-49C1-B6E7-F2EA10681B82}"/>
              </a:ext>
            </a:extLst>
          </p:cNvPr>
          <p:cNvGrpSpPr/>
          <p:nvPr/>
        </p:nvGrpSpPr>
        <p:grpSpPr>
          <a:xfrm>
            <a:off x="965904" y="1844956"/>
            <a:ext cx="10050415" cy="3829003"/>
            <a:chOff x="965904" y="1844956"/>
            <a:chExt cx="10050415" cy="3829003"/>
          </a:xfrm>
        </p:grpSpPr>
        <p:sp>
          <p:nvSpPr>
            <p:cNvPr id="2" name="Flèche : en arc 1">
              <a:extLst>
                <a:ext uri="{FF2B5EF4-FFF2-40B4-BE49-F238E27FC236}">
                  <a16:creationId xmlns:a16="http://schemas.microsoft.com/office/drawing/2014/main" id="{836DD15A-74A3-4346-B627-D990DF0CE0EC}"/>
                </a:ext>
              </a:extLst>
            </p:cNvPr>
            <p:cNvSpPr/>
            <p:nvPr/>
          </p:nvSpPr>
          <p:spPr>
            <a:xfrm rot="523560" flipH="1" flipV="1">
              <a:off x="5574656" y="1844956"/>
              <a:ext cx="5441663" cy="3708601"/>
            </a:xfrm>
            <a:prstGeom prst="circularArrow">
              <a:avLst>
                <a:gd name="adj1" fmla="val 4286"/>
                <a:gd name="adj2" fmla="val 159816"/>
                <a:gd name="adj3" fmla="val 53873"/>
                <a:gd name="adj4" fmla="val 10538973"/>
                <a:gd name="adj5" fmla="val 818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Flèche : en arc 43">
              <a:extLst>
                <a:ext uri="{FF2B5EF4-FFF2-40B4-BE49-F238E27FC236}">
                  <a16:creationId xmlns:a16="http://schemas.microsoft.com/office/drawing/2014/main" id="{49FD7871-7730-45C0-8B3A-BE95EFEC2B10}"/>
                </a:ext>
              </a:extLst>
            </p:cNvPr>
            <p:cNvSpPr/>
            <p:nvPr/>
          </p:nvSpPr>
          <p:spPr>
            <a:xfrm rot="586026" flipH="1">
              <a:off x="2440016" y="2091868"/>
              <a:ext cx="3695469" cy="2694068"/>
            </a:xfrm>
            <a:prstGeom prst="circularArrow">
              <a:avLst>
                <a:gd name="adj1" fmla="val 5944"/>
                <a:gd name="adj2" fmla="val 331825"/>
                <a:gd name="adj3" fmla="val 372738"/>
                <a:gd name="adj4" fmla="val 11230847"/>
                <a:gd name="adj5" fmla="val 818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Flèche droite 49">
              <a:extLst>
                <a:ext uri="{FF2B5EF4-FFF2-40B4-BE49-F238E27FC236}">
                  <a16:creationId xmlns:a16="http://schemas.microsoft.com/office/drawing/2014/main" id="{D7318A22-5C69-4A5B-A10A-5A246CE867B8}"/>
                </a:ext>
              </a:extLst>
            </p:cNvPr>
            <p:cNvSpPr/>
            <p:nvPr/>
          </p:nvSpPr>
          <p:spPr>
            <a:xfrm rot="16937370" flipH="1">
              <a:off x="1786787" y="3694054"/>
              <a:ext cx="1462946" cy="393935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D3253C79-7511-47F3-A46B-E5411C66D617}"/>
                </a:ext>
              </a:extLst>
            </p:cNvPr>
            <p:cNvSpPr txBox="1"/>
            <p:nvPr/>
          </p:nvSpPr>
          <p:spPr>
            <a:xfrm>
              <a:off x="965904" y="4842962"/>
              <a:ext cx="163745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Verification</a:t>
              </a:r>
            </a:p>
            <a:p>
              <a:pPr algn="ctr"/>
              <a:r>
                <a:rPr lang="en-US" sz="2400" i="1" dirty="0"/>
                <a:t>Results</a:t>
              </a:r>
            </a:p>
          </p:txBody>
        </p:sp>
      </p:grpSp>
      <p:sp>
        <p:nvSpPr>
          <p:cNvPr id="46" name="Flèche : en arc 45">
            <a:extLst>
              <a:ext uri="{FF2B5EF4-FFF2-40B4-BE49-F238E27FC236}">
                <a16:creationId xmlns:a16="http://schemas.microsoft.com/office/drawing/2014/main" id="{6BBADF50-D53D-4859-8E9E-653791597EDE}"/>
              </a:ext>
            </a:extLst>
          </p:cNvPr>
          <p:cNvSpPr/>
          <p:nvPr/>
        </p:nvSpPr>
        <p:spPr>
          <a:xfrm>
            <a:off x="7436949" y="2088194"/>
            <a:ext cx="3110050" cy="2592147"/>
          </a:xfrm>
          <a:prstGeom prst="circularArrow">
            <a:avLst>
              <a:gd name="adj1" fmla="val 4197"/>
              <a:gd name="adj2" fmla="val 595212"/>
              <a:gd name="adj3" fmla="val 20531283"/>
              <a:gd name="adj4" fmla="val 12917107"/>
              <a:gd name="adj5" fmla="val 81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lèche : en arc 47">
            <a:extLst>
              <a:ext uri="{FF2B5EF4-FFF2-40B4-BE49-F238E27FC236}">
                <a16:creationId xmlns:a16="http://schemas.microsoft.com/office/drawing/2014/main" id="{60D6B0BC-3420-4FB3-9BFB-3580FC2362F4}"/>
              </a:ext>
            </a:extLst>
          </p:cNvPr>
          <p:cNvSpPr/>
          <p:nvPr/>
        </p:nvSpPr>
        <p:spPr>
          <a:xfrm rot="1226253" flipV="1">
            <a:off x="6906050" y="1420713"/>
            <a:ext cx="4314043" cy="2107198"/>
          </a:xfrm>
          <a:prstGeom prst="circularArrow">
            <a:avLst>
              <a:gd name="adj1" fmla="val 5068"/>
              <a:gd name="adj2" fmla="val 594583"/>
              <a:gd name="adj3" fmla="val 19659976"/>
              <a:gd name="adj4" fmla="val 13495974"/>
              <a:gd name="adj5" fmla="val 81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lèche : en arc 48">
            <a:extLst>
              <a:ext uri="{FF2B5EF4-FFF2-40B4-BE49-F238E27FC236}">
                <a16:creationId xmlns:a16="http://schemas.microsoft.com/office/drawing/2014/main" id="{49C1E6A3-8E7A-4790-9121-8EE448C8CF94}"/>
              </a:ext>
            </a:extLst>
          </p:cNvPr>
          <p:cNvSpPr/>
          <p:nvPr/>
        </p:nvSpPr>
        <p:spPr>
          <a:xfrm flipV="1">
            <a:off x="6541533" y="2517901"/>
            <a:ext cx="3937296" cy="2107198"/>
          </a:xfrm>
          <a:prstGeom prst="circularArrow">
            <a:avLst>
              <a:gd name="adj1" fmla="val 5745"/>
              <a:gd name="adj2" fmla="val 418750"/>
              <a:gd name="adj3" fmla="val 20434119"/>
              <a:gd name="adj4" fmla="val 13965590"/>
              <a:gd name="adj5" fmla="val 998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èche droite 49">
            <a:extLst>
              <a:ext uri="{FF2B5EF4-FFF2-40B4-BE49-F238E27FC236}">
                <a16:creationId xmlns:a16="http://schemas.microsoft.com/office/drawing/2014/main" id="{BC301DDE-484F-4BB0-A96A-7A51D139C526}"/>
              </a:ext>
            </a:extLst>
          </p:cNvPr>
          <p:cNvSpPr/>
          <p:nvPr/>
        </p:nvSpPr>
        <p:spPr>
          <a:xfrm rot="8607973" flipH="1" flipV="1">
            <a:off x="5997269" y="2885260"/>
            <a:ext cx="609455" cy="3939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 droite 49">
            <a:extLst>
              <a:ext uri="{FF2B5EF4-FFF2-40B4-BE49-F238E27FC236}">
                <a16:creationId xmlns:a16="http://schemas.microsoft.com/office/drawing/2014/main" id="{6F8DEB1F-6308-4D2B-9014-B41BBC5563E1}"/>
              </a:ext>
            </a:extLst>
          </p:cNvPr>
          <p:cNvSpPr/>
          <p:nvPr/>
        </p:nvSpPr>
        <p:spPr>
          <a:xfrm rot="12909541" flipH="1">
            <a:off x="5996966" y="3453956"/>
            <a:ext cx="609017" cy="3939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Deductive proof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355402-0690-4A79-A082-001A6871205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Flèche droite 49">
            <a:extLst>
              <a:ext uri="{FF2B5EF4-FFF2-40B4-BE49-F238E27FC236}">
                <a16:creationId xmlns:a16="http://schemas.microsoft.com/office/drawing/2014/main" id="{2FACA767-4CA0-43FA-BE91-77239B1C6308}"/>
              </a:ext>
            </a:extLst>
          </p:cNvPr>
          <p:cNvSpPr/>
          <p:nvPr/>
        </p:nvSpPr>
        <p:spPr>
          <a:xfrm>
            <a:off x="1895484" y="3128723"/>
            <a:ext cx="1872570" cy="3939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94BE63-4A85-433C-8439-9CB85EEB68F2}"/>
              </a:ext>
            </a:extLst>
          </p:cNvPr>
          <p:cNvSpPr txBox="1"/>
          <p:nvPr/>
        </p:nvSpPr>
        <p:spPr>
          <a:xfrm>
            <a:off x="163375" y="2919984"/>
            <a:ext cx="169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SPARK Code + Contracts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F169CF-08DA-4A4B-993A-79256B171901}"/>
              </a:ext>
            </a:extLst>
          </p:cNvPr>
          <p:cNvSpPr txBox="1"/>
          <p:nvPr/>
        </p:nvSpPr>
        <p:spPr>
          <a:xfrm>
            <a:off x="10341375" y="3222206"/>
            <a:ext cx="1637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Sat/</a:t>
            </a:r>
            <a:r>
              <a:rPr lang="en-US" sz="2400" i="1" dirty="0" err="1"/>
              <a:t>Unsat</a:t>
            </a:r>
            <a:endParaRPr lang="en-US" sz="2400" i="1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BD06FCE-46B6-474E-8221-080A8581DD74}"/>
              </a:ext>
            </a:extLst>
          </p:cNvPr>
          <p:cNvSpPr/>
          <p:nvPr/>
        </p:nvSpPr>
        <p:spPr>
          <a:xfrm>
            <a:off x="2014883" y="3094857"/>
            <a:ext cx="1460268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76D49C3-DB01-422A-A9D2-3318C8753EB6}"/>
              </a:ext>
            </a:extLst>
          </p:cNvPr>
          <p:cNvSpPr txBox="1"/>
          <p:nvPr/>
        </p:nvSpPr>
        <p:spPr>
          <a:xfrm>
            <a:off x="2041291" y="3094857"/>
            <a:ext cx="14624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Gnat2why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ADAC39-27C8-4FF5-9A3D-4CCC505345A0}"/>
              </a:ext>
            </a:extLst>
          </p:cNvPr>
          <p:cNvSpPr txBox="1"/>
          <p:nvPr/>
        </p:nvSpPr>
        <p:spPr>
          <a:xfrm>
            <a:off x="3722724" y="2622042"/>
            <a:ext cx="136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WhyML</a:t>
            </a:r>
            <a:r>
              <a:rPr lang="en-US" sz="2400" i="1" dirty="0"/>
              <a:t> Code + Contracts</a:t>
            </a:r>
          </a:p>
        </p:txBody>
      </p:sp>
      <p:sp>
        <p:nvSpPr>
          <p:cNvPr id="27" name="Flèche droite 49">
            <a:extLst>
              <a:ext uri="{FF2B5EF4-FFF2-40B4-BE49-F238E27FC236}">
                <a16:creationId xmlns:a16="http://schemas.microsoft.com/office/drawing/2014/main" id="{79261F91-6144-4E4C-8057-09490AEDA5D2}"/>
              </a:ext>
            </a:extLst>
          </p:cNvPr>
          <p:cNvSpPr/>
          <p:nvPr/>
        </p:nvSpPr>
        <p:spPr>
          <a:xfrm>
            <a:off x="5001240" y="3128723"/>
            <a:ext cx="1278501" cy="3939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B8DFA08-CBAE-46AE-AB3F-A5C90927D023}"/>
              </a:ext>
            </a:extLst>
          </p:cNvPr>
          <p:cNvSpPr/>
          <p:nvPr/>
        </p:nvSpPr>
        <p:spPr>
          <a:xfrm>
            <a:off x="5210789" y="3134386"/>
            <a:ext cx="1134654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6A0E4B3-10FF-42C2-8C96-79212C7ED31C}"/>
              </a:ext>
            </a:extLst>
          </p:cNvPr>
          <p:cNvSpPr txBox="1"/>
          <p:nvPr/>
        </p:nvSpPr>
        <p:spPr>
          <a:xfrm>
            <a:off x="5210790" y="3153436"/>
            <a:ext cx="11144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Why3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0E95A88-96CC-40D2-9805-94E8190C0D7B}"/>
              </a:ext>
            </a:extLst>
          </p:cNvPr>
          <p:cNvSpPr/>
          <p:nvPr/>
        </p:nvSpPr>
        <p:spPr>
          <a:xfrm>
            <a:off x="8235129" y="4104235"/>
            <a:ext cx="1308066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11B205-7FB6-4D4B-BFCA-712FA523FDEA}"/>
              </a:ext>
            </a:extLst>
          </p:cNvPr>
          <p:cNvSpPr txBox="1"/>
          <p:nvPr/>
        </p:nvSpPr>
        <p:spPr>
          <a:xfrm>
            <a:off x="8235129" y="4121842"/>
            <a:ext cx="13080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Alt-Ergo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3716626A-07AF-4B38-8CF7-E49F08DF2B54}"/>
              </a:ext>
            </a:extLst>
          </p:cNvPr>
          <p:cNvSpPr/>
          <p:nvPr/>
        </p:nvSpPr>
        <p:spPr>
          <a:xfrm>
            <a:off x="8235129" y="3109836"/>
            <a:ext cx="1308066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1109513-87F6-474B-8804-E438E7332163}"/>
              </a:ext>
            </a:extLst>
          </p:cNvPr>
          <p:cNvSpPr txBox="1"/>
          <p:nvPr/>
        </p:nvSpPr>
        <p:spPr>
          <a:xfrm>
            <a:off x="8235129" y="3127443"/>
            <a:ext cx="13080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CVC4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107882E-F1D3-4813-99B9-8D0FB0612A06}"/>
              </a:ext>
            </a:extLst>
          </p:cNvPr>
          <p:cNvSpPr/>
          <p:nvPr/>
        </p:nvSpPr>
        <p:spPr>
          <a:xfrm>
            <a:off x="8235129" y="2190744"/>
            <a:ext cx="1308066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D401556-9D88-49F2-AFCB-502412FB49A7}"/>
              </a:ext>
            </a:extLst>
          </p:cNvPr>
          <p:cNvSpPr txBox="1"/>
          <p:nvPr/>
        </p:nvSpPr>
        <p:spPr>
          <a:xfrm>
            <a:off x="8235129" y="2208351"/>
            <a:ext cx="13080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Z3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8675703-6933-4973-A913-020D5F249ACC}"/>
              </a:ext>
            </a:extLst>
          </p:cNvPr>
          <p:cNvSpPr txBox="1"/>
          <p:nvPr/>
        </p:nvSpPr>
        <p:spPr>
          <a:xfrm>
            <a:off x="6671063" y="2518361"/>
            <a:ext cx="121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SmtLib2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9164E5-9A79-402C-B3BF-E499F96020BC}"/>
              </a:ext>
            </a:extLst>
          </p:cNvPr>
          <p:cNvSpPr txBox="1"/>
          <p:nvPr/>
        </p:nvSpPr>
        <p:spPr>
          <a:xfrm>
            <a:off x="6635389" y="3751962"/>
            <a:ext cx="1217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Alt-Ergo input</a:t>
            </a:r>
          </a:p>
        </p:txBody>
      </p:sp>
    </p:spTree>
    <p:extLst>
      <p:ext uri="{BB962C8B-B14F-4D97-AF65-F5344CB8AC3E}">
        <p14:creationId xmlns:p14="http://schemas.microsoft.com/office/powerpoint/2010/main" val="14324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E6E4D-9288-4CBB-841B-A690CDCD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Deductive proof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9A43FC-52C3-48FE-86DA-4EB32482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15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7A7273-AC46-49CB-AA29-E7A5C4530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129" y="1866197"/>
            <a:ext cx="8250338" cy="44901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EAC352D-710F-480B-A10F-C09BCCF772B8}"/>
              </a:ext>
            </a:extLst>
          </p:cNvPr>
          <p:cNvSpPr txBox="1"/>
          <p:nvPr/>
        </p:nvSpPr>
        <p:spPr>
          <a:xfrm>
            <a:off x="334339" y="1902631"/>
            <a:ext cx="2246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Partially unproved check:</a:t>
            </a:r>
          </a:p>
          <a:p>
            <a:pPr algn="ctr"/>
            <a:r>
              <a:rPr lang="en-US" sz="2400" dirty="0"/>
              <a:t>Unproved part is highlighted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120C5BA-84F5-4F46-A13A-4775B72FB252}"/>
              </a:ext>
            </a:extLst>
          </p:cNvPr>
          <p:cNvCxnSpPr>
            <a:cxnSpLocks/>
          </p:cNvCxnSpPr>
          <p:nvPr/>
        </p:nvCxnSpPr>
        <p:spPr>
          <a:xfrm>
            <a:off x="2581275" y="2628900"/>
            <a:ext cx="1495425" cy="14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2E6D726-9C85-4D13-AE9C-ACB57F542009}"/>
              </a:ext>
            </a:extLst>
          </p:cNvPr>
          <p:cNvCxnSpPr>
            <a:cxnSpLocks/>
          </p:cNvCxnSpPr>
          <p:nvPr/>
        </p:nvCxnSpPr>
        <p:spPr>
          <a:xfrm>
            <a:off x="2581275" y="2771775"/>
            <a:ext cx="951854" cy="3390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4B65B37E-A54E-4D27-9925-25E42402090A}"/>
              </a:ext>
            </a:extLst>
          </p:cNvPr>
          <p:cNvSpPr txBox="1"/>
          <p:nvPr/>
        </p:nvSpPr>
        <p:spPr>
          <a:xfrm>
            <a:off x="334339" y="4382911"/>
            <a:ext cx="2246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More complex check requiring combination of provers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19D480-B258-43DF-9E09-3A5B9336F52E}"/>
              </a:ext>
            </a:extLst>
          </p:cNvPr>
          <p:cNvCxnSpPr>
            <a:cxnSpLocks/>
          </p:cNvCxnSpPr>
          <p:nvPr/>
        </p:nvCxnSpPr>
        <p:spPr>
          <a:xfrm flipV="1">
            <a:off x="2581274" y="4395787"/>
            <a:ext cx="1762126" cy="1004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372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lèche : en arc 33">
            <a:extLst>
              <a:ext uri="{FF2B5EF4-FFF2-40B4-BE49-F238E27FC236}">
                <a16:creationId xmlns:a16="http://schemas.microsoft.com/office/drawing/2014/main" id="{DD1E1D03-BEEF-45C6-8118-D84AE24C344B}"/>
              </a:ext>
            </a:extLst>
          </p:cNvPr>
          <p:cNvSpPr/>
          <p:nvPr/>
        </p:nvSpPr>
        <p:spPr>
          <a:xfrm rot="16622782" flipH="1" flipV="1">
            <a:off x="9308425" y="2478497"/>
            <a:ext cx="2141793" cy="2711113"/>
          </a:xfrm>
          <a:prstGeom prst="circularArrow">
            <a:avLst>
              <a:gd name="adj1" fmla="val 5547"/>
              <a:gd name="adj2" fmla="val 616223"/>
              <a:gd name="adj3" fmla="val 20361882"/>
              <a:gd name="adj4" fmla="val 11195840"/>
              <a:gd name="adj5" fmla="val 113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9A1F8A-EBA0-41FA-A898-90154B9755BE}"/>
              </a:ext>
            </a:extLst>
          </p:cNvPr>
          <p:cNvSpPr/>
          <p:nvPr/>
        </p:nvSpPr>
        <p:spPr>
          <a:xfrm>
            <a:off x="10274710" y="3618266"/>
            <a:ext cx="1680704" cy="1740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31E693F-0F0B-4743-ADBE-AE41999F48E4}"/>
              </a:ext>
            </a:extLst>
          </p:cNvPr>
          <p:cNvSpPr txBox="1"/>
          <p:nvPr/>
        </p:nvSpPr>
        <p:spPr>
          <a:xfrm>
            <a:off x="9075178" y="4199429"/>
            <a:ext cx="1365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SmtLib2</a:t>
            </a:r>
          </a:p>
          <a:p>
            <a:pPr algn="ctr"/>
            <a:r>
              <a:rPr lang="en-US" sz="2400" i="1" dirty="0"/>
              <a:t>Model</a:t>
            </a:r>
          </a:p>
        </p:txBody>
      </p:sp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BF225586-300D-4D8B-A27A-DBEF4BA61A9E}"/>
              </a:ext>
            </a:extLst>
          </p:cNvPr>
          <p:cNvSpPr/>
          <p:nvPr/>
        </p:nvSpPr>
        <p:spPr>
          <a:xfrm rot="16622782" flipH="1" flipV="1">
            <a:off x="9313341" y="2473580"/>
            <a:ext cx="2141793" cy="2711113"/>
          </a:xfrm>
          <a:prstGeom prst="circularArrow">
            <a:avLst>
              <a:gd name="adj1" fmla="val 5547"/>
              <a:gd name="adj2" fmla="val 616223"/>
              <a:gd name="adj3" fmla="val 20361882"/>
              <a:gd name="adj4" fmla="val 15593571"/>
              <a:gd name="adj5" fmla="val 113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4E68876-3CEB-42DA-A949-1F10DBC4D9A7}"/>
              </a:ext>
            </a:extLst>
          </p:cNvPr>
          <p:cNvGrpSpPr/>
          <p:nvPr/>
        </p:nvGrpSpPr>
        <p:grpSpPr>
          <a:xfrm>
            <a:off x="4643659" y="3620430"/>
            <a:ext cx="5740928" cy="2870055"/>
            <a:chOff x="4643659" y="3620430"/>
            <a:chExt cx="5740928" cy="2870055"/>
          </a:xfrm>
        </p:grpSpPr>
        <p:sp>
          <p:nvSpPr>
            <p:cNvPr id="36" name="Flèche : en arc 35">
              <a:extLst>
                <a:ext uri="{FF2B5EF4-FFF2-40B4-BE49-F238E27FC236}">
                  <a16:creationId xmlns:a16="http://schemas.microsoft.com/office/drawing/2014/main" id="{59A3D0DB-09A8-42E3-90CC-3794DF9103EE}"/>
                </a:ext>
              </a:extLst>
            </p:cNvPr>
            <p:cNvSpPr/>
            <p:nvPr/>
          </p:nvSpPr>
          <p:spPr>
            <a:xfrm rot="1102838" flipH="1">
              <a:off x="5925015" y="3620430"/>
              <a:ext cx="4459572" cy="2870055"/>
            </a:xfrm>
            <a:prstGeom prst="circularArrow">
              <a:avLst>
                <a:gd name="adj1" fmla="val 4197"/>
                <a:gd name="adj2" fmla="val 595212"/>
                <a:gd name="adj3" fmla="val 20531283"/>
                <a:gd name="adj4" fmla="val 14197493"/>
                <a:gd name="adj5" fmla="val 818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92B78586-571F-4A1D-BD45-47490CA0F457}"/>
                </a:ext>
              </a:extLst>
            </p:cNvPr>
            <p:cNvSpPr txBox="1"/>
            <p:nvPr/>
          </p:nvSpPr>
          <p:spPr>
            <a:xfrm>
              <a:off x="4643659" y="3868576"/>
              <a:ext cx="20878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Value + Variable Id + Source location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3DBA32E-6F54-4C01-9735-48D248E93794}"/>
              </a:ext>
            </a:extLst>
          </p:cNvPr>
          <p:cNvGrpSpPr/>
          <p:nvPr/>
        </p:nvGrpSpPr>
        <p:grpSpPr>
          <a:xfrm>
            <a:off x="698962" y="3701642"/>
            <a:ext cx="5622637" cy="2870055"/>
            <a:chOff x="698962" y="3701642"/>
            <a:chExt cx="5622637" cy="2870055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14AB2F2-234F-4636-9932-13910A7B308A}"/>
                </a:ext>
              </a:extLst>
            </p:cNvPr>
            <p:cNvSpPr txBox="1"/>
            <p:nvPr/>
          </p:nvSpPr>
          <p:spPr>
            <a:xfrm>
              <a:off x="698962" y="4426186"/>
              <a:ext cx="21766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Paths with counterexample values</a:t>
              </a:r>
            </a:p>
          </p:txBody>
        </p:sp>
        <p:sp>
          <p:nvSpPr>
            <p:cNvPr id="39" name="Flèche : en arc 38">
              <a:extLst>
                <a:ext uri="{FF2B5EF4-FFF2-40B4-BE49-F238E27FC236}">
                  <a16:creationId xmlns:a16="http://schemas.microsoft.com/office/drawing/2014/main" id="{827D354A-02AB-40A1-BA58-94081ED098C9}"/>
                </a:ext>
              </a:extLst>
            </p:cNvPr>
            <p:cNvSpPr/>
            <p:nvPr/>
          </p:nvSpPr>
          <p:spPr>
            <a:xfrm rot="1102838" flipH="1">
              <a:off x="1862027" y="3701642"/>
              <a:ext cx="4459572" cy="2870055"/>
            </a:xfrm>
            <a:prstGeom prst="circularArrow">
              <a:avLst>
                <a:gd name="adj1" fmla="val 4197"/>
                <a:gd name="adj2" fmla="val 595212"/>
                <a:gd name="adj3" fmla="val 20531283"/>
                <a:gd name="adj4" fmla="val 14740345"/>
                <a:gd name="adj5" fmla="val 818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7601" cy="909386"/>
          </a:xfrm>
        </p:spPr>
        <p:txBody>
          <a:bodyPr>
            <a:normAutofit/>
          </a:bodyPr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Deductive proof – Counterexamples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004FE60-9047-4024-BC41-DBC8EB9FE0C8}"/>
              </a:ext>
            </a:extLst>
          </p:cNvPr>
          <p:cNvSpPr txBox="1"/>
          <p:nvPr/>
        </p:nvSpPr>
        <p:spPr>
          <a:xfrm>
            <a:off x="482708" y="2422767"/>
            <a:ext cx="232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SPARK Code + Contracts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371E56-19BB-4CF7-9DA0-2166749B1375}"/>
              </a:ext>
            </a:extLst>
          </p:cNvPr>
          <p:cNvSpPr txBox="1"/>
          <p:nvPr/>
        </p:nvSpPr>
        <p:spPr>
          <a:xfrm>
            <a:off x="4704724" y="2221672"/>
            <a:ext cx="1879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WhyML</a:t>
            </a:r>
            <a:r>
              <a:rPr lang="en-US" sz="2400" i="1" dirty="0"/>
              <a:t> Code + Contracts</a:t>
            </a:r>
          </a:p>
          <a:p>
            <a:pPr algn="ctr"/>
            <a:r>
              <a:rPr lang="en-US" sz="2400" i="1" dirty="0"/>
              <a:t>+ Model Info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7C09988-1763-4B37-8B8A-1EBBD56C889C}"/>
              </a:ext>
            </a:extLst>
          </p:cNvPr>
          <p:cNvSpPr/>
          <p:nvPr/>
        </p:nvSpPr>
        <p:spPr>
          <a:xfrm>
            <a:off x="10647348" y="3483211"/>
            <a:ext cx="1308066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46A8DE-089E-430B-8BBB-82CBAEE1EA6A}"/>
              </a:ext>
            </a:extLst>
          </p:cNvPr>
          <p:cNvSpPr txBox="1"/>
          <p:nvPr/>
        </p:nvSpPr>
        <p:spPr>
          <a:xfrm>
            <a:off x="10647348" y="3500818"/>
            <a:ext cx="13080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CVC4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11098E4-DEAF-4A64-8FA1-C384292019A4}"/>
              </a:ext>
            </a:extLst>
          </p:cNvPr>
          <p:cNvSpPr txBox="1"/>
          <p:nvPr/>
        </p:nvSpPr>
        <p:spPr>
          <a:xfrm>
            <a:off x="8803228" y="2593739"/>
            <a:ext cx="171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SmtLib2 + </a:t>
            </a:r>
            <a:r>
              <a:rPr lang="en-US" sz="2400" i="1" dirty="0" err="1"/>
              <a:t>Get_Model</a:t>
            </a:r>
            <a:endParaRPr lang="en-US" sz="2400" i="1" dirty="0"/>
          </a:p>
        </p:txBody>
      </p:sp>
      <p:sp>
        <p:nvSpPr>
          <p:cNvPr id="30" name="Flèche : en arc 29">
            <a:extLst>
              <a:ext uri="{FF2B5EF4-FFF2-40B4-BE49-F238E27FC236}">
                <a16:creationId xmlns:a16="http://schemas.microsoft.com/office/drawing/2014/main" id="{7001B6F8-52C9-47E2-AF78-05B1567A6D5C}"/>
              </a:ext>
            </a:extLst>
          </p:cNvPr>
          <p:cNvSpPr/>
          <p:nvPr/>
        </p:nvSpPr>
        <p:spPr>
          <a:xfrm rot="1443243" flipV="1">
            <a:off x="4875561" y="775965"/>
            <a:ext cx="4459572" cy="2870055"/>
          </a:xfrm>
          <a:prstGeom prst="circularArrow">
            <a:avLst>
              <a:gd name="adj1" fmla="val 4197"/>
              <a:gd name="adj2" fmla="val 562493"/>
              <a:gd name="adj3" fmla="val 20531283"/>
              <a:gd name="adj4" fmla="val 16005701"/>
              <a:gd name="adj5" fmla="val 81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F2DF3D5-08E4-41A4-8B49-1BD5495DBAEE}"/>
              </a:ext>
            </a:extLst>
          </p:cNvPr>
          <p:cNvSpPr/>
          <p:nvPr/>
        </p:nvSpPr>
        <p:spPr>
          <a:xfrm>
            <a:off x="7273473" y="3490986"/>
            <a:ext cx="1134654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E91A19A-7C4C-4F1E-ADE0-0D9C62FCB5D4}"/>
              </a:ext>
            </a:extLst>
          </p:cNvPr>
          <p:cNvSpPr txBox="1"/>
          <p:nvPr/>
        </p:nvSpPr>
        <p:spPr>
          <a:xfrm>
            <a:off x="7273474" y="3510036"/>
            <a:ext cx="11144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Why3</a:t>
            </a:r>
          </a:p>
        </p:txBody>
      </p:sp>
      <p:sp>
        <p:nvSpPr>
          <p:cNvPr id="38" name="Flèche : en arc 37">
            <a:extLst>
              <a:ext uri="{FF2B5EF4-FFF2-40B4-BE49-F238E27FC236}">
                <a16:creationId xmlns:a16="http://schemas.microsoft.com/office/drawing/2014/main" id="{57488A85-B76B-4D38-848F-CDC846025BBE}"/>
              </a:ext>
            </a:extLst>
          </p:cNvPr>
          <p:cNvSpPr/>
          <p:nvPr/>
        </p:nvSpPr>
        <p:spPr>
          <a:xfrm rot="1443243" flipV="1">
            <a:off x="812573" y="857177"/>
            <a:ext cx="4459572" cy="2870055"/>
          </a:xfrm>
          <a:prstGeom prst="circularArrow">
            <a:avLst>
              <a:gd name="adj1" fmla="val 4197"/>
              <a:gd name="adj2" fmla="val 562493"/>
              <a:gd name="adj3" fmla="val 20531283"/>
              <a:gd name="adj4" fmla="val 16005701"/>
              <a:gd name="adj5" fmla="val 81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E585574-4909-4786-AD78-3DA7CE7DC28F}"/>
              </a:ext>
            </a:extLst>
          </p:cNvPr>
          <p:cNvSpPr/>
          <p:nvPr/>
        </p:nvSpPr>
        <p:spPr>
          <a:xfrm>
            <a:off x="2858024" y="3531000"/>
            <a:ext cx="1460268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4B53D94-E0CE-4D1B-905E-B4ED16D9C2A6}"/>
              </a:ext>
            </a:extLst>
          </p:cNvPr>
          <p:cNvSpPr txBox="1"/>
          <p:nvPr/>
        </p:nvSpPr>
        <p:spPr>
          <a:xfrm>
            <a:off x="2884432" y="3531000"/>
            <a:ext cx="14624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Gnat2why</a:t>
            </a:r>
          </a:p>
        </p:txBody>
      </p:sp>
    </p:spTree>
    <p:extLst>
      <p:ext uri="{BB962C8B-B14F-4D97-AF65-F5344CB8AC3E}">
        <p14:creationId xmlns:p14="http://schemas.microsoft.com/office/powerpoint/2010/main" val="23665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42D0210-EF8E-4D32-B2B7-82D6D4A7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82" y="1609725"/>
            <a:ext cx="6089414" cy="483635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7601" cy="909386"/>
          </a:xfrm>
        </p:spPr>
        <p:txBody>
          <a:bodyPr>
            <a:normAutofit/>
          </a:bodyPr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Deductive proof – Counterexamples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5E6221-2E90-44B5-A014-2EB204132122}"/>
              </a:ext>
            </a:extLst>
          </p:cNvPr>
          <p:cNvSpPr txBox="1"/>
          <p:nvPr/>
        </p:nvSpPr>
        <p:spPr>
          <a:xfrm>
            <a:off x="210514" y="5451168"/>
            <a:ext cx="2246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Reconstructed record value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987855-C48C-4AD6-B5B6-17E0AC0777E2}"/>
              </a:ext>
            </a:extLst>
          </p:cNvPr>
          <p:cNvSpPr txBox="1"/>
          <p:nvPr/>
        </p:nvSpPr>
        <p:spPr>
          <a:xfrm>
            <a:off x="210514" y="2984433"/>
            <a:ext cx="2444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Counterexample value at different program points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74D4A26-A41B-47DD-8901-E4B0BE8183F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654710" y="2984433"/>
            <a:ext cx="1650590" cy="600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9C49A04-AFCD-4F26-B035-92D3E14E132E}"/>
              </a:ext>
            </a:extLst>
          </p:cNvPr>
          <p:cNvCxnSpPr>
            <a:cxnSpLocks/>
          </p:cNvCxnSpPr>
          <p:nvPr/>
        </p:nvCxnSpPr>
        <p:spPr>
          <a:xfrm flipV="1">
            <a:off x="2381250" y="4638675"/>
            <a:ext cx="4210050" cy="1245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950E10D-D970-475A-A498-61FD526CC3F3}"/>
              </a:ext>
            </a:extLst>
          </p:cNvPr>
          <p:cNvCxnSpPr>
            <a:cxnSpLocks/>
          </p:cNvCxnSpPr>
          <p:nvPr/>
        </p:nvCxnSpPr>
        <p:spPr>
          <a:xfrm flipV="1">
            <a:off x="2724150" y="3400425"/>
            <a:ext cx="1514475" cy="361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44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e 66">
            <a:extLst>
              <a:ext uri="{FF2B5EF4-FFF2-40B4-BE49-F238E27FC236}">
                <a16:creationId xmlns:a16="http://schemas.microsoft.com/office/drawing/2014/main" id="{89FD9B47-A85E-4D10-B33B-DCFAA9E3D5EB}"/>
              </a:ext>
            </a:extLst>
          </p:cNvPr>
          <p:cNvGrpSpPr/>
          <p:nvPr/>
        </p:nvGrpSpPr>
        <p:grpSpPr>
          <a:xfrm>
            <a:off x="5251150" y="4571492"/>
            <a:ext cx="3195802" cy="1448500"/>
            <a:chOff x="5251150" y="4571492"/>
            <a:chExt cx="3195802" cy="1448500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199D7743-9E3C-448E-B7A8-DEECC9A8E40F}"/>
                </a:ext>
              </a:extLst>
            </p:cNvPr>
            <p:cNvSpPr/>
            <p:nvPr/>
          </p:nvSpPr>
          <p:spPr>
            <a:xfrm rot="16200000" flipH="1" flipV="1">
              <a:off x="6334701" y="3487941"/>
              <a:ext cx="1028700" cy="3195802"/>
            </a:xfrm>
            <a:prstGeom prst="circularArrow">
              <a:avLst>
                <a:gd name="adj1" fmla="val 17568"/>
                <a:gd name="adj2" fmla="val 2444862"/>
                <a:gd name="adj3" fmla="val 20057599"/>
                <a:gd name="adj4" fmla="val 7762542"/>
                <a:gd name="adj5" fmla="val 1837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DD34E38-7628-4688-95FB-D421687F9C24}"/>
                </a:ext>
              </a:extLst>
            </p:cNvPr>
            <p:cNvSpPr/>
            <p:nvPr/>
          </p:nvSpPr>
          <p:spPr>
            <a:xfrm>
              <a:off x="6585802" y="5070791"/>
              <a:ext cx="1680704" cy="949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lèche : en arc 47">
            <a:extLst>
              <a:ext uri="{FF2B5EF4-FFF2-40B4-BE49-F238E27FC236}">
                <a16:creationId xmlns:a16="http://schemas.microsoft.com/office/drawing/2014/main" id="{F8895423-A719-4DF4-9D9B-DE2383890212}"/>
              </a:ext>
            </a:extLst>
          </p:cNvPr>
          <p:cNvSpPr/>
          <p:nvPr/>
        </p:nvSpPr>
        <p:spPr>
          <a:xfrm rot="1443243" flipV="1">
            <a:off x="650600" y="2240532"/>
            <a:ext cx="4459572" cy="2870055"/>
          </a:xfrm>
          <a:prstGeom prst="circularArrow">
            <a:avLst>
              <a:gd name="adj1" fmla="val 4197"/>
              <a:gd name="adj2" fmla="val 562493"/>
              <a:gd name="adj3" fmla="val 20531283"/>
              <a:gd name="adj4" fmla="val 16005701"/>
              <a:gd name="adj5" fmla="val 81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Flèche : en arc 41">
            <a:extLst>
              <a:ext uri="{FF2B5EF4-FFF2-40B4-BE49-F238E27FC236}">
                <a16:creationId xmlns:a16="http://schemas.microsoft.com/office/drawing/2014/main" id="{956257EE-449F-473E-BDB3-2055045ECC92}"/>
              </a:ext>
            </a:extLst>
          </p:cNvPr>
          <p:cNvSpPr/>
          <p:nvPr/>
        </p:nvSpPr>
        <p:spPr>
          <a:xfrm rot="1111830">
            <a:off x="6952532" y="2607778"/>
            <a:ext cx="3779738" cy="2870055"/>
          </a:xfrm>
          <a:prstGeom prst="circularArrow">
            <a:avLst>
              <a:gd name="adj1" fmla="val 6121"/>
              <a:gd name="adj2" fmla="val 716608"/>
              <a:gd name="adj3" fmla="val 20546917"/>
              <a:gd name="adj4" fmla="val 14188944"/>
              <a:gd name="adj5" fmla="val 88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225" cy="909386"/>
          </a:xfrm>
        </p:spPr>
        <p:txBody>
          <a:bodyPr>
            <a:normAutofit/>
          </a:bodyPr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Deductive proof – Manual proof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355402-0690-4A79-A082-001A6871205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63B581-76D9-476F-B27C-2302D07E008E}"/>
              </a:ext>
            </a:extLst>
          </p:cNvPr>
          <p:cNvSpPr txBox="1"/>
          <p:nvPr/>
        </p:nvSpPr>
        <p:spPr>
          <a:xfrm>
            <a:off x="482708" y="2422767"/>
            <a:ext cx="2322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SPARK Code + Contracts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D5149FD-DC7B-4565-B4BD-7AD2AF41B49A}"/>
              </a:ext>
            </a:extLst>
          </p:cNvPr>
          <p:cNvSpPr txBox="1"/>
          <p:nvPr/>
        </p:nvSpPr>
        <p:spPr>
          <a:xfrm>
            <a:off x="5266699" y="2288427"/>
            <a:ext cx="1844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/>
              <a:t>WhyML</a:t>
            </a:r>
            <a:r>
              <a:rPr lang="en-US" sz="2400" i="1" dirty="0"/>
              <a:t> Code + Contracts</a:t>
            </a:r>
          </a:p>
          <a:p>
            <a:pPr algn="ctr"/>
            <a:r>
              <a:rPr lang="en-US" sz="2400" i="1" dirty="0"/>
              <a:t>+ Ada names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DD1647A-60F5-4D5A-95AE-5C166B11C18B}"/>
              </a:ext>
            </a:extLst>
          </p:cNvPr>
          <p:cNvSpPr txBox="1"/>
          <p:nvPr/>
        </p:nvSpPr>
        <p:spPr>
          <a:xfrm>
            <a:off x="4733701" y="5395895"/>
            <a:ext cx="2087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Proof task using Ada names</a:t>
            </a:r>
          </a:p>
        </p:txBody>
      </p:sp>
      <p:sp>
        <p:nvSpPr>
          <p:cNvPr id="34" name="Flèche droite 49">
            <a:extLst>
              <a:ext uri="{FF2B5EF4-FFF2-40B4-BE49-F238E27FC236}">
                <a16:creationId xmlns:a16="http://schemas.microsoft.com/office/drawing/2014/main" id="{12E726E0-A811-4A11-9F74-401381BD1505}"/>
              </a:ext>
            </a:extLst>
          </p:cNvPr>
          <p:cNvSpPr/>
          <p:nvPr/>
        </p:nvSpPr>
        <p:spPr>
          <a:xfrm>
            <a:off x="2804753" y="2642948"/>
            <a:ext cx="2348271" cy="3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D8C4DC2-BD84-4DDF-AE88-1C3EB115C91F}"/>
              </a:ext>
            </a:extLst>
          </p:cNvPr>
          <p:cNvSpPr/>
          <p:nvPr/>
        </p:nvSpPr>
        <p:spPr>
          <a:xfrm>
            <a:off x="3234467" y="2583231"/>
            <a:ext cx="1460268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B325E9B-1B25-4FB3-A169-64BF40BAF0FD}"/>
              </a:ext>
            </a:extLst>
          </p:cNvPr>
          <p:cNvSpPr txBox="1"/>
          <p:nvPr/>
        </p:nvSpPr>
        <p:spPr>
          <a:xfrm>
            <a:off x="3260875" y="2583231"/>
            <a:ext cx="14624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Gnat2why</a:t>
            </a:r>
          </a:p>
        </p:txBody>
      </p:sp>
      <p:sp>
        <p:nvSpPr>
          <p:cNvPr id="53" name="Flèche : en arc 52">
            <a:extLst>
              <a:ext uri="{FF2B5EF4-FFF2-40B4-BE49-F238E27FC236}">
                <a16:creationId xmlns:a16="http://schemas.microsoft.com/office/drawing/2014/main" id="{4C0467D5-D494-4F41-9B60-526A1CBA2A96}"/>
              </a:ext>
            </a:extLst>
          </p:cNvPr>
          <p:cNvSpPr/>
          <p:nvPr/>
        </p:nvSpPr>
        <p:spPr>
          <a:xfrm rot="16200000" flipH="1" flipV="1">
            <a:off x="6334701" y="3477819"/>
            <a:ext cx="1028700" cy="3195802"/>
          </a:xfrm>
          <a:prstGeom prst="circularArrow">
            <a:avLst>
              <a:gd name="adj1" fmla="val 17568"/>
              <a:gd name="adj2" fmla="val 2444862"/>
              <a:gd name="adj3" fmla="val 20057599"/>
              <a:gd name="adj4" fmla="val 15061208"/>
              <a:gd name="adj5" fmla="val 1837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èche droite 49">
            <a:extLst>
              <a:ext uri="{FF2B5EF4-FFF2-40B4-BE49-F238E27FC236}">
                <a16:creationId xmlns:a16="http://schemas.microsoft.com/office/drawing/2014/main" id="{D9286604-7BE9-445D-AD5D-6AA50D00E668}"/>
              </a:ext>
            </a:extLst>
          </p:cNvPr>
          <p:cNvSpPr/>
          <p:nvPr/>
        </p:nvSpPr>
        <p:spPr>
          <a:xfrm>
            <a:off x="7230091" y="2623978"/>
            <a:ext cx="3060836" cy="3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4B38CFF-67F6-497B-B693-4577E1601837}"/>
              </a:ext>
            </a:extLst>
          </p:cNvPr>
          <p:cNvSpPr/>
          <p:nvPr/>
        </p:nvSpPr>
        <p:spPr>
          <a:xfrm>
            <a:off x="8133981" y="2602361"/>
            <a:ext cx="1134654" cy="461665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1CD43E-CE99-4655-80D6-45E19D46EBFE}"/>
              </a:ext>
            </a:extLst>
          </p:cNvPr>
          <p:cNvSpPr txBox="1"/>
          <p:nvPr/>
        </p:nvSpPr>
        <p:spPr>
          <a:xfrm>
            <a:off x="8133982" y="2621411"/>
            <a:ext cx="11144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1643618-705C-4988-9760-59F72B5B9C87}"/>
              </a:ext>
            </a:extLst>
          </p:cNvPr>
          <p:cNvSpPr txBox="1"/>
          <p:nvPr/>
        </p:nvSpPr>
        <p:spPr>
          <a:xfrm>
            <a:off x="351202" y="3948465"/>
            <a:ext cx="186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Command</a:t>
            </a:r>
          </a:p>
          <a:p>
            <a:pPr algn="ctr"/>
            <a:r>
              <a:rPr lang="en-US" sz="2400" i="1" dirty="0"/>
              <a:t>using Ada names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AA4177D-E01D-44EE-BF92-9F2A6A778554}"/>
              </a:ext>
            </a:extLst>
          </p:cNvPr>
          <p:cNvSpPr txBox="1"/>
          <p:nvPr/>
        </p:nvSpPr>
        <p:spPr>
          <a:xfrm>
            <a:off x="4581301" y="3925133"/>
            <a:ext cx="1863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Command using Ada names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42589C59-9E9D-4DB0-8553-23B0CBEB6534}"/>
              </a:ext>
            </a:extLst>
          </p:cNvPr>
          <p:cNvGrpSpPr/>
          <p:nvPr/>
        </p:nvGrpSpPr>
        <p:grpSpPr>
          <a:xfrm>
            <a:off x="8186614" y="4598675"/>
            <a:ext cx="3195802" cy="1410536"/>
            <a:chOff x="8186614" y="4598675"/>
            <a:chExt cx="3195802" cy="1410536"/>
          </a:xfrm>
        </p:grpSpPr>
        <p:sp>
          <p:nvSpPr>
            <p:cNvPr id="45" name="Flèche : en arc 44">
              <a:extLst>
                <a:ext uri="{FF2B5EF4-FFF2-40B4-BE49-F238E27FC236}">
                  <a16:creationId xmlns:a16="http://schemas.microsoft.com/office/drawing/2014/main" id="{10FDF9EB-990B-4EB4-AB02-FE2DAD162535}"/>
                </a:ext>
              </a:extLst>
            </p:cNvPr>
            <p:cNvSpPr/>
            <p:nvPr/>
          </p:nvSpPr>
          <p:spPr>
            <a:xfrm rot="5400000" flipV="1">
              <a:off x="9270165" y="3515124"/>
              <a:ext cx="1028700" cy="3195802"/>
            </a:xfrm>
            <a:prstGeom prst="circularArrow">
              <a:avLst>
                <a:gd name="adj1" fmla="val 17568"/>
                <a:gd name="adj2" fmla="val 2444862"/>
                <a:gd name="adj3" fmla="val 20057599"/>
                <a:gd name="adj4" fmla="val 7762542"/>
                <a:gd name="adj5" fmla="val 1837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DCC43A-EF52-421A-A6A5-C3B804274474}"/>
                </a:ext>
              </a:extLst>
            </p:cNvPr>
            <p:cNvSpPr/>
            <p:nvPr/>
          </p:nvSpPr>
          <p:spPr>
            <a:xfrm>
              <a:off x="8610223" y="5060010"/>
              <a:ext cx="1680704" cy="949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Flèche : en arc 54">
            <a:extLst>
              <a:ext uri="{FF2B5EF4-FFF2-40B4-BE49-F238E27FC236}">
                <a16:creationId xmlns:a16="http://schemas.microsoft.com/office/drawing/2014/main" id="{1677EE3F-C2E6-4336-80E0-AD4A0D44EF1A}"/>
              </a:ext>
            </a:extLst>
          </p:cNvPr>
          <p:cNvSpPr/>
          <p:nvPr/>
        </p:nvSpPr>
        <p:spPr>
          <a:xfrm rot="5400000" flipV="1">
            <a:off x="9270165" y="3525443"/>
            <a:ext cx="1028700" cy="3195802"/>
          </a:xfrm>
          <a:prstGeom prst="circularArrow">
            <a:avLst>
              <a:gd name="adj1" fmla="val 17568"/>
              <a:gd name="adj2" fmla="val 2444862"/>
              <a:gd name="adj3" fmla="val 20057599"/>
              <a:gd name="adj4" fmla="val 15536014"/>
              <a:gd name="adj5" fmla="val 1837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lèche droite 49">
            <a:extLst>
              <a:ext uri="{FF2B5EF4-FFF2-40B4-BE49-F238E27FC236}">
                <a16:creationId xmlns:a16="http://schemas.microsoft.com/office/drawing/2014/main" id="{D4E2F80B-C8B2-413B-AD11-B433D27611B3}"/>
              </a:ext>
            </a:extLst>
          </p:cNvPr>
          <p:cNvSpPr/>
          <p:nvPr/>
        </p:nvSpPr>
        <p:spPr>
          <a:xfrm rot="2959479">
            <a:off x="6935055" y="4049138"/>
            <a:ext cx="1724316" cy="39393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lèche : en arc 48">
            <a:extLst>
              <a:ext uri="{FF2B5EF4-FFF2-40B4-BE49-F238E27FC236}">
                <a16:creationId xmlns:a16="http://schemas.microsoft.com/office/drawing/2014/main" id="{E7E29A70-AE71-4A97-AD9B-4C68BC57A8DC}"/>
              </a:ext>
            </a:extLst>
          </p:cNvPr>
          <p:cNvSpPr/>
          <p:nvPr/>
        </p:nvSpPr>
        <p:spPr>
          <a:xfrm rot="1102838" flipH="1">
            <a:off x="1700054" y="5084997"/>
            <a:ext cx="4459572" cy="2870055"/>
          </a:xfrm>
          <a:prstGeom prst="circularArrow">
            <a:avLst>
              <a:gd name="adj1" fmla="val 4197"/>
              <a:gd name="adj2" fmla="val 595212"/>
              <a:gd name="adj3" fmla="val 20531283"/>
              <a:gd name="adj4" fmla="val 14740345"/>
              <a:gd name="adj5" fmla="val 81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29B6F0-AEF2-4170-A099-0AF7701F7E42}"/>
              </a:ext>
            </a:extLst>
          </p:cNvPr>
          <p:cNvSpPr/>
          <p:nvPr/>
        </p:nvSpPr>
        <p:spPr>
          <a:xfrm>
            <a:off x="2821018" y="4716389"/>
            <a:ext cx="1308066" cy="83099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A1FBBF1-0D55-4DF1-82FC-DE0CA02F212B}"/>
              </a:ext>
            </a:extLst>
          </p:cNvPr>
          <p:cNvSpPr txBox="1"/>
          <p:nvPr/>
        </p:nvSpPr>
        <p:spPr>
          <a:xfrm>
            <a:off x="2821018" y="4716390"/>
            <a:ext cx="13080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SPARK IDE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F317C8D-CD02-49C8-8E93-6C55764462DE}"/>
              </a:ext>
            </a:extLst>
          </p:cNvPr>
          <p:cNvSpPr txBox="1"/>
          <p:nvPr/>
        </p:nvSpPr>
        <p:spPr>
          <a:xfrm>
            <a:off x="143393" y="5515780"/>
            <a:ext cx="2322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Proof tree + Verification Condition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DD8B92D-AB40-41D5-ABC3-FAF435AE7D58}"/>
              </a:ext>
            </a:extLst>
          </p:cNvPr>
          <p:cNvSpPr/>
          <p:nvPr/>
        </p:nvSpPr>
        <p:spPr>
          <a:xfrm>
            <a:off x="7448181" y="4493811"/>
            <a:ext cx="1519059" cy="121937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6B7FEFC-6C63-464F-A18E-A35644377068}"/>
              </a:ext>
            </a:extLst>
          </p:cNvPr>
          <p:cNvSpPr txBox="1"/>
          <p:nvPr/>
        </p:nvSpPr>
        <p:spPr>
          <a:xfrm>
            <a:off x="7448183" y="4512861"/>
            <a:ext cx="15190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Why3 interactive server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C37837E-76FC-441E-B86A-107861471A38}"/>
              </a:ext>
            </a:extLst>
          </p:cNvPr>
          <p:cNvSpPr txBox="1"/>
          <p:nvPr/>
        </p:nvSpPr>
        <p:spPr>
          <a:xfrm>
            <a:off x="10290927" y="2431210"/>
            <a:ext cx="163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Verification</a:t>
            </a:r>
          </a:p>
          <a:p>
            <a:pPr algn="ctr"/>
            <a:r>
              <a:rPr lang="en-US" sz="2400" i="1" dirty="0"/>
              <a:t>Results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7EB292C-3AC4-46D6-BF38-882F9B9D486C}"/>
              </a:ext>
            </a:extLst>
          </p:cNvPr>
          <p:cNvSpPr txBox="1"/>
          <p:nvPr/>
        </p:nvSpPr>
        <p:spPr>
          <a:xfrm>
            <a:off x="9860138" y="4684783"/>
            <a:ext cx="1713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Why3 session file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D443E03-1BD0-4B65-8DA5-183C6681A81C}"/>
              </a:ext>
            </a:extLst>
          </p:cNvPr>
          <p:cNvSpPr txBox="1"/>
          <p:nvPr/>
        </p:nvSpPr>
        <p:spPr>
          <a:xfrm rot="913945">
            <a:off x="7107480" y="1393247"/>
            <a:ext cx="3632341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6108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2" grpId="0"/>
      <p:bldP spid="53" grpId="0" animBg="1"/>
      <p:bldP spid="44" grpId="0"/>
      <p:bldP spid="47" grpId="0"/>
      <p:bldP spid="55" grpId="0" animBg="1"/>
      <p:bldP spid="52" grpId="0" animBg="1"/>
      <p:bldP spid="49" grpId="0" animBg="1"/>
      <p:bldP spid="27" grpId="0" animBg="1"/>
      <p:bldP spid="28" grpId="0"/>
      <p:bldP spid="43" grpId="0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2CA6423-3C33-4340-871A-B2D28B532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52" y="1838578"/>
            <a:ext cx="8707065" cy="4439270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225" cy="909386"/>
          </a:xfrm>
        </p:spPr>
        <p:txBody>
          <a:bodyPr>
            <a:normAutofit/>
          </a:bodyPr>
          <a:lstStyle/>
          <a:p>
            <a:r>
              <a:rPr lang="fr-FR" dirty="0" err="1"/>
              <a:t>GNATprove</a:t>
            </a:r>
            <a:r>
              <a:rPr lang="fr-FR" dirty="0"/>
              <a:t> – </a:t>
            </a:r>
            <a:r>
              <a:rPr lang="en-US" dirty="0"/>
              <a:t>Deductive proof – Manual proof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8404CC2-4D83-4411-B36C-8D09C6CB8051}"/>
              </a:ext>
            </a:extLst>
          </p:cNvPr>
          <p:cNvSpPr txBox="1"/>
          <p:nvPr/>
        </p:nvSpPr>
        <p:spPr>
          <a:xfrm>
            <a:off x="225333" y="2279569"/>
            <a:ext cx="1816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Verification condition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760C98A-CC9F-4DB8-9534-5A3D08F30998}"/>
              </a:ext>
            </a:extLst>
          </p:cNvPr>
          <p:cNvCxnSpPr>
            <a:cxnSpLocks/>
          </p:cNvCxnSpPr>
          <p:nvPr/>
        </p:nvCxnSpPr>
        <p:spPr>
          <a:xfrm>
            <a:off x="1918019" y="2980329"/>
            <a:ext cx="391793" cy="275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4FCA005-F6AB-4530-8DC5-C8A39B07189D}"/>
              </a:ext>
            </a:extLst>
          </p:cNvPr>
          <p:cNvCxnSpPr>
            <a:cxnSpLocks/>
          </p:cNvCxnSpPr>
          <p:nvPr/>
        </p:nvCxnSpPr>
        <p:spPr>
          <a:xfrm flipV="1">
            <a:off x="1992140" y="2143125"/>
            <a:ext cx="2122660" cy="194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D1A008C-8BB8-4347-B26D-FF1D8232E297}"/>
              </a:ext>
            </a:extLst>
          </p:cNvPr>
          <p:cNvSpPr txBox="1"/>
          <p:nvPr/>
        </p:nvSpPr>
        <p:spPr>
          <a:xfrm>
            <a:off x="273957" y="5510213"/>
            <a:ext cx="164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Commands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47670DB-D28E-4455-9704-F45575A41A45}"/>
              </a:ext>
            </a:extLst>
          </p:cNvPr>
          <p:cNvSpPr txBox="1"/>
          <p:nvPr/>
        </p:nvSpPr>
        <p:spPr>
          <a:xfrm>
            <a:off x="10812747" y="3122933"/>
            <a:ext cx="1150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Proof Tree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DD7F8A4-EE47-451D-9639-A4815548E164}"/>
              </a:ext>
            </a:extLst>
          </p:cNvPr>
          <p:cNvSpPr txBox="1"/>
          <p:nvPr/>
        </p:nvSpPr>
        <p:spPr>
          <a:xfrm>
            <a:off x="348078" y="3883249"/>
            <a:ext cx="1644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Ada name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CD41122F-64EB-435F-B776-370DFDBA3DEE}"/>
              </a:ext>
            </a:extLst>
          </p:cNvPr>
          <p:cNvCxnSpPr>
            <a:cxnSpLocks/>
          </p:cNvCxnSpPr>
          <p:nvPr/>
        </p:nvCxnSpPr>
        <p:spPr>
          <a:xfrm>
            <a:off x="1918019" y="5787001"/>
            <a:ext cx="361644" cy="415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DE733C5-B822-4275-898F-9D8CEB7A5429}"/>
              </a:ext>
            </a:extLst>
          </p:cNvPr>
          <p:cNvCxnSpPr>
            <a:cxnSpLocks/>
          </p:cNvCxnSpPr>
          <p:nvPr/>
        </p:nvCxnSpPr>
        <p:spPr>
          <a:xfrm flipH="1" flipV="1">
            <a:off x="10344150" y="3352800"/>
            <a:ext cx="603575" cy="104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9042CAE-A71F-493E-A3A8-D4EB2DCCB03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918019" y="5741046"/>
            <a:ext cx="391793" cy="23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0EE7A17-FF0F-40F5-A65A-C46F1ABD5E83}"/>
              </a:ext>
            </a:extLst>
          </p:cNvPr>
          <p:cNvCxnSpPr>
            <a:cxnSpLocks/>
          </p:cNvCxnSpPr>
          <p:nvPr/>
        </p:nvCxnSpPr>
        <p:spPr>
          <a:xfrm flipV="1">
            <a:off x="1992140" y="3601845"/>
            <a:ext cx="3503785" cy="531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2E6CCA77-58C7-4966-90E9-3CEFEFB74BDF}"/>
              </a:ext>
            </a:extLst>
          </p:cNvPr>
          <p:cNvSpPr txBox="1"/>
          <p:nvPr/>
        </p:nvSpPr>
        <p:spPr>
          <a:xfrm rot="913945">
            <a:off x="7107480" y="1393247"/>
            <a:ext cx="3632341" cy="6463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softEdge rad="3175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3792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– A language designed for safety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4EF1B-A8DF-4BE6-A66B-A833B9B60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typing</a:t>
            </a:r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Precise type constraints</a:t>
            </a:r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Multiple compile-time and run-time checks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2ECB17B-1F54-4B5E-8D05-EB5EAD9FF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15108"/>
              </p:ext>
            </p:extLst>
          </p:nvPr>
        </p:nvGraphicFramePr>
        <p:xfrm>
          <a:off x="838200" y="3744916"/>
          <a:ext cx="10515600" cy="70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7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 .. 100;</a:t>
                      </a:r>
                      <a:endParaRPr lang="en-US" sz="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 : Index := 0; </a:t>
                      </a:r>
                      <a:r>
                        <a:rPr lang="fr-FR" sz="2000" b="0" i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</a:t>
                      </a:r>
                      <a:r>
                        <a:rPr lang="en-US" sz="2000" b="0" i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raised CONSTRAINT_ERROR : range check failed</a:t>
                      </a:r>
                      <a:endParaRPr lang="en-GB" sz="2000" b="0" i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E02061F-6B1B-400A-B343-1888EF84C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427100"/>
              </p:ext>
            </p:extLst>
          </p:nvPr>
        </p:nvGraphicFramePr>
        <p:xfrm>
          <a:off x="838200" y="5047600"/>
          <a:ext cx="10515600" cy="70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A :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Nat_Array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(1 .. 2 =&gt; 5);</a:t>
                      </a:r>
                      <a:endParaRPr lang="en-US" sz="8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Y := A (3); </a:t>
                      </a:r>
                      <a:r>
                        <a:rPr lang="en-US" sz="2000" b="0" i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raised CONSTRAINT_ERROR : index check failed</a:t>
                      </a:r>
                      <a:endParaRPr lang="en-GB" sz="2000" b="0" i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EBEAC4F-F66E-49C4-9F23-373E022B7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20168"/>
              </p:ext>
            </p:extLst>
          </p:nvPr>
        </p:nvGraphicFramePr>
        <p:xfrm>
          <a:off x="866775" y="2332975"/>
          <a:ext cx="10515600" cy="700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 : </a:t>
                      </a:r>
                      <a:r>
                        <a:rPr lang="es-ES" sz="2000" b="0" i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</a:t>
                      </a:r>
                      <a:r>
                        <a:rPr lang="es-ES" sz="2000" b="0" i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0" i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Y : </a:t>
                      </a:r>
                      <a:r>
                        <a:rPr lang="es-ES" sz="2000" b="0" i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Float</a:t>
                      </a:r>
                      <a:r>
                        <a:rPr lang="es-ES" sz="2000" b="0" i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:= X / 2;  </a:t>
                      </a:r>
                      <a:r>
                        <a:rPr lang="es-ES" sz="2000" b="0" i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-- COMPILATION ERROR : </a:t>
                      </a:r>
                      <a:r>
                        <a:rPr lang="es-ES" sz="2000" b="0" i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</a:t>
                      </a:r>
                      <a:r>
                        <a:rPr lang="es-ES" sz="2000" b="0" i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s-ES" sz="2000" b="0" i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mismatch</a:t>
                      </a:r>
                      <a:endParaRPr lang="en-GB" sz="2000" b="0" i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3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WhyML</a:t>
            </a:r>
            <a:r>
              <a:rPr lang="en-US" dirty="0"/>
              <a:t> Translation of Ada Loops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0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4D7DF4C-E8D4-4F0E-B37B-951690F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Loops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9A6C2D-199A-434B-8913-2877B2A3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update of an array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r>
              <a:rPr lang="en-US" dirty="0"/>
              <a:t>Maximum value in a linked data structure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0CE7B7-097D-46AB-AA49-B95EABE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21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16F4F96-01EA-4B77-9E13-F065D6E18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15533"/>
              </p:ext>
            </p:extLst>
          </p:nvPr>
        </p:nvGraphicFramePr>
        <p:xfrm>
          <a:off x="838200" y="2300289"/>
          <a:ext cx="10515600" cy="161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Tasks’Range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Tasks (I).Status = Running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Tasks (I).Step := Tasks (I).Step + 1;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0FAC086-A7E3-4DE6-B315-FFB452619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872043"/>
              </p:ext>
            </p:extLst>
          </p:nvPr>
        </p:nvGraphicFramePr>
        <p:xfrm>
          <a:off x="838200" y="4556889"/>
          <a:ext cx="10515600" cy="191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  <a:endParaRPr lang="nl-NL" sz="20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nl-NL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nl-NL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Loop_Invariant</a:t>
                      </a:r>
                      <a:r>
                        <a:rPr lang="nl-NL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(Cursor &gt; 0);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 := Max (M,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List.Cells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(Cursor).Value);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Cursor := </a:t>
                      </a:r>
                      <a:r>
                        <a:rPr lang="en-GB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List.Cells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(Cursor).Next;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exit when 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Cursor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35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9A6C2D-199A-434B-8913-2877B2A3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translated as an infinite loop with raise…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to get Ada semantics of loop invariants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93D945E-EEF1-4A3C-8068-535DA32F3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87026"/>
              </p:ext>
            </p:extLst>
          </p:nvPr>
        </p:nvGraphicFramePr>
        <p:xfrm>
          <a:off x="6105527" y="2424114"/>
          <a:ext cx="5248273" cy="2528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do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chemeClr val="accent6"/>
                          </a:solidFill>
                          <a:latin typeface="Courier New" pitchFamily="49" charset="0"/>
                        </a:rPr>
                        <a:t>invariant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 !cursor &gt; 0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!cursor = 0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then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raise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done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 -&gt; ()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end</a:t>
                      </a:r>
                      <a:endParaRPr lang="en-GB" sz="2000" b="0" baseline="0" dirty="0">
                        <a:solidFill>
                          <a:srgbClr val="7030A0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175E1D0-3E65-4A8F-AFC8-FC91BB48F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79710"/>
              </p:ext>
            </p:extLst>
          </p:nvPr>
        </p:nvGraphicFramePr>
        <p:xfrm>
          <a:off x="6105526" y="2424114"/>
          <a:ext cx="5248273" cy="2833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!cursor &gt; 0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then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  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do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000" b="1" baseline="0" dirty="0">
                          <a:solidFill>
                            <a:schemeClr val="accent6"/>
                          </a:solidFill>
                          <a:latin typeface="Courier New" pitchFamily="49" charset="0"/>
                        </a:rPr>
                        <a:t>invariant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 … }</a:t>
                      </a:r>
                      <a:endParaRPr lang="en-US" sz="2000" b="1" baseline="0" dirty="0">
                        <a:solidFill>
                          <a:srgbClr val="7030A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…;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!cursor &lt;= 0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raise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L;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    done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  with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 -&gt; ()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end</a:t>
                      </a:r>
                      <a:endParaRPr lang="en-GB" sz="2000" b="0" baseline="0" dirty="0">
                        <a:solidFill>
                          <a:srgbClr val="7030A0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74D7DF4C-E8D4-4F0E-B37B-951690F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in Why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FBEF0FD-4B8E-4E72-9C2C-C111EDD20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81970"/>
              </p:ext>
            </p:extLst>
          </p:nvPr>
        </p:nvGraphicFramePr>
        <p:xfrm>
          <a:off x="838200" y="2424114"/>
          <a:ext cx="5191126" cy="2224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  <a:endParaRPr lang="nl-NL" sz="20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nl-NL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nl-NL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Loop_Invariant</a:t>
                      </a:r>
                      <a:r>
                        <a:rPr lang="nl-NL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       (Cursor &gt; 0);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fr-FR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exit when 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Cursor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baseline="0" dirty="0">
                        <a:solidFill>
                          <a:srgbClr val="7030A0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409D26F-6022-4B12-BF52-7F85A2C7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710041"/>
              </p:ext>
            </p:extLst>
          </p:nvPr>
        </p:nvGraphicFramePr>
        <p:xfrm>
          <a:off x="838200" y="2424114"/>
          <a:ext cx="5191126" cy="1309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05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while 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Cursor &gt; 0 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  <a:endParaRPr lang="nl-NL" sz="20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nl-NL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nl-NL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Loop_Invariant</a:t>
                      </a:r>
                      <a:r>
                        <a:rPr lang="nl-NL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(…);</a:t>
                      </a:r>
                      <a:endParaRPr lang="nl-NL" sz="20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…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9A6C2D-199A-434B-8913-2877B2A3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Ada, a loop invariant can be located anywhere in the 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beginning of the loop is unrolled before the loop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08A70CD-2055-4177-A8F7-A2B73A97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861740"/>
              </p:ext>
            </p:extLst>
          </p:nvPr>
        </p:nvGraphicFramePr>
        <p:xfrm>
          <a:off x="838200" y="2357439"/>
          <a:ext cx="10515600" cy="2955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Tasks’Range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Tasks (I).Status = Running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Tasks (I).Step := Tasks (I).Step + 1;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Loop_Invariant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(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 all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K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Tasks’First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.. I =&gt;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(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Tasks (K).Status = Running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Tasks (K).Step =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Tasks’Loop_Entry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(K).Step + 1));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itre 4">
            <a:extLst>
              <a:ext uri="{FF2B5EF4-FFF2-40B4-BE49-F238E27FC236}">
                <a16:creationId xmlns:a16="http://schemas.microsoft.com/office/drawing/2014/main" id="{74D7DF4C-E8D4-4F0E-B37B-951690F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Placement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0CE7B7-097D-46AB-AA49-B95EABE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23</a:t>
            </a:fld>
            <a:endParaRPr lang="fr-FR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95987B67-75D3-4A6E-9920-9DC33ED7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65858"/>
              </p:ext>
            </p:extLst>
          </p:nvPr>
        </p:nvGraphicFramePr>
        <p:xfrm>
          <a:off x="6105527" y="2424114"/>
          <a:ext cx="5248273" cy="271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  </a:t>
                      </a:r>
                      <a:endParaRPr lang="en-US" sz="24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do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chemeClr val="accent6"/>
                          </a:solidFill>
                          <a:latin typeface="Courier New" pitchFamily="49" charset="0"/>
                        </a:rPr>
                        <a:t>invariant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 …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endParaRPr lang="en-US" sz="24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  done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 -&gt; ()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end</a:t>
                      </a:r>
                      <a:endParaRPr lang="en-GB" sz="2000" b="0" baseline="0" dirty="0">
                        <a:solidFill>
                          <a:srgbClr val="7030A0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70EEF5E0-4EA6-4ACA-AF75-9DB35FE1E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08884"/>
              </p:ext>
            </p:extLst>
          </p:nvPr>
        </p:nvGraphicFramePr>
        <p:xfrm>
          <a:off x="838200" y="2424114"/>
          <a:ext cx="5191126" cy="2041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endParaRPr lang="nl-NL" sz="24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nl-NL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nl-NL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Loop_Invariant</a:t>
                      </a:r>
                      <a:r>
                        <a:rPr lang="nl-NL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(…);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endParaRPr lang="en-GB" sz="24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baseline="0" dirty="0">
                        <a:solidFill>
                          <a:srgbClr val="7030A0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7D3E3621-5142-43E9-BB57-6C2621746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94593"/>
              </p:ext>
            </p:extLst>
          </p:nvPr>
        </p:nvGraphicFramePr>
        <p:xfrm>
          <a:off x="838200" y="2781243"/>
          <a:ext cx="5191126" cy="39531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19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GB" sz="2000" b="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 Before loop invariant</a:t>
                      </a:r>
                    </a:p>
                  </a:txBody>
                  <a:tcPr marL="91430" marR="91430" marT="45259" marB="4525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932FBC12-6808-4649-9244-10E610B83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4929"/>
              </p:ext>
            </p:extLst>
          </p:nvPr>
        </p:nvGraphicFramePr>
        <p:xfrm>
          <a:off x="838200" y="3439420"/>
          <a:ext cx="5191126" cy="3953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19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GB" sz="2000" b="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 After loop invariant</a:t>
                      </a:r>
                    </a:p>
                  </a:txBody>
                  <a:tcPr marL="91430" marR="91430" marT="45259" marB="4525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07E18D78-5F61-4572-A76E-06F0A5B26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4920"/>
              </p:ext>
            </p:extLst>
          </p:nvPr>
        </p:nvGraphicFramePr>
        <p:xfrm>
          <a:off x="6096000" y="2771718"/>
          <a:ext cx="5257800" cy="39531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GB" sz="2000" b="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 Before loop invariant *)</a:t>
                      </a:r>
                    </a:p>
                  </a:txBody>
                  <a:tcPr marL="91430" marR="91430" marT="45259" marB="4525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4E9A2F84-90F4-41C2-A06C-6CF51917A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19836"/>
              </p:ext>
            </p:extLst>
          </p:nvPr>
        </p:nvGraphicFramePr>
        <p:xfrm>
          <a:off x="6105527" y="4110617"/>
          <a:ext cx="5248273" cy="39531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52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(* Before loop invariant *)</a:t>
                      </a:r>
                    </a:p>
                  </a:txBody>
                  <a:tcPr marL="91430" marR="91430" marT="45259" marB="45259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43B1E81F-4989-4900-90BB-71B29EE7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35538"/>
              </p:ext>
            </p:extLst>
          </p:nvPr>
        </p:nvGraphicFramePr>
        <p:xfrm>
          <a:off x="6105526" y="3733571"/>
          <a:ext cx="5248273" cy="3953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24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(* After loop invariant *)</a:t>
                      </a:r>
                    </a:p>
                  </a:txBody>
                  <a:tcPr marL="91430" marR="91430" marT="45259" marB="45259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9A6C2D-199A-434B-8913-2877B2A3950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Unmodified variables (why3 does this)</a:t>
            </a:r>
          </a:p>
          <a:p>
            <a:r>
              <a:rPr lang="en-US" dirty="0"/>
              <a:t>Range of variables (more generally type constraints)</a:t>
            </a:r>
          </a:p>
          <a:p>
            <a:r>
              <a:rPr lang="en-US" dirty="0"/>
              <a:t>Unmodified parts of variables (best effort)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4D7DF4C-E8D4-4F0E-B37B-951690F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Invariants (aka Frame Condition)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0CE7B7-097D-46AB-AA49-B95EABE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C637C5F-1D88-43FC-9317-8333C89C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18797"/>
              </p:ext>
            </p:extLst>
          </p:nvPr>
        </p:nvGraphicFramePr>
        <p:xfrm>
          <a:off x="838200" y="2366139"/>
          <a:ext cx="10515600" cy="191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  <a:endParaRPr lang="nl-NL" sz="20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nl-NL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pragma</a:t>
                      </a:r>
                      <a:r>
                        <a:rPr lang="nl-NL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nl-NL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Loop_Invariant</a:t>
                      </a:r>
                      <a:r>
                        <a:rPr lang="nl-NL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(Cursor &gt; 0);</a:t>
                      </a: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M := Max (M,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List.Cells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(Cursor).Value);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Cursor := </a:t>
                      </a:r>
                      <a:r>
                        <a:rPr lang="en-GB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List.Cells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(Cursor).Next;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exit when 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Cursor =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F4CD47C-392E-4D03-BD78-9E9D4C61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79775"/>
              </p:ext>
            </p:extLst>
          </p:nvPr>
        </p:nvGraphicFramePr>
        <p:xfrm>
          <a:off x="838200" y="4605339"/>
          <a:ext cx="10515600" cy="161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Tasks’Range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Tasks (I).Status = Running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Tasks (I).Step := Tasks (I).Step + 1;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01DEDC4-C26F-468F-A3CB-0AF6897BB7D7}"/>
              </a:ext>
            </a:extLst>
          </p:cNvPr>
          <p:cNvSpPr txBox="1"/>
          <p:nvPr/>
        </p:nvSpPr>
        <p:spPr>
          <a:xfrm>
            <a:off x="9153525" y="1918935"/>
            <a:ext cx="1597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 is not modified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522708C-1EEC-4149-ABF1-D8663986079E}"/>
              </a:ext>
            </a:extLst>
          </p:cNvPr>
          <p:cNvCxnSpPr>
            <a:cxnSpLocks/>
          </p:cNvCxnSpPr>
          <p:nvPr/>
        </p:nvCxnSpPr>
        <p:spPr>
          <a:xfrm flipH="1">
            <a:off x="7058025" y="2366139"/>
            <a:ext cx="2095500" cy="656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E0C69A4-6492-4CDA-9E8F-4854883AB02B}"/>
              </a:ext>
            </a:extLst>
          </p:cNvPr>
          <p:cNvSpPr txBox="1"/>
          <p:nvPr/>
        </p:nvSpPr>
        <p:spPr>
          <a:xfrm>
            <a:off x="8686800" y="4252560"/>
            <a:ext cx="2771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bounds of Tasks are not modified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856E22-4E7F-4F46-89C8-27AAB98F1BB5}"/>
              </a:ext>
            </a:extLst>
          </p:cNvPr>
          <p:cNvCxnSpPr>
            <a:cxnSpLocks/>
          </p:cNvCxnSpPr>
          <p:nvPr/>
        </p:nvCxnSpPr>
        <p:spPr>
          <a:xfrm flipH="1">
            <a:off x="7239000" y="4699764"/>
            <a:ext cx="1447800" cy="712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73D4012C-E55F-45F3-AEA2-72172427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11913"/>
              </p:ext>
            </p:extLst>
          </p:nvPr>
        </p:nvGraphicFramePr>
        <p:xfrm>
          <a:off x="838200" y="2955956"/>
          <a:ext cx="10515600" cy="1376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Index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is range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0 .. 100;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type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Cell_Array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 array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(Index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range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1 .. 100)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of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Cell;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Cursor : Index := </a:t>
                      </a:r>
                      <a:r>
                        <a:rPr lang="en-GB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List.Head</a:t>
                      </a:r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9C44C9A-EE2C-4A50-B7D0-737DE494541A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295900" y="4008450"/>
            <a:ext cx="4188235" cy="58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6EFF7EB4-B6FC-410E-8326-51FD612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7962"/>
              </p:ext>
            </p:extLst>
          </p:nvPr>
        </p:nvGraphicFramePr>
        <p:xfrm>
          <a:off x="838200" y="4620438"/>
          <a:ext cx="10515599" cy="161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try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while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True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do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chemeClr val="accent6"/>
                          </a:solidFill>
                          <a:latin typeface="Courier New" pitchFamily="49" charset="0"/>
                        </a:rPr>
                        <a:t>invariant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{ !cursor &gt; 0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chemeClr val="accent6"/>
                          </a:solidFill>
                          <a:latin typeface="Courier New" pitchFamily="49" charset="0"/>
                        </a:rPr>
                        <a:t>assume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{ 0 &lt;= !cursor &lt;= 100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…;</a:t>
                      </a: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AFC46A4-CDCE-4A59-B0EF-83AA0E745F45}"/>
              </a:ext>
            </a:extLst>
          </p:cNvPr>
          <p:cNvCxnSpPr>
            <a:cxnSpLocks/>
          </p:cNvCxnSpPr>
          <p:nvPr/>
        </p:nvCxnSpPr>
        <p:spPr>
          <a:xfrm flipH="1">
            <a:off x="6772275" y="4647390"/>
            <a:ext cx="2711860" cy="1161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1BC8480-A282-4A9A-8C01-B95D9AEC7046}"/>
              </a:ext>
            </a:extLst>
          </p:cNvPr>
          <p:cNvSpPr txBox="1"/>
          <p:nvPr/>
        </p:nvSpPr>
        <p:spPr>
          <a:xfrm>
            <a:off x="9484135" y="4174741"/>
            <a:ext cx="2533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Cursor stays in the range of Cells</a:t>
            </a:r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4F0F462D-ED8F-4A37-827D-9876A4AF8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20671"/>
              </p:ext>
            </p:extLst>
          </p:nvPr>
        </p:nvGraphicFramePr>
        <p:xfrm>
          <a:off x="838200" y="3433764"/>
          <a:ext cx="10515600" cy="161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for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Tasks’Range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Tasks (I).Status = Running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then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Tasks (I).Step := Tasks (I).Step + 1;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 loop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;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DA59496C-19E1-48DA-904C-40B5EB330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18428"/>
              </p:ext>
            </p:extLst>
          </p:nvPr>
        </p:nvGraphicFramePr>
        <p:xfrm>
          <a:off x="838200" y="5211826"/>
          <a:ext cx="10515599" cy="104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4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6"/>
                          </a:solidFill>
                          <a:latin typeface="Courier New" pitchFamily="49" charset="0"/>
                        </a:rPr>
                        <a:t>assume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{ (</a:t>
                      </a:r>
                      <a:r>
                        <a:rPr lang="en-US" sz="2000" b="1" baseline="0" dirty="0" err="1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forall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k : int. first &lt;= k &lt;= last -&gt;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(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&lt; k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then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tasks[k] =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tasks_loop_entry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[k]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  </a:t>
                      </a:r>
                      <a:r>
                        <a:rPr lang="en-US" sz="2000" b="1" baseline="0" dirty="0">
                          <a:solidFill>
                            <a:srgbClr val="7030A0"/>
                          </a:solidFill>
                          <a:latin typeface="Courier New" pitchFamily="49" charset="0"/>
                        </a:rPr>
                        <a:t>else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tasks[k].status =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tasks_loop_entry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[k].status)) };</a:t>
                      </a: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7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3" grpId="0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2EFECB00-D4AA-4E79-8E59-C34CC1157912}"/>
              </a:ext>
            </a:extLst>
          </p:cNvPr>
          <p:cNvSpPr txBox="1"/>
          <p:nvPr/>
        </p:nvSpPr>
        <p:spPr>
          <a:xfrm>
            <a:off x="9315450" y="4765824"/>
            <a:ext cx="180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proved in less than 1 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A33E4FD-768A-455B-8F2A-DAC311C9100A}"/>
              </a:ext>
            </a:extLst>
          </p:cNvPr>
          <p:cNvSpPr txBox="1"/>
          <p:nvPr/>
        </p:nvSpPr>
        <p:spPr>
          <a:xfrm>
            <a:off x="9183482" y="2238151"/>
            <a:ext cx="1751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iterations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3D5A9C1-E938-4376-9895-528FAF8A37F3}"/>
              </a:ext>
            </a:extLst>
          </p:cNvPr>
          <p:cNvSpPr txBox="1"/>
          <p:nvPr/>
        </p:nvSpPr>
        <p:spPr>
          <a:xfrm>
            <a:off x="9315450" y="4765824"/>
            <a:ext cx="1809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proved in nearly 20s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4D7DF4C-E8D4-4F0E-B37B-951690FB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 of Small For Loops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9A6C2D-199A-434B-8913-2877B2A3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8525"/>
          </a:xfrm>
        </p:spPr>
        <p:txBody>
          <a:bodyPr/>
          <a:lstStyle/>
          <a:p>
            <a:r>
              <a:rPr lang="en-US" dirty="0"/>
              <a:t>Avoid having to write an invariant…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… but may cause verification to timeout.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0CE7B7-097D-46AB-AA49-B95EABE5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25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CC34A7-2FF1-4348-A780-E630644B1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89" y="2276251"/>
            <a:ext cx="6742294" cy="357884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4B609B6-943D-490A-950F-3A6D154B4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21" y="2333409"/>
            <a:ext cx="6742295" cy="351494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DF19ABE-24B0-4348-90A7-21003205AE4E}"/>
              </a:ext>
            </a:extLst>
          </p:cNvPr>
          <p:cNvSpPr txBox="1"/>
          <p:nvPr/>
        </p:nvSpPr>
        <p:spPr>
          <a:xfrm>
            <a:off x="9183482" y="2238151"/>
            <a:ext cx="1597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iterations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78043F4-364E-4461-8D34-F4A45E9E33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43600" y="2421360"/>
            <a:ext cx="3239882" cy="476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E6366EB-5F79-47AD-8B63-BA433AF60A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372226" y="5181323"/>
            <a:ext cx="2943224" cy="552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  <p:bldP spid="6" grpId="0" uiExpand="1" build="p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0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1B8B20DF-44C5-41F9-BE4A-2EB6C722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Why3 as Intermediate Language for SPARK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0C2A21A-C2B8-446B-9943-259F56D41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951"/>
            <a:ext cx="10515600" cy="4470400"/>
          </a:xfrm>
        </p:spPr>
        <p:txBody>
          <a:bodyPr>
            <a:normAutofit/>
          </a:bodyPr>
          <a:lstStyle/>
          <a:p>
            <a:r>
              <a:rPr lang="en-US" dirty="0"/>
              <a:t>Deductive proof on an expressive language</a:t>
            </a:r>
          </a:p>
          <a:p>
            <a:pPr lvl="1"/>
            <a:r>
              <a:rPr lang="en-US" dirty="0"/>
              <a:t>Real world imperative language used in industry</a:t>
            </a:r>
          </a:p>
          <a:p>
            <a:pPr lvl="1"/>
            <a:r>
              <a:rPr lang="en-US" dirty="0"/>
              <a:t>Powerful specification features</a:t>
            </a:r>
          </a:p>
          <a:p>
            <a:r>
              <a:rPr lang="en-US" dirty="0"/>
              <a:t>Tight integration with Why3 to offer smooth user interaction</a:t>
            </a:r>
          </a:p>
          <a:p>
            <a:pPr lvl="1"/>
            <a:r>
              <a:rPr lang="en-US" dirty="0"/>
              <a:t>Multiple provers and strategies</a:t>
            </a:r>
          </a:p>
          <a:p>
            <a:pPr lvl="1"/>
            <a:r>
              <a:rPr lang="en-US" dirty="0"/>
              <a:t>Counterexamples</a:t>
            </a:r>
          </a:p>
          <a:p>
            <a:pPr lvl="1"/>
            <a:r>
              <a:rPr lang="en-US" dirty="0"/>
              <a:t>Interactive proof</a:t>
            </a:r>
          </a:p>
          <a:p>
            <a:r>
              <a:rPr lang="en-US" dirty="0"/>
              <a:t>Finetuned translation to enhance provability</a:t>
            </a:r>
          </a:p>
          <a:p>
            <a:pPr lvl="1"/>
            <a:r>
              <a:rPr lang="en-US" dirty="0"/>
              <a:t>Preserve SPARK semantics</a:t>
            </a:r>
          </a:p>
          <a:p>
            <a:pPr lvl="1"/>
            <a:r>
              <a:rPr lang="en-US" dirty="0"/>
              <a:t>Adapt to underlying technology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49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1844069"/>
            <a:ext cx="10515600" cy="4351338"/>
          </a:xfrm>
        </p:spPr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err="1"/>
              <a:t>toolset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</a:t>
            </a:r>
            <a:r>
              <a:rPr lang="fr-FR" sz="2400" dirty="0" err="1">
                <a:solidFill>
                  <a:srgbClr val="0070C0"/>
                </a:solidFill>
              </a:rPr>
              <a:t>sparkpro</a:t>
            </a:r>
            <a:r>
              <a:rPr lang="fr-FR" sz="2400" dirty="0">
                <a:solidFill>
                  <a:srgbClr val="0070C0"/>
                </a:solidFill>
              </a:rPr>
              <a:t>    http:// 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</a:t>
            </a:r>
            <a:r>
              <a:rPr lang="fr-FR" sz="2400" dirty="0" err="1">
                <a:solidFill>
                  <a:srgbClr val="0070C0"/>
                </a:solidFill>
              </a:rPr>
              <a:t>community</a:t>
            </a:r>
            <a:endParaRPr lang="fr-FR" sz="2400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source code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https://github.com/AdaCore/spark2014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err="1"/>
              <a:t>reference</a:t>
            </a:r>
            <a:r>
              <a:rPr lang="fr-FR" sz="2400" dirty="0"/>
              <a:t> documents (</a:t>
            </a:r>
            <a:r>
              <a:rPr lang="fr-FR" sz="2400" dirty="0" err="1"/>
              <a:t>User’s</a:t>
            </a:r>
            <a:r>
              <a:rPr lang="fr-FR" sz="2400" dirty="0"/>
              <a:t> Guide + Reference </a:t>
            </a:r>
            <a:r>
              <a:rPr lang="fr-FR" sz="2400" dirty="0" err="1"/>
              <a:t>Manual</a:t>
            </a:r>
            <a:r>
              <a:rPr lang="fr-FR" sz="2400" dirty="0"/>
              <a:t>)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https://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/documentation/#SPARK</a:t>
            </a:r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online training</a:t>
            </a: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dirty="0">
                <a:solidFill>
                  <a:srgbClr val="0070C0"/>
                </a:solidFill>
              </a:rPr>
              <a:t>http://u.adacore.com</a:t>
            </a:r>
            <a:endParaRPr lang="en-US" sz="2400" u="sng" dirty="0">
              <a:solidFill>
                <a:srgbClr val="0070C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8839B-2376-462D-A580-41D68699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 2012 – </a:t>
            </a:r>
            <a:r>
              <a:rPr lang="en-US" dirty="0"/>
              <a:t>Programming</a:t>
            </a:r>
            <a:r>
              <a:rPr lang="fr-FR" dirty="0"/>
              <a:t> by </a:t>
            </a:r>
            <a:r>
              <a:rPr lang="en-US" dirty="0"/>
              <a:t>contracts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FC6F91-5F6C-48DF-8A9F-4491C36C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Boolean expressions as </a:t>
            </a:r>
            <a:r>
              <a:rPr lang="fr-FR" dirty="0" err="1"/>
              <a:t>contracts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Extended expressions to enhance expressivity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Checked at runtime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C490E0-16A0-4124-B918-D44E798E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1F4FC59-D39A-4844-92F6-AEB7E608E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54990"/>
              </p:ext>
            </p:extLst>
          </p:nvPr>
        </p:nvGraphicFramePr>
        <p:xfrm>
          <a:off x="838200" y="2340219"/>
          <a:ext cx="10515600" cy="7010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538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function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Find (A :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Nat_Array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; E : Natural)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return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Natural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Post =&gt;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Find’Result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0 |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A’Range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;</a:t>
                      </a:r>
                    </a:p>
                  </a:txBody>
                  <a:tcPr marL="91417" marR="91417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445D3FE-8A5E-4DE7-B2F9-31185C77E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3629"/>
              </p:ext>
            </p:extLst>
          </p:nvPr>
        </p:nvGraphicFramePr>
        <p:xfrm>
          <a:off x="838200" y="3694727"/>
          <a:ext cx="10515600" cy="16154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57094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function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Find (A :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Nat_Array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; E : Natural)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return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Natural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Post =&gt;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if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for all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A’Range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 A (I) /= 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then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Find’Result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 0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else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Find’Result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A’Range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and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then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A (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Find’Result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) = E);</a:t>
                      </a:r>
                    </a:p>
                  </a:txBody>
                  <a:tcPr marL="91417" marR="91417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3C3BC98-4B5E-4A5E-8FAE-0BB49C78E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85743"/>
              </p:ext>
            </p:extLst>
          </p:nvPr>
        </p:nvGraphicFramePr>
        <p:xfrm>
          <a:off x="838200" y="5899458"/>
          <a:ext cx="10515600" cy="42959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9598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raised SYSTEM.ASSERTIONS.ASSERT_FAILURE : failed postcondition</a:t>
                      </a:r>
                    </a:p>
                  </a:txBody>
                  <a:tcPr marL="91417" marR="91417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34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B5ECC-9A5D-A940-9BF6-BFFFB299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– Formal verification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9BA86-05F3-F44A-B089-BA7526AE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2BE9ED6-A3C4-694D-9200-FF41AB078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87619"/>
              </p:ext>
            </p:extLst>
          </p:nvPr>
        </p:nvGraphicFramePr>
        <p:xfrm>
          <a:off x="838200" y="1776413"/>
          <a:ext cx="5697538" cy="441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7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6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Increment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(X :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 out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with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Global  =&gt;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null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Depends =&gt; (X =&gt; X),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Pre     =&gt; X &lt;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Integer'Last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Post    =&gt; X =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X'Old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+ 1;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procedure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Increment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      (X :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 out 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Integer)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begin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X := X + 1;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end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Increment;</a:t>
                      </a:r>
                      <a:endParaRPr lang="en-GB" sz="2000" b="0" baseline="0" dirty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</a:txBody>
                  <a:tcPr marL="91430" marR="91430" marT="45259" marB="45259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1680E9F-1E0F-F542-B875-863010595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2354263"/>
            <a:ext cx="2943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fr-FR" sz="2800" b="0" dirty="0">
                <a:solidFill>
                  <a:schemeClr val="tx1"/>
                </a:solidFill>
              </a:rPr>
              <a:t>data dependencies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2DEB81-FC9A-9642-9DD2-6762652C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2824163"/>
            <a:ext cx="29340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fr-FR" sz="2800" b="0" dirty="0">
                <a:solidFill>
                  <a:schemeClr val="tx1"/>
                </a:solidFill>
              </a:rPr>
              <a:t>flow dependencies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A4003D-481E-FE45-96BE-99CA36CB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3502025"/>
            <a:ext cx="20217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fr-FR" sz="2800" b="0" dirty="0">
                <a:solidFill>
                  <a:schemeClr val="tx1"/>
                </a:solidFill>
              </a:rPr>
              <a:t>functionality</a:t>
            </a:r>
          </a:p>
        </p:txBody>
      </p:sp>
      <p:sp>
        <p:nvSpPr>
          <p:cNvPr id="9" name="ZoneTexte 9">
            <a:extLst>
              <a:ext uri="{FF2B5EF4-FFF2-40B4-BE49-F238E27FC236}">
                <a16:creationId xmlns:a16="http://schemas.microsoft.com/office/drawing/2014/main" id="{DF66EB18-D30B-0147-B745-3B40B967E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5362575"/>
            <a:ext cx="38286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fr-FR" sz="2800" b="0" dirty="0">
                <a:solidFill>
                  <a:schemeClr val="tx1"/>
                </a:solidFill>
              </a:rPr>
              <a:t>absence of runtime error</a:t>
            </a:r>
          </a:p>
        </p:txBody>
      </p:sp>
      <p:pic>
        <p:nvPicPr>
          <p:cNvPr id="13" name="Picture 9" descr="correct.png">
            <a:extLst>
              <a:ext uri="{FF2B5EF4-FFF2-40B4-BE49-F238E27FC236}">
                <a16:creationId xmlns:a16="http://schemas.microsoft.com/office/drawing/2014/main" id="{0E3269E7-52F9-D847-985F-A60CC699E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083" y="5421779"/>
            <a:ext cx="4048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 descr="correct.png">
            <a:extLst>
              <a:ext uri="{FF2B5EF4-FFF2-40B4-BE49-F238E27FC236}">
                <a16:creationId xmlns:a16="http://schemas.microsoft.com/office/drawing/2014/main" id="{87F62285-BF42-49D1-B7FF-DF17EDBF6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083" y="3580279"/>
            <a:ext cx="4048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 descr="correct.png">
            <a:extLst>
              <a:ext uri="{FF2B5EF4-FFF2-40B4-BE49-F238E27FC236}">
                <a16:creationId xmlns:a16="http://schemas.microsoft.com/office/drawing/2014/main" id="{B82DF27B-D067-4F34-971C-E3B62672C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083" y="2878604"/>
            <a:ext cx="4048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9" descr="correct.png">
            <a:extLst>
              <a:ext uri="{FF2B5EF4-FFF2-40B4-BE49-F238E27FC236}">
                <a16:creationId xmlns:a16="http://schemas.microsoft.com/office/drawing/2014/main" id="{908B4F7D-6A98-4E08-A4A7-399A35C2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083" y="2419351"/>
            <a:ext cx="40481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47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Language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CC9D8-F665-F14D-8905-5680D666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– a Subset of Ada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893CB-6BBC-1749-A99B-DCB7C22B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34" y="3979706"/>
            <a:ext cx="2829654" cy="2738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pointers</a:t>
            </a:r>
          </a:p>
          <a:p>
            <a:pPr marL="0" indent="0">
              <a:buNone/>
            </a:pPr>
            <a:r>
              <a:rPr lang="en-US" sz="2400" dirty="0"/>
              <a:t>exception handlers</a:t>
            </a:r>
          </a:p>
          <a:p>
            <a:pPr marL="0" indent="0">
              <a:buNone/>
            </a:pPr>
            <a:r>
              <a:rPr lang="en-US" sz="2400" dirty="0"/>
              <a:t>function with effects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E33DEE-6ED3-2647-9CE3-C597E648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9355402-0690-4A79-A082-001A68712055}" type="slidenum">
              <a:rPr lang="fr-FR" smtClean="0"/>
              <a:t>6</a:t>
            </a:fld>
            <a:endParaRPr lang="fr-FR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B2F8E9EA-C53A-5641-906B-C18F7A5C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997" y="3979706"/>
            <a:ext cx="3672839" cy="18724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 b="0" i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1A0FD57D-20D2-BF41-8278-9C5DEA7D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715" y="3969599"/>
            <a:ext cx="3672839" cy="1872457"/>
          </a:xfrm>
          <a:prstGeom prst="ellipse">
            <a:avLst/>
          </a:prstGeom>
          <a:solidFill>
            <a:schemeClr val="bg1">
              <a:alpha val="50000"/>
            </a:schemeClr>
          </a:solidFill>
          <a:ln w="28575">
            <a:solidFill>
              <a:schemeClr val="tx1"/>
            </a:solidFill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GB" altLang="en-US" sz="1800" b="0" i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A47E4A3-3757-0844-B527-DE9DF9CB4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665" y="4223153"/>
            <a:ext cx="14043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accent1"/>
                </a:solidFill>
                <a:latin typeface="+mn-lt"/>
              </a:rPr>
              <a:t>Ada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accent1"/>
                </a:solidFill>
                <a:latin typeface="+mn-lt"/>
              </a:rPr>
              <a:t>features outside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accent1"/>
                </a:solidFill>
                <a:latin typeface="+mn-lt"/>
              </a:rPr>
              <a:t>the SPARK subset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136D553-24A4-4D40-983D-1D8541DC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292" y="4245893"/>
            <a:ext cx="14043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tx1"/>
                </a:solidFill>
                <a:latin typeface="+mn-lt"/>
              </a:rPr>
              <a:t>Core language constructs common to Ada and SPARK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4022C74C-F6DE-6640-A423-612D32AA1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582" y="4536536"/>
            <a:ext cx="11162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bg1"/>
                </a:solidFill>
                <a:latin typeface="+mn-lt"/>
              </a:rPr>
              <a:t>Additional SPARK aspects</a:t>
            </a:r>
          </a:p>
        </p:txBody>
      </p:sp>
      <p:cxnSp>
        <p:nvCxnSpPr>
          <p:cNvPr id="7" name="Straight Arrow Connector 2">
            <a:extLst>
              <a:ext uri="{FF2B5EF4-FFF2-40B4-BE49-F238E27FC236}">
                <a16:creationId xmlns:a16="http://schemas.microsoft.com/office/drawing/2014/main" id="{1A8A3E92-9082-5D40-B12C-4D723130B9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04732" y="6140163"/>
            <a:ext cx="338478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C7D1F158-ABCD-0E4B-9F18-0DCE714AD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7034" y="5852163"/>
            <a:ext cx="5401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chemeClr val="accent1"/>
                </a:solidFill>
                <a:latin typeface="+mn-lt"/>
              </a:rPr>
              <a:t>Ada</a:t>
            </a:r>
          </a:p>
        </p:txBody>
      </p: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B3CD6CA7-6E1C-5E42-859E-5668A20333E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37034" y="6312289"/>
            <a:ext cx="3384786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3">
            <a:extLst>
              <a:ext uri="{FF2B5EF4-FFF2-40B4-BE49-F238E27FC236}">
                <a16:creationId xmlns:a16="http://schemas.microsoft.com/office/drawing/2014/main" id="{26ED4CC6-1723-5547-A124-F6CCF76E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336" y="6332031"/>
            <a:ext cx="8642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2" charset="0"/>
              <a:buChar char="•"/>
              <a:defRPr sz="1200">
                <a:solidFill>
                  <a:schemeClr val="tx1"/>
                </a:solidFill>
                <a:latin typeface="Calibri" panose="020F0502020204030204" pitchFamily="34" charset="0"/>
                <a:ea typeface="ヒラギノ角ゴ ProN W3" panose="020B0300000000000000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altLang="en-US" dirty="0">
                <a:solidFill>
                  <a:srgbClr val="7030A0"/>
                </a:solidFill>
                <a:latin typeface="+mn-lt"/>
              </a:rPr>
              <a:t>SPARK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965876D-9BD2-E74B-9B34-83D4027E58BC}"/>
              </a:ext>
            </a:extLst>
          </p:cNvPr>
          <p:cNvSpPr txBox="1">
            <a:spLocks/>
          </p:cNvSpPr>
          <p:nvPr/>
        </p:nvSpPr>
        <p:spPr>
          <a:xfrm>
            <a:off x="8610600" y="3615491"/>
            <a:ext cx="2829654" cy="2548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/>
              <a:t>Global</a:t>
            </a:r>
          </a:p>
          <a:p>
            <a:pPr marL="0" indent="0" algn="r">
              <a:buNone/>
            </a:pPr>
            <a:r>
              <a:rPr lang="en-US" sz="2400" dirty="0"/>
              <a:t>Depends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err="1"/>
              <a:t>Loop_Invariant</a:t>
            </a:r>
            <a:endParaRPr lang="en-US" sz="24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err="1"/>
              <a:t>Loop_Variant</a:t>
            </a:r>
            <a:endParaRPr lang="en-US" sz="24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 dirty="0" err="1"/>
              <a:t>Contract_Cases</a:t>
            </a:r>
            <a:endParaRPr lang="en-US" sz="240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D3245BEE-BA5F-A949-8E60-4501FF45D5A7}"/>
              </a:ext>
            </a:extLst>
          </p:cNvPr>
          <p:cNvSpPr txBox="1">
            <a:spLocks/>
          </p:cNvSpPr>
          <p:nvPr/>
        </p:nvSpPr>
        <p:spPr>
          <a:xfrm>
            <a:off x="3554829" y="1791792"/>
            <a:ext cx="5142404" cy="273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strong typing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generics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object orientation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322985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Contracts – Subtype Predicate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C2202F-2148-4F66-A698-CBE44C1C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invariant, true at every program point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CEB426F-92BF-457D-AB5D-ADB12C44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85043"/>
              </p:ext>
            </p:extLst>
          </p:nvPr>
        </p:nvGraphicFramePr>
        <p:xfrm>
          <a:off x="838201" y="2727354"/>
          <a:ext cx="10515600" cy="2768571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857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function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Is_Sorted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(A :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) 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return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Boolean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</a:t>
                      </a:r>
                      <a:endParaRPr kumimoji="0" lang="fr-F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(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for all 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 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A’Range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  (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if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I &lt;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A’Last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then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A (I) &lt;= A (I + 1)));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-- 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Returns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if A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in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increasing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order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subtype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  <a:endParaRPr kumimoji="0" lang="fr-F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Dynamic_Predicate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Is_Sorted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-- 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Elements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of type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are all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.</a:t>
                      </a:r>
                    </a:p>
                  </a:txBody>
                  <a:tcPr marL="91417" marR="91417" marT="45689" marB="4568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01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Contracts – Type Invariant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C2202F-2148-4F66-A698-CBE44C1C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invariant, true only outside of its immediate scope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CEB426F-92BF-457D-AB5D-ADB12C44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65900"/>
              </p:ext>
            </p:extLst>
          </p:nvPr>
        </p:nvGraphicFramePr>
        <p:xfrm>
          <a:off x="838200" y="2413028"/>
          <a:ext cx="10515599" cy="3931858"/>
        </p:xfrm>
        <a:graphic>
          <a:graphicData uri="http://schemas.openxmlformats.org/drawingml/2006/table">
            <a:tbl>
              <a:tblPr/>
              <a:tblGrid>
                <a:gridCol w="10515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1021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type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private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;</a:t>
                      </a:r>
                      <a:endParaRPr kumimoji="0" lang="fr-F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en-US" altLang="en-US" sz="20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-- The implementation is private to avoid fiddling.</a:t>
                      </a:r>
                      <a:endParaRPr kumimoji="0" lang="en-US" altLang="en-US" sz="8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function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Open (A :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) 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return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  <a:endParaRPr kumimoji="0" lang="fr-F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  Post =&gt;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Is_Sorted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Open’Result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-- The input of Open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always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private</a:t>
                      </a:r>
                      <a:endParaRPr kumimoji="0" lang="fr-F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type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new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  <a:endParaRPr kumimoji="0" lang="fr-F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 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Type_Invariant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Is_Sorted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alt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procedure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Sort (A : </a:t>
                      </a:r>
                      <a:r>
                        <a:rPr kumimoji="0" lang="fr-F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 out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Sorted_Nat_Array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) </a:t>
                      </a:r>
                      <a:r>
                        <a:rPr kumimoji="0" lang="fr-F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  <a:endParaRPr kumimoji="0" lang="fr-F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  Post =&gt; </a:t>
                      </a:r>
                      <a:r>
                        <a:rPr kumimoji="0" lang="fr-FR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Is_Sorted</a:t>
                      </a:r>
                      <a:r>
                        <a:rPr kumimoji="0" lang="fr-F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-- The input of Sort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may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not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be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fr-FR" alt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sorted</a:t>
                      </a:r>
                      <a:r>
                        <a:rPr kumimoji="0" lang="fr-FR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.</a:t>
                      </a:r>
                      <a:endParaRPr kumimoji="0" lang="fr-F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</a:txBody>
                  <a:tcPr marL="91417" marR="91417" marT="45689" marB="4568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24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33306D-B1A0-4AE9-A420-F2D7EE6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7D570AE-6F43-4695-8FE3-EE648760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Classwide</a:t>
            </a:r>
            <a:r>
              <a:rPr lang="en-US" dirty="0"/>
              <a:t> contracts apply to all </a:t>
            </a:r>
            <a:r>
              <a:rPr lang="en-US" dirty="0" err="1"/>
              <a:t>overridings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Redefined contracts should follow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ECA219-8820-4AE1-B407-C6C1CFDB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9F8F5F2-DC3E-4931-A542-442FE9B2F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19338"/>
              </p:ext>
            </p:extLst>
          </p:nvPr>
        </p:nvGraphicFramePr>
        <p:xfrm>
          <a:off x="838200" y="2311645"/>
          <a:ext cx="10515600" cy="14325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975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procedure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Initialize (X :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 out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Root)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Post’Class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Is_Initialized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procedure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Run (X :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 out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Root)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Pre’Class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Is_Initialized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(X);</a:t>
                      </a:r>
                    </a:p>
                  </a:txBody>
                  <a:tcPr marL="91417" marR="91417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95BA2E5-813B-48C0-BFD1-588D1810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62393"/>
              </p:ext>
            </p:extLst>
          </p:nvPr>
        </p:nvGraphicFramePr>
        <p:xfrm>
          <a:off x="838200" y="4390589"/>
          <a:ext cx="10515600" cy="20421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9756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404040"/>
                        </a:buClr>
                        <a:defRPr sz="1400" b="1">
                          <a:solidFill>
                            <a:srgbClr val="40404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" charset="0"/>
                        <a:defRPr sz="1000">
                          <a:solidFill>
                            <a:schemeClr val="tx1"/>
                          </a:solidFill>
                          <a:latin typeface="Calibri" charset="0"/>
                          <a:ea typeface="ヒラギノ角ゴ ProN W3" charset="-128"/>
                          <a:cs typeface="ヒラギノ角ゴ ProN W3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procedure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Initialize (X :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 out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Child)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Post’Class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Is_Initialized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(X)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and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Additional_Property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(X);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--  info: class-wide postcondition is stronger than overridden one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procedure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Run (X :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in out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Child)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with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</a:t>
                      </a: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Pre’Class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=&gt; True;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--  info: class-wide precondition is weaker than overridden one</a:t>
                      </a:r>
                    </a:p>
                  </a:txBody>
                  <a:tcPr marL="91417" marR="91417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00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27887</TotalTime>
  <Words>1763</Words>
  <Application>Microsoft Office PowerPoint</Application>
  <PresentationFormat>Grand écran</PresentationFormat>
  <Paragraphs>392</Paragraphs>
  <Slides>28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Courier New</vt:lpstr>
      <vt:lpstr>Thème Office</vt:lpstr>
      <vt:lpstr>Why3 as Intermediate Language for SPARK</vt:lpstr>
      <vt:lpstr>Ada – A language designed for safety</vt:lpstr>
      <vt:lpstr>Ada 2012 – Programming by contracts</vt:lpstr>
      <vt:lpstr>SPARK – Formal verification</vt:lpstr>
      <vt:lpstr>SPARK Language</vt:lpstr>
      <vt:lpstr>SPARK – a Subset of Ada</vt:lpstr>
      <vt:lpstr>Type Contracts – Subtype Predicate</vt:lpstr>
      <vt:lpstr>Type Contracts – Type Invariant</vt:lpstr>
      <vt:lpstr>Object Orientation</vt:lpstr>
      <vt:lpstr>SPARK Proof Tool</vt:lpstr>
      <vt:lpstr>GNATprove – User view</vt:lpstr>
      <vt:lpstr>GNATprove – Analysis performed</vt:lpstr>
      <vt:lpstr>GNATprove – Analysis performed</vt:lpstr>
      <vt:lpstr>GNATprove – Deductive proof</vt:lpstr>
      <vt:lpstr>GNATprove – Deductive proof</vt:lpstr>
      <vt:lpstr>GNATprove – Deductive proof – Counterexamples</vt:lpstr>
      <vt:lpstr>GNATprove – Deductive proof – Counterexamples</vt:lpstr>
      <vt:lpstr>GNATprove – Deductive proof – Manual proof</vt:lpstr>
      <vt:lpstr>GNATprove – Deductive proof – Manual proof</vt:lpstr>
      <vt:lpstr>WhyML Translation of Ada Loops</vt:lpstr>
      <vt:lpstr>Ada Loops</vt:lpstr>
      <vt:lpstr>Translation in Why</vt:lpstr>
      <vt:lpstr>Loop Invariant Placement</vt:lpstr>
      <vt:lpstr>Implicit Invariants (aka Frame Condition)</vt:lpstr>
      <vt:lpstr>Loop Unrolling of Small For Loops</vt:lpstr>
      <vt:lpstr>Conclusion</vt:lpstr>
      <vt:lpstr>Why3 as Intermediate Language for SPARK</vt:lpstr>
      <vt:lpstr>SPARK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Claire Dross</cp:lastModifiedBy>
  <cp:revision>356</cp:revision>
  <cp:lastPrinted>2018-05-03T05:38:32Z</cp:lastPrinted>
  <dcterms:created xsi:type="dcterms:W3CDTF">2017-02-27T14:53:44Z</dcterms:created>
  <dcterms:modified xsi:type="dcterms:W3CDTF">2018-05-28T05:19:55Z</dcterms:modified>
</cp:coreProperties>
</file>