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9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8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7" r:id="rId33"/>
    <p:sldId id="289" r:id="rId34"/>
    <p:sldId id="285" r:id="rId35"/>
    <p:sldId id="286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1"/>
    <p:restoredTop sz="94698"/>
  </p:normalViewPr>
  <p:slideViewPr>
    <p:cSldViewPr snapToGrid="0" snapToObjects="1">
      <p:cViewPr varScale="1">
        <p:scale>
          <a:sx n="96" d="100"/>
          <a:sy n="96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C3B2B-0DCA-B14B-934D-D077D9FB727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1C36477-3715-9B45-AC14-5F71EADD7014}">
      <dgm:prSet phldrT="[Texte]"/>
      <dgm:spPr/>
      <dgm:t>
        <a:bodyPr/>
        <a:lstStyle/>
        <a:p>
          <a:r>
            <a:rPr lang="en-US" dirty="0"/>
            <a:t>Specification of effects</a:t>
          </a:r>
        </a:p>
      </dgm:t>
    </dgm:pt>
    <dgm:pt modelId="{627F4C72-31DB-974C-9FF8-FF6B0FC7B3D6}" type="parTrans" cxnId="{5BC5D5D1-5173-0645-A9D4-AFF8F58B882E}">
      <dgm:prSet/>
      <dgm:spPr/>
      <dgm:t>
        <a:bodyPr/>
        <a:lstStyle/>
        <a:p>
          <a:endParaRPr lang="en-US"/>
        </a:p>
      </dgm:t>
    </dgm:pt>
    <dgm:pt modelId="{C46FD3AF-5C51-5945-8BA7-199631C35B32}" type="sibTrans" cxnId="{5BC5D5D1-5173-0645-A9D4-AFF8F58B882E}">
      <dgm:prSet/>
      <dgm:spPr/>
      <dgm:t>
        <a:bodyPr/>
        <a:lstStyle/>
        <a:p>
          <a:endParaRPr lang="en-US"/>
        </a:p>
      </dgm:t>
    </dgm:pt>
    <dgm:pt modelId="{082186F2-40F4-5D4C-811A-30B6EFAE64E0}">
      <dgm:prSet phldrT="[Texte]"/>
      <dgm:spPr/>
      <dgm:t>
        <a:bodyPr/>
        <a:lstStyle/>
        <a:p>
          <a:r>
            <a:rPr lang="en-US"/>
            <a:t>Flow analysis</a:t>
          </a:r>
          <a:endParaRPr lang="en-US" dirty="0"/>
        </a:p>
      </dgm:t>
    </dgm:pt>
    <dgm:pt modelId="{2AE67384-F1FD-B541-B461-ABD38499BC3B}" type="parTrans" cxnId="{D1DDADB7-E823-A245-B4FA-0FB9E2018910}">
      <dgm:prSet/>
      <dgm:spPr/>
      <dgm:t>
        <a:bodyPr/>
        <a:lstStyle/>
        <a:p>
          <a:endParaRPr lang="en-US"/>
        </a:p>
      </dgm:t>
    </dgm:pt>
    <dgm:pt modelId="{53C17ED3-31E4-144C-BD83-97049AB09798}" type="sibTrans" cxnId="{D1DDADB7-E823-A245-B4FA-0FB9E2018910}">
      <dgm:prSet/>
      <dgm:spPr/>
      <dgm:t>
        <a:bodyPr/>
        <a:lstStyle/>
        <a:p>
          <a:endParaRPr lang="en-US"/>
        </a:p>
      </dgm:t>
    </dgm:pt>
    <dgm:pt modelId="{9D27558B-14A8-0B46-AD67-5D05B0320CA0}">
      <dgm:prSet phldrT="[Texte]"/>
      <dgm:spPr/>
      <dgm:t>
        <a:bodyPr/>
        <a:lstStyle/>
        <a:p>
          <a:r>
            <a:rPr lang="en-US" dirty="0"/>
            <a:t>Program implements specification</a:t>
          </a:r>
        </a:p>
      </dgm:t>
    </dgm:pt>
    <dgm:pt modelId="{0378260B-C829-7C42-BBC9-C873B2C83D7D}" type="parTrans" cxnId="{57E02327-D84D-3A48-9924-0A9B4839C712}">
      <dgm:prSet/>
      <dgm:spPr/>
      <dgm:t>
        <a:bodyPr/>
        <a:lstStyle/>
        <a:p>
          <a:endParaRPr lang="en-US"/>
        </a:p>
      </dgm:t>
    </dgm:pt>
    <dgm:pt modelId="{BE4AE7F1-5785-BB43-80F4-0ED1F81609DD}" type="sibTrans" cxnId="{57E02327-D84D-3A48-9924-0A9B4839C712}">
      <dgm:prSet/>
      <dgm:spPr/>
      <dgm:t>
        <a:bodyPr/>
        <a:lstStyle/>
        <a:p>
          <a:endParaRPr lang="en-US"/>
        </a:p>
      </dgm:t>
    </dgm:pt>
    <dgm:pt modelId="{3FE1F852-91F7-A945-BFF3-25AF5BBA1B38}" type="pres">
      <dgm:prSet presAssocID="{CD6C3B2B-0DCA-B14B-934D-D077D9FB727B}" presName="Name0" presStyleCnt="0">
        <dgm:presLayoutVars>
          <dgm:dir/>
          <dgm:animLvl val="lvl"/>
          <dgm:resizeHandles val="exact"/>
        </dgm:presLayoutVars>
      </dgm:prSet>
      <dgm:spPr/>
    </dgm:pt>
    <dgm:pt modelId="{D1369577-EC9B-934F-8531-CD6A90A3D767}" type="pres">
      <dgm:prSet presAssocID="{E1C36477-3715-9B45-AC14-5F71EADD701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ACDE36A-AA22-424C-BACB-1C0BB62F5F6D}" type="pres">
      <dgm:prSet presAssocID="{C46FD3AF-5C51-5945-8BA7-199631C35B32}" presName="parTxOnlySpace" presStyleCnt="0"/>
      <dgm:spPr/>
    </dgm:pt>
    <dgm:pt modelId="{164DA58B-7EE9-FC4D-AEE8-FD0673256FDF}" type="pres">
      <dgm:prSet presAssocID="{082186F2-40F4-5D4C-811A-30B6EFAE64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BE4CC7D-46C1-EC48-A28F-EA3423B53A26}" type="pres">
      <dgm:prSet presAssocID="{53C17ED3-31E4-144C-BD83-97049AB09798}" presName="parTxOnlySpace" presStyleCnt="0"/>
      <dgm:spPr/>
    </dgm:pt>
    <dgm:pt modelId="{5F876772-B122-6245-ADC1-F05F8FD207A6}" type="pres">
      <dgm:prSet presAssocID="{9D27558B-14A8-0B46-AD67-5D05B0320C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7E02327-D84D-3A48-9924-0A9B4839C712}" srcId="{CD6C3B2B-0DCA-B14B-934D-D077D9FB727B}" destId="{9D27558B-14A8-0B46-AD67-5D05B0320CA0}" srcOrd="2" destOrd="0" parTransId="{0378260B-C829-7C42-BBC9-C873B2C83D7D}" sibTransId="{BE4AE7F1-5785-BB43-80F4-0ED1F81609DD}"/>
    <dgm:cxn modelId="{5E3BAB51-9681-6246-844F-10D24DE866D5}" type="presOf" srcId="{082186F2-40F4-5D4C-811A-30B6EFAE64E0}" destId="{164DA58B-7EE9-FC4D-AEE8-FD0673256FDF}" srcOrd="0" destOrd="0" presId="urn:microsoft.com/office/officeart/2005/8/layout/chevron1"/>
    <dgm:cxn modelId="{0D94D173-E237-DF45-97CC-B4B1090345DB}" type="presOf" srcId="{E1C36477-3715-9B45-AC14-5F71EADD7014}" destId="{D1369577-EC9B-934F-8531-CD6A90A3D767}" srcOrd="0" destOrd="0" presId="urn:microsoft.com/office/officeart/2005/8/layout/chevron1"/>
    <dgm:cxn modelId="{CB43168D-2D32-394F-987E-81D6F6BFFC1D}" type="presOf" srcId="{CD6C3B2B-0DCA-B14B-934D-D077D9FB727B}" destId="{3FE1F852-91F7-A945-BFF3-25AF5BBA1B38}" srcOrd="0" destOrd="0" presId="urn:microsoft.com/office/officeart/2005/8/layout/chevron1"/>
    <dgm:cxn modelId="{D1DDADB7-E823-A245-B4FA-0FB9E2018910}" srcId="{CD6C3B2B-0DCA-B14B-934D-D077D9FB727B}" destId="{082186F2-40F4-5D4C-811A-30B6EFAE64E0}" srcOrd="1" destOrd="0" parTransId="{2AE67384-F1FD-B541-B461-ABD38499BC3B}" sibTransId="{53C17ED3-31E4-144C-BD83-97049AB09798}"/>
    <dgm:cxn modelId="{5BC5D5D1-5173-0645-A9D4-AFF8F58B882E}" srcId="{CD6C3B2B-0DCA-B14B-934D-D077D9FB727B}" destId="{E1C36477-3715-9B45-AC14-5F71EADD7014}" srcOrd="0" destOrd="0" parTransId="{627F4C72-31DB-974C-9FF8-FF6B0FC7B3D6}" sibTransId="{C46FD3AF-5C51-5945-8BA7-199631C35B32}"/>
    <dgm:cxn modelId="{A1B94BDD-52D2-0545-B926-FBE636FBB2E7}" type="presOf" srcId="{9D27558B-14A8-0B46-AD67-5D05B0320CA0}" destId="{5F876772-B122-6245-ADC1-F05F8FD207A6}" srcOrd="0" destOrd="0" presId="urn:microsoft.com/office/officeart/2005/8/layout/chevron1"/>
    <dgm:cxn modelId="{ABC6B14B-D24D-5B42-9814-BF94A6DC3B35}" type="presParOf" srcId="{3FE1F852-91F7-A945-BFF3-25AF5BBA1B38}" destId="{D1369577-EC9B-934F-8531-CD6A90A3D767}" srcOrd="0" destOrd="0" presId="urn:microsoft.com/office/officeart/2005/8/layout/chevron1"/>
    <dgm:cxn modelId="{0174EAB1-AD92-F34B-9272-5B4D637125CD}" type="presParOf" srcId="{3FE1F852-91F7-A945-BFF3-25AF5BBA1B38}" destId="{DACDE36A-AA22-424C-BACB-1C0BB62F5F6D}" srcOrd="1" destOrd="0" presId="urn:microsoft.com/office/officeart/2005/8/layout/chevron1"/>
    <dgm:cxn modelId="{F2F1B056-40C8-CE45-9E0C-BC96B3B9D0AF}" type="presParOf" srcId="{3FE1F852-91F7-A945-BFF3-25AF5BBA1B38}" destId="{164DA58B-7EE9-FC4D-AEE8-FD0673256FDF}" srcOrd="2" destOrd="0" presId="urn:microsoft.com/office/officeart/2005/8/layout/chevron1"/>
    <dgm:cxn modelId="{5F86CBC7-C9E7-B847-BD3E-F9CB529B466E}" type="presParOf" srcId="{3FE1F852-91F7-A945-BFF3-25AF5BBA1B38}" destId="{4BE4CC7D-46C1-EC48-A28F-EA3423B53A26}" srcOrd="3" destOrd="0" presId="urn:microsoft.com/office/officeart/2005/8/layout/chevron1"/>
    <dgm:cxn modelId="{89418CAB-4BF6-534D-95C7-D4AC9BBE1A00}" type="presParOf" srcId="{3FE1F852-91F7-A945-BFF3-25AF5BBA1B38}" destId="{5F876772-B122-6245-ADC1-F05F8FD207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C3B2B-0DCA-B14B-934D-D077D9FB727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1C36477-3715-9B45-AC14-5F71EADD7014}">
      <dgm:prSet phldrT="[Texte]"/>
      <dgm:spPr/>
      <dgm:t>
        <a:bodyPr/>
        <a:lstStyle/>
        <a:p>
          <a:r>
            <a:rPr lang="en-US" dirty="0"/>
            <a:t>Specification of properties</a:t>
          </a:r>
        </a:p>
      </dgm:t>
    </dgm:pt>
    <dgm:pt modelId="{627F4C72-31DB-974C-9FF8-FF6B0FC7B3D6}" type="parTrans" cxnId="{5BC5D5D1-5173-0645-A9D4-AFF8F58B882E}">
      <dgm:prSet/>
      <dgm:spPr/>
      <dgm:t>
        <a:bodyPr/>
        <a:lstStyle/>
        <a:p>
          <a:endParaRPr lang="en-US"/>
        </a:p>
      </dgm:t>
    </dgm:pt>
    <dgm:pt modelId="{C46FD3AF-5C51-5945-8BA7-199631C35B32}" type="sibTrans" cxnId="{5BC5D5D1-5173-0645-A9D4-AFF8F58B882E}">
      <dgm:prSet/>
      <dgm:spPr/>
      <dgm:t>
        <a:bodyPr/>
        <a:lstStyle/>
        <a:p>
          <a:endParaRPr lang="en-US"/>
        </a:p>
      </dgm:t>
    </dgm:pt>
    <dgm:pt modelId="{082186F2-40F4-5D4C-811A-30B6EFAE64E0}">
      <dgm:prSet phldrT="[Texte]"/>
      <dgm:spPr/>
      <dgm:t>
        <a:bodyPr/>
        <a:lstStyle/>
        <a:p>
          <a:r>
            <a:rPr lang="en-US"/>
            <a:t>Proof</a:t>
          </a:r>
          <a:endParaRPr lang="en-US" dirty="0"/>
        </a:p>
      </dgm:t>
    </dgm:pt>
    <dgm:pt modelId="{2AE67384-F1FD-B541-B461-ABD38499BC3B}" type="parTrans" cxnId="{D1DDADB7-E823-A245-B4FA-0FB9E2018910}">
      <dgm:prSet/>
      <dgm:spPr/>
      <dgm:t>
        <a:bodyPr/>
        <a:lstStyle/>
        <a:p>
          <a:endParaRPr lang="en-US"/>
        </a:p>
      </dgm:t>
    </dgm:pt>
    <dgm:pt modelId="{53C17ED3-31E4-144C-BD83-97049AB09798}" type="sibTrans" cxnId="{D1DDADB7-E823-A245-B4FA-0FB9E2018910}">
      <dgm:prSet/>
      <dgm:spPr/>
      <dgm:t>
        <a:bodyPr/>
        <a:lstStyle/>
        <a:p>
          <a:endParaRPr lang="en-US"/>
        </a:p>
      </dgm:t>
    </dgm:pt>
    <dgm:pt modelId="{9D27558B-14A8-0B46-AD67-5D05B0320CA0}">
      <dgm:prSet phldrT="[Texte]"/>
      <dgm:spPr/>
      <dgm:t>
        <a:bodyPr/>
        <a:lstStyle/>
        <a:p>
          <a:r>
            <a:rPr lang="en-US" dirty="0"/>
            <a:t>Program implements specification</a:t>
          </a:r>
        </a:p>
      </dgm:t>
    </dgm:pt>
    <dgm:pt modelId="{0378260B-C829-7C42-BBC9-C873B2C83D7D}" type="parTrans" cxnId="{57E02327-D84D-3A48-9924-0A9B4839C712}">
      <dgm:prSet/>
      <dgm:spPr/>
      <dgm:t>
        <a:bodyPr/>
        <a:lstStyle/>
        <a:p>
          <a:endParaRPr lang="en-US"/>
        </a:p>
      </dgm:t>
    </dgm:pt>
    <dgm:pt modelId="{BE4AE7F1-5785-BB43-80F4-0ED1F81609DD}" type="sibTrans" cxnId="{57E02327-D84D-3A48-9924-0A9B4839C712}">
      <dgm:prSet/>
      <dgm:spPr/>
      <dgm:t>
        <a:bodyPr/>
        <a:lstStyle/>
        <a:p>
          <a:endParaRPr lang="en-US"/>
        </a:p>
      </dgm:t>
    </dgm:pt>
    <dgm:pt modelId="{3FE1F852-91F7-A945-BFF3-25AF5BBA1B38}" type="pres">
      <dgm:prSet presAssocID="{CD6C3B2B-0DCA-B14B-934D-D077D9FB727B}" presName="Name0" presStyleCnt="0">
        <dgm:presLayoutVars>
          <dgm:dir/>
          <dgm:animLvl val="lvl"/>
          <dgm:resizeHandles val="exact"/>
        </dgm:presLayoutVars>
      </dgm:prSet>
      <dgm:spPr/>
    </dgm:pt>
    <dgm:pt modelId="{D1369577-EC9B-934F-8531-CD6A90A3D767}" type="pres">
      <dgm:prSet presAssocID="{E1C36477-3715-9B45-AC14-5F71EADD701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ACDE36A-AA22-424C-BACB-1C0BB62F5F6D}" type="pres">
      <dgm:prSet presAssocID="{C46FD3AF-5C51-5945-8BA7-199631C35B32}" presName="parTxOnlySpace" presStyleCnt="0"/>
      <dgm:spPr/>
    </dgm:pt>
    <dgm:pt modelId="{164DA58B-7EE9-FC4D-AEE8-FD0673256FDF}" type="pres">
      <dgm:prSet presAssocID="{082186F2-40F4-5D4C-811A-30B6EFAE64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BE4CC7D-46C1-EC48-A28F-EA3423B53A26}" type="pres">
      <dgm:prSet presAssocID="{53C17ED3-31E4-144C-BD83-97049AB09798}" presName="parTxOnlySpace" presStyleCnt="0"/>
      <dgm:spPr/>
    </dgm:pt>
    <dgm:pt modelId="{5F876772-B122-6245-ADC1-F05F8FD207A6}" type="pres">
      <dgm:prSet presAssocID="{9D27558B-14A8-0B46-AD67-5D05B0320C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57E02327-D84D-3A48-9924-0A9B4839C712}" srcId="{CD6C3B2B-0DCA-B14B-934D-D077D9FB727B}" destId="{9D27558B-14A8-0B46-AD67-5D05B0320CA0}" srcOrd="2" destOrd="0" parTransId="{0378260B-C829-7C42-BBC9-C873B2C83D7D}" sibTransId="{BE4AE7F1-5785-BB43-80F4-0ED1F81609DD}"/>
    <dgm:cxn modelId="{BFDD7B7E-B470-DF46-A9B5-C725CAFC8FAB}" type="presOf" srcId="{E1C36477-3715-9B45-AC14-5F71EADD7014}" destId="{D1369577-EC9B-934F-8531-CD6A90A3D767}" srcOrd="0" destOrd="0" presId="urn:microsoft.com/office/officeart/2005/8/layout/chevron1"/>
    <dgm:cxn modelId="{87F0879B-7A72-E04E-B1A1-38D05BC30EBA}" type="presOf" srcId="{082186F2-40F4-5D4C-811A-30B6EFAE64E0}" destId="{164DA58B-7EE9-FC4D-AEE8-FD0673256FDF}" srcOrd="0" destOrd="0" presId="urn:microsoft.com/office/officeart/2005/8/layout/chevron1"/>
    <dgm:cxn modelId="{D1DDADB7-E823-A245-B4FA-0FB9E2018910}" srcId="{CD6C3B2B-0DCA-B14B-934D-D077D9FB727B}" destId="{082186F2-40F4-5D4C-811A-30B6EFAE64E0}" srcOrd="1" destOrd="0" parTransId="{2AE67384-F1FD-B541-B461-ABD38499BC3B}" sibTransId="{53C17ED3-31E4-144C-BD83-97049AB09798}"/>
    <dgm:cxn modelId="{5BC5D5D1-5173-0645-A9D4-AFF8F58B882E}" srcId="{CD6C3B2B-0DCA-B14B-934D-D077D9FB727B}" destId="{E1C36477-3715-9B45-AC14-5F71EADD7014}" srcOrd="0" destOrd="0" parTransId="{627F4C72-31DB-974C-9FF8-FF6B0FC7B3D6}" sibTransId="{C46FD3AF-5C51-5945-8BA7-199631C35B32}"/>
    <dgm:cxn modelId="{7BBDB8E4-DC9E-2D4F-B61B-1D1ACEF7841A}" type="presOf" srcId="{9D27558B-14A8-0B46-AD67-5D05B0320CA0}" destId="{5F876772-B122-6245-ADC1-F05F8FD207A6}" srcOrd="0" destOrd="0" presId="urn:microsoft.com/office/officeart/2005/8/layout/chevron1"/>
    <dgm:cxn modelId="{6AF148EA-0384-FF41-96CD-95AD97DB9285}" type="presOf" srcId="{CD6C3B2B-0DCA-B14B-934D-D077D9FB727B}" destId="{3FE1F852-91F7-A945-BFF3-25AF5BBA1B38}" srcOrd="0" destOrd="0" presId="urn:microsoft.com/office/officeart/2005/8/layout/chevron1"/>
    <dgm:cxn modelId="{C3E1B2F1-2875-A94B-AB6E-D055AD82C943}" type="presParOf" srcId="{3FE1F852-91F7-A945-BFF3-25AF5BBA1B38}" destId="{D1369577-EC9B-934F-8531-CD6A90A3D767}" srcOrd="0" destOrd="0" presId="urn:microsoft.com/office/officeart/2005/8/layout/chevron1"/>
    <dgm:cxn modelId="{93A2BA62-561D-414B-8008-4873E7CFA9A8}" type="presParOf" srcId="{3FE1F852-91F7-A945-BFF3-25AF5BBA1B38}" destId="{DACDE36A-AA22-424C-BACB-1C0BB62F5F6D}" srcOrd="1" destOrd="0" presId="urn:microsoft.com/office/officeart/2005/8/layout/chevron1"/>
    <dgm:cxn modelId="{88A26EEC-4322-2744-8424-00FB0C3D2AB2}" type="presParOf" srcId="{3FE1F852-91F7-A945-BFF3-25AF5BBA1B38}" destId="{164DA58B-7EE9-FC4D-AEE8-FD0673256FDF}" srcOrd="2" destOrd="0" presId="urn:microsoft.com/office/officeart/2005/8/layout/chevron1"/>
    <dgm:cxn modelId="{503029BF-01B5-3C4C-872C-1F44DAC4C0E3}" type="presParOf" srcId="{3FE1F852-91F7-A945-BFF3-25AF5BBA1B38}" destId="{4BE4CC7D-46C1-EC48-A28F-EA3423B53A26}" srcOrd="3" destOrd="0" presId="urn:microsoft.com/office/officeart/2005/8/layout/chevron1"/>
    <dgm:cxn modelId="{BCB8C7A2-B820-4D40-B988-0FB4521DD80C}" type="presParOf" srcId="{3FE1F852-91F7-A945-BFF3-25AF5BBA1B38}" destId="{5F876772-B122-6245-ADC1-F05F8FD207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9577-EC9B-934F-8531-CD6A90A3D76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Specification of effects</a:t>
          </a:r>
        </a:p>
      </dsp:txBody>
      <dsp:txXfrm>
        <a:off x="582612" y="2129102"/>
        <a:ext cx="1740694" cy="1160462"/>
      </dsp:txXfrm>
    </dsp:sp>
    <dsp:sp modelId="{164DA58B-7EE9-FC4D-AEE8-FD0673256FDF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Flow analysis</a:t>
          </a:r>
          <a:endParaRPr lang="en-US" sz="2400" kern="1200" dirty="0"/>
        </a:p>
      </dsp:txBody>
      <dsp:txXfrm>
        <a:off x="3193652" y="2129102"/>
        <a:ext cx="1740694" cy="1160462"/>
      </dsp:txXfrm>
    </dsp:sp>
    <dsp:sp modelId="{5F876772-B122-6245-ADC1-F05F8FD207A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Program implements specification</a:t>
          </a:r>
        </a:p>
      </dsp:txBody>
      <dsp:txXfrm>
        <a:off x="5804693" y="2129102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9577-EC9B-934F-8531-CD6A90A3D76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Specification of properties</a:t>
          </a:r>
        </a:p>
      </dsp:txBody>
      <dsp:txXfrm>
        <a:off x="582612" y="2129102"/>
        <a:ext cx="1740694" cy="1160462"/>
      </dsp:txXfrm>
    </dsp:sp>
    <dsp:sp modelId="{164DA58B-7EE9-FC4D-AEE8-FD0673256FDF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Proof</a:t>
          </a:r>
          <a:endParaRPr lang="en-US" sz="2400" kern="1200" dirty="0"/>
        </a:p>
      </dsp:txBody>
      <dsp:txXfrm>
        <a:off x="3193652" y="2129102"/>
        <a:ext cx="1740694" cy="1160462"/>
      </dsp:txXfrm>
    </dsp:sp>
    <dsp:sp modelId="{5F876772-B122-6245-ADC1-F05F8FD207A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Program implements specification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0C044-6BF0-EC4C-9EAD-41A5E2F9448E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E1507-ACA4-4346-9449-F04CF8F6866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7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Bernard </a:t>
            </a:r>
            <a:r>
              <a:rPr lang="en-US" dirty="0" err="1"/>
              <a:t>Carré</a:t>
            </a:r>
            <a:r>
              <a:rPr lang="en-US" dirty="0"/>
              <a:t> 1997 – Peter </a:t>
            </a:r>
            <a:r>
              <a:rPr lang="en-US" dirty="0" err="1"/>
              <a:t>Amey</a:t>
            </a:r>
            <a:r>
              <a:rPr lang="en-US" dirty="0"/>
              <a:t> 2003 – Rod Chapman 2012 – 2015 – 2017 (years of edition of these books)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8E1507-ACA4-4346-9449-F04CF8F686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6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36C246-E1B8-0E48-98F1-D56783EA5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6305D-C84D-D144-B6D2-86B4ACF33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40B907-C5EA-E643-A608-6A0D758B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1EC7-7BD4-204C-BF45-B63976E9C9CA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ADEF16-C60D-594B-933D-942FCC99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AD70EB-4F8D-5E4D-BE4C-A26E00A5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83-3B35-894C-ADF6-60C29F897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7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78AD2-D838-C448-AD00-634D495E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58526E-F03E-314A-B83A-F942B81EC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3F3E3D-B448-DF4D-A1AC-A90A036D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1EC7-7BD4-204C-BF45-B63976E9C9CA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1FB16-362E-7346-A318-EF8A9A6C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11798-0E03-C04F-A9AC-060ED233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83-3B35-894C-ADF6-60C29F897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2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A8F12E-987E-3540-A866-AD6703068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C9DE62-554D-B042-976E-13B361978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F8F37E-B803-264A-8EB2-5197CEB6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1EC7-7BD4-204C-BF45-B63976E9C9CA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CB7DB3-CDA8-1743-B92E-84AD7189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CA04DE-06B0-8848-BD24-665E7E6D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83-3B35-894C-ADF6-60C29F897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1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16DDC5-66FF-D141-B194-C4C0145E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A6811-FC25-2448-B052-014ECCF27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7299B-2C98-1348-B891-C8286983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1EC7-7BD4-204C-BF45-B63976E9C9CA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7CCA7D-2EED-2B40-A6BF-FEA70B9F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49F575-3E55-384E-8AFC-08F484EB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83-3B35-894C-ADF6-60C29F897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0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30648-F12A-3C41-B6E1-4734ADF6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42454A-B62A-6C46-AF8D-7E72D7846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29FFF6-B9D7-4E4B-A724-0B85E28F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1EC7-7BD4-204C-BF45-B63976E9C9CA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DB13FE-B67E-6941-A262-0ADCFF97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40EE0C-E855-EA48-948C-8DC811F3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83-3B35-894C-ADF6-60C29F897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2CCEE-6F24-864B-B304-F8D91C1B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8A03E-0266-1A42-862D-BB63639CC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2376F7-C3CC-B84F-B44E-2406E591F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DAC1A2-ABE4-AB43-B239-858369BA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1EC7-7BD4-204C-BF45-B63976E9C9CA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D8065E-06B5-8D41-814E-9DC8BB37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D35EAC1-482D-E34A-9D6B-8680645F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83-3B35-894C-ADF6-60C29F897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33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BEA66D-D6B4-C343-96EB-F438332E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5A6EBF-502F-E44F-B108-861086C28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AAC701-6A34-B946-B555-A6AF431B0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E56190-7D72-0B43-AFC1-12D75302E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4823E8-3594-3E46-850C-D7F8BF985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AEC040-4A60-5E47-89DE-62E7A6A9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1EC7-7BD4-204C-BF45-B63976E9C9CA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497F49-8AB8-2F41-98A7-9B5E915C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7C5557-0CFC-9A4B-BE0F-47E99229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83-3B35-894C-ADF6-60C29F897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3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93C5C-C189-FB4E-8620-2240B404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4B4329-689C-1D43-9FAE-9EA4560B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1EC7-7BD4-204C-BF45-B63976E9C9CA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6E5FA26-AE6A-A84C-99AA-96FD79B0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8F5ECB-ABE1-3C48-83F4-E066BD99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83-3B35-894C-ADF6-60C29F897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5692500-FB60-F343-9DBC-2E01BFD4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1EC7-7BD4-204C-BF45-B63976E9C9CA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6924D9-4E54-CA4D-8A81-757E813FA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0353DC-E29D-4B42-AFB9-734ADC8D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83-3B35-894C-ADF6-60C29F897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3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563EF-C033-E043-81F3-75F6EACF7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0CD37D-4F11-E647-8F8E-48F9A3764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5DF1F1-6AAE-3A45-A91B-9FA3A275C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B2536F-6A84-C842-94E2-4D59D2CF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1EC7-7BD4-204C-BF45-B63976E9C9CA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821978-E452-CD4A-A92B-5A0800E7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F205DB-576B-3A43-B3F7-B334CC01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83-3B35-894C-ADF6-60C29F897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1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3E12A-40EE-D646-B347-CFB4CFE0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’image 2">
            <a:extLst>
              <a:ext uri="{FF2B5EF4-FFF2-40B4-BE49-F238E27FC236}">
                <a16:creationId xmlns:a16="http://schemas.microsoft.com/office/drawing/2014/main" id="{98C31C0D-F6E6-5545-8489-D63378C7C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5BDEDE-A567-804F-8B54-E9090D6DE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5C7724-DF18-C14F-AE6B-09880BA0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1EC7-7BD4-204C-BF45-B63976E9C9CA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19F654-87B0-6A46-8A1D-7ADB1BC2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602DA0-D294-C94C-9BFB-3A1D238D4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27F83-3B35-894C-ADF6-60C29F897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8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1BABC3-614C-DA47-9CE7-5677FCBF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9E0F0E-8EB6-024A-B5AA-364C613E3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B3C0E5-70D8-9E47-A8D5-F5B171D7A0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61EC7-7BD4-204C-BF45-B63976E9C9CA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822C0F-D1CF-B645-AC06-0FB4A425A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16A9D-7CB7-FE48-BA39-3326328A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27F83-3B35-894C-ADF6-60C29F8974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8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532265-324D-7F49-99AC-EBB8672F8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1838" y="488104"/>
            <a:ext cx="9788324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Language: Historical Perspective &amp; FOSS Development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18BFC83-8934-B34D-83AA-46FB6763D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1951"/>
            <a:ext cx="9144000" cy="1655762"/>
          </a:xfrm>
        </p:spPr>
        <p:txBody>
          <a:bodyPr/>
          <a:lstStyle/>
          <a:p>
            <a:r>
              <a:rPr lang="en-US" dirty="0"/>
              <a:t>Yannick Moy – SPARK Product Manager – AdaCore </a:t>
            </a:r>
          </a:p>
        </p:txBody>
      </p:sp>
      <p:pic>
        <p:nvPicPr>
          <p:cNvPr id="1026" name="Picture 2" descr="https://images-na.ssl-images-amazon.com/images/I/51b0nY-ixZL._AC_UL320_SR234,320_.jpg">
            <a:extLst>
              <a:ext uri="{FF2B5EF4-FFF2-40B4-BE49-F238E27FC236}">
                <a16:creationId xmlns:a16="http://schemas.microsoft.com/office/drawing/2014/main" id="{26A82F3F-E00A-8242-8D90-2B77D121E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704" y="4232947"/>
            <a:ext cx="1571773" cy="214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PARK Ada">
            <a:extLst>
              <a:ext uri="{FF2B5EF4-FFF2-40B4-BE49-F238E27FC236}">
                <a16:creationId xmlns:a16="http://schemas.microsoft.com/office/drawing/2014/main" id="{1A3331DD-AECA-F542-9011-E1671B3CE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04" y="4232947"/>
            <a:ext cx="1662596" cy="214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PARK High Integrity">
            <a:extLst>
              <a:ext uri="{FF2B5EF4-FFF2-40B4-BE49-F238E27FC236}">
                <a16:creationId xmlns:a16="http://schemas.microsoft.com/office/drawing/2014/main" id="{C89A3BEA-F351-5D43-83CC-03D3D13C1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564" y="4232947"/>
            <a:ext cx="2149434" cy="214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High Integrity Software SPARK">
            <a:extLst>
              <a:ext uri="{FF2B5EF4-FFF2-40B4-BE49-F238E27FC236}">
                <a16:creationId xmlns:a16="http://schemas.microsoft.com/office/drawing/2014/main" id="{D9E56A7F-CAA9-5143-96AF-2338BCDD3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782" y="4232947"/>
            <a:ext cx="1671782" cy="214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images-na.ssl-images-amazon.com/images/I/412XF8KCRSL._SX331_BO1,204,203,200_.jpg">
            <a:extLst>
              <a:ext uri="{FF2B5EF4-FFF2-40B4-BE49-F238E27FC236}">
                <a16:creationId xmlns:a16="http://schemas.microsoft.com/office/drawing/2014/main" id="{BA1593CF-4261-9C46-98CE-3CF992A7F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88" y="4232947"/>
            <a:ext cx="1512511" cy="215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B6B7171-B016-0F44-8ACF-2B5D30BFC9D7}"/>
              </a:ext>
            </a:extLst>
          </p:cNvPr>
          <p:cNvSpPr txBox="1"/>
          <p:nvPr/>
        </p:nvSpPr>
        <p:spPr>
          <a:xfrm>
            <a:off x="10355483" y="4770217"/>
            <a:ext cx="10342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045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7B441-CC98-D345-B433-858EAC93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Contracts can be executed, tested, debugged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1EDC2-17A1-AB4D-9948-439A7B54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Use the Ada 2012 preconditions (aspect Pre) and </a:t>
            </a:r>
            <a:r>
              <a:rPr lang="en-US" dirty="0" err="1"/>
              <a:t>postconditions</a:t>
            </a:r>
            <a:r>
              <a:rPr lang="en-US" dirty="0"/>
              <a:t> (aspect Post)</a:t>
            </a:r>
          </a:p>
          <a:p>
            <a:pPr marL="0" indent="0">
              <a:buNone/>
            </a:pPr>
            <a:r>
              <a:rPr lang="en-US" dirty="0"/>
              <a:t>			CONTRACTS = CODE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Needed quantified-expressions in Ada 2012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(for [some/all] V in Low .. High =&gt; Property(V))</a:t>
            </a:r>
          </a:p>
          <a:p>
            <a:pPr>
              <a:buFont typeface="Wingdings" pitchFamily="2" charset="2"/>
              <a:buChar char="à"/>
            </a:pPr>
            <a:endParaRPr lang="en-US" dirty="0">
              <a:sym typeface="Wingdings" pitchFamily="2" charset="2"/>
            </a:endParaRP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Needed expression-functions in Ada 2012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function Property (V : T) return Boolean is (…);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75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8389A-19FE-E542-B8B1-1673FA11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subset supported is as large as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77DA63-C402-B047-ACD3-5AE4C6A0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Only exclude features that make formal verification impossible: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Pointers </a:t>
            </a:r>
            <a:r>
              <a:rPr lang="en-US" sz="1800" dirty="0"/>
              <a:t>(but references and addresses are OK)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Exceptions </a:t>
            </a:r>
            <a:r>
              <a:rPr lang="en-US" sz="1800" dirty="0"/>
              <a:t>(but raising one is OK)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Support in particular all types </a:t>
            </a:r>
            <a:r>
              <a:rPr lang="en-US" sz="1800" dirty="0"/>
              <a:t>(except access and tagged)</a:t>
            </a:r>
            <a:r>
              <a:rPr lang="en-US" dirty="0"/>
              <a:t>, no restriction on control flow, recursion, generics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Initial version of SPARK 2014 did not yet support OO programming, concurrency, data invariants, but…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SPARK code can be mixed with Ada code at </a:t>
            </a:r>
            <a:r>
              <a:rPr lang="en-US"/>
              <a:t>fine granularity and…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7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8389A-19FE-E542-B8B1-1673FA11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 subset supported is expanding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77DA63-C402-B047-ACD3-5AE4C6A0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Support for OO programming in 2015, based on </a:t>
            </a:r>
            <a:r>
              <a:rPr lang="en-US" dirty="0" err="1"/>
              <a:t>Liskov</a:t>
            </a:r>
            <a:r>
              <a:rPr lang="en-US" dirty="0"/>
              <a:t> Substitution Principle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Support for concurrency in 2016, based on Ravenscar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Support for type predicates in 2016 and for type invariants in 2017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Support for safe ownership (Rust-like) pointers in 2019-2020</a:t>
            </a:r>
          </a:p>
        </p:txBody>
      </p:sp>
    </p:spTree>
    <p:extLst>
      <p:ext uri="{BB962C8B-B14F-4D97-AF65-F5344CB8AC3E}">
        <p14:creationId xmlns:p14="http://schemas.microsoft.com/office/powerpoint/2010/main" val="1115756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F1F65-3312-2D4C-B715-098B6D58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needs no annotation to start proving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12B82-C37B-954D-A615-0DAD52C0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Subprogram signature defines a default functional contract:</a:t>
            </a:r>
          </a:p>
          <a:p>
            <a:pPr lvl="1">
              <a:buFontTx/>
              <a:buChar char="-"/>
            </a:pPr>
            <a:r>
              <a:rPr lang="en-US" dirty="0"/>
              <a:t>Precondition: inputs </a:t>
            </a:r>
            <a:r>
              <a:rPr lang="en-US" sz="1800" dirty="0"/>
              <a:t>(parameters and global variables) </a:t>
            </a:r>
            <a:r>
              <a:rPr lang="en-US" dirty="0"/>
              <a:t>in their types </a:t>
            </a:r>
          </a:p>
          <a:p>
            <a:pPr lvl="1">
              <a:buFontTx/>
              <a:buChar char="-"/>
            </a:pPr>
            <a:r>
              <a:rPr lang="en-US" dirty="0" err="1"/>
              <a:t>Postcondition</a:t>
            </a:r>
            <a:r>
              <a:rPr lang="en-US" dirty="0"/>
              <a:t>: outputs </a:t>
            </a:r>
            <a:r>
              <a:rPr lang="en-US" sz="1800" dirty="0"/>
              <a:t>(parameters and global variables)</a:t>
            </a:r>
            <a:r>
              <a:rPr lang="en-US" dirty="0"/>
              <a:t> in their types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Global variables read/written generated by the tool when not provided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17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F1F65-3312-2D4C-B715-098B6D58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2782" cy="1325563"/>
          </a:xfrm>
        </p:spPr>
        <p:txBody>
          <a:bodyPr>
            <a:normAutofit/>
          </a:bodyPr>
          <a:lstStyle/>
          <a:p>
            <a:r>
              <a:rPr lang="en-US" dirty="0"/>
              <a:t>User needs few annotations to fully prove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012B82-C37B-954D-A615-0DAD52C0A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Proof is mostly modular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 Preconditions and </a:t>
            </a:r>
            <a:r>
              <a:rPr lang="en-US" dirty="0" err="1">
                <a:sym typeface="Wingdings" pitchFamily="2" charset="2"/>
              </a:rPr>
              <a:t>postconditions</a:t>
            </a:r>
            <a:r>
              <a:rPr lang="en-US" dirty="0">
                <a:sym typeface="Wingdings" pitchFamily="2" charset="2"/>
              </a:rPr>
              <a:t> needed to analyze calls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 err="1">
                <a:sym typeface="Wingdings" pitchFamily="2" charset="2"/>
              </a:rPr>
              <a:t>Inlining</a:t>
            </a:r>
            <a:r>
              <a:rPr lang="en-US" dirty="0">
                <a:sym typeface="Wingdings" pitchFamily="2" charset="2"/>
              </a:rPr>
              <a:t> mechanisms to do without annotations:</a:t>
            </a:r>
          </a:p>
          <a:p>
            <a:pPr lvl="1">
              <a:buFontTx/>
              <a:buChar char="-"/>
            </a:pPr>
            <a:r>
              <a:rPr lang="en-US" dirty="0" err="1">
                <a:sym typeface="Wingdings" pitchFamily="2" charset="2"/>
              </a:rPr>
              <a:t>Inlining</a:t>
            </a:r>
            <a:r>
              <a:rPr lang="en-US" dirty="0">
                <a:sym typeface="Wingdings" pitchFamily="2" charset="2"/>
              </a:rPr>
              <a:t> of internal subprograms with no contracts</a:t>
            </a:r>
          </a:p>
          <a:p>
            <a:pPr lvl="1">
              <a:buFontTx/>
              <a:buChar char="-"/>
            </a:pPr>
            <a:r>
              <a:rPr lang="en-US" dirty="0">
                <a:sym typeface="Wingdings" pitchFamily="2" charset="2"/>
              </a:rPr>
              <a:t>Unrolling of simple for-loops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Factorization of annotations with data invariants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Better generation of formulas  fewer loop invariants, no </a:t>
            </a:r>
            <a:r>
              <a:rPr lang="en-US" dirty="0" err="1">
                <a:sym typeface="Wingdings" pitchFamily="2" charset="2"/>
              </a:rPr>
              <a:t>cutpoints</a:t>
            </a: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993C29-D880-3448-A8A5-08E8BEEE32ED}"/>
              </a:ext>
            </a:extLst>
          </p:cNvPr>
          <p:cNvSpPr txBox="1"/>
          <p:nvPr/>
        </p:nvSpPr>
        <p:spPr>
          <a:xfrm rot="19604326">
            <a:off x="4149064" y="389429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+mj-lt"/>
              </a:rPr>
              <a:t>er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19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0F1F65-3312-2D4C-B715-098B6D58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2782" cy="1325563"/>
          </a:xfrm>
        </p:spPr>
        <p:txBody>
          <a:bodyPr>
            <a:normAutofit/>
          </a:bodyPr>
          <a:lstStyle/>
          <a:p>
            <a:r>
              <a:rPr lang="en-US" dirty="0"/>
              <a:t>User really needs few annotations!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993C29-D880-3448-A8A5-08E8BEEE32ED}"/>
              </a:ext>
            </a:extLst>
          </p:cNvPr>
          <p:cNvSpPr txBox="1"/>
          <p:nvPr/>
        </p:nvSpPr>
        <p:spPr>
          <a:xfrm rot="19604326">
            <a:off x="5525186" y="423953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+mj-lt"/>
              </a:rPr>
              <a:t>er</a:t>
            </a:r>
            <a:endParaRPr lang="en-US" sz="3600" dirty="0">
              <a:latin typeface="+mj-lt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1C5B5B-2638-F243-BB2D-D6F3C10B5647}"/>
              </a:ext>
            </a:extLst>
          </p:cNvPr>
          <p:cNvSpPr txBox="1"/>
          <p:nvPr/>
        </p:nvSpPr>
        <p:spPr>
          <a:xfrm>
            <a:off x="681036" y="1557811"/>
            <a:ext cx="101877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</a:t>
            </a:r>
            <a:r>
              <a:rPr lang="en-US" sz="2400" dirty="0" err="1"/>
              <a:t>SPARKSkein</a:t>
            </a:r>
            <a:r>
              <a:rPr lang="en-US" sz="2400" dirty="0"/>
              <a:t> Skein cryptographic hash algorithm (Chapman, 2011)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http://www.spark-2014.org/entries/detail/sparkskein-from-tour-de-force-to-run-of-the-mill-formal-verification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7AF2E76-E128-4147-9679-D2BCDAD3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271908"/>
              </p:ext>
            </p:extLst>
          </p:nvPr>
        </p:nvGraphicFramePr>
        <p:xfrm>
          <a:off x="681036" y="2973070"/>
          <a:ext cx="1054894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4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initial version (SPARK 2005)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current version (SPARK 2014)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41 non-trivial</a:t>
                      </a:r>
                      <a:r>
                        <a:rPr lang="en-US" sz="2400" baseline="0" dirty="0"/>
                        <a:t> contracts for effects and dependencies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  <a:r>
                        <a:rPr lang="mr-IN" sz="2400" dirty="0"/>
                        <a:t>–</a:t>
                      </a:r>
                      <a:r>
                        <a:rPr lang="en-US" sz="2400" baseline="0" dirty="0"/>
                        <a:t> effects and dependencies are generated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31</a:t>
                      </a:r>
                      <a:r>
                        <a:rPr lang="en-US" sz="2400" baseline="0" dirty="0"/>
                        <a:t> conditions in </a:t>
                      </a:r>
                      <a:r>
                        <a:rPr lang="en-US" sz="2400" dirty="0"/>
                        <a:t>preconditions</a:t>
                      </a:r>
                      <a:r>
                        <a:rPr lang="en-US" sz="2400" baseline="0" dirty="0"/>
                        <a:t> and </a:t>
                      </a:r>
                      <a:r>
                        <a:rPr lang="en-US" sz="2400" baseline="0" dirty="0" err="1"/>
                        <a:t>postconditions</a:t>
                      </a:r>
                      <a:r>
                        <a:rPr lang="en-US" sz="2400" baseline="0" dirty="0"/>
                        <a:t> on internal subprograms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 </a:t>
                      </a:r>
                      <a:r>
                        <a:rPr lang="mr-IN" sz="2400" dirty="0"/>
                        <a:t>–</a:t>
                      </a:r>
                      <a:r>
                        <a:rPr lang="en-US" sz="2400" dirty="0"/>
                        <a:t> internal subprograms are </a:t>
                      </a:r>
                      <a:r>
                        <a:rPr lang="en-US" sz="2400" dirty="0" err="1"/>
                        <a:t>inlined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43 conditions in loop invariants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r>
                        <a:rPr lang="en-US" sz="2400" baseline="0" dirty="0"/>
                        <a:t> </a:t>
                      </a:r>
                      <a:r>
                        <a:rPr lang="mr-IN" sz="2400" baseline="0" dirty="0"/>
                        <a:t>–</a:t>
                      </a:r>
                      <a:r>
                        <a:rPr lang="en-US" sz="2400" baseline="0" dirty="0"/>
                        <a:t> loop frame conditions are generated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23 annotations</a:t>
                      </a:r>
                      <a:r>
                        <a:rPr lang="en-US" sz="2400" baseline="0" dirty="0"/>
                        <a:t> to prevent combinatorial explosion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 </a:t>
                      </a:r>
                      <a:r>
                        <a:rPr lang="mr-IN" sz="2400" dirty="0"/>
                        <a:t>–</a:t>
                      </a:r>
                      <a:r>
                        <a:rPr lang="en-US" sz="2400" dirty="0"/>
                        <a:t> no combinatorial explosion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0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1E848-BF1B-4542-A646-4C8DE7F5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proof of formulas was needed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67FBE1-C620-2E4E-A43B-F1DBE61D3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" y="1812373"/>
            <a:ext cx="5639889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F2DCB5-6DCA-0F44-A3F8-E0D7DE843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748" y="1563455"/>
            <a:ext cx="3499668" cy="5201779"/>
          </a:xfrm>
          <a:prstGeom prst="rect">
            <a:avLst/>
          </a:prstGeom>
        </p:spPr>
      </p:pic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5B970563-6C16-6244-A7F8-609B2F110919}"/>
              </a:ext>
            </a:extLst>
          </p:cNvPr>
          <p:cNvSpPr/>
          <p:nvPr/>
        </p:nvSpPr>
        <p:spPr>
          <a:xfrm>
            <a:off x="6589354" y="3790639"/>
            <a:ext cx="901147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7FDC66-17C5-1042-B285-263BA5A9C438}"/>
              </a:ext>
            </a:extLst>
          </p:cNvPr>
          <p:cNvSpPr txBox="1"/>
          <p:nvPr/>
        </p:nvSpPr>
        <p:spPr>
          <a:xfrm>
            <a:off x="4362989" y="2094332"/>
            <a:ext cx="2226365" cy="64633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Verification Condition </a:t>
            </a:r>
          </a:p>
          <a:p>
            <a:r>
              <a:rPr lang="en-US" dirty="0"/>
              <a:t>in SPARK 2005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598DD4-06C3-704B-8819-69C7A1327B31}"/>
              </a:ext>
            </a:extLst>
          </p:cNvPr>
          <p:cNvSpPr txBox="1"/>
          <p:nvPr/>
        </p:nvSpPr>
        <p:spPr>
          <a:xfrm>
            <a:off x="9177676" y="4459845"/>
            <a:ext cx="1516828" cy="64633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Manual Proof</a:t>
            </a:r>
          </a:p>
          <a:p>
            <a:r>
              <a:rPr lang="en-US" dirty="0"/>
              <a:t>in SPARK 2005</a:t>
            </a:r>
          </a:p>
        </p:txBody>
      </p:sp>
    </p:spTree>
    <p:extLst>
      <p:ext uri="{BB962C8B-B14F-4D97-AF65-F5344CB8AC3E}">
        <p14:creationId xmlns:p14="http://schemas.microsoft.com/office/powerpoint/2010/main" val="414185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1E848-BF1B-4542-A646-4C8DE7F5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proof of formulas was needed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067FBE1-C620-2E4E-A43B-F1DBE61D3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90" y="1812373"/>
            <a:ext cx="5639889" cy="435133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5F2DCB5-6DCA-0F44-A3F8-E0D7DE843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748" y="1563455"/>
            <a:ext cx="3499668" cy="5201779"/>
          </a:xfrm>
          <a:prstGeom prst="rect">
            <a:avLst/>
          </a:prstGeom>
        </p:spPr>
      </p:pic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5B970563-6C16-6244-A7F8-609B2F110919}"/>
              </a:ext>
            </a:extLst>
          </p:cNvPr>
          <p:cNvSpPr/>
          <p:nvPr/>
        </p:nvSpPr>
        <p:spPr>
          <a:xfrm>
            <a:off x="6589354" y="3790639"/>
            <a:ext cx="901147" cy="4373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7FDC66-17C5-1042-B285-263BA5A9C438}"/>
              </a:ext>
            </a:extLst>
          </p:cNvPr>
          <p:cNvSpPr txBox="1"/>
          <p:nvPr/>
        </p:nvSpPr>
        <p:spPr>
          <a:xfrm>
            <a:off x="4362989" y="2094332"/>
            <a:ext cx="2226365" cy="64633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Verification Condition </a:t>
            </a:r>
          </a:p>
          <a:p>
            <a:r>
              <a:rPr lang="en-US" dirty="0"/>
              <a:t>in SPARK 2005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4598DD4-06C3-704B-8819-69C7A1327B31}"/>
              </a:ext>
            </a:extLst>
          </p:cNvPr>
          <p:cNvSpPr txBox="1"/>
          <p:nvPr/>
        </p:nvSpPr>
        <p:spPr>
          <a:xfrm>
            <a:off x="9177676" y="4459845"/>
            <a:ext cx="1516828" cy="646331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Manual Proof</a:t>
            </a:r>
          </a:p>
          <a:p>
            <a:r>
              <a:rPr lang="en-US" dirty="0"/>
              <a:t>in SPARK 2005</a:t>
            </a:r>
          </a:p>
        </p:txBody>
      </p:sp>
      <p:sp>
        <p:nvSpPr>
          <p:cNvPr id="11" name="Interdiction 10">
            <a:extLst>
              <a:ext uri="{FF2B5EF4-FFF2-40B4-BE49-F238E27FC236}">
                <a16:creationId xmlns:a16="http://schemas.microsoft.com/office/drawing/2014/main" id="{D5A74936-AAA4-8F43-AFF5-0A797F1E677B}"/>
              </a:ext>
            </a:extLst>
          </p:cNvPr>
          <p:cNvSpPr/>
          <p:nvPr/>
        </p:nvSpPr>
        <p:spPr>
          <a:xfrm>
            <a:off x="3686997" y="1580839"/>
            <a:ext cx="4818005" cy="4856922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2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62CCA6-DA4B-BD41-9572-78CD244C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proof of formulas is not needed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FE6D4-8206-C141-A247-3E485CA5D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of state-of-the-art SMT solvers: Alt-Ergo, CVC4, Z3</a:t>
            </a:r>
          </a:p>
          <a:p>
            <a:pPr lvl="1">
              <a:buFontTx/>
              <a:buChar char="-"/>
            </a:pPr>
            <a:r>
              <a:rPr lang="en-US" dirty="0"/>
              <a:t>Why3 platform adapts each formula for each prover</a:t>
            </a:r>
          </a:p>
          <a:p>
            <a:pPr lvl="1">
              <a:buFontTx/>
              <a:buChar char="-"/>
            </a:pPr>
            <a:r>
              <a:rPr lang="en-US" dirty="0"/>
              <a:t>Mix of arithmetic and quantified properties natively understood by these provers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Encoding of data in logic tailored for automatic proof by SMT solvers</a:t>
            </a:r>
          </a:p>
          <a:p>
            <a:pPr lvl="1">
              <a:buFontTx/>
              <a:buChar char="-"/>
            </a:pPr>
            <a:r>
              <a:rPr lang="en-US" dirty="0"/>
              <a:t>Encoding not tailored for manual proof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control over proof strategy (provers combination, timeout)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A102F-A956-F74C-BBE9-9FA3EE67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FOSS Projects in SPARK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C7FED-4CB7-6541-81AE-72FB03613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4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FEE6B5-91ED-4748-A477-C09E0BB8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Perspective</a:t>
            </a:r>
          </a:p>
        </p:txBody>
      </p:sp>
      <p:cxnSp>
        <p:nvCxnSpPr>
          <p:cNvPr id="3" name="Straight Connector 6">
            <a:extLst>
              <a:ext uri="{FF2B5EF4-FFF2-40B4-BE49-F238E27FC236}">
                <a16:creationId xmlns:a16="http://schemas.microsoft.com/office/drawing/2014/main" id="{A635E91E-CEB5-9D49-B8A9-7C1ADDC0A561}"/>
              </a:ext>
            </a:extLst>
          </p:cNvPr>
          <p:cNvCxnSpPr/>
          <p:nvPr/>
        </p:nvCxnSpPr>
        <p:spPr>
          <a:xfrm flipV="1">
            <a:off x="655317" y="4038600"/>
            <a:ext cx="9662160" cy="15240"/>
          </a:xfrm>
          <a:prstGeom prst="line">
            <a:avLst/>
          </a:prstGeom>
          <a:ln w="177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2">
            <a:extLst>
              <a:ext uri="{FF2B5EF4-FFF2-40B4-BE49-F238E27FC236}">
                <a16:creationId xmlns:a16="http://schemas.microsoft.com/office/drawing/2014/main" id="{135C7E54-44E1-CC44-8BE3-0B4B3D3F6260}"/>
              </a:ext>
            </a:extLst>
          </p:cNvPr>
          <p:cNvSpPr txBox="1"/>
          <p:nvPr/>
        </p:nvSpPr>
        <p:spPr>
          <a:xfrm>
            <a:off x="655317" y="2366904"/>
            <a:ext cx="1228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1987</a:t>
            </a:r>
          </a:p>
          <a:p>
            <a:pPr algn="ctr"/>
            <a:r>
              <a:rPr lang="en-US" sz="3200" dirty="0"/>
              <a:t>SPARK</a:t>
            </a:r>
          </a:p>
          <a:p>
            <a:pPr algn="ctr"/>
            <a:r>
              <a:rPr lang="en-US" sz="3200" dirty="0"/>
              <a:t>PVL</a:t>
            </a:r>
          </a:p>
        </p:txBody>
      </p:sp>
      <p:pic>
        <p:nvPicPr>
          <p:cNvPr id="5" name="Espace réservé du contenu 3" descr="spark_logo.png">
            <a:extLst>
              <a:ext uri="{FF2B5EF4-FFF2-40B4-BE49-F238E27FC236}">
                <a16:creationId xmlns:a16="http://schemas.microsoft.com/office/drawing/2014/main" id="{9FA2CD1C-D5F6-224B-BB8D-1E9950BEC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637" b="-154637"/>
          <a:stretch>
            <a:fillRect/>
          </a:stretch>
        </p:blipFill>
        <p:spPr bwMode="auto">
          <a:xfrm>
            <a:off x="8601684" y="2325750"/>
            <a:ext cx="2788428" cy="153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8">
            <a:extLst>
              <a:ext uri="{FF2B5EF4-FFF2-40B4-BE49-F238E27FC236}">
                <a16:creationId xmlns:a16="http://schemas.microsoft.com/office/drawing/2014/main" id="{4C117AC1-7A49-174C-ABF9-02892546B426}"/>
              </a:ext>
            </a:extLst>
          </p:cNvPr>
          <p:cNvSpPr txBox="1"/>
          <p:nvPr/>
        </p:nvSpPr>
        <p:spPr>
          <a:xfrm>
            <a:off x="2786899" y="4348672"/>
            <a:ext cx="1160895" cy="107721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1997</a:t>
            </a:r>
          </a:p>
          <a:p>
            <a:pPr algn="ctr"/>
            <a:r>
              <a:rPr lang="en-US" sz="3200" dirty="0"/>
              <a:t>C130J</a:t>
            </a:r>
          </a:p>
        </p:txBody>
      </p:sp>
      <p:sp>
        <p:nvSpPr>
          <p:cNvPr id="11" name="TextBox 17">
            <a:extLst>
              <a:ext uri="{FF2B5EF4-FFF2-40B4-BE49-F238E27FC236}">
                <a16:creationId xmlns:a16="http://schemas.microsoft.com/office/drawing/2014/main" id="{F7BE2E38-FAD2-2D4A-9CCC-03827252A1A5}"/>
              </a:ext>
            </a:extLst>
          </p:cNvPr>
          <p:cNvSpPr txBox="1"/>
          <p:nvPr/>
        </p:nvSpPr>
        <p:spPr>
          <a:xfrm>
            <a:off x="201702" y="6299716"/>
            <a:ext cx="1050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Are We There Yet? 20 Years of Industrial Theorem Proving with SPARK</a:t>
            </a:r>
            <a:r>
              <a:rPr lang="en-US" dirty="0"/>
              <a:t>, Chapman and </a:t>
            </a:r>
            <a:r>
              <a:rPr lang="en-US" dirty="0" err="1"/>
              <a:t>Schanda</a:t>
            </a:r>
            <a:r>
              <a:rPr lang="en-US" dirty="0"/>
              <a:t>, </a:t>
            </a:r>
            <a:r>
              <a:rPr lang="en-US" dirty="0" err="1"/>
              <a:t>Altran</a:t>
            </a:r>
            <a:r>
              <a:rPr lang="en-US" dirty="0"/>
              <a:t>, ITP 2014</a:t>
            </a:r>
            <a:endParaRPr lang="en-US" i="1" dirty="0"/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9393DE62-8927-4744-B83B-2E9F1628EC11}"/>
              </a:ext>
            </a:extLst>
          </p:cNvPr>
          <p:cNvSpPr txBox="1"/>
          <p:nvPr/>
        </p:nvSpPr>
        <p:spPr>
          <a:xfrm>
            <a:off x="6365157" y="4348672"/>
            <a:ext cx="1288751" cy="107721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2011</a:t>
            </a:r>
          </a:p>
          <a:p>
            <a:pPr algn="ctr"/>
            <a:r>
              <a:rPr lang="en-US" sz="3200" dirty="0" err="1"/>
              <a:t>iFACTS</a:t>
            </a:r>
            <a:endParaRPr lang="en-US" sz="3200" dirty="0"/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76211508-D9B4-D240-A63D-C44152E78131}"/>
              </a:ext>
            </a:extLst>
          </p:cNvPr>
          <p:cNvSpPr txBox="1"/>
          <p:nvPr/>
        </p:nvSpPr>
        <p:spPr>
          <a:xfrm>
            <a:off x="4295921" y="4354286"/>
            <a:ext cx="1707519" cy="107721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2005</a:t>
            </a:r>
          </a:p>
          <a:p>
            <a:pPr algn="ctr"/>
            <a:r>
              <a:rPr lang="en-US" sz="3200" dirty="0" err="1"/>
              <a:t>Tokeneer</a:t>
            </a:r>
            <a:endParaRPr lang="en-US" sz="3200" dirty="0"/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0C10C2FB-8F4A-6A4E-B6B5-D940CDBA3185}"/>
              </a:ext>
            </a:extLst>
          </p:cNvPr>
          <p:cNvSpPr txBox="1"/>
          <p:nvPr/>
        </p:nvSpPr>
        <p:spPr>
          <a:xfrm>
            <a:off x="8015626" y="4348672"/>
            <a:ext cx="1172117" cy="107721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2013</a:t>
            </a:r>
          </a:p>
          <a:p>
            <a:pPr algn="ctr"/>
            <a:r>
              <a:rPr lang="en-US" sz="3200" dirty="0" err="1"/>
              <a:t>Muen</a:t>
            </a:r>
            <a:endParaRPr lang="en-US" sz="3200" dirty="0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5326384D-840D-6840-90F6-157A2F88C712}"/>
              </a:ext>
            </a:extLst>
          </p:cNvPr>
          <p:cNvSpPr txBox="1"/>
          <p:nvPr/>
        </p:nvSpPr>
        <p:spPr>
          <a:xfrm>
            <a:off x="5628186" y="2444089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2008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F6C5660-9EF3-F342-811C-98DADF5F09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096" y="2787494"/>
            <a:ext cx="3657600" cy="1219200"/>
          </a:xfrm>
          <a:prstGeom prst="rect">
            <a:avLst/>
          </a:prstGeom>
        </p:spPr>
      </p:pic>
      <p:pic>
        <p:nvPicPr>
          <p:cNvPr id="2050" name="Picture 2" descr="Image result for Hi-Lite AdaCore">
            <a:extLst>
              <a:ext uri="{FF2B5EF4-FFF2-40B4-BE49-F238E27FC236}">
                <a16:creationId xmlns:a16="http://schemas.microsoft.com/office/drawing/2014/main" id="{D0BCC0C0-3E36-114B-B255-D405663F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616" y="1652007"/>
            <a:ext cx="2588159" cy="67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praxis High Integrity Systems SPARK">
            <a:extLst>
              <a:ext uri="{FF2B5EF4-FFF2-40B4-BE49-F238E27FC236}">
                <a16:creationId xmlns:a16="http://schemas.microsoft.com/office/drawing/2014/main" id="{4F13811E-0962-EC40-B286-6FB14FA0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19" y="2516320"/>
            <a:ext cx="1547983" cy="115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985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CDEE1-DA7D-F34C-BCBB-42F730707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Aida library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DC22C6-0025-4144-BAE3-4D8C2B1D5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https://github.com/joakim-strandberg/aida_2012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Library suitable for use in SPARK code, mostly coded in SPARK:</a:t>
            </a:r>
          </a:p>
          <a:p>
            <a:pPr lvl="1">
              <a:buFontTx/>
              <a:buChar char="-"/>
            </a:pPr>
            <a:r>
              <a:rPr lang="en-US" dirty="0"/>
              <a:t>Bounded strings</a:t>
            </a:r>
          </a:p>
          <a:p>
            <a:pPr lvl="1">
              <a:buFontTx/>
              <a:buChar char="-"/>
            </a:pPr>
            <a:r>
              <a:rPr lang="en-US" dirty="0"/>
              <a:t>Bounded hash maps, vectors</a:t>
            </a:r>
          </a:p>
          <a:p>
            <a:pPr lvl="1">
              <a:buFontTx/>
              <a:buChar char="-"/>
            </a:pPr>
            <a:r>
              <a:rPr lang="en-US" dirty="0"/>
              <a:t>UTF8 support</a:t>
            </a:r>
          </a:p>
          <a:p>
            <a:pPr lvl="1">
              <a:buFontTx/>
              <a:buChar char="-"/>
            </a:pPr>
            <a:r>
              <a:rPr lang="fr-FR" dirty="0"/>
              <a:t>XML SAX &amp; DOM </a:t>
            </a:r>
            <a:r>
              <a:rPr lang="fr-FR" dirty="0" err="1"/>
              <a:t>parsers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/>
              <a:t>JSON SAX &amp; DOM </a:t>
            </a:r>
            <a:r>
              <a:rPr lang="fr-FR" dirty="0" err="1"/>
              <a:t>parsers</a:t>
            </a:r>
            <a:endParaRPr lang="fr-FR" dirty="0"/>
          </a:p>
          <a:p>
            <a:pPr lvl="1">
              <a:buFontTx/>
              <a:buChar char="-"/>
            </a:pPr>
            <a:r>
              <a:rPr lang="fr-FR" dirty="0"/>
              <a:t>Directories, </a:t>
            </a:r>
            <a:r>
              <a:rPr lang="fr-FR" dirty="0" err="1"/>
              <a:t>stream</a:t>
            </a:r>
            <a:r>
              <a:rPr lang="fr-FR" dirty="0"/>
              <a:t> &amp; </a:t>
            </a:r>
            <a:r>
              <a:rPr lang="fr-FR" dirty="0" err="1"/>
              <a:t>textual</a:t>
            </a:r>
            <a:r>
              <a:rPr lang="fr-FR" dirty="0"/>
              <a:t> input-output 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7170" name="Picture 2" descr="Image result for Joakim Dahlgren Strandberg Ada">
            <a:extLst>
              <a:ext uri="{FF2B5EF4-FFF2-40B4-BE49-F238E27FC236}">
                <a16:creationId xmlns:a16="http://schemas.microsoft.com/office/drawing/2014/main" id="{652CA38F-A06A-514F-9666-AC0DC6153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144" y="379995"/>
            <a:ext cx="2937013" cy="155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115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13A43-AD70-4042-A15C-97566656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Certyflie</a:t>
            </a:r>
            <a:r>
              <a:rPr lang="en-US" dirty="0"/>
              <a:t> drone software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74A45C-13E8-7444-AA87-444A06F6F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/AdaCore/</a:t>
            </a:r>
            <a:r>
              <a:rPr lang="en-US" dirty="0" err="1">
                <a:solidFill>
                  <a:schemeClr val="accent1"/>
                </a:solidFill>
              </a:rPr>
              <a:t>Certyflie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Rewrite of the original </a:t>
            </a:r>
            <a:r>
              <a:rPr lang="en-US" dirty="0" err="1"/>
              <a:t>Crazyflie</a:t>
            </a:r>
            <a:r>
              <a:rPr lang="en-US" dirty="0"/>
              <a:t> firmware in SPARK:</a:t>
            </a:r>
          </a:p>
          <a:p>
            <a:pPr lvl="1">
              <a:buFontTx/>
              <a:buChar char="-"/>
            </a:pPr>
            <a:r>
              <a:rPr lang="en-US" dirty="0" err="1"/>
              <a:t>FreeRTOS</a:t>
            </a:r>
            <a:r>
              <a:rPr lang="en-US" dirty="0"/>
              <a:t> replaced by Ravenscar</a:t>
            </a:r>
          </a:p>
          <a:p>
            <a:pPr lvl="1">
              <a:buFontTx/>
              <a:buChar char="-"/>
            </a:pPr>
            <a:r>
              <a:rPr lang="en-US" dirty="0"/>
              <a:t>C stabilization and communication code rewritten in SPARK (</a:t>
            </a:r>
            <a:r>
              <a:rPr lang="en-US" dirty="0" err="1"/>
              <a:t>AoRTE</a:t>
            </a:r>
            <a:r>
              <a:rPr lang="en-US" dirty="0"/>
              <a:t> proof)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 feature: free-fall detection and landing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for prototyping, teaching and research</a:t>
            </a:r>
          </a:p>
          <a:p>
            <a:pPr lvl="1">
              <a:buFontTx/>
              <a:buChar char="-"/>
            </a:pPr>
            <a:r>
              <a:rPr lang="en-US" dirty="0" err="1"/>
              <a:t>Sogilis</a:t>
            </a:r>
            <a:r>
              <a:rPr lang="en-US" dirty="0"/>
              <a:t> using it for prototyping</a:t>
            </a:r>
          </a:p>
          <a:p>
            <a:pPr lvl="1">
              <a:buFontTx/>
              <a:buChar char="-"/>
            </a:pPr>
            <a:r>
              <a:rPr lang="en-US" dirty="0" err="1"/>
              <a:t>Jér</a:t>
            </a:r>
            <a:r>
              <a:rPr lang="fr-FR" dirty="0" err="1"/>
              <a:t>ôme</a:t>
            </a:r>
            <a:r>
              <a:rPr lang="fr-FR" dirty="0"/>
              <a:t> Hugues (ISAE-</a:t>
            </a:r>
            <a:r>
              <a:rPr lang="fr-FR" dirty="0" err="1"/>
              <a:t>Supaero</a:t>
            </a:r>
            <a:r>
              <a:rPr lang="fr-FR" dirty="0"/>
              <a:t>)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for </a:t>
            </a:r>
            <a:r>
              <a:rPr lang="fr-FR" dirty="0" err="1"/>
              <a:t>teaching</a:t>
            </a:r>
            <a:r>
              <a:rPr lang="fr-FR" dirty="0"/>
              <a:t>/</a:t>
            </a:r>
            <a:r>
              <a:rPr lang="fr-FR" dirty="0" err="1"/>
              <a:t>research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8194" name="Picture 2" descr="Image result for anthony leonardo gracio">
            <a:extLst>
              <a:ext uri="{FF2B5EF4-FFF2-40B4-BE49-F238E27FC236}">
                <a16:creationId xmlns:a16="http://schemas.microsoft.com/office/drawing/2014/main" id="{871C67D4-B1F9-854F-A142-9705E883B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330" y="365125"/>
            <a:ext cx="1913835" cy="191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crazyflize 001.jpg">
            <a:extLst>
              <a:ext uri="{FF2B5EF4-FFF2-40B4-BE49-F238E27FC236}">
                <a16:creationId xmlns:a16="http://schemas.microsoft.com/office/drawing/2014/main" id="{0B6D2E53-C918-AB4A-B919-B9150109D9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94" y="4215019"/>
            <a:ext cx="3051313" cy="228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0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FC91E-9065-DF43-9FEF-96AC0EA5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PolyORB</a:t>
            </a:r>
            <a:r>
              <a:rPr lang="fr-FR" dirty="0"/>
              <a:t>-HI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9C0308-95AB-804B-B00D-BED465FF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OpenAADL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polyorb</a:t>
            </a:r>
            <a:r>
              <a:rPr lang="en-US" dirty="0">
                <a:solidFill>
                  <a:schemeClr val="accent1"/>
                </a:solidFill>
              </a:rPr>
              <a:t>-hi-</a:t>
            </a:r>
            <a:r>
              <a:rPr lang="en-US" dirty="0" err="1">
                <a:solidFill>
                  <a:schemeClr val="accent1"/>
                </a:solidFill>
              </a:rPr>
              <a:t>ada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/>
              <a:t>High-</a:t>
            </a:r>
            <a:r>
              <a:rPr lang="fr-FR" dirty="0" err="1"/>
              <a:t>integrity</a:t>
            </a:r>
            <a:r>
              <a:rPr lang="fr-FR" dirty="0"/>
              <a:t> middleware for code </a:t>
            </a:r>
            <a:r>
              <a:rPr lang="fr-FR" dirty="0" err="1"/>
              <a:t>generation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AADL:</a:t>
            </a:r>
          </a:p>
          <a:p>
            <a:pPr lvl="1">
              <a:buFontTx/>
              <a:buChar char="-"/>
            </a:pPr>
            <a:r>
              <a:rPr lang="en-US" dirty="0"/>
              <a:t>marshalling and </a:t>
            </a:r>
            <a:r>
              <a:rPr lang="en-US" dirty="0" err="1"/>
              <a:t>unmarshalling</a:t>
            </a:r>
            <a:r>
              <a:rPr lang="en-US" dirty="0"/>
              <a:t> facilities</a:t>
            </a:r>
          </a:p>
          <a:p>
            <a:pPr lvl="1">
              <a:buFontTx/>
              <a:buChar char="-"/>
            </a:pPr>
            <a:r>
              <a:rPr lang="en-US" dirty="0"/>
              <a:t>messages management</a:t>
            </a:r>
          </a:p>
          <a:p>
            <a:pPr lvl="1">
              <a:buFontTx/>
              <a:buChar char="-"/>
            </a:pPr>
            <a:r>
              <a:rPr lang="en-US" dirty="0"/>
              <a:t>patterns for periodic, sporadic tasks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Proof of </a:t>
            </a:r>
            <a:r>
              <a:rPr lang="en-US" dirty="0" err="1"/>
              <a:t>AoRTE</a:t>
            </a:r>
            <a:r>
              <a:rPr lang="en-US" dirty="0"/>
              <a:t> + functional contracts (see </a:t>
            </a:r>
            <a:r>
              <a:rPr lang="en-US" dirty="0" err="1"/>
              <a:t>Frama</a:t>
            </a:r>
            <a:r>
              <a:rPr lang="en-US" dirty="0"/>
              <a:t>-C &amp; SPARK Day 2017 - </a:t>
            </a: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frama-c.com</a:t>
            </a:r>
            <a:r>
              <a:rPr lang="en-US" dirty="0">
                <a:solidFill>
                  <a:schemeClr val="accent1"/>
                </a:solidFill>
              </a:rPr>
              <a:t>/FCSD17.html</a:t>
            </a:r>
            <a:r>
              <a:rPr lang="en-US" dirty="0"/>
              <a:t>)</a:t>
            </a:r>
          </a:p>
        </p:txBody>
      </p:sp>
      <p:pic>
        <p:nvPicPr>
          <p:cNvPr id="9218" name="Picture 2" descr="https://avatars1.githubusercontent.com/u/1502063?s=460&amp;v=4">
            <a:extLst>
              <a:ext uri="{FF2B5EF4-FFF2-40B4-BE49-F238E27FC236}">
                <a16:creationId xmlns:a16="http://schemas.microsoft.com/office/drawing/2014/main" id="{4A8CCD78-89F0-2B42-95EC-81B26859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291" y="365125"/>
            <a:ext cx="2136361" cy="2136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07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FE799-0945-E243-A8F4-A3F06625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Pulsar drone </a:t>
            </a:r>
            <a:r>
              <a:rPr lang="fr-FR" dirty="0" err="1"/>
              <a:t>autopilot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AFB841-E25C-7547-9211-324100FD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www.hionos.com</a:t>
            </a:r>
            <a:r>
              <a:rPr lang="en-US" dirty="0">
                <a:solidFill>
                  <a:schemeClr val="accent1"/>
                </a:solidFill>
              </a:rPr>
              <a:t>/#pulsar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 public code repository yet</a:t>
            </a:r>
          </a:p>
          <a:p>
            <a:pPr lvl="1">
              <a:buFontTx/>
              <a:buChar char="-"/>
            </a:pPr>
            <a:r>
              <a:rPr lang="en-US" dirty="0"/>
              <a:t>Part of ongoing funded research project CAP2018</a:t>
            </a:r>
          </a:p>
          <a:p>
            <a:pPr lvl="1">
              <a:buFontTx/>
              <a:buChar char="-"/>
            </a:pPr>
            <a:r>
              <a:rPr lang="en-US" dirty="0"/>
              <a:t>Should be available by end of 2018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Autopilot developed with agile process targeting civil avionics certification (DO-178C level 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SPARK used for proving some of the functionalities + </a:t>
            </a:r>
            <a:r>
              <a:rPr lang="en-US" dirty="0" err="1"/>
              <a:t>AoRTE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42" name="Picture 2" descr="HIONOS-SITE-TEAM-AMIN.jpg">
            <a:extLst>
              <a:ext uri="{FF2B5EF4-FFF2-40B4-BE49-F238E27FC236}">
                <a16:creationId xmlns:a16="http://schemas.microsoft.com/office/drawing/2014/main" id="{1D8474D4-74B7-DC43-A4DA-7EBC46DDC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530" y="365125"/>
            <a:ext cx="2237377" cy="170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78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C0758-9C9B-1D47-A10E-5D0A4A44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StratoX</a:t>
            </a:r>
            <a:r>
              <a:rPr lang="fr-FR" dirty="0"/>
              <a:t> </a:t>
            </a:r>
            <a:r>
              <a:rPr lang="fr-FR" dirty="0" err="1"/>
              <a:t>glider</a:t>
            </a:r>
            <a:r>
              <a:rPr lang="fr-FR" dirty="0"/>
              <a:t> software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1C624F-5A4E-EE48-8862-9E60D1DA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/tum-</a:t>
            </a:r>
            <a:r>
              <a:rPr lang="en-US" dirty="0" err="1">
                <a:solidFill>
                  <a:schemeClr val="accent1"/>
                </a:solidFill>
              </a:rPr>
              <a:t>ei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 err="1">
                <a:solidFill>
                  <a:schemeClr val="accent1"/>
                </a:solidFill>
              </a:rPr>
              <a:t>rcs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StratoX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Firmware to control an unmanned fixed-wing glider model</a:t>
            </a:r>
          </a:p>
          <a:p>
            <a:pPr marL="0" indent="0">
              <a:buNone/>
            </a:pPr>
            <a:r>
              <a:rPr lang="en-US" dirty="0"/>
              <a:t>Proof of </a:t>
            </a:r>
            <a:r>
              <a:rPr lang="en-US" dirty="0" err="1"/>
              <a:t>AoRTE</a:t>
            </a:r>
            <a:r>
              <a:rPr lang="en-US" dirty="0"/>
              <a:t> + functional contracts (see </a:t>
            </a:r>
            <a:r>
              <a:rPr lang="en-US" dirty="0" err="1"/>
              <a:t>Frama</a:t>
            </a:r>
            <a:r>
              <a:rPr lang="en-US" dirty="0"/>
              <a:t>-C &amp; SPARK Day 2017 - </a:t>
            </a: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frama-c.com</a:t>
            </a:r>
            <a:r>
              <a:rPr lang="en-US" dirty="0">
                <a:solidFill>
                  <a:schemeClr val="accent1"/>
                </a:solidFill>
              </a:rPr>
              <a:t>/FCSD17.html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 descr="https://avatars1.githubusercontent.com/u/6696520?s=460&amp;v=4">
            <a:extLst>
              <a:ext uri="{FF2B5EF4-FFF2-40B4-BE49-F238E27FC236}">
                <a16:creationId xmlns:a16="http://schemas.microsoft.com/office/drawing/2014/main" id="{A90D9AA1-10AD-EB44-A09D-65F8A5E26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604" y="365125"/>
            <a:ext cx="1831561" cy="183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Alt text">
            <a:extLst>
              <a:ext uri="{FF2B5EF4-FFF2-40B4-BE49-F238E27FC236}">
                <a16:creationId xmlns:a16="http://schemas.microsoft.com/office/drawing/2014/main" id="{3B48F092-5525-1E47-B095-432DAB168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513" y="4333910"/>
            <a:ext cx="3975652" cy="197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B0E9208-607D-F645-905E-A41FE4741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50" y="3873727"/>
            <a:ext cx="6169163" cy="289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54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C3BB5-A4D0-8440-BA87-2DB9AB2C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Tokeneer</a:t>
            </a:r>
            <a:r>
              <a:rPr lang="en-US" dirty="0"/>
              <a:t> biometric enclave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D74CDB-E110-2748-BE76-AE68FC63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www.adacore.com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tokeneer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/AdaCore/spark2014/tree/master/</a:t>
            </a:r>
            <a:r>
              <a:rPr lang="en-US" dirty="0" err="1">
                <a:solidFill>
                  <a:schemeClr val="accent1"/>
                </a:solidFill>
              </a:rPr>
              <a:t>testsuite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gnatprove</a:t>
            </a:r>
            <a:r>
              <a:rPr lang="en-US" dirty="0">
                <a:solidFill>
                  <a:schemeClr val="accent1"/>
                </a:solidFill>
              </a:rPr>
              <a:t>/tests/</a:t>
            </a:r>
            <a:r>
              <a:rPr lang="en-US" dirty="0" err="1">
                <a:solidFill>
                  <a:schemeClr val="accent1"/>
                </a:solidFill>
              </a:rPr>
              <a:t>tokeneer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Demo project done by </a:t>
            </a:r>
            <a:r>
              <a:rPr lang="en-US" dirty="0" err="1"/>
              <a:t>Altran</a:t>
            </a:r>
            <a:r>
              <a:rPr lang="en-US" dirty="0"/>
              <a:t> for NSA in 2005, open-sourced in 2008</a:t>
            </a:r>
          </a:p>
          <a:p>
            <a:pPr lvl="1">
              <a:buFontTx/>
              <a:buChar char="-"/>
            </a:pPr>
            <a:r>
              <a:rPr lang="en-US" dirty="0"/>
              <a:t>All project artifacts &amp; statistics collected and available</a:t>
            </a:r>
          </a:p>
          <a:p>
            <a:pPr lvl="1">
              <a:buFontTx/>
              <a:buChar char="-"/>
            </a:pPr>
            <a:r>
              <a:rPr lang="en-US" dirty="0"/>
              <a:t>Code fully annotated with contracts, even if not needed anymore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 of achieving very high level of security (EAL 5)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290" name="Picture 2" descr="Image result for Janet Barnes Praxis">
            <a:extLst>
              <a:ext uri="{FF2B5EF4-FFF2-40B4-BE49-F238E27FC236}">
                <a16:creationId xmlns:a16="http://schemas.microsoft.com/office/drawing/2014/main" id="{1320BD5E-3E61-674B-BDFE-FD39C325D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65" y="476111"/>
            <a:ext cx="3277704" cy="184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848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43437-CADD-854B-83A9-E05DE1A2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Muen</a:t>
            </a:r>
            <a:r>
              <a:rPr lang="en-US" dirty="0"/>
              <a:t> separation kernel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C62F0-4C52-5E41-9A80-87838ADF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muen.sk</a:t>
            </a:r>
            <a:r>
              <a:rPr lang="en-US" dirty="0">
                <a:solidFill>
                  <a:schemeClr val="accent1"/>
                </a:solidFill>
              </a:rPr>
              <a:t>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Developed since 2013 at University of </a:t>
            </a:r>
            <a:r>
              <a:rPr lang="fr-FR" dirty="0"/>
              <a:t>Rapperswil (</a:t>
            </a:r>
            <a:r>
              <a:rPr lang="fr-FR" dirty="0" err="1"/>
              <a:t>Switzerland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secunet</a:t>
            </a:r>
            <a:r>
              <a:rPr lang="fr-FR" dirty="0"/>
              <a:t> (Germany)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Runs</a:t>
            </a:r>
            <a:r>
              <a:rPr lang="fr-FR" dirty="0"/>
              <a:t> on Intel x86/64 </a:t>
            </a:r>
            <a:r>
              <a:rPr lang="fr-FR" dirty="0" err="1"/>
              <a:t>platform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First version in 2015: 3000 </a:t>
            </a:r>
            <a:r>
              <a:rPr lang="fr-FR" dirty="0" err="1"/>
              <a:t>sloc</a:t>
            </a:r>
            <a:r>
              <a:rPr lang="fr-FR" dirty="0"/>
              <a:t> SPARK, 300 </a:t>
            </a:r>
            <a:r>
              <a:rPr lang="fr-FR" dirty="0" err="1"/>
              <a:t>sloc</a:t>
            </a:r>
            <a:r>
              <a:rPr lang="fr-FR" dirty="0"/>
              <a:t> </a:t>
            </a:r>
            <a:r>
              <a:rPr lang="fr-FR" dirty="0" err="1"/>
              <a:t>assembly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Just </a:t>
            </a:r>
            <a:r>
              <a:rPr lang="fr-FR" dirty="0" err="1"/>
              <a:t>released</a:t>
            </a:r>
            <a:r>
              <a:rPr lang="fr-FR" dirty="0"/>
              <a:t> version 0.9</a:t>
            </a:r>
          </a:p>
          <a:p>
            <a:pPr lvl="1">
              <a:buFontTx/>
              <a:buChar char="-"/>
            </a:pPr>
            <a:r>
              <a:rPr lang="en-US" dirty="0"/>
              <a:t>Project website served by </a:t>
            </a:r>
            <a:r>
              <a:rPr lang="en-US" dirty="0" err="1"/>
              <a:t>MirageOS</a:t>
            </a:r>
            <a:r>
              <a:rPr lang="en-US" dirty="0"/>
              <a:t> on </a:t>
            </a:r>
            <a:r>
              <a:rPr lang="en-US" dirty="0" err="1"/>
              <a:t>Muen</a:t>
            </a:r>
            <a:r>
              <a:rPr lang="en-US" dirty="0"/>
              <a:t>!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13318" name="Picture 6" descr="Image result for adrian ken rueegsegger">
            <a:extLst>
              <a:ext uri="{FF2B5EF4-FFF2-40B4-BE49-F238E27FC236}">
                <a16:creationId xmlns:a16="http://schemas.microsoft.com/office/drawing/2014/main" id="{58408E99-772A-0D46-8C84-E1E09BF7A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37" y="211483"/>
            <a:ext cx="24511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www.ins.hsr.ch/fileadmin/user_upload/ins.hsr.ch/Team/retobuerki193x154.png">
            <a:extLst>
              <a:ext uri="{FF2B5EF4-FFF2-40B4-BE49-F238E27FC236}">
                <a16:creationId xmlns:a16="http://schemas.microsoft.com/office/drawing/2014/main" id="{20E99DE2-BC27-1F46-89C9-2041DE03F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437" y="211483"/>
            <a:ext cx="24511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315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43437-CADD-854B-83A9-E05DE1A2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Muen</a:t>
            </a:r>
            <a:r>
              <a:rPr lang="en-US" dirty="0"/>
              <a:t> separation kernel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C62F0-4C52-5E41-9A80-87838ADF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i="1" dirty="0"/>
              <a:t>The </a:t>
            </a:r>
            <a:r>
              <a:rPr lang="fr-FR" i="1" dirty="0" err="1"/>
              <a:t>Muen</a:t>
            </a:r>
            <a:r>
              <a:rPr lang="fr-FR" i="1" dirty="0"/>
              <a:t> </a:t>
            </a:r>
            <a:r>
              <a:rPr lang="fr-FR" i="1" dirty="0" err="1"/>
              <a:t>Separation</a:t>
            </a:r>
            <a:r>
              <a:rPr lang="fr-FR" i="1" dirty="0"/>
              <a:t> </a:t>
            </a:r>
            <a:r>
              <a:rPr lang="fr-FR" i="1" dirty="0" err="1"/>
              <a:t>Kernel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the </a:t>
            </a:r>
            <a:r>
              <a:rPr lang="fr-FR" i="1" dirty="0" err="1"/>
              <a:t>world’s</a:t>
            </a:r>
            <a:r>
              <a:rPr lang="fr-FR" i="1" dirty="0"/>
              <a:t> first Open Source </a:t>
            </a:r>
            <a:r>
              <a:rPr lang="fr-FR" i="1" dirty="0" err="1"/>
              <a:t>microkernel</a:t>
            </a:r>
            <a:r>
              <a:rPr lang="fr-FR" i="1" dirty="0"/>
              <a:t> </a:t>
            </a:r>
            <a:r>
              <a:rPr lang="fr-FR" i="1" dirty="0" err="1"/>
              <a:t>that</a:t>
            </a:r>
            <a:r>
              <a:rPr lang="fr-FR" i="1" dirty="0"/>
              <a:t> has been </a:t>
            </a:r>
            <a:r>
              <a:rPr lang="fr-FR" i="1" dirty="0" err="1"/>
              <a:t>formally</a:t>
            </a:r>
            <a:r>
              <a:rPr lang="fr-FR" i="1" dirty="0"/>
              <a:t> </a:t>
            </a:r>
            <a:r>
              <a:rPr lang="fr-FR" i="1" dirty="0" err="1"/>
              <a:t>proven</a:t>
            </a:r>
            <a:r>
              <a:rPr lang="fr-FR" i="1" dirty="0"/>
              <a:t> to </a:t>
            </a:r>
            <a:r>
              <a:rPr lang="fr-FR" i="1" dirty="0" err="1"/>
              <a:t>contain</a:t>
            </a:r>
            <a:r>
              <a:rPr lang="fr-FR" i="1" dirty="0"/>
              <a:t> no </a:t>
            </a:r>
            <a:r>
              <a:rPr lang="fr-FR" i="1" dirty="0" err="1"/>
              <a:t>runtime</a:t>
            </a:r>
            <a:r>
              <a:rPr lang="fr-FR" i="1" dirty="0"/>
              <a:t> </a:t>
            </a:r>
            <a:r>
              <a:rPr lang="fr-FR" i="1" dirty="0" err="1"/>
              <a:t>errors</a:t>
            </a:r>
            <a:r>
              <a:rPr lang="fr-FR" i="1" dirty="0"/>
              <a:t> at the source code </a:t>
            </a:r>
            <a:r>
              <a:rPr lang="fr-FR" i="1" dirty="0" err="1"/>
              <a:t>level</a:t>
            </a:r>
            <a:r>
              <a:rPr lang="fr-FR" i="1" dirty="0"/>
              <a:t>.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dirty="0" err="1"/>
              <a:t>Originally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in SPARK 2005.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migrated</a:t>
            </a:r>
            <a:r>
              <a:rPr lang="fr-FR" dirty="0"/>
              <a:t> to SPARK 2014.</a:t>
            </a:r>
            <a:endParaRPr lang="en-US" dirty="0"/>
          </a:p>
        </p:txBody>
      </p:sp>
      <p:pic>
        <p:nvPicPr>
          <p:cNvPr id="13318" name="Picture 6" descr="Image result for adrian ken rueegsegger">
            <a:extLst>
              <a:ext uri="{FF2B5EF4-FFF2-40B4-BE49-F238E27FC236}">
                <a16:creationId xmlns:a16="http://schemas.microsoft.com/office/drawing/2014/main" id="{58408E99-772A-0D46-8C84-E1E09BF7A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37" y="211483"/>
            <a:ext cx="24511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www.ins.hsr.ch/fileadmin/user_upload/ins.hsr.ch/Team/retobuerki193x154.png">
            <a:extLst>
              <a:ext uri="{FF2B5EF4-FFF2-40B4-BE49-F238E27FC236}">
                <a16:creationId xmlns:a16="http://schemas.microsoft.com/office/drawing/2014/main" id="{20E99DE2-BC27-1F46-89C9-2041DE03F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437" y="211483"/>
            <a:ext cx="24511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365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B43437-CADD-854B-83A9-E05DE1A2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Muen</a:t>
            </a:r>
            <a:r>
              <a:rPr lang="en-US" dirty="0"/>
              <a:t> vs Meltdown/</a:t>
            </a:r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0C62F0-4C52-5E41-9A80-87838ADF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Muen</a:t>
            </a:r>
            <a:r>
              <a:rPr lang="fr-FR" dirty="0"/>
              <a:t> not </a:t>
            </a:r>
            <a:r>
              <a:rPr lang="fr-FR" dirty="0" err="1"/>
              <a:t>vulnerable</a:t>
            </a:r>
            <a:r>
              <a:rPr lang="fr-FR" dirty="0"/>
              <a:t> to </a:t>
            </a:r>
            <a:r>
              <a:rPr lang="fr-FR" dirty="0" err="1"/>
              <a:t>Meltdown</a:t>
            </a:r>
            <a:r>
              <a:rPr lang="fr-FR" dirty="0"/>
              <a:t>: </a:t>
            </a:r>
            <a:r>
              <a:rPr lang="fr-FR" i="1" dirty="0" err="1"/>
              <a:t>Meltdown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defended</a:t>
            </a:r>
            <a:r>
              <a:rPr lang="fr-FR" i="1" dirty="0"/>
              <a:t> by </a:t>
            </a:r>
            <a:r>
              <a:rPr lang="fr-FR" i="1" dirty="0" err="1"/>
              <a:t>our</a:t>
            </a:r>
            <a:r>
              <a:rPr lang="fr-FR" i="1" dirty="0"/>
              <a:t> design </a:t>
            </a:r>
            <a:r>
              <a:rPr lang="fr-FR" i="1" dirty="0" err="1"/>
              <a:t>decision</a:t>
            </a:r>
            <a:r>
              <a:rPr lang="fr-FR" i="1" dirty="0"/>
              <a:t> to have a simple architecture </a:t>
            </a:r>
            <a:r>
              <a:rPr lang="fr-FR" i="1" dirty="0" err="1"/>
              <a:t>which</a:t>
            </a:r>
            <a:r>
              <a:rPr lang="fr-FR" i="1" dirty="0"/>
              <a:t> </a:t>
            </a:r>
            <a:r>
              <a:rPr lang="fr-FR" i="1" dirty="0" err="1"/>
              <a:t>only</a:t>
            </a:r>
            <a:r>
              <a:rPr lang="fr-FR" i="1" dirty="0"/>
              <a:t> </a:t>
            </a:r>
            <a:r>
              <a:rPr lang="fr-FR" i="1" dirty="0" err="1"/>
              <a:t>utilizes</a:t>
            </a:r>
            <a:r>
              <a:rPr lang="fr-FR" i="1" dirty="0"/>
              <a:t> a single isolation </a:t>
            </a:r>
            <a:r>
              <a:rPr lang="fr-FR" i="1" dirty="0" err="1"/>
              <a:t>mechanism</a:t>
            </a:r>
            <a:r>
              <a:rPr lang="fr-FR" i="1" dirty="0"/>
              <a:t>: hardware </a:t>
            </a:r>
            <a:r>
              <a:rPr lang="fr-FR" i="1" dirty="0" err="1"/>
              <a:t>virtualization</a:t>
            </a:r>
            <a:r>
              <a:rPr lang="fr-FR" i="1" dirty="0"/>
              <a:t>.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accent1"/>
                </a:solidFill>
              </a:rPr>
              <a:t>https://</a:t>
            </a:r>
            <a:r>
              <a:rPr lang="fr-FR" sz="1800" dirty="0" err="1">
                <a:solidFill>
                  <a:schemeClr val="accent1"/>
                </a:solidFill>
              </a:rPr>
              <a:t>groups.google.com</a:t>
            </a:r>
            <a:r>
              <a:rPr lang="fr-FR" sz="1800" dirty="0">
                <a:solidFill>
                  <a:schemeClr val="accent1"/>
                </a:solidFill>
              </a:rPr>
              <a:t>/forum/#!topic/</a:t>
            </a:r>
            <a:r>
              <a:rPr lang="fr-FR" sz="1800" dirty="0" err="1">
                <a:solidFill>
                  <a:schemeClr val="accent1"/>
                </a:solidFill>
              </a:rPr>
              <a:t>muen-dev</a:t>
            </a:r>
            <a:r>
              <a:rPr lang="fr-FR" sz="1800" dirty="0">
                <a:solidFill>
                  <a:schemeClr val="accent1"/>
                </a:solidFill>
              </a:rPr>
              <a:t>/1ILwIz8h-kM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dirty="0" err="1"/>
              <a:t>Muen</a:t>
            </a:r>
            <a:r>
              <a:rPr lang="fr-FR" dirty="0"/>
              <a:t> </a:t>
            </a:r>
            <a:r>
              <a:rPr lang="fr-FR" dirty="0" err="1"/>
              <a:t>little</a:t>
            </a:r>
            <a:r>
              <a:rPr lang="fr-FR" dirty="0"/>
              <a:t> </a:t>
            </a:r>
            <a:r>
              <a:rPr lang="fr-FR" dirty="0" err="1"/>
              <a:t>vulnerable</a:t>
            </a:r>
            <a:r>
              <a:rPr lang="fr-FR" dirty="0"/>
              <a:t> to Spectre: </a:t>
            </a:r>
            <a:r>
              <a:rPr lang="fr-FR" i="1" dirty="0"/>
              <a:t>The </a:t>
            </a:r>
            <a:r>
              <a:rPr lang="fr-FR" i="1" dirty="0" err="1"/>
              <a:t>Muen</a:t>
            </a:r>
            <a:r>
              <a:rPr lang="fr-FR" i="1" dirty="0"/>
              <a:t> </a:t>
            </a:r>
            <a:r>
              <a:rPr lang="fr-FR" i="1" dirty="0" err="1"/>
              <a:t>kernel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affected</a:t>
            </a:r>
            <a:r>
              <a:rPr lang="fr-FR" i="1" dirty="0"/>
              <a:t> by Spectre (one indirect jump in </a:t>
            </a:r>
            <a:r>
              <a:rPr lang="fr-FR" i="1" dirty="0" err="1"/>
              <a:t>debug</a:t>
            </a:r>
            <a:r>
              <a:rPr lang="fr-FR" i="1" dirty="0"/>
              <a:t> </a:t>
            </a:r>
            <a:r>
              <a:rPr lang="fr-FR" i="1" dirty="0" err="1"/>
              <a:t>build</a:t>
            </a:r>
            <a:r>
              <a:rPr lang="fr-FR" i="1" dirty="0"/>
              <a:t>, one indirect </a:t>
            </a:r>
            <a:r>
              <a:rPr lang="fr-FR" i="1" dirty="0" err="1"/>
              <a:t>access</a:t>
            </a:r>
            <a:r>
              <a:rPr lang="fr-FR" i="1" dirty="0"/>
              <a:t> </a:t>
            </a:r>
            <a:r>
              <a:rPr lang="fr-FR" i="1" dirty="0" err="1"/>
              <a:t>after</a:t>
            </a:r>
            <a:r>
              <a:rPr lang="fr-FR" i="1" dirty="0"/>
              <a:t> range check). The </a:t>
            </a:r>
            <a:r>
              <a:rPr lang="fr-FR" i="1" dirty="0" err="1"/>
              <a:t>observed</a:t>
            </a:r>
            <a:r>
              <a:rPr lang="fr-FR" i="1" dirty="0"/>
              <a:t> issues </a:t>
            </a:r>
            <a:r>
              <a:rPr lang="fr-FR" i="1" dirty="0" err="1"/>
              <a:t>can</a:t>
            </a:r>
            <a:r>
              <a:rPr lang="fr-FR" i="1" dirty="0"/>
              <a:t> </a:t>
            </a:r>
            <a:r>
              <a:rPr lang="fr-FR" i="1" dirty="0" err="1"/>
              <a:t>be</a:t>
            </a:r>
            <a:r>
              <a:rPr lang="fr-FR" i="1" dirty="0"/>
              <a:t> </a:t>
            </a:r>
            <a:r>
              <a:rPr lang="fr-FR" i="1" dirty="0" err="1"/>
              <a:t>fixed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</a:t>
            </a:r>
            <a:r>
              <a:rPr lang="fr-FR" i="1" dirty="0" err="1"/>
              <a:t>small</a:t>
            </a:r>
            <a:r>
              <a:rPr lang="fr-FR" i="1" dirty="0"/>
              <a:t> local changes and no architectural modifications. </a:t>
            </a:r>
          </a:p>
          <a:p>
            <a:pPr marL="0" indent="0">
              <a:buNone/>
            </a:pPr>
            <a:r>
              <a:rPr lang="fr-FR" sz="2100" dirty="0">
                <a:solidFill>
                  <a:schemeClr val="accent1"/>
                </a:solidFill>
              </a:rPr>
              <a:t>https://</a:t>
            </a:r>
            <a:r>
              <a:rPr lang="fr-FR" sz="2100" dirty="0" err="1">
                <a:solidFill>
                  <a:schemeClr val="accent1"/>
                </a:solidFill>
              </a:rPr>
              <a:t>groups.google.com</a:t>
            </a:r>
            <a:r>
              <a:rPr lang="fr-FR" sz="2100" dirty="0">
                <a:solidFill>
                  <a:schemeClr val="accent1"/>
                </a:solidFill>
              </a:rPr>
              <a:t>/forum/m/#!topic/</a:t>
            </a:r>
            <a:r>
              <a:rPr lang="fr-FR" sz="2100" dirty="0" err="1">
                <a:solidFill>
                  <a:schemeClr val="accent1"/>
                </a:solidFill>
              </a:rPr>
              <a:t>muen-dev</a:t>
            </a:r>
            <a:r>
              <a:rPr lang="fr-FR" sz="2100" dirty="0">
                <a:solidFill>
                  <a:schemeClr val="accent1"/>
                </a:solidFill>
              </a:rPr>
              <a:t>/4tC3MbPxTOQ</a:t>
            </a:r>
          </a:p>
        </p:txBody>
      </p:sp>
      <p:pic>
        <p:nvPicPr>
          <p:cNvPr id="13318" name="Picture 6" descr="Image result for adrian ken rueegsegger">
            <a:extLst>
              <a:ext uri="{FF2B5EF4-FFF2-40B4-BE49-F238E27FC236}">
                <a16:creationId xmlns:a16="http://schemas.microsoft.com/office/drawing/2014/main" id="{58408E99-772A-0D46-8C84-E1E09BF7A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337" y="211483"/>
            <a:ext cx="24511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s://www.ins.hsr.ch/fileadmin/user_upload/ins.hsr.ch/Team/retobuerki193x154.png">
            <a:extLst>
              <a:ext uri="{FF2B5EF4-FFF2-40B4-BE49-F238E27FC236}">
                <a16:creationId xmlns:a16="http://schemas.microsoft.com/office/drawing/2014/main" id="{20E99DE2-BC27-1F46-89C9-2041DE03F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437" y="211483"/>
            <a:ext cx="24511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681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A102F-A956-F74C-BBE9-9FA3EE67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SPARK Community Resources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C7FED-4CB7-6541-81AE-72FB03613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5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10F2E3-0FC1-E041-B78F-499ACF4D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SPARK 2005…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A8B15C-E43F-F842-899A-F2857C847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37" y="1813581"/>
            <a:ext cx="7175500" cy="4508500"/>
          </a:xfrm>
          <a:prstGeom prst="rect">
            <a:avLst/>
          </a:prstGeom>
        </p:spPr>
      </p:pic>
      <p:pic>
        <p:nvPicPr>
          <p:cNvPr id="7" name="Picture 2" descr="Image result for Hi-Lite AdaCore">
            <a:extLst>
              <a:ext uri="{FF2B5EF4-FFF2-40B4-BE49-F238E27FC236}">
                <a16:creationId xmlns:a16="http://schemas.microsoft.com/office/drawing/2014/main" id="{FD627C86-1EEA-C14F-8F67-ADBC937AD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89" y="691034"/>
            <a:ext cx="2588159" cy="67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7">
            <a:extLst>
              <a:ext uri="{FF2B5EF4-FFF2-40B4-BE49-F238E27FC236}">
                <a16:creationId xmlns:a16="http://schemas.microsoft.com/office/drawing/2014/main" id="{B722A0BF-EBCD-C946-9F70-DD54295A29BC}"/>
              </a:ext>
            </a:extLst>
          </p:cNvPr>
          <p:cNvSpPr txBox="1"/>
          <p:nvPr/>
        </p:nvSpPr>
        <p:spPr>
          <a:xfrm>
            <a:off x="201702" y="6299716"/>
            <a:ext cx="701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http://</a:t>
            </a:r>
            <a:r>
              <a:rPr lang="en-US" i="1" dirty="0" err="1"/>
              <a:t>www.open-do.org</a:t>
            </a:r>
            <a:r>
              <a:rPr lang="en-US" i="1" dirty="0"/>
              <a:t>/projects/hi-lite/a-lighter-introduction-to-hi-lite/</a:t>
            </a:r>
          </a:p>
        </p:txBody>
      </p:sp>
    </p:spTree>
    <p:extLst>
      <p:ext uri="{BB962C8B-B14F-4D97-AF65-F5344CB8AC3E}">
        <p14:creationId xmlns:p14="http://schemas.microsoft.com/office/powerpoint/2010/main" val="928172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BD563-371D-8541-B07E-AFCB313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Community Releases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6E0B9-0F84-1849-9237-2AF89AF0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Every year in June - </a:t>
            </a: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www.adacore.com</a:t>
            </a:r>
            <a:r>
              <a:rPr lang="en-US" dirty="0">
                <a:solidFill>
                  <a:schemeClr val="accent1"/>
                </a:solidFill>
              </a:rPr>
              <a:t>/community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SPARK will be bundled with GNAT in the Community release 2018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 differentiator between SPARK Pro and SPARK Discovery:</a:t>
            </a:r>
          </a:p>
          <a:p>
            <a:pPr lvl="1">
              <a:buFontTx/>
              <a:buChar char="-"/>
            </a:pPr>
            <a:r>
              <a:rPr lang="en-US" dirty="0"/>
              <a:t>Provers CVC4 and Z3 not shipped in SPARK Discovery</a:t>
            </a:r>
          </a:p>
          <a:p>
            <a:pPr lvl="1">
              <a:buFontTx/>
              <a:buChar char="-"/>
            </a:pPr>
            <a:r>
              <a:rPr lang="en-US" dirty="0"/>
              <a:t>Static analyzer </a:t>
            </a:r>
            <a:r>
              <a:rPr lang="en-US" dirty="0" err="1"/>
              <a:t>CodePeer</a:t>
            </a:r>
            <a:r>
              <a:rPr lang="en-US" dirty="0"/>
              <a:t> not shipped in SPARK Discovery</a:t>
            </a:r>
          </a:p>
          <a:p>
            <a:pPr lvl="1">
              <a:buFontTx/>
              <a:buChar char="-"/>
            </a:pPr>
            <a:r>
              <a:rPr lang="en-US" dirty="0"/>
              <a:t>As a result, counterexamples not available, and proof less automatic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Installation of CVC4 and Z3 documented in SPARK User’s Guide</a:t>
            </a:r>
          </a:p>
          <a:p>
            <a:pPr lvl="1">
              <a:buFontTx/>
              <a:buChar char="-"/>
            </a:pPr>
            <a:r>
              <a:rPr lang="en-US" dirty="0"/>
              <a:t>Section “</a:t>
            </a:r>
            <a:r>
              <a:rPr lang="fr-FR" dirty="0" err="1"/>
              <a:t>Installing</a:t>
            </a:r>
            <a:r>
              <a:rPr lang="fr-FR" dirty="0"/>
              <a:t> CVC4 and Z3 for SPARK </a:t>
            </a:r>
            <a:r>
              <a:rPr lang="fr-FR" dirty="0" err="1"/>
              <a:t>Discovery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09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BD563-371D-8541-B07E-AFCB31355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Learning Resources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6E0B9-0F84-1849-9237-2AF89AF07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AdaCore University – 5-module class on SPARK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2D72AD"/>
                </a:solidFill>
              </a:rPr>
              <a:t>u.adacore.com</a:t>
            </a:r>
            <a:r>
              <a:rPr lang="en-US" dirty="0">
                <a:solidFill>
                  <a:srgbClr val="2D72AD"/>
                </a:solidFill>
              </a:rPr>
              <a:t> </a:t>
            </a:r>
            <a:r>
              <a:rPr lang="en-US" dirty="0">
                <a:sym typeface="Wingdings" pitchFamily="2" charset="2"/>
              </a:rPr>
              <a:t> will move to new Ada/SPARK learning website</a:t>
            </a:r>
            <a:endParaRPr lang="en-US" dirty="0">
              <a:solidFill>
                <a:srgbClr val="2D72A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dirty="0"/>
              <a:t>This + advanced 5-module class on SPARK on </a:t>
            </a:r>
            <a:r>
              <a:rPr lang="en-US" dirty="0" err="1"/>
              <a:t>AdaCoreU</a:t>
            </a:r>
            <a:r>
              <a:rPr lang="en-US" dirty="0"/>
              <a:t> GitHub: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AdaCoreU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Blog </a:t>
            </a:r>
            <a:r>
              <a:rPr lang="en-US" dirty="0">
                <a:solidFill>
                  <a:schemeClr val="accent1"/>
                </a:solidFill>
              </a:rPr>
              <a:t>http://www.spark-2014.org/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will move to AdaCore blog in 2018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Online SPARK RM, SPARK User’s Guide, distributed examples, booklet</a:t>
            </a:r>
            <a:endParaRPr lang="en-US" dirty="0"/>
          </a:p>
        </p:txBody>
      </p:sp>
      <p:pic>
        <p:nvPicPr>
          <p:cNvPr id="4" name="Image 3" descr="logo-isolated.png">
            <a:extLst>
              <a:ext uri="{FF2B5EF4-FFF2-40B4-BE49-F238E27FC236}">
                <a16:creationId xmlns:a16="http://schemas.microsoft.com/office/drawing/2014/main" id="{6C050863-DE8B-614B-BBDB-4A282BB4F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173" y="365125"/>
            <a:ext cx="1143000" cy="18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33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40BCD7-F9EB-4D4C-9CD1-744288C5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Learning Community Resources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9A040-BCE5-5845-866E-FC78413C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SPARK by Example - </a:t>
            </a: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github.com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yoogx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spark_examples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by researchers </a:t>
            </a:r>
            <a:r>
              <a:rPr lang="en-US" dirty="0" err="1"/>
              <a:t>Jér</a:t>
            </a:r>
            <a:r>
              <a:rPr lang="fr-FR" dirty="0" err="1"/>
              <a:t>ôme</a:t>
            </a:r>
            <a:r>
              <a:rPr lang="fr-FR" dirty="0"/>
              <a:t> Hugues and Christophe </a:t>
            </a:r>
            <a:r>
              <a:rPr lang="fr-FR" dirty="0" err="1"/>
              <a:t>Garion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Similar</a:t>
            </a:r>
            <a:r>
              <a:rPr lang="fr-FR" dirty="0"/>
              <a:t> to ACSL-by-</a:t>
            </a:r>
            <a:r>
              <a:rPr lang="fr-FR" dirty="0" err="1"/>
              <a:t>Example</a:t>
            </a:r>
            <a:r>
              <a:rPr lang="fr-FR" dirty="0"/>
              <a:t> by Fraunhofer for </a:t>
            </a:r>
            <a:r>
              <a:rPr lang="fr-FR" dirty="0" err="1"/>
              <a:t>Frama</a:t>
            </a:r>
            <a:r>
              <a:rPr lang="fr-FR" dirty="0"/>
              <a:t>-C</a:t>
            </a:r>
          </a:p>
          <a:p>
            <a:pPr marL="0" indent="0">
              <a:buNone/>
            </a:pPr>
            <a:r>
              <a:rPr lang="en-US" sz="1800" dirty="0"/>
              <a:t>(not to be confused with “</a:t>
            </a:r>
            <a:r>
              <a:rPr lang="en-US" sz="1800" dirty="0" err="1"/>
              <a:t>GNATprove</a:t>
            </a:r>
            <a:r>
              <a:rPr lang="en-US" sz="1800" dirty="0"/>
              <a:t> by Example” section of SPARK UG)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Introduction to SPARK - </a:t>
            </a:r>
            <a:r>
              <a:rPr lang="en-US" dirty="0">
                <a:solidFill>
                  <a:schemeClr val="accent1"/>
                </a:solidFill>
              </a:rPr>
              <a:t>https://</a:t>
            </a:r>
            <a:r>
              <a:rPr lang="en-US" dirty="0" err="1">
                <a:solidFill>
                  <a:schemeClr val="accent1"/>
                </a:solidFill>
              </a:rPr>
              <a:t>www.rcs.ei.tum.de</a:t>
            </a:r>
            <a:r>
              <a:rPr lang="en-US" dirty="0">
                <a:solidFill>
                  <a:schemeClr val="accent1"/>
                </a:solidFill>
              </a:rPr>
              <a:t>/spark2014-intro/</a:t>
            </a:r>
          </a:p>
          <a:p>
            <a:pPr marL="0" indent="0">
              <a:buNone/>
            </a:pPr>
            <a:r>
              <a:rPr lang="en-US" dirty="0"/>
              <a:t>by researcher Martin Becker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You’re developing your own material? Let us know!</a:t>
            </a:r>
          </a:p>
        </p:txBody>
      </p:sp>
    </p:spTree>
    <p:extLst>
      <p:ext uri="{BB962C8B-B14F-4D97-AF65-F5344CB8AC3E}">
        <p14:creationId xmlns:p14="http://schemas.microsoft.com/office/powerpoint/2010/main" val="847504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E69C8-A2AB-2D4A-955A-99A9818D9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Community Events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F581B6-A65B-6B4F-8579-03EC8E436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SPARK and </a:t>
            </a:r>
            <a:r>
              <a:rPr lang="en-US" dirty="0" err="1"/>
              <a:t>Frama</a:t>
            </a:r>
            <a:r>
              <a:rPr lang="en-US" dirty="0"/>
              <a:t>-C Days 2018 at NIST (near Washington DC)</a:t>
            </a:r>
          </a:p>
          <a:p>
            <a:pPr lvl="1">
              <a:buFontTx/>
              <a:buChar char="-"/>
            </a:pPr>
            <a:r>
              <a:rPr lang="en-US" dirty="0"/>
              <a:t>Keynotes by Dave Wheeler, </a:t>
            </a:r>
            <a:r>
              <a:rPr lang="en-US" dirty="0" err="1"/>
              <a:t>Rustan</a:t>
            </a:r>
            <a:r>
              <a:rPr lang="en-US" dirty="0"/>
              <a:t> </a:t>
            </a:r>
            <a:r>
              <a:rPr lang="en-US" dirty="0" err="1"/>
              <a:t>Leino</a:t>
            </a:r>
            <a:r>
              <a:rPr lang="en-US" dirty="0"/>
              <a:t>, David </a:t>
            </a:r>
            <a:r>
              <a:rPr lang="en-US" dirty="0" err="1"/>
              <a:t>Cok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Talks, tutorials</a:t>
            </a:r>
          </a:p>
          <a:p>
            <a:pPr lvl="1">
              <a:buFontTx/>
              <a:buChar char="-"/>
            </a:pPr>
            <a:r>
              <a:rPr lang="en-US" dirty="0"/>
              <a:t>June 27-28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Presentations at conferences</a:t>
            </a:r>
          </a:p>
          <a:p>
            <a:pPr lvl="1">
              <a:buFontTx/>
              <a:buChar char="-"/>
            </a:pPr>
            <a:r>
              <a:rPr lang="fr-FR" dirty="0"/>
              <a:t>Alexander </a:t>
            </a:r>
            <a:r>
              <a:rPr lang="fr-FR" dirty="0" err="1"/>
              <a:t>Senier</a:t>
            </a:r>
            <a:r>
              <a:rPr lang="fr-FR" dirty="0"/>
              <a:t> at BOB </a:t>
            </a:r>
            <a:r>
              <a:rPr lang="fr-FR" dirty="0" err="1"/>
              <a:t>Konferenz</a:t>
            </a:r>
            <a:r>
              <a:rPr lang="fr-FR" dirty="0"/>
              <a:t> 2018 (Berlin, </a:t>
            </a:r>
            <a:r>
              <a:rPr lang="fr-FR" dirty="0" err="1"/>
              <a:t>February</a:t>
            </a:r>
            <a:r>
              <a:rPr lang="fr-FR" dirty="0"/>
              <a:t> 23) "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use </a:t>
            </a:r>
            <a:r>
              <a:rPr lang="fr-FR" dirty="0" err="1"/>
              <a:t>what's</a:t>
            </a:r>
            <a:r>
              <a:rPr lang="fr-FR" dirty="0"/>
              <a:t> best for a change?" </a:t>
            </a:r>
            <a:r>
              <a:rPr lang="fr-FR" sz="1800" dirty="0"/>
              <a:t>(</a:t>
            </a:r>
            <a:r>
              <a:rPr lang="fr-FR" sz="1800" dirty="0" err="1"/>
              <a:t>also</a:t>
            </a:r>
            <a:r>
              <a:rPr lang="fr-FR" sz="1800" dirty="0"/>
              <a:t> in Embedded, mobile and </a:t>
            </a:r>
            <a:r>
              <a:rPr lang="fr-FR" sz="1800" dirty="0" err="1"/>
              <a:t>automotive</a:t>
            </a:r>
            <a:r>
              <a:rPr lang="fr-FR" sz="1800" dirty="0"/>
              <a:t> </a:t>
            </a:r>
            <a:r>
              <a:rPr lang="fr-FR" sz="1800" dirty="0" err="1"/>
              <a:t>devroom</a:t>
            </a:r>
            <a:r>
              <a:rPr lang="fr-FR" sz="1800" dirty="0"/>
              <a:t>)</a:t>
            </a:r>
          </a:p>
          <a:p>
            <a:pPr lvl="1">
              <a:buFontTx/>
              <a:buChar char="-"/>
            </a:pPr>
            <a:r>
              <a:rPr lang="fr-FR" dirty="0"/>
              <a:t>Ada Europe (</a:t>
            </a:r>
            <a:r>
              <a:rPr lang="fr-FR" dirty="0" err="1"/>
              <a:t>Lisbon</a:t>
            </a:r>
            <a:r>
              <a:rPr lang="fr-FR" dirty="0"/>
              <a:t>, </a:t>
            </a:r>
            <a:r>
              <a:rPr lang="fr-FR" dirty="0" err="1"/>
              <a:t>June</a:t>
            </a:r>
            <a:r>
              <a:rPr lang="fr-FR" dirty="0"/>
              <a:t> 18-22)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19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D542B-0D7F-7948-80FE-2DD57925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proof with SPARK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89BAC2-8403-6541-8E3E-16A73124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https://cloudchecker.r53.adacore.com/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0B363E-127D-FC42-A5FA-6502D946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6" y="2578977"/>
            <a:ext cx="8507896" cy="41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62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DA102F-A956-F74C-BBE9-9FA3EE67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your FOSS Project in SPARK?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C7FED-4CB7-6541-81AE-72FB03613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1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5898EDF-C0FC-3946-92BC-8A3EE91C0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442" y="1813581"/>
            <a:ext cx="9221967" cy="396343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510F2E3-0FC1-E041-B78F-499ACF4D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…to SPARK 2014</a:t>
            </a:r>
          </a:p>
        </p:txBody>
      </p:sp>
      <p:pic>
        <p:nvPicPr>
          <p:cNvPr id="7" name="Picture 2" descr="Image result for Hi-Lite AdaCore">
            <a:extLst>
              <a:ext uri="{FF2B5EF4-FFF2-40B4-BE49-F238E27FC236}">
                <a16:creationId xmlns:a16="http://schemas.microsoft.com/office/drawing/2014/main" id="{FD627C86-1EEA-C14F-8F67-ADBC937AD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89" y="691034"/>
            <a:ext cx="2588159" cy="67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6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B2E27F1C-6355-884A-A98B-B3544DCF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37" y="1813581"/>
            <a:ext cx="9532178" cy="4317516"/>
          </a:xfrm>
          <a:prstGeom prst="rect">
            <a:avLst/>
          </a:prstGeom>
        </p:spPr>
      </p:pic>
      <p:pic>
        <p:nvPicPr>
          <p:cNvPr id="7" name="Picture 2" descr="Image result for Hi-Lite AdaCore">
            <a:extLst>
              <a:ext uri="{FF2B5EF4-FFF2-40B4-BE49-F238E27FC236}">
                <a16:creationId xmlns:a16="http://schemas.microsoft.com/office/drawing/2014/main" id="{FD627C86-1EEA-C14F-8F67-ADBC937AD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789" y="691034"/>
            <a:ext cx="2588159" cy="67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E69723C5-2EFF-4C46-A33B-2D8133BD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…to SPARK 2014</a:t>
            </a:r>
          </a:p>
        </p:txBody>
      </p:sp>
      <p:sp>
        <p:nvSpPr>
          <p:cNvPr id="8" name="TextBox 17">
            <a:extLst>
              <a:ext uri="{FF2B5EF4-FFF2-40B4-BE49-F238E27FC236}">
                <a16:creationId xmlns:a16="http://schemas.microsoft.com/office/drawing/2014/main" id="{C9183ECA-42C1-2A41-A0B7-CB066A8FF2F4}"/>
              </a:ext>
            </a:extLst>
          </p:cNvPr>
          <p:cNvSpPr txBox="1"/>
          <p:nvPr/>
        </p:nvSpPr>
        <p:spPr>
          <a:xfrm>
            <a:off x="201702" y="6299716"/>
            <a:ext cx="484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… in a monospace font with ligatures like </a:t>
            </a:r>
            <a:r>
              <a:rPr lang="en-US" i="1" dirty="0" err="1"/>
              <a:t>FiraCode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1193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2D162D-ACAB-584A-87EE-0E067587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Open Source Ecosystem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148A599-6447-8D49-AA37-000443811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688586"/>
            <a:ext cx="7696200" cy="516941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3AB5404-8027-4947-A4E7-A02C6047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814" y="2689821"/>
            <a:ext cx="2165847" cy="21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4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3A997-E357-0C4C-97D3-B3764A89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Flow Analysis </a:t>
            </a: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EF938C4C-3A31-434C-8EF2-370A258EE6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8774218"/>
              </p:ext>
            </p:extLst>
          </p:nvPr>
        </p:nvGraphicFramePr>
        <p:xfrm>
          <a:off x="2032000" y="2452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801A1842-25D1-5E41-A3A0-4860D11854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341895"/>
            <a:ext cx="8289320" cy="16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1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3A997-E357-0C4C-97D3-B3764A89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Proof</a:t>
            </a:r>
          </a:p>
        </p:txBody>
      </p:sp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FC3D5960-970C-B348-A78F-F4321724D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558073"/>
              </p:ext>
            </p:extLst>
          </p:nvPr>
        </p:nvGraphicFramePr>
        <p:xfrm>
          <a:off x="2032000" y="2452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4BC700C1-3585-2048-BE7E-2667B603C3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13" y="2379827"/>
            <a:ext cx="9902013" cy="18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3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30544-D8B9-D14C-949D-787F13B7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Objectives for SPARK 2014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CF8DA-C694-EF49-9EE6-20524CE2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Functional contracts can be executed, tested, debugged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Ada subset supported is as large as possible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needs no annotation to start proving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 needs few annotations to fully prove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Manual proof of formulas is not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423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1538</Words>
  <Application>Microsoft Macintosh PowerPoint</Application>
  <PresentationFormat>Grand écran</PresentationFormat>
  <Paragraphs>250</Paragraphs>
  <Slides>35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Mangal</vt:lpstr>
      <vt:lpstr>Wingdings</vt:lpstr>
      <vt:lpstr>Thème Office</vt:lpstr>
      <vt:lpstr>SPARK Language: Historical Perspective &amp; FOSS Development</vt:lpstr>
      <vt:lpstr>Historical Perspective</vt:lpstr>
      <vt:lpstr>From SPARK 2005…</vt:lpstr>
      <vt:lpstr>…to SPARK 2014</vt:lpstr>
      <vt:lpstr>…to SPARK 2014</vt:lpstr>
      <vt:lpstr>SPARK Open Source Ecosystem</vt:lpstr>
      <vt:lpstr>SPARK Flow Analysis </vt:lpstr>
      <vt:lpstr>SPARK Proof</vt:lpstr>
      <vt:lpstr>Main Objectives for SPARK 2014</vt:lpstr>
      <vt:lpstr>Contracts can be executed, tested, debugged</vt:lpstr>
      <vt:lpstr>Ada subset supported is as large as possible</vt:lpstr>
      <vt:lpstr>Ada subset supported is expanding</vt:lpstr>
      <vt:lpstr>User needs no annotation to start proving</vt:lpstr>
      <vt:lpstr>User needs few annotations to fully prove code</vt:lpstr>
      <vt:lpstr>User really needs few annotations!</vt:lpstr>
      <vt:lpstr>Manual proof of formulas was needed</vt:lpstr>
      <vt:lpstr>Manual proof of formulas was needed</vt:lpstr>
      <vt:lpstr>Manual proof of formulas is not needed</vt:lpstr>
      <vt:lpstr>FOSS Projects in SPARK</vt:lpstr>
      <vt:lpstr>Aida library</vt:lpstr>
      <vt:lpstr>Certyflie drone software</vt:lpstr>
      <vt:lpstr>PolyORB-HI</vt:lpstr>
      <vt:lpstr>Pulsar drone autopilot</vt:lpstr>
      <vt:lpstr>StratoX glider software </vt:lpstr>
      <vt:lpstr>Tokeneer biometric enclave</vt:lpstr>
      <vt:lpstr>Muen separation kernel</vt:lpstr>
      <vt:lpstr>Muen separation kernel</vt:lpstr>
      <vt:lpstr>Muen vs Meltdown/Spectre</vt:lpstr>
      <vt:lpstr>SPARK Community Resources</vt:lpstr>
      <vt:lpstr>SPARK Community Releases</vt:lpstr>
      <vt:lpstr>SPARK Learning Resources</vt:lpstr>
      <vt:lpstr>SPARK Learning Community Resources</vt:lpstr>
      <vt:lpstr>SPARK Community Events</vt:lpstr>
      <vt:lpstr>Online proof with SPARK</vt:lpstr>
      <vt:lpstr>What’s your FOSS Project in SPARK?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Microsoft Office</dc:creator>
  <cp:lastModifiedBy>Utilisateur Microsoft Office</cp:lastModifiedBy>
  <cp:revision>85</cp:revision>
  <cp:lastPrinted>2018-02-03T09:41:13Z</cp:lastPrinted>
  <dcterms:created xsi:type="dcterms:W3CDTF">2018-02-01T16:27:17Z</dcterms:created>
  <dcterms:modified xsi:type="dcterms:W3CDTF">2018-02-03T12:55:10Z</dcterms:modified>
</cp:coreProperties>
</file>