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1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2" r:id="rId3"/>
    <p:sldId id="264" r:id="rId4"/>
    <p:sldId id="287" r:id="rId5"/>
    <p:sldId id="282" r:id="rId6"/>
    <p:sldId id="288" r:id="rId7"/>
    <p:sldId id="298" r:id="rId8"/>
    <p:sldId id="300" r:id="rId9"/>
    <p:sldId id="268" r:id="rId10"/>
    <p:sldId id="257" r:id="rId11"/>
    <p:sldId id="289" r:id="rId12"/>
    <p:sldId id="291" r:id="rId13"/>
    <p:sldId id="258" r:id="rId14"/>
    <p:sldId id="259" r:id="rId15"/>
    <p:sldId id="260" r:id="rId16"/>
    <p:sldId id="261" r:id="rId17"/>
    <p:sldId id="262" r:id="rId18"/>
    <p:sldId id="292" r:id="rId19"/>
    <p:sldId id="294" r:id="rId20"/>
    <p:sldId id="297" r:id="rId21"/>
    <p:sldId id="295" r:id="rId22"/>
    <p:sldId id="296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FF"/>
    <a:srgbClr val="E4E4E7"/>
    <a:srgbClr val="FFD579"/>
    <a:srgbClr val="00B0F1"/>
    <a:srgbClr val="F3F3F6"/>
    <a:srgbClr val="000000"/>
    <a:srgbClr val="073448"/>
    <a:srgbClr val="0B4660"/>
    <a:srgbClr val="146487"/>
    <a:srgbClr val="009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4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B86B8-AFD4-CE4F-AE2A-5A7A7BCB36B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6B8BF-B0AD-B04B-B9F8-FAB02A97B9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355-7841-C249-8C1A-3518F68D14E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F565-9E59-6644-BE25-EC959E64D1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8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2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00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01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rules to make sure same object is not passed as in-out parameter twice.</a:t>
            </a: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58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58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7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29805" y="4380726"/>
            <a:ext cx="4103005" cy="3797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29805" y="3499510"/>
            <a:ext cx="8251258" cy="75855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1">
                <a:solidFill>
                  <a:srgbClr val="073448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29805" y="4760441"/>
            <a:ext cx="4103005" cy="40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Presenter </a:t>
            </a:r>
            <a:r>
              <a:rPr lang="en-US" dirty="0" err="1"/>
              <a:t>SubTitle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78058" y="4760441"/>
            <a:ext cx="4103005" cy="40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Presenter </a:t>
            </a:r>
            <a:r>
              <a:rPr lang="en-US" dirty="0" err="1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078058" y="4380726"/>
            <a:ext cx="4103005" cy="3797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2nd Presenter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805" y="1593367"/>
            <a:ext cx="3964099" cy="18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8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oints 5 up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137424" y="3093154"/>
            <a:ext cx="1783647" cy="1783647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67063" y="3414371"/>
            <a:ext cx="1338157" cy="118020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3150710" y="3093154"/>
            <a:ext cx="1783647" cy="1783647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80349" y="3414371"/>
            <a:ext cx="1338157" cy="118020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Two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163996" y="3093154"/>
            <a:ext cx="1783647" cy="1783647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393635" y="3414371"/>
            <a:ext cx="1338157" cy="118020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Three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177282" y="3093154"/>
            <a:ext cx="1783647" cy="1783647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06921" y="3414371"/>
            <a:ext cx="1338157" cy="118020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Four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9190568" y="3093154"/>
            <a:ext cx="1783647" cy="1783647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420207" y="3414371"/>
            <a:ext cx="1338157" cy="118020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Five</a:t>
            </a:r>
          </a:p>
        </p:txBody>
      </p:sp>
    </p:spTree>
    <p:extLst>
      <p:ext uri="{BB962C8B-B14F-4D97-AF65-F5344CB8AC3E}">
        <p14:creationId xmlns:p14="http://schemas.microsoft.com/office/powerpoint/2010/main" val="12243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Boxes Two Up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 userDrawn="1"/>
        </p:nvSpPr>
        <p:spPr>
          <a:xfrm>
            <a:off x="994782" y="2393244"/>
            <a:ext cx="4921924" cy="3386667"/>
          </a:xfrm>
          <a:prstGeom prst="roundRect">
            <a:avLst>
              <a:gd name="adj" fmla="val 1702"/>
            </a:avLst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37424" y="2570878"/>
            <a:ext cx="4537235" cy="609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 baseline="0">
                <a:solidFill>
                  <a:srgbClr val="00B0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136650" y="3311836"/>
            <a:ext cx="4538009" cy="225901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Sub Points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6117783" y="2393244"/>
            <a:ext cx="4921924" cy="3386667"/>
          </a:xfrm>
          <a:prstGeom prst="roundRect">
            <a:avLst>
              <a:gd name="adj" fmla="val 1702"/>
            </a:avLst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260425" y="2567392"/>
            <a:ext cx="4483775" cy="609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 baseline="0">
                <a:solidFill>
                  <a:srgbClr val="00B0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59651" y="3308350"/>
            <a:ext cx="4484549" cy="225901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Sub Points</a:t>
            </a:r>
          </a:p>
        </p:txBody>
      </p:sp>
    </p:spTree>
    <p:extLst>
      <p:ext uri="{BB962C8B-B14F-4D97-AF65-F5344CB8AC3E}">
        <p14:creationId xmlns:p14="http://schemas.microsoft.com/office/powerpoint/2010/main" val="124268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Boxes Three Up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 userDrawn="1"/>
        </p:nvSpPr>
        <p:spPr>
          <a:xfrm>
            <a:off x="994782" y="2393244"/>
            <a:ext cx="3216507" cy="3386667"/>
          </a:xfrm>
          <a:prstGeom prst="roundRect">
            <a:avLst>
              <a:gd name="adj" fmla="val 1702"/>
            </a:avLst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37424" y="2567392"/>
            <a:ext cx="2910141" cy="609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 baseline="0">
                <a:solidFill>
                  <a:srgbClr val="00B0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136650" y="3308350"/>
            <a:ext cx="2911475" cy="225901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Sub Points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408991" y="2393243"/>
            <a:ext cx="3216507" cy="3386667"/>
          </a:xfrm>
          <a:prstGeom prst="roundRect">
            <a:avLst>
              <a:gd name="adj" fmla="val 1702"/>
            </a:avLst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51633" y="2567391"/>
            <a:ext cx="2910141" cy="609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 baseline="0">
                <a:solidFill>
                  <a:srgbClr val="00B0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Two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50859" y="3308349"/>
            <a:ext cx="2911475" cy="225901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Sub Points</a:t>
            </a:r>
          </a:p>
        </p:txBody>
      </p:sp>
      <p:sp>
        <p:nvSpPr>
          <p:cNvPr id="26" name="Rounded Rectangle 25"/>
          <p:cNvSpPr/>
          <p:nvPr userDrawn="1"/>
        </p:nvSpPr>
        <p:spPr>
          <a:xfrm>
            <a:off x="7823200" y="2393243"/>
            <a:ext cx="3216507" cy="3386667"/>
          </a:xfrm>
          <a:prstGeom prst="roundRect">
            <a:avLst>
              <a:gd name="adj" fmla="val 1702"/>
            </a:avLst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5842" y="2567391"/>
            <a:ext cx="2910141" cy="609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1" baseline="0">
                <a:solidFill>
                  <a:srgbClr val="00B0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Three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965068" y="3308349"/>
            <a:ext cx="2911475" cy="225901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Sub Points</a:t>
            </a:r>
          </a:p>
        </p:txBody>
      </p:sp>
    </p:spTree>
    <p:extLst>
      <p:ext uri="{BB962C8B-B14F-4D97-AF65-F5344CB8AC3E}">
        <p14:creationId xmlns:p14="http://schemas.microsoft.com/office/powerpoint/2010/main" val="106512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Blank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82" y="739722"/>
            <a:ext cx="10044925" cy="7973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0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1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15050" y="0"/>
            <a:ext cx="607695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21233" y="1998134"/>
            <a:ext cx="4428102" cy="4097866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charset="0"/>
              <a:buChar char="•"/>
              <a:defRPr sz="2000" b="1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>
              <a:buFont typeface="Wingdings" charset="2"/>
              <a:buChar char="§"/>
              <a:defRPr sz="1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2625" y="666046"/>
            <a:ext cx="4427998" cy="10950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Relevant descriptive text can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191" y="0"/>
            <a:ext cx="607695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962388" y="1998134"/>
            <a:ext cx="4428102" cy="4097866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charset="0"/>
              <a:buChar char="•"/>
              <a:defRPr sz="2000" b="1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>
              <a:buFont typeface="Wingdings" charset="2"/>
              <a:buChar char="§"/>
              <a:defRPr sz="1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73780" y="666046"/>
            <a:ext cx="4427998" cy="10950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Relevant descriptive text can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2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aCore Simpl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5514" y="1921565"/>
            <a:ext cx="6058908" cy="27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99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AdaCore (C) 2018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26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AdaCore (C) 2018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2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wo Lines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20954" y="2668205"/>
            <a:ext cx="7759388" cy="7543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First title Line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2212848"/>
            <a:ext cx="685800" cy="75438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 userDrawn="1"/>
        </p:nvGrpSpPr>
        <p:grpSpPr>
          <a:xfrm rot="10800000">
            <a:off x="10668000" y="3877054"/>
            <a:ext cx="696951" cy="765531"/>
            <a:chOff x="6313449" y="4104662"/>
            <a:chExt cx="696951" cy="69593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313449" y="4114799"/>
              <a:ext cx="0" cy="68580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24600" y="4104662"/>
              <a:ext cx="685800" cy="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220954" y="3422582"/>
            <a:ext cx="7759388" cy="75855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1">
                <a:solidFill>
                  <a:srgbClr val="073448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Click to edit Second Title</a:t>
            </a:r>
          </a:p>
        </p:txBody>
      </p:sp>
    </p:spTree>
    <p:extLst>
      <p:ext uri="{BB962C8B-B14F-4D97-AF65-F5344CB8AC3E}">
        <p14:creationId xmlns:p14="http://schemas.microsoft.com/office/powerpoint/2010/main" val="282650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AdaCore (C) 2018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7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ne Lin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523999" y="2657052"/>
            <a:ext cx="9143999" cy="15087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2657052"/>
            <a:ext cx="685800" cy="75438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 userDrawn="1"/>
        </p:nvGrpSpPr>
        <p:grpSpPr>
          <a:xfrm rot="10800000">
            <a:off x="10668000" y="3411432"/>
            <a:ext cx="696951" cy="754380"/>
            <a:chOff x="6313449" y="4114799"/>
            <a:chExt cx="696951" cy="685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313449" y="4114799"/>
              <a:ext cx="0" cy="68580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073448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30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Lis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37424" y="2029521"/>
            <a:ext cx="9902283" cy="3122341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charset="0"/>
              <a:buChar char="•"/>
              <a:defRPr sz="2000" b="1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>
              <a:buFont typeface="Wingdings" charset="2"/>
              <a:buChar char="§"/>
              <a:defRPr sz="1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ext + Bullets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37424" y="3384189"/>
            <a:ext cx="9902283" cy="2508611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charset="0"/>
              <a:buChar char="•"/>
              <a:defRPr sz="2000" b="1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>
              <a:buFont typeface="Wingdings" charset="2"/>
              <a:buChar char="§"/>
              <a:defRPr sz="1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 b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37424" y="1930400"/>
            <a:ext cx="9902051" cy="11514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 baseline="0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Intro Paragraph text might go here. Maybe follow that up with some bullet points. The world is at your doorstep.</a:t>
            </a:r>
          </a:p>
        </p:txBody>
      </p:sp>
    </p:spTree>
    <p:extLst>
      <p:ext uri="{BB962C8B-B14F-4D97-AF65-F5344CB8AC3E}">
        <p14:creationId xmlns:p14="http://schemas.microsoft.com/office/powerpoint/2010/main" val="20959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ex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37424" y="1930400"/>
            <a:ext cx="9902051" cy="3884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0" baseline="0">
                <a:solidFill>
                  <a:srgbClr val="F3F3F6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b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Intro Paragraph text might go here. Maybe follow that up with some bullet points. The world is at your doorstep.</a:t>
            </a:r>
          </a:p>
        </p:txBody>
      </p:sp>
    </p:spTree>
    <p:extLst>
      <p:ext uri="{BB962C8B-B14F-4D97-AF65-F5344CB8AC3E}">
        <p14:creationId xmlns:p14="http://schemas.microsoft.com/office/powerpoint/2010/main" val="4469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lank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oints Three Up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958001" y="2393243"/>
            <a:ext cx="3089564" cy="3089564"/>
          </a:xfrm>
          <a:prstGeom prst="ellipse">
            <a:avLst/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97593" y="2923309"/>
            <a:ext cx="2210379" cy="199505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420986" y="2393243"/>
            <a:ext cx="3089564" cy="3089564"/>
          </a:xfrm>
          <a:prstGeom prst="ellipse">
            <a:avLst/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60578" y="2923309"/>
            <a:ext cx="2210379" cy="199505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Two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950143" y="2393243"/>
            <a:ext cx="3089564" cy="3089564"/>
          </a:xfrm>
          <a:prstGeom prst="ellipse">
            <a:avLst/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389735" y="2923309"/>
            <a:ext cx="2210379" cy="199505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Three</a:t>
            </a:r>
          </a:p>
        </p:txBody>
      </p:sp>
    </p:spTree>
    <p:extLst>
      <p:ext uri="{BB962C8B-B14F-4D97-AF65-F5344CB8AC3E}">
        <p14:creationId xmlns:p14="http://schemas.microsoft.com/office/powerpoint/2010/main" val="11031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oints Four Up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79731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3600" b="1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4782" y="830766"/>
            <a:ext cx="0" cy="797312"/>
          </a:xfrm>
          <a:prstGeom prst="line">
            <a:avLst/>
          </a:prstGeom>
          <a:ln w="635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994782" y="2731909"/>
            <a:ext cx="2359379" cy="2359379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48598" y="3061852"/>
            <a:ext cx="1657162" cy="171334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One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3546071" y="2731909"/>
            <a:ext cx="2359379" cy="2359379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99887" y="3061852"/>
            <a:ext cx="1657162" cy="171334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Two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6097360" y="2731909"/>
            <a:ext cx="2359379" cy="2359379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451176" y="3061852"/>
            <a:ext cx="1657162" cy="171334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Three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8648649" y="2731909"/>
            <a:ext cx="2359379" cy="2359379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002465" y="3061852"/>
            <a:ext cx="1657162" cy="171334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 baseline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Main Point Number Four</a:t>
            </a:r>
          </a:p>
        </p:txBody>
      </p:sp>
    </p:spTree>
    <p:extLst>
      <p:ext uri="{BB962C8B-B14F-4D97-AF65-F5344CB8AC3E}">
        <p14:creationId xmlns:p14="http://schemas.microsoft.com/office/powerpoint/2010/main" val="15289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4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3981" r:id="rId2"/>
    <p:sldLayoutId id="2147483977" r:id="rId3"/>
    <p:sldLayoutId id="2147483994" r:id="rId4"/>
    <p:sldLayoutId id="2147484025" r:id="rId5"/>
    <p:sldLayoutId id="2147484029" r:id="rId6"/>
    <p:sldLayoutId id="2147484028" r:id="rId7"/>
    <p:sldLayoutId id="2147483998" r:id="rId8"/>
    <p:sldLayoutId id="2147484016" r:id="rId9"/>
    <p:sldLayoutId id="2147484042" r:id="rId10"/>
    <p:sldLayoutId id="2147484002" r:id="rId11"/>
    <p:sldLayoutId id="2147484005" r:id="rId12"/>
    <p:sldLayoutId id="2147484021" r:id="rId13"/>
    <p:sldLayoutId id="2147484018" r:id="rId14"/>
    <p:sldLayoutId id="2147484036" r:id="rId15"/>
    <p:sldLayoutId id="2147484040" r:id="rId16"/>
    <p:sldLayoutId id="2147483971" r:id="rId17"/>
    <p:sldLayoutId id="2147484043" r:id="rId18"/>
    <p:sldLayoutId id="2147484044" r:id="rId19"/>
    <p:sldLayoutId id="2147484045" r:id="rId2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Provably </a:t>
            </a: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Pointers for a Parallel W</a:t>
            </a:r>
            <a:r>
              <a:rPr lang="en-US" b="1"/>
              <a:t>orld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/>
              <a:t>High Confidence Software and Systems, May 2018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/>
              <a:t>Annapolis, MD</a:t>
            </a:r>
            <a:endParaRPr b="1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/>
              <a:t>S. Tucker Taft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/>
              <a:t>Director of Language Research, AdaCore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/>
              <a:t>Lexington, MA</a:t>
            </a:r>
            <a:endParaRPr i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8C66FF-B3F5-134A-AC1A-17E8CCDF06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DA23-1A16-C140-A099-D5178DBE1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155A4-8313-AF48-8F49-2EB2877FEA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6139" y="5605670"/>
            <a:ext cx="2647361" cy="555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70096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Goals for Pointer Safety in a Parallel World</a:t>
            </a:r>
            <a:endParaRPr b="1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431600" cy="5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i="1">
                <a:solidFill>
                  <a:schemeClr val="bg1"/>
                </a:solidFill>
              </a:rPr>
              <a:t>No null pointer dereferences: </a:t>
            </a:r>
            <a:r>
              <a:rPr lang="en-US"/>
              <a:t>No null pointer is dereferenced</a:t>
            </a:r>
            <a:endParaRPr lang="en-US" i="1">
              <a:solidFill>
                <a:schemeClr val="bg1"/>
              </a:solidFill>
            </a:endParaRPr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i="1">
                <a:solidFill>
                  <a:schemeClr val="bg1"/>
                </a:solidFill>
              </a:rPr>
              <a:t>No storage leaks: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Every heap object has exactly one </a:t>
            </a:r>
            <a:r>
              <a:rPr lang="en-US">
                <a:solidFill>
                  <a:schemeClr val="bg1"/>
                </a:solidFill>
              </a:rPr>
              <a:t>“owning” </a:t>
            </a:r>
            <a:r>
              <a:rPr lang="en-US"/>
              <a:t>pointer at a time, and when that owner is set to null, the heap object must be reclaimed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i="1">
                <a:solidFill>
                  <a:schemeClr val="bg1"/>
                </a:solidFill>
              </a:rPr>
              <a:t>No dangling references: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This owner may be set to null (and cause reclamation) only when it is the only pointer with access to the heap object</a:t>
            </a:r>
            <a:endParaRPr/>
          </a:p>
          <a:p>
            <a:pPr lvl="0">
              <a:spcBef>
                <a:spcPts val="0"/>
              </a:spcBef>
            </a:pPr>
            <a:r>
              <a:rPr lang="en-US" i="1">
                <a:solidFill>
                  <a:schemeClr val="bg1"/>
                </a:solidFill>
              </a:rPr>
              <a:t>No Hidden Aliasing: </a:t>
            </a:r>
            <a:r>
              <a:rPr lang="en-US"/>
              <a:t>So can verify correctness of algorithm</a:t>
            </a:r>
            <a:endParaRPr lang="en-US" i="1">
              <a:solidFill>
                <a:schemeClr val="bg1"/>
              </a:solidFill>
            </a:endParaRPr>
          </a:p>
          <a:p>
            <a:pPr lvl="1" indent="-406400">
              <a:spcBef>
                <a:spcPts val="0"/>
              </a:spcBef>
              <a:buSzPts val="2800"/>
            </a:pPr>
            <a:r>
              <a:rPr lang="en-US" i="1">
                <a:solidFill>
                  <a:schemeClr val="bg1"/>
                </a:solidFill>
              </a:rPr>
              <a:t>Exclusive write: </a:t>
            </a:r>
            <a:r>
              <a:rPr lang="en-US"/>
              <a:t>At most one pointer gives read/write access to any given heap object at a time</a:t>
            </a:r>
            <a:endParaRPr/>
          </a:p>
          <a:p>
            <a:pPr lvl="2" indent="-381000">
              <a:spcBef>
                <a:spcPts val="0"/>
              </a:spcBef>
              <a:buSzPts val="2400"/>
            </a:pPr>
            <a:r>
              <a:rPr lang="en-US"/>
              <a:t>When such a pointer exists, no pointers giving read-only access may exist</a:t>
            </a:r>
            <a:endParaRPr/>
          </a:p>
          <a:p>
            <a:pPr lvl="1" indent="-406400">
              <a:spcBef>
                <a:spcPts val="0"/>
              </a:spcBef>
              <a:buSzPts val="2800"/>
            </a:pPr>
            <a:r>
              <a:rPr lang="en-US" i="1">
                <a:solidFill>
                  <a:schemeClr val="bg1"/>
                </a:solidFill>
              </a:rPr>
              <a:t>Concurrent read: </a:t>
            </a:r>
            <a:r>
              <a:rPr lang="en-US"/>
              <a:t>One or more pointers may give read-only access to a given heap object at a time</a:t>
            </a:r>
            <a:endParaRPr/>
          </a:p>
          <a:p>
            <a:pPr lvl="2" indent="-381000">
              <a:spcBef>
                <a:spcPts val="0"/>
              </a:spcBef>
              <a:buSzPts val="2400"/>
            </a:pPr>
            <a:r>
              <a:rPr lang="en-US"/>
              <a:t>Owning pointer may only give read-only access when such pointers exist</a:t>
            </a:r>
            <a:endParaRPr/>
          </a:p>
          <a:p>
            <a:pPr lvl="2" indent="-381000">
              <a:spcBef>
                <a:spcPts val="0"/>
              </a:spcBef>
              <a:buSzPts val="2400"/>
            </a:pPr>
            <a:r>
              <a:rPr lang="en-US"/>
              <a:t>Pointer in read-only heap object may only give read-only access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A5CAC8-9158-B842-8011-BAED2A0B21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6B45C-171D-3C42-B48A-E69417ACB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BA9A-0AB5-6045-83B0-F1ABD53F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Ownership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F1D6-1FA2-DA44-A8D4-E4A7024A0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618" y="1930400"/>
            <a:ext cx="10952922" cy="3884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Alternative to Separation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Amenable to Deductive Proof.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Full ownership (read/write access) or Partial/Shared ownership (read-only access).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Generalizes the guarantees against aliasing already required by SPARK w.r.t. by-reference parameter passing: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/>
              <a:t>Must not pass a (writable) global as a by-reference parameter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/>
              <a:t>Must not pass same object twice as a by-reference parameter, if either is writable</a:t>
            </a:r>
          </a:p>
        </p:txBody>
      </p:sp>
    </p:spTree>
    <p:extLst>
      <p:ext uri="{BB962C8B-B14F-4D97-AF65-F5344CB8AC3E}">
        <p14:creationId xmlns:p14="http://schemas.microsoft.com/office/powerpoint/2010/main" val="114862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A78B-68BB-0044-8101-19D03574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 “Reference” vs. “Pointer”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F0FD-0F42-1240-9B75-281E76CA8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Reference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58CF-14B0-5D40-A227-D0E437829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Reference acts as an alias for an existing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Reference refers to same object throughout its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Assignment with Reference as LHS updates Target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Anti-aliasing rules may be necessary for by-reference parameters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58C27-348A-4F44-A8AD-3B8052B48F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Pointer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E0AFC2-9A41-2C4C-9048-8CDAD27F3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Pointer is a separate, assignable object that designates a pre-existing object, or is </a:t>
            </a:r>
            <a:r>
              <a:rPr lang="en-US" i="1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Assignment with Pointer as LHS changes where it points, or sets it to </a:t>
            </a:r>
            <a:r>
              <a:rPr lang="en-US" i="1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“Safe Pointer” rules make restrictions on where pointer may point, number of pointers to same object,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11952" y="290550"/>
            <a:ext cx="5108100" cy="8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type List;</a:t>
            </a:r>
            <a:br>
              <a:rPr lang="en-US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type List_Ptr is access List with Ownership;</a:t>
            </a:r>
            <a:br>
              <a:rPr lang="en-US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type List is record  -- Ownership implicitly True</a:t>
            </a:r>
            <a:br>
              <a:rPr lang="en-US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    Next : List_Ptr;</a:t>
            </a:r>
            <a:br>
              <a:rPr lang="en-US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    Data : Data_Type;</a:t>
            </a:r>
            <a:br>
              <a:rPr lang="en-US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latin typeface="Calibri"/>
                <a:ea typeface="Calibri"/>
                <a:cs typeface="Calibri"/>
                <a:sym typeface="Calibri"/>
              </a:rPr>
              <a:t> end record;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procedure Swap_Last_Two (X : in out List_Ptr) is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--  Swap last two elements of list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begin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if X = null or else X.Next = null then -- &lt; 2 elems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return;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else if X.Next.Next = null then  -- exactly 2 elems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declare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Second : List_Ptr := X.Next;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begin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     X.Next := null;</a:t>
            </a:r>
            <a:br>
              <a:rPr lang="en-US" sz="16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       Second.Next := X;  </a:t>
            </a:r>
            <a:r>
              <a:rPr lang="en-US" sz="1600" b="1" i="1">
                <a:latin typeface="Calibri"/>
                <a:ea typeface="Calibri"/>
                <a:cs typeface="Calibri"/>
                <a:sym typeface="Calibri"/>
              </a:rPr>
              <a:t>-- swap them</a:t>
            </a:r>
            <a:br>
              <a:rPr lang="en-US" sz="1600" b="1" i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       X := Second;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end;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else  --  &gt; 2 elems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declare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Walker : access List := X;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begin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69800" y="0"/>
            <a:ext cx="93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– Reverse Last two elements of list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-US" sz="2400" b="1" i="1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this safe?</a:t>
            </a:r>
            <a:endParaRPr sz="2400" b="1" i="1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308277" y="290550"/>
            <a:ext cx="5108100" cy="8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while Walker /= null loop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declare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Next_Ptr : List_Ptr renames Walker.Next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begin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if Next_Ptr /= null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and then Next_Ptr.Next /= null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and then Next_Ptr.Next.Next = null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then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--  Found second-to-last element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declare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Last : List_Ptr := Next_Ptr.Next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begin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   --  Swap last two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Next_Ptr.Next := null;</a:t>
            </a:r>
            <a:br>
              <a:rPr lang="en-US" sz="16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                   Last.Next := Next_Ptr;</a:t>
            </a:r>
            <a:br>
              <a:rPr lang="en-US" sz="16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                      Next_Ptr := Last;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   return;  --  All done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   end;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   end if;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end;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  --  Go to next element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    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Walker :=  Walker.Next;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   end loop;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   end;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   end if;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 end Swap_Last_Two;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65F67-1DFA-8846-8315-1648DA6358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7DDCC-728B-F14F-B744-7A6EE8C4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6334-FE5B-C34E-8CD3-3E1F1362120C}"/>
              </a:ext>
            </a:extLst>
          </p:cNvPr>
          <p:cNvSpPr txBox="1"/>
          <p:nvPr/>
        </p:nvSpPr>
        <p:spPr>
          <a:xfrm>
            <a:off x="9680713" y="1311965"/>
            <a:ext cx="220648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Storage Leaks?</a:t>
            </a:r>
          </a:p>
          <a:p>
            <a:r>
              <a:rPr lang="en-US" sz="2000">
                <a:solidFill>
                  <a:srgbClr val="FFFF00"/>
                </a:solidFill>
              </a:rPr>
              <a:t>Dangling Refs?</a:t>
            </a:r>
          </a:p>
          <a:p>
            <a:r>
              <a:rPr lang="en-US" sz="2000">
                <a:solidFill>
                  <a:srgbClr val="FFFF00"/>
                </a:solidFill>
              </a:rPr>
              <a:t>Null Ptr Derefs?</a:t>
            </a:r>
          </a:p>
          <a:p>
            <a:r>
              <a:rPr lang="en-US" sz="2000">
                <a:solidFill>
                  <a:srgbClr val="FFFF00"/>
                </a:solidFill>
              </a:rPr>
              <a:t>Circularly Linked?</a:t>
            </a:r>
          </a:p>
          <a:p>
            <a:r>
              <a:rPr lang="en-US" sz="2000">
                <a:solidFill>
                  <a:srgbClr val="FFFF00"/>
                </a:solidFill>
              </a:rPr>
              <a:t>Correct Result?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8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 </a:t>
            </a:r>
            <a:r>
              <a:rPr lang="en-US" b="1"/>
              <a:t>for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ownership-based pointers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00" y="1253324"/>
            <a:ext cx="10515600" cy="510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400" b="0" i="0" u="none" strike="noStrike" cap="none">
                <a:solidFill>
                  <a:schemeClr val="bg1"/>
                </a:solidFill>
                <a:sym typeface="Calibri"/>
              </a:rPr>
              <a:t> aspect (Boolean)</a:t>
            </a:r>
            <a:endParaRPr sz="4400">
              <a:solidFill>
                <a:schemeClr val="bg1"/>
              </a:solidFill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Specifiable for named pool-</a:t>
            </a:r>
            <a:r>
              <a:rPr lang="en-US" sz="2000"/>
              <a:t>specific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types, anonymous stand-alone access objects, by</a:t>
            </a:r>
            <a:r>
              <a:rPr lang="en-US" sz="2000"/>
              <a:t>-ref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</a:t>
            </a:r>
            <a:r>
              <a:rPr lang="en-US" sz="2000"/>
              <a:t> and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types</a:t>
            </a:r>
            <a:endParaRPr sz="400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Owning</a:t>
            </a:r>
            <a:r>
              <a:rPr lang="en-US" sz="24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>
                <a:solidFill>
                  <a:schemeClr val="bg1"/>
                </a:solidFill>
                <a:sym typeface="Calibri"/>
              </a:rPr>
              <a:t>access type, Owning access object -- provides read/write access</a:t>
            </a:r>
            <a:endParaRPr sz="4400" i="1">
              <a:solidFill>
                <a:schemeClr val="bg1"/>
              </a:solidFill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Access-to-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with Ownership True</a:t>
            </a:r>
            <a:endParaRPr sz="400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Observing</a:t>
            </a:r>
            <a:r>
              <a:rPr lang="en-US" sz="24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>
                <a:solidFill>
                  <a:schemeClr val="bg1"/>
                </a:solidFill>
                <a:sym typeface="Calibri"/>
              </a:rPr>
              <a:t>access type, Observing access object -- provides read-only access</a:t>
            </a:r>
            <a:endParaRPr sz="4400" i="1">
              <a:solidFill>
                <a:schemeClr val="bg1"/>
              </a:solidFill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Access-to-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with Ownership True</a:t>
            </a:r>
            <a:endParaRPr sz="400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4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States of object </a:t>
            </a:r>
            <a:r>
              <a:rPr lang="en-US" sz="2400" b="0" i="1" u="none" strike="noStrike" cap="none">
                <a:solidFill>
                  <a:schemeClr val="bg1"/>
                </a:solidFill>
                <a:sym typeface="Calibri"/>
              </a:rPr>
              <a:t>names</a:t>
            </a:r>
            <a:endParaRPr sz="4400">
              <a:solidFill>
                <a:schemeClr val="bg1"/>
              </a:solidFill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i="1">
                <a:solidFill>
                  <a:schemeClr val="bg1"/>
                </a:solidFill>
              </a:rPr>
              <a:t>Unrestricted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-- Default state of static name, unless access-to-constant or subcomponent of a constant </a:t>
            </a:r>
            <a:endParaRPr sz="4000"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Observed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-- Default state for an access-to-constant object or subcomponent of a constant</a:t>
            </a:r>
            <a:endParaRPr sz="4000"/>
          </a:p>
          <a:p>
            <a:pPr marL="1143000" marR="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becomes “observed” after being used to initialize an “observing” access object </a:t>
            </a:r>
            <a:endParaRPr sz="3600"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Borrowed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-- After being used to initialize some other owning access object</a:t>
            </a:r>
            <a:endParaRPr sz="4000"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-US" sz="20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Ownership State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Default state of dynamic name that is not in observed or borrowed state</a:t>
            </a:r>
            <a:endParaRPr sz="400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Managed</a:t>
            </a:r>
            <a:r>
              <a:rPr lang="en-US" sz="2400" b="0" i="0" u="none" strike="noStrike" cap="none">
                <a:solidFill>
                  <a:schemeClr val="bg1"/>
                </a:solidFill>
                <a:sym typeface="Calibri"/>
              </a:rPr>
              <a:t> object</a:t>
            </a:r>
            <a:endParaRPr sz="4400">
              <a:solidFill>
                <a:schemeClr val="bg1"/>
              </a:solidFill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above, plus </a:t>
            </a:r>
            <a:r>
              <a:rPr lang="en-US" sz="2000"/>
              <a:t>any part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dereference of an owning or observing access object</a:t>
            </a:r>
            <a:endParaRPr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8EDC1F-E588-0146-AAED-69675C8DE2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16429-03A8-0242-8312-3B57F481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8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Vocabulary for operations on pointers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199" y="1112024"/>
            <a:ext cx="11128513" cy="56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510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Observe</a:t>
            </a:r>
            <a:r>
              <a:rPr lang="en-US" sz="2400" b="0" i="0" u="none" strike="noStrike" cap="none">
                <a:solidFill>
                  <a:schemeClr val="bg1"/>
                </a:solidFill>
                <a:sym typeface="Calibri"/>
              </a:rPr>
              <a:t> a name</a:t>
            </a:r>
            <a:endParaRPr sz="2400">
              <a:solidFill>
                <a:schemeClr val="bg1"/>
              </a:solidFill>
            </a:endParaRPr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an access-to-constant object (observing access object) </a:t>
            </a:r>
            <a:r>
              <a:rPr lang="en-US" sz="1800"/>
              <a:t>from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existing access-to-variable reference</a:t>
            </a:r>
            <a:endParaRPr sz="1800"/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Pass a composite object as an </a:t>
            </a:r>
            <a:r>
              <a:rPr lang="en-US" sz="1800" b="1"/>
              <a:t>in</a:t>
            </a:r>
            <a:r>
              <a:rPr lang="en-US" sz="1800"/>
              <a:t> parameter with a subcomponent that is an owning access object</a:t>
            </a:r>
            <a:endParaRPr sz="1800"/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“Observed”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lasts for scope 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1800"/>
          </a:p>
          <a:p>
            <a:pPr marL="228600" marR="0" lvl="0" indent="-20510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Borrow</a:t>
            </a:r>
            <a:r>
              <a:rPr lang="en-US" sz="2400" b="0" i="0" u="none" strike="noStrike" cap="none">
                <a:solidFill>
                  <a:schemeClr val="bg1"/>
                </a:solidFill>
                <a:sym typeface="Calibri"/>
              </a:rPr>
              <a:t> a name</a:t>
            </a:r>
            <a:endParaRPr sz="2400">
              <a:solidFill>
                <a:schemeClr val="bg1"/>
              </a:solidFill>
            </a:endParaRPr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an access-to-variable object (owning access object) of an anonymous type (including a</a:t>
            </a:r>
            <a:r>
              <a:rPr lang="en-US" sz="1800"/>
              <a:t> parameter)</a:t>
            </a:r>
            <a:endParaRPr sz="1800"/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a part of a dereference of an owning object that is in a</a:t>
            </a:r>
            <a:r>
              <a:rPr lang="en-US" sz="1800"/>
              <a:t>n unrestricted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Pass a composite object as </a:t>
            </a:r>
            <a:r>
              <a:rPr lang="en-US" sz="1800" b="1"/>
              <a:t>[in] out</a:t>
            </a:r>
            <a:r>
              <a:rPr lang="en-US" sz="1800"/>
              <a:t> with a subcomponent that is an owning access object</a:t>
            </a:r>
            <a:endParaRPr sz="1800"/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“Borrowed”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lasts for scope of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borrower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800"/>
          </a:p>
          <a:p>
            <a:pPr marL="228600" lvl="0" indent="-1651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i="1">
                <a:solidFill>
                  <a:schemeClr val="bg1"/>
                </a:solidFill>
              </a:rPr>
              <a:t>Move</a:t>
            </a:r>
            <a:r>
              <a:rPr lang="en-US" sz="2400">
                <a:solidFill>
                  <a:schemeClr val="bg1"/>
                </a:solidFill>
              </a:rPr>
              <a:t> a name</a:t>
            </a:r>
            <a:endParaRPr sz="2400">
              <a:solidFill>
                <a:schemeClr val="bg1"/>
              </a:solidFill>
            </a:endParaRPr>
          </a:p>
          <a:p>
            <a:pPr marL="685800" lvl="1" indent="-1651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Assign to an access-to-variable object (owning access object) of a named type</a:t>
            </a:r>
            <a:endParaRPr sz="1800"/>
          </a:p>
          <a:p>
            <a:pPr marL="685800" lvl="1" indent="-1651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RHS and LHS must not be observed nor borrowed; RHS and LHS must be variables</a:t>
            </a:r>
          </a:p>
          <a:p>
            <a:pPr marL="685800" lvl="1" indent="-1651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Side-effect of “move” is to </a:t>
            </a:r>
            <a:r>
              <a:rPr lang="en-US" sz="1800" i="1"/>
              <a:t>null out </a:t>
            </a:r>
            <a:r>
              <a:rPr lang="en-US" sz="1800"/>
              <a:t>“moved” (RHS) name and finalize/deallocate former LHS designee (if not “self” move)</a:t>
            </a:r>
          </a:p>
          <a:p>
            <a:pPr marL="228600" marR="0" lvl="0" indent="-20510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i="1">
                <a:solidFill>
                  <a:schemeClr val="bg1"/>
                </a:solidFill>
              </a:rPr>
              <a:t>Copy</a:t>
            </a:r>
            <a:r>
              <a:rPr lang="en-US" sz="2400" b="0" i="0" u="none" strike="noStrike" cap="none">
                <a:solidFill>
                  <a:schemeClr val="bg1"/>
                </a:solidFill>
                <a:sym typeface="Calibri"/>
              </a:rPr>
              <a:t> a name</a:t>
            </a:r>
            <a:endParaRPr sz="2400">
              <a:solidFill>
                <a:schemeClr val="bg1"/>
              </a:solidFill>
            </a:endParaRPr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/>
              <a:t>Use the ‘Copy attribute, as in:  Y := X’Copy;</a:t>
            </a:r>
            <a:endParaRPr sz="1800"/>
          </a:p>
          <a:p>
            <a:pPr marL="685800" marR="0" lvl="1" indent="-19939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LHS must be a variable that is neither observed nor borrowed</a:t>
            </a:r>
            <a:endParaRPr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CBD9D-DE97-AE42-A5C7-A7D5AA1264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6C3CB-D816-E342-8EB7-B4263FEE0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Vocabulary about names involving pointers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078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name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 an object)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that statically denotes an entity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Dereference of static prefix being of an access type with Ownership True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component of static prefix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that denotes a renaming where renamed entity denoted by static name</a:t>
            </a:r>
            <a:endParaRPr sz="1800"/>
          </a:p>
          <a:p>
            <a:pPr marL="228600" marR="0" lvl="0" indent="-165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name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 an object)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 component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Dereference of an access type with Ownership False</a:t>
            </a:r>
            <a:endParaRPr sz="1800"/>
          </a:p>
          <a:p>
            <a:pPr marL="685800" marR="0" lvl="1" indent="-190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with a dynamic name as prefix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228600" marR="0" lvl="0" indent="-165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Two names are </a:t>
            </a:r>
            <a:r>
              <a:rPr lang="en-US" sz="1800" i="1"/>
              <a:t>Statically Overlapping</a:t>
            </a:r>
            <a:r>
              <a:rPr lang="en-US" sz="1800"/>
              <a:t> if they are both static and denote the same object, or one is static and matches a prefix of the other</a:t>
            </a:r>
            <a:endParaRPr sz="1800"/>
          </a:p>
          <a:p>
            <a:pPr marL="228600" marR="0" lvl="0" indent="-165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Two dynamic names are </a:t>
            </a:r>
            <a:r>
              <a:rPr lang="en-US" sz="1800" i="1"/>
              <a:t>Potential Aliases</a:t>
            </a:r>
            <a:r>
              <a:rPr lang="en-US" sz="1800"/>
              <a:t> if they are the same ignoring dynamic indexing and slicing, or are aliased and of same type with at least one being a dereference of an access type with Ownership False</a:t>
            </a:r>
            <a:endParaRPr sz="1800"/>
          </a:p>
          <a:p>
            <a:pPr marL="228600" marR="0" lvl="0" indent="-165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Two dynamic names are </a:t>
            </a:r>
            <a:r>
              <a:rPr lang="en-US" sz="1800" i="1"/>
              <a:t>Potentially Overlapping </a:t>
            </a:r>
            <a:r>
              <a:rPr lang="en-US" sz="1800"/>
              <a:t>if they are Potential Aliases, or either is a Potential Alias of a prefix of the other</a:t>
            </a:r>
            <a:endParaRPr sz="1800"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640CA5-8422-3E4C-9829-6895B3E338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0C93C-D233-784F-9E37-549B2029A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767125" y="1438825"/>
            <a:ext cx="1146900" cy="3093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09666" y="5486985"/>
            <a:ext cx="3766499" cy="753035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472975" y="379725"/>
            <a:ext cx="4787100" cy="59001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413417" y="0"/>
            <a:ext cx="60710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– Reverse Last two elements of list</a:t>
            </a:r>
            <a:endParaRPr sz="2400" b="1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842748" y="876238"/>
            <a:ext cx="4047564" cy="4448796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0767125" y="548780"/>
            <a:ext cx="1146900" cy="121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Key:</a:t>
            </a:r>
            <a:endParaRPr sz="18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Move</a:t>
            </a:r>
            <a:endParaRPr b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Borrow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71591" y="310428"/>
            <a:ext cx="5108100" cy="8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List;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List_Ptr is access List with Ownership;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List is record  -- Ownership implicitly True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Next : List_Ptr;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Data : Data_Type;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end record;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procedure Swap_Last_Two (X : in out List_Ptr) is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--  Swap last two elements of list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begin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if X = null or else X.Next = null then -- &lt; 2 elems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return;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else if X.Next.Next = null then  -- exactly 2 elems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declare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Second : List_Ptr := X.Next;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begin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X.Next := null;  </a:t>
            </a:r>
            <a:r>
              <a:rPr lang="en-US" sz="1600" b="1" i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--  not really necessary</a:t>
            </a:r>
            <a:b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Second.Next := X;  </a:t>
            </a:r>
            <a:r>
              <a:rPr lang="en-US" sz="1600" b="1" i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-- swap them</a:t>
            </a:r>
            <a:br>
              <a:rPr lang="en-US" sz="16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X := Second;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end;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else  --  &gt; 2 elems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declare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Walker : access List := X;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begin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168177" y="349031"/>
            <a:ext cx="5358082" cy="8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while Walker /= null loop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declare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Next_Ptr : List_Ptr renames Walker.Next;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begin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if Next_Ptr /= null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and then Next_Ptr.Next /= null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and then Next_Ptr.Next.Next = null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then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--  Found second-to-last element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declare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Last : List_Ptr := Next_Ptr.Next;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begin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--  Swap last two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Next_Ptr.Next := null;  -- not really necessary</a:t>
            </a:r>
            <a:b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Last.Next := Next_Ptr;</a:t>
            </a:r>
            <a:b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Next_Ptr := Last;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return;  --  All done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end;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end if;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end;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  --  Go to next element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 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Walker :=  Walker.Next;  </a:t>
            </a:r>
            <a:r>
              <a:rPr lang="en-US" sz="1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 OK to borrow in subtree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end loop;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end;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end if;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end Swap_Last_Two;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D86AB-A1F6-1943-8D1E-F128030EEE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6CF74-181F-874D-9F52-BA7F82D10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F16D5-B87E-774A-BE1A-B00BF759B394}"/>
              </a:ext>
            </a:extLst>
          </p:cNvPr>
          <p:cNvSpPr txBox="1"/>
          <p:nvPr/>
        </p:nvSpPr>
        <p:spPr>
          <a:xfrm>
            <a:off x="10245006" y="5411201"/>
            <a:ext cx="196718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Storage Leaks?</a:t>
            </a:r>
          </a:p>
          <a:p>
            <a:r>
              <a:rPr lang="en-US">
                <a:solidFill>
                  <a:srgbClr val="FFFF00"/>
                </a:solidFill>
              </a:rPr>
              <a:t>Dangling Refs?</a:t>
            </a:r>
          </a:p>
          <a:p>
            <a:r>
              <a:rPr lang="en-US">
                <a:solidFill>
                  <a:srgbClr val="FFFF00"/>
                </a:solidFill>
              </a:rPr>
              <a:t>Null Ptr Derefs?</a:t>
            </a:r>
          </a:p>
          <a:p>
            <a:r>
              <a:rPr lang="en-US">
                <a:solidFill>
                  <a:srgbClr val="FFFF00"/>
                </a:solidFill>
              </a:rPr>
              <a:t>Circularly Linked?</a:t>
            </a:r>
          </a:p>
          <a:p>
            <a:r>
              <a:rPr lang="en-US">
                <a:solidFill>
                  <a:srgbClr val="FFFF00"/>
                </a:solidFill>
              </a:rPr>
              <a:t>Correct Result?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6F234-4234-DB4D-B456-88F2F14F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4" y="830766"/>
            <a:ext cx="9902283" cy="1912434"/>
          </a:xfrm>
        </p:spPr>
        <p:txBody>
          <a:bodyPr/>
          <a:lstStyle/>
          <a:p>
            <a:r>
              <a:rPr lang="en-US"/>
              <a:t>Example</a:t>
            </a:r>
            <a:br>
              <a:rPr lang="en-US"/>
            </a:br>
            <a:r>
              <a:rPr lang="en-US"/>
              <a:t>of SPARK</a:t>
            </a:r>
            <a:br>
              <a:rPr lang="en-US"/>
            </a:br>
            <a:r>
              <a:rPr lang="en-US"/>
              <a:t>IDE</a:t>
            </a:r>
            <a:br>
              <a:rPr lang="en-US"/>
            </a:b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FE050-38A1-7E47-B326-B26680D7C5DE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FDF7-AD27-0443-9CDF-A2E981ECE07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4B81D-C791-774A-B34D-24CEB2BA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36" y="464930"/>
            <a:ext cx="8326506" cy="67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767125" y="1438825"/>
            <a:ext cx="1146900" cy="3093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45426" y="1272011"/>
            <a:ext cx="4919604" cy="306145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413417" y="0"/>
            <a:ext cx="60710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– Insert into Hashed Set</a:t>
            </a:r>
            <a:endParaRPr sz="2800" b="1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0767125" y="548780"/>
            <a:ext cx="1146900" cy="121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Key:</a:t>
            </a:r>
            <a:endParaRPr sz="18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Move</a:t>
            </a:r>
            <a:endParaRPr b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Observe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59026" y="548780"/>
            <a:ext cx="5320665" cy="565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Node;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Node_Prtr is access Node with Ownership;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type Node is record  -- Ownership implicitly True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Next : Node_Ptr;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Key  :  Key_Type;</a:t>
            </a:r>
            <a:b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end record;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Node_Ptr_Array is array (Positive range &lt;&gt;) of Node_Ptr;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Hashed_Set (Size : Positive) is record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Backbone : Node_Ptr_Array (1 .. Size);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record;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Hashed_Set_Ptr is access Hashed_Set;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procedure Include (HS : in out Hashed_Set_Ptr;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Key : Key_Type) is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--  insert into Hashed Set if not already there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begin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if HS = null then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HS := new Hashed_Set (Default_Initial_Size);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479693" y="500260"/>
            <a:ext cx="5287432" cy="8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declare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Index : constant Positive :=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Hash (Key) mod HS.Size + 1;</a:t>
            </a:r>
          </a:p>
          <a:p>
            <a:pPr lvl="0"/>
            <a:r>
              <a:rPr lang="en-US" sz="160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       </a:t>
            </a:r>
            <a:r>
              <a:rPr lang="en-US" sz="1600" b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Ptr : access constant Node :=</a:t>
            </a:r>
          </a:p>
          <a:p>
            <a:pPr lvl="0"/>
            <a:r>
              <a:rPr lang="en-US" sz="1600" b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          HS.Backbone (Index);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begin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while Ptr /= null loop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if Equiv (Key, Ptr.Key) then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    </a:t>
            </a:r>
            <a:r>
              <a:rPr lang="en-US" sz="16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--  Already in set, just return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    return;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end if;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</a:t>
            </a:r>
            <a:r>
              <a:rPr lang="en-US" sz="1600" b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Ptr := Ptr.Next;   </a:t>
            </a:r>
            <a:r>
              <a:rPr lang="en-US" sz="1600" i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--  OK to Observe within subtree</a:t>
            </a:r>
          </a:p>
          <a:p>
            <a:pPr lvl="0"/>
            <a:r>
              <a:rPr lang="en-US" sz="16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</a:t>
            </a:r>
            <a:r>
              <a:rPr lang="en-US" sz="1600" b="1" i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--  Ptr := HS.Backbone (J):  -- Illegal to observe outside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end loop;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end;  --  Ptr ”observing” ends here</a:t>
            </a:r>
          </a:p>
          <a:p>
            <a:pPr lvl="0"/>
            <a:endParaRPr lang="en-US" sz="16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--  Not in set, create a new Node and </a:t>
            </a:r>
            <a:r>
              <a:rPr lang="en-US" sz="16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move</a:t>
            </a:r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into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--  front of appropriate bucket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--  This involves two </a:t>
            </a:r>
            <a:r>
              <a:rPr lang="en-US" sz="16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moves</a:t>
            </a:r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HS.Backbone(I) being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--  </a:t>
            </a:r>
            <a:r>
              <a:rPr lang="en-US" sz="16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null</a:t>
            </a:r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 between the two moves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ea typeface="Calibri"/>
                <a:cs typeface="Calibri"/>
                <a:sym typeface="Calibri"/>
              </a:rPr>
              <a:t>HS.Backbone (Index) :=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new Node’(</a:t>
            </a:r>
            <a:r>
              <a:rPr lang="en-US" sz="1600" b="1">
                <a:solidFill>
                  <a:srgbClr val="0070C0"/>
                </a:solidFill>
                <a:highlight>
                  <a:srgbClr val="00FFFF"/>
                </a:highlight>
                <a:ea typeface="Calibri"/>
                <a:cs typeface="Calibri"/>
                <a:sym typeface="Calibri"/>
              </a:rPr>
              <a:t>Next =&gt; HS.Backbone (I),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                     Key =&gt; Key);</a:t>
            </a:r>
          </a:p>
          <a:p>
            <a:pPr lvl="0"/>
            <a:r>
              <a:rPr lang="en-US" sz="16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end Include;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D86AB-A1F6-1943-8D1E-F128030EEE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6CF74-181F-874D-9F52-BA7F82D10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2C9DB-85C9-FF42-A66E-F597194FF0E9}"/>
              </a:ext>
            </a:extLst>
          </p:cNvPr>
          <p:cNvSpPr txBox="1"/>
          <p:nvPr/>
        </p:nvSpPr>
        <p:spPr>
          <a:xfrm>
            <a:off x="9957219" y="5256071"/>
            <a:ext cx="220648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Storage Leaks?</a:t>
            </a:r>
          </a:p>
          <a:p>
            <a:r>
              <a:rPr lang="en-US" sz="2000">
                <a:solidFill>
                  <a:srgbClr val="FFFF00"/>
                </a:solidFill>
              </a:rPr>
              <a:t>Dangling Refs?</a:t>
            </a:r>
          </a:p>
          <a:p>
            <a:r>
              <a:rPr lang="en-US" sz="2000">
                <a:solidFill>
                  <a:srgbClr val="FFFF00"/>
                </a:solidFill>
              </a:rPr>
              <a:t>Null Ptr Derefs?</a:t>
            </a:r>
          </a:p>
          <a:p>
            <a:r>
              <a:rPr lang="en-US" sz="2000">
                <a:solidFill>
                  <a:srgbClr val="FFFF00"/>
                </a:solidFill>
              </a:rPr>
              <a:t>Circularly Linked?</a:t>
            </a:r>
          </a:p>
          <a:p>
            <a:r>
              <a:rPr lang="en-US" sz="2000">
                <a:solidFill>
                  <a:srgbClr val="FFFF00"/>
                </a:solidFill>
              </a:rPr>
              <a:t>Correct Result?</a:t>
            </a:r>
          </a:p>
        </p:txBody>
      </p:sp>
    </p:spTree>
    <p:extLst>
      <p:ext uri="{BB962C8B-B14F-4D97-AF65-F5344CB8AC3E}">
        <p14:creationId xmlns:p14="http://schemas.microsoft.com/office/powerpoint/2010/main" val="25329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71F3-A217-224D-B377-931C05A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Try to Verify Use of Pointers?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2934-8AAF-F840-A087-14991A6BE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7424" y="1930400"/>
            <a:ext cx="10471480" cy="3884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Trying to </a:t>
            </a:r>
            <a:r>
              <a:rPr lang="en-US" b="1"/>
              <a:t>reduce entry barriers </a:t>
            </a:r>
            <a:r>
              <a:rPr lang="en-US"/>
              <a:t>to use of formal methods in industry, such as that provided by </a:t>
            </a:r>
            <a:r>
              <a:rPr lang="en-US" b="1"/>
              <a:t>SPARK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Many complex, dynamic data structures depend on some notion of </a:t>
            </a:r>
            <a:r>
              <a:rPr lang="en-US" b="1"/>
              <a:t>re-assignable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SPARK forces users to make </a:t>
            </a:r>
            <a:r>
              <a:rPr lang="en-US" b="1"/>
              <a:t>creative use of arrays </a:t>
            </a:r>
            <a:r>
              <a:rPr lang="en-US"/>
              <a:t>instead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/>
              <a:t>Because… unrestricted use of pointers is notoriously hard to formally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Separation Logic is one approach, but a challenge for industrial programmers to produce the annotations needed for proof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Some variant of </a:t>
            </a:r>
            <a:r>
              <a:rPr lang="en-US" b="1"/>
              <a:t>Pointer ownership </a:t>
            </a:r>
            <a:r>
              <a:rPr lang="en-US"/>
              <a:t>is a viable alternative</a:t>
            </a:r>
          </a:p>
        </p:txBody>
      </p:sp>
    </p:spTree>
    <p:extLst>
      <p:ext uri="{BB962C8B-B14F-4D97-AF65-F5344CB8AC3E}">
        <p14:creationId xmlns:p14="http://schemas.microsoft.com/office/powerpoint/2010/main" val="128241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064E-2B41-8D45-A5FE-6A0CCAF2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Safe Parallelism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E435-92F1-BC47-872F-1D1350F8A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/>
              <a:t>Anti-Aliasing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BA7E9-6C4D-4144-84E5-9141F822E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Must not pass a (writable) global as a by-reference parameter</a:t>
            </a:r>
          </a:p>
          <a:p>
            <a:r>
              <a:rPr lang="en-US"/>
              <a:t>Must not pass same object twice as a by-reference parameter, if either provides read/write access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3839D-5D47-0047-BD4A-0621DC818E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/>
              <a:t>Pointer Ownership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1E92B-02F7-4C44-A406-87C71F436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 or more pointers giving read-only access, and no writers</a:t>
            </a:r>
          </a:p>
          <a:p>
            <a:r>
              <a:rPr lang="en-US"/>
              <a:t>Exactly one pointer giving read-write access, and no readers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34CD07-6EAC-CF4F-B2C8-D7105411A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/>
              <a:t>Data-Race Prevention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D2F21B-2FF6-0E40-9F0E-5A242B0D0D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One or more threads having read-only access and no writers</a:t>
            </a:r>
          </a:p>
          <a:p>
            <a:r>
              <a:rPr lang="en-US"/>
              <a:t>Exactly one thread having read-write access, and no readers</a:t>
            </a:r>
          </a:p>
        </p:txBody>
      </p:sp>
    </p:spTree>
    <p:extLst>
      <p:ext uri="{BB962C8B-B14F-4D97-AF65-F5344CB8AC3E}">
        <p14:creationId xmlns:p14="http://schemas.microsoft.com/office/powerpoint/2010/main" val="334113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3CD-9EFD-CC48-9238-102B7E59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Provably Safe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3FC2-B265-5C4C-806D-81316D4F1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593" y="2982943"/>
            <a:ext cx="2210379" cy="1995055"/>
          </a:xfrm>
        </p:spPr>
        <p:txBody>
          <a:bodyPr/>
          <a:lstStyle/>
          <a:p>
            <a:r>
              <a:rPr lang="en-US" i="1"/>
              <a:t>Pointer-based structures </a:t>
            </a:r>
            <a:r>
              <a:rPr lang="en-US"/>
              <a:t>are more important as critical systems grow in </a:t>
            </a:r>
            <a:r>
              <a:rPr lang="en-US" i="1"/>
              <a:t>complexity</a:t>
            </a:r>
            <a:r>
              <a:rPr lang="en-US"/>
              <a:t> and </a:t>
            </a:r>
            <a:r>
              <a:rPr lang="en-US" i="1"/>
              <a:t>dynamism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40BA0-31A5-6448-89D0-F95D71DF3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757" y="2843797"/>
            <a:ext cx="2643807" cy="1995055"/>
          </a:xfrm>
        </p:spPr>
        <p:txBody>
          <a:bodyPr/>
          <a:lstStyle/>
          <a:p>
            <a:r>
              <a:rPr lang="en-US" i="1"/>
              <a:t>Pointer Ownership</a:t>
            </a:r>
            <a:r>
              <a:rPr lang="en-US"/>
              <a:t> provides sound, understandable, and safe alternative to Separation Logic for verifiable industrial use of pointers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C5B1-0D1C-E24C-8704-5C8EF8F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9735" y="2863675"/>
            <a:ext cx="2210379" cy="1995055"/>
          </a:xfrm>
        </p:spPr>
        <p:txBody>
          <a:bodyPr/>
          <a:lstStyle/>
          <a:p>
            <a:r>
              <a:rPr lang="en-US" i="1"/>
              <a:t>Parallelism</a:t>
            </a:r>
            <a:r>
              <a:rPr lang="en-US"/>
              <a:t> safety checks are natural extension of </a:t>
            </a:r>
            <a:r>
              <a:rPr lang="en-US" i="1"/>
              <a:t>anti-aliasing</a:t>
            </a:r>
            <a:r>
              <a:rPr lang="en-US"/>
              <a:t> and </a:t>
            </a:r>
            <a:r>
              <a:rPr lang="en-US" i="1"/>
              <a:t>ownership checks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A07A5-CBCE-5549-9944-53FEF0D40C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AdaCore (C)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20385-32C7-1145-BFA6-4CAD9A510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5F37-9CD4-CE41-BB57-3548EE03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633"/>
            <a:ext cx="12192000" cy="5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1E61-DE43-F84F-8948-031ECC3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577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CB59-507C-DB41-BB99-0FA6E025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SPARK 2014 Language?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3E1D9-5412-EC48-BB67-2BA9E37B85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SPARK 2014 </a:t>
            </a:r>
            <a:r>
              <a:rPr lang="en-US"/>
              <a:t>is a </a:t>
            </a:r>
            <a:r>
              <a:rPr lang="en-US" i="1"/>
              <a:t>multiparadigm</a:t>
            </a:r>
            <a:r>
              <a:rPr lang="en-US"/>
              <a:t> (OO, FP, RT, MP) </a:t>
            </a:r>
            <a:r>
              <a:rPr lang="en-US" b="1" i="1"/>
              <a:t>programming</a:t>
            </a:r>
            <a:r>
              <a:rPr lang="en-US"/>
              <a:t> and </a:t>
            </a:r>
            <a:r>
              <a:rPr lang="en-US" b="1" i="1"/>
              <a:t>specification</a:t>
            </a:r>
            <a:r>
              <a:rPr lang="en-US"/>
              <a:t> language designed for formal verification using deductive proof.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SPARK 2014 </a:t>
            </a:r>
            <a:r>
              <a:rPr lang="en-US"/>
              <a:t>provides a </a:t>
            </a:r>
            <a:r>
              <a:rPr lang="en-US" i="1"/>
              <a:t>subset</a:t>
            </a:r>
            <a:r>
              <a:rPr lang="en-US"/>
              <a:t> of Ada 2012 run-time semantics, with additional design-time formalisms to support </a:t>
            </a:r>
            <a:r>
              <a:rPr lang="en-US" b="1" i="1"/>
              <a:t>information flow analysis </a:t>
            </a:r>
            <a:r>
              <a:rPr lang="en-US"/>
              <a:t>and</a:t>
            </a:r>
            <a:r>
              <a:rPr lang="en-US" i="1"/>
              <a:t> </a:t>
            </a:r>
            <a:r>
              <a:rPr lang="en-US" b="1" i="1"/>
              <a:t>proof</a:t>
            </a:r>
            <a:r>
              <a:rPr lang="en-US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SPARK</a:t>
            </a:r>
            <a:r>
              <a:rPr lang="en-US"/>
              <a:t> is supported by a set of </a:t>
            </a:r>
            <a:r>
              <a:rPr lang="en-US" b="1" i="1"/>
              <a:t>commercial tools </a:t>
            </a:r>
            <a:r>
              <a:rPr lang="en-US"/>
              <a:t>and has been used to </a:t>
            </a:r>
            <a:r>
              <a:rPr lang="en-US" b="1" i="1"/>
              <a:t>formally</a:t>
            </a:r>
            <a:r>
              <a:rPr lang="en-US"/>
              <a:t> </a:t>
            </a:r>
            <a:r>
              <a:rPr lang="en-US" b="1" i="1"/>
              <a:t>verify</a:t>
            </a:r>
            <a:r>
              <a:rPr lang="en-US" b="1"/>
              <a:t> </a:t>
            </a:r>
            <a:r>
              <a:rPr lang="en-US" b="1" i="1"/>
              <a:t>large real-time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Main </a:t>
            </a:r>
            <a:r>
              <a:rPr lang="en-US" b="1" i="1"/>
              <a:t>restrictions</a:t>
            </a:r>
            <a:r>
              <a:rPr lang="en-US"/>
              <a:t> relative to Ada 2012: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1"/>
              <a:t>No exception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1"/>
              <a:t>No re-assignable pointers – </a:t>
            </a:r>
            <a:r>
              <a:rPr lang="en-US" i="1"/>
              <a:t>topic of this talk</a:t>
            </a:r>
          </a:p>
        </p:txBody>
      </p:sp>
    </p:spTree>
    <p:extLst>
      <p:ext uri="{BB962C8B-B14F-4D97-AF65-F5344CB8AC3E}">
        <p14:creationId xmlns:p14="http://schemas.microsoft.com/office/powerpoint/2010/main" val="39851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7F52-294C-D54F-9377-D8119267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2014 – Commercial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3450-C826-174F-AB50-D63DDF07CE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7424" y="1930400"/>
            <a:ext cx="11054576" cy="388461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SPARK code can be combined with Ada, C, C++ code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SPARK code is marked specially to indicate where extra checking should be performed (at unit/subprogram level)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/>
              <a:t>GNAT compiler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compiles Ada, SPARK, C, and C++ code, including contracts and “ghost” code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checks SPARK legality rules where SPARK mode is specified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GNATprove</a:t>
            </a:r>
            <a:r>
              <a:rPr lang="en-US" i="1" dirty="0"/>
              <a:t> formal verification tool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checks SPARK verification rules by static analysis and proof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reports useful information on failed proofs (code paths, counterexamples)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IDEs (GPS/</a:t>
            </a:r>
            <a:r>
              <a:rPr lang="en-US" i="1" dirty="0" err="1"/>
              <a:t>GNATbench</a:t>
            </a:r>
            <a:r>
              <a:rPr lang="en-US" i="1" dirty="0"/>
              <a:t>) integrate all tools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Goals for Formal Verification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18198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Implicit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User</a:t>
                      </a:r>
                      <a:r>
                        <a:rPr lang="en-US" sz="2800" baseline="0"/>
                        <a:t> defined specifications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No reads of uninitialized data</a:t>
                      </a:r>
                    </a:p>
                    <a:p>
                      <a:pPr algn="l"/>
                      <a:endParaRPr lang="en-US" sz="2800"/>
                    </a:p>
                    <a:p>
                      <a:pPr algn="l"/>
                      <a:r>
                        <a:rPr lang="en-US" sz="2800"/>
                        <a:t>No</a:t>
                      </a:r>
                      <a:r>
                        <a:rPr lang="en-US" sz="2800" baseline="0"/>
                        <a:t> run-time errors</a:t>
                      </a:r>
                    </a:p>
                    <a:p>
                      <a:pPr algn="l"/>
                      <a:endParaRPr lang="en-US" sz="2800" baseline="0"/>
                    </a:p>
                    <a:p>
                      <a:pPr algn="l"/>
                      <a:r>
                        <a:rPr lang="en-US" sz="2800" baseline="0"/>
                        <a:t>No deadlocks, no data races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Data dependences</a:t>
                      </a:r>
                    </a:p>
                    <a:p>
                      <a:pPr algn="l"/>
                      <a:endParaRPr lang="en-US" sz="2800"/>
                    </a:p>
                    <a:p>
                      <a:pPr algn="l"/>
                      <a:r>
                        <a:rPr lang="en-US" sz="2800"/>
                        <a:t>Function</a:t>
                      </a:r>
                      <a:r>
                        <a:rPr lang="en-US" sz="2800" baseline="0"/>
                        <a:t>al contracts (pre/post)</a:t>
                      </a:r>
                    </a:p>
                    <a:p>
                      <a:pPr algn="l"/>
                      <a:endParaRPr lang="en-US" sz="2800" baseline="0"/>
                    </a:p>
                    <a:p>
                      <a:pPr algn="l"/>
                      <a:r>
                        <a:rPr lang="en-US" sz="2800" baseline="0"/>
                        <a:t>Integration contracts (pre)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219" y="2026920"/>
            <a:ext cx="6729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Verify that code implements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543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Formal</a:t>
            </a:r>
            <a:r>
              <a:rPr lang="fr-FR" b="1"/>
              <a:t> </a:t>
            </a:r>
            <a:r>
              <a:rPr lang="fr-FR" b="1" err="1"/>
              <a:t>Verification</a:t>
            </a:r>
            <a:r>
              <a:rPr lang="fr-FR" b="1"/>
              <a:t> in SPARK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5542"/>
            <a:ext cx="1769672" cy="1769672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V="1">
            <a:off x="2708040" y="2602479"/>
            <a:ext cx="3235560" cy="758592"/>
          </a:xfrm>
          <a:prstGeom prst="line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654875" y="4551747"/>
            <a:ext cx="3209445" cy="1063295"/>
          </a:xfrm>
          <a:prstGeom prst="line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04603"/>
            <a:ext cx="1936307" cy="1936307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452731" y="3442394"/>
            <a:ext cx="7394712" cy="589896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Program </a:t>
            </a:r>
            <a:r>
              <a:rPr lang="fr-FR" err="1"/>
              <a:t>Dependence</a:t>
            </a:r>
            <a:r>
              <a:rPr lang="fr-FR"/>
              <a:t> Graph (PDG) =&gt; Flow Analysis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09035" y="4880762"/>
            <a:ext cx="2029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∃x. P(x) ⟹   </a:t>
            </a:r>
          </a:p>
          <a:p>
            <a:r>
              <a:rPr lang="fr-FR" sz="2800" b="1"/>
              <a:t>¬∀x. ¬ P(x)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224321" y="5927182"/>
            <a:ext cx="6623122" cy="58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Verification</a:t>
            </a:r>
            <a:r>
              <a:rPr lang="fr-FR"/>
              <a:t> Conditions (VC) =&gt; SMT Solvers 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596955" y="1787526"/>
            <a:ext cx="3513529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i="1" u="sng" err="1"/>
              <a:t>Properties Proved</a:t>
            </a:r>
            <a:endParaRPr lang="fr-FR" sz="2000" i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/>
              <a:t>Correct </a:t>
            </a:r>
            <a:r>
              <a:rPr lang="fr-FR" sz="2000" err="1"/>
              <a:t>initialization</a:t>
            </a:r>
            <a:endParaRPr lang="fr-F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/>
              <a:t>Correct data </a:t>
            </a:r>
            <a:r>
              <a:rPr lang="fr-FR" sz="2000" err="1"/>
              <a:t>dependencies</a:t>
            </a:r>
            <a:endParaRPr lang="fr-F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err="1"/>
              <a:t>Safe</a:t>
            </a:r>
            <a:r>
              <a:rPr lang="fr-FR" sz="2000"/>
              <a:t> concurrent </a:t>
            </a:r>
            <a:r>
              <a:rPr lang="fr-FR" sz="2000" err="1"/>
              <a:t>access</a:t>
            </a:r>
            <a:endParaRPr lang="fr-FR" sz="200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8596955" y="4441009"/>
            <a:ext cx="3513529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i="1" u="sng" err="1"/>
              <a:t>Properties Proved</a:t>
            </a:r>
            <a:endParaRPr lang="fr-FR" sz="2000" i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/>
              <a:t>Absence of </a:t>
            </a:r>
            <a:r>
              <a:rPr lang="fr-FR" sz="2000" err="1"/>
              <a:t>run</a:t>
            </a:r>
            <a:r>
              <a:rPr lang="fr-FR" sz="2000"/>
              <a:t>-time </a:t>
            </a:r>
            <a:r>
              <a:rPr lang="fr-FR" sz="2000" err="1"/>
              <a:t>errors</a:t>
            </a:r>
            <a:endParaRPr lang="fr-F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err="1"/>
              <a:t>Functional</a:t>
            </a:r>
            <a:r>
              <a:rPr lang="fr-FR" sz="2000"/>
              <a:t> </a:t>
            </a:r>
            <a:r>
              <a:rPr lang="fr-FR" sz="2000" err="1"/>
              <a:t>contracts</a:t>
            </a:r>
            <a:r>
              <a:rPr lang="fr-FR" sz="2000"/>
              <a:t> </a:t>
            </a:r>
            <a:r>
              <a:rPr lang="fr-FR" sz="2000" err="1"/>
              <a:t>proved</a:t>
            </a:r>
            <a:endParaRPr lang="fr-FR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err="1"/>
              <a:t>Safety</a:t>
            </a:r>
            <a:r>
              <a:rPr lang="fr-FR" sz="2000"/>
              <a:t>/</a:t>
            </a:r>
            <a:r>
              <a:rPr lang="fr-FR" sz="2000" err="1"/>
              <a:t>security</a:t>
            </a:r>
            <a:r>
              <a:rPr lang="fr-FR" sz="2000"/>
              <a:t> </a:t>
            </a:r>
            <a:r>
              <a:rPr lang="fr-FR" sz="2000" err="1"/>
              <a:t>properties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1715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C3B5-8A53-454E-8CAC-D986C4A1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2014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A0D6-F166-BF40-9D50-4E0E4A220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7424" y="1930400"/>
            <a:ext cx="10729898" cy="3884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Progressive adoption with incremental benefits relative to effort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SPARK can be used as main programming language (green field) or migrating part of codebase from Ada/C/C++ (brown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Useful to think in terms of levels: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/>
              <a:t>Stone level 	–   coding standard checking for language subset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/>
              <a:t>Bronze level	–   initialization and correct data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/>
              <a:t>Silver level 	–   absence of run-time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/>
              <a:t>Gold level 	–   proof of key integrity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/>
              <a:t>Platinum level	–   proof of functional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Formal</a:t>
            </a:r>
            <a:r>
              <a:rPr lang="fr-FR" b="1"/>
              <a:t> </a:t>
            </a:r>
            <a:r>
              <a:rPr lang="fr-FR" b="1" err="1"/>
              <a:t>verification</a:t>
            </a:r>
            <a:r>
              <a:rPr lang="fr-FR" b="1"/>
              <a:t> </a:t>
            </a:r>
            <a:r>
              <a:rPr lang="fr-FR" b="1" err="1"/>
              <a:t>levels</a:t>
            </a:r>
            <a:endParaRPr lang="fr-FR" b="1"/>
          </a:p>
        </p:txBody>
      </p:sp>
      <p:sp>
        <p:nvSpPr>
          <p:cNvPr id="4" name="Ellipse 3"/>
          <p:cNvSpPr>
            <a:spLocks noChangeAspect="1"/>
          </p:cNvSpPr>
          <p:nvPr/>
        </p:nvSpPr>
        <p:spPr>
          <a:xfrm>
            <a:off x="9197685" y="5354411"/>
            <a:ext cx="1080000" cy="1080000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7143159" y="4235000"/>
            <a:ext cx="2160000" cy="2160000"/>
          </a:xfrm>
          <a:prstGeom prst="ellipse">
            <a:avLst/>
          </a:prstGeom>
          <a:solidFill>
            <a:schemeClr val="bg2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3950818" y="3155000"/>
            <a:ext cx="3240000" cy="324000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9089985" y="5520563"/>
            <a:ext cx="1295400" cy="559766"/>
          </a:xfr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/>
              <a:t>Gold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045373" y="4659401"/>
            <a:ext cx="2425004" cy="90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6600" err="1"/>
              <a:t>Silver</a:t>
            </a:r>
            <a:endParaRPr lang="fr-FR" sz="660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85533" y="4080576"/>
            <a:ext cx="3170569" cy="138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8000"/>
              <a:t>Bronze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655158" y="1779829"/>
            <a:ext cx="1706217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Strong</a:t>
            </a:r>
            <a:r>
              <a:rPr lang="fr-FR"/>
              <a:t> </a:t>
            </a:r>
            <a:r>
              <a:rPr lang="fr-FR" err="1"/>
              <a:t>coding</a:t>
            </a:r>
            <a:r>
              <a:rPr lang="fr-FR"/>
              <a:t> standard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40316" y="1324133"/>
            <a:ext cx="3077832" cy="197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/>
              <a:t>Correct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initialization</a:t>
            </a:r>
            <a:endParaRPr lang="fr-FR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/>
              <a:t>and data </a:t>
            </a:r>
            <a:r>
              <a:rPr lang="fr-FR" err="1"/>
              <a:t>dependencies</a:t>
            </a:r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235620" y="3257818"/>
            <a:ext cx="2471810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/>
              <a:t>Absence of </a:t>
            </a:r>
            <a:r>
              <a:rPr lang="fr-FR" err="1"/>
              <a:t>run</a:t>
            </a:r>
            <a:r>
              <a:rPr lang="fr-FR"/>
              <a:t>-time </a:t>
            </a:r>
            <a:r>
              <a:rPr lang="fr-FR" err="1"/>
              <a:t>errors</a:t>
            </a:r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9282465" y="3805974"/>
            <a:ext cx="3082540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Safety</a:t>
            </a:r>
            <a:r>
              <a:rPr lang="fr-FR"/>
              <a:t>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security</a:t>
            </a:r>
            <a:r>
              <a:rPr lang="fr-FR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properties</a:t>
            </a:r>
            <a:endParaRPr lang="fr-FR"/>
          </a:p>
        </p:txBody>
      </p:sp>
      <p:sp>
        <p:nvSpPr>
          <p:cNvPr id="16" name="Ellipse 15"/>
          <p:cNvSpPr>
            <a:spLocks noChangeAspect="1"/>
          </p:cNvSpPr>
          <p:nvPr/>
        </p:nvSpPr>
        <p:spPr>
          <a:xfrm>
            <a:off x="710818" y="3155000"/>
            <a:ext cx="3240000" cy="3240000"/>
          </a:xfrm>
          <a:prstGeom prst="ellipse">
            <a:avLst/>
          </a:prstGeom>
          <a:solidFill>
            <a:schemeClr val="accent4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28438" y="4070006"/>
            <a:ext cx="3604760" cy="148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8000"/>
              <a:t>Stone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8640726" y="752331"/>
            <a:ext cx="2547227" cy="1027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err="1"/>
              <a:t>circle</a:t>
            </a:r>
            <a:r>
              <a:rPr lang="fr-FR"/>
              <a:t> size = </a:t>
            </a:r>
            <a:r>
              <a:rPr lang="fr-FR" err="1"/>
              <a:t>amount</a:t>
            </a:r>
            <a:r>
              <a:rPr lang="fr-FR"/>
              <a:t> of code</a:t>
            </a:r>
          </a:p>
        </p:txBody>
      </p:sp>
      <p:sp>
        <p:nvSpPr>
          <p:cNvPr id="18" name="Ellipse 3">
            <a:extLst>
              <a:ext uri="{FF2B5EF4-FFF2-40B4-BE49-F238E27FC236}">
                <a16:creationId xmlns:a16="http://schemas.microsoft.com/office/drawing/2014/main" id="{F2D48E33-ED13-684E-9E5D-81046895F302}"/>
              </a:ext>
            </a:extLst>
          </p:cNvPr>
          <p:cNvSpPr>
            <a:spLocks noChangeAspect="1"/>
          </p:cNvSpPr>
          <p:nvPr/>
        </p:nvSpPr>
        <p:spPr>
          <a:xfrm>
            <a:off x="10269305" y="5583073"/>
            <a:ext cx="775334" cy="77533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8621030-F109-E049-B445-DDEB3B598A06}"/>
              </a:ext>
            </a:extLst>
          </p:cNvPr>
          <p:cNvSpPr txBox="1">
            <a:spLocks/>
          </p:cNvSpPr>
          <p:nvPr/>
        </p:nvSpPr>
        <p:spPr>
          <a:xfrm>
            <a:off x="10269305" y="5749224"/>
            <a:ext cx="775334" cy="479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fr-FR" sz="3600"/>
              <a:t>Pt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DFB356C3-B1DA-CF49-BE0B-7AD55C23B739}"/>
              </a:ext>
            </a:extLst>
          </p:cNvPr>
          <p:cNvSpPr txBox="1">
            <a:spLocks/>
          </p:cNvSpPr>
          <p:nvPr/>
        </p:nvSpPr>
        <p:spPr>
          <a:xfrm>
            <a:off x="10862004" y="5110329"/>
            <a:ext cx="1520548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err="1"/>
              <a:t>Functional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r-FR" sz="2000" err="1"/>
              <a:t>Correctness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10398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Examples</a:t>
            </a:r>
            <a:r>
              <a:rPr lang="fr-FR" b="1"/>
              <a:t> of </a:t>
            </a:r>
            <a:r>
              <a:rPr lang="fr-FR" b="1" err="1"/>
              <a:t>industrial</a:t>
            </a:r>
            <a:r>
              <a:rPr lang="fr-FR" b="1"/>
              <a:t> practice </a:t>
            </a:r>
            <a:r>
              <a:rPr lang="fr-FR" b="1" err="1"/>
              <a:t>with</a:t>
            </a:r>
            <a:r>
              <a:rPr lang="fr-FR" b="1"/>
              <a:t> SPARK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65971"/>
              </p:ext>
            </p:extLst>
          </p:nvPr>
        </p:nvGraphicFramePr>
        <p:xfrm>
          <a:off x="1673086" y="1690688"/>
          <a:ext cx="841248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/>
                        <a:t>Certification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DO-178,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DEFSTAN 00-55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CAP670 SW01 </a:t>
                      </a:r>
                    </a:p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Common </a:t>
                      </a:r>
                      <a:r>
                        <a:rPr lang="fr-FR" err="1"/>
                        <a:t>Criteria</a:t>
                      </a:r>
                      <a:endParaRPr lang="fr-FR"/>
                    </a:p>
                    <a:p>
                      <a:pPr algn="ctr"/>
                      <a:r>
                        <a:rPr lang="fr-FR"/>
                        <a:t>GCHQ Standards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/>
                        <a:t>Certification </a:t>
                      </a:r>
                      <a:r>
                        <a:rPr lang="fr-FR" i="1" err="1"/>
                        <a:t>level</a:t>
                      </a:r>
                      <a:endParaRPr lang="fr-FR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DO-178 </a:t>
                      </a:r>
                      <a:r>
                        <a:rPr lang="fr-FR" err="1"/>
                        <a:t>level</a:t>
                      </a:r>
                      <a:r>
                        <a:rPr lang="fr-FR"/>
                        <a:t> A,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DEFSTAN SIL4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NSA Type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err="1"/>
                        <a:t>Typical</a:t>
                      </a:r>
                      <a:r>
                        <a:rPr lang="fr-FR" i="1"/>
                        <a:t> </a:t>
                      </a:r>
                      <a:r>
                        <a:rPr lang="fr-FR" i="1" err="1"/>
                        <a:t>analysis</a:t>
                      </a:r>
                      <a:r>
                        <a:rPr lang="fr-FR" i="1"/>
                        <a:t> </a:t>
                      </a:r>
                      <a:r>
                        <a:rPr lang="fr-FR" i="1" err="1"/>
                        <a:t>level</a:t>
                      </a:r>
                      <a:endParaRPr lang="fr-FR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Bronze/</a:t>
                      </a:r>
                      <a:r>
                        <a:rPr lang="fr-FR" err="1"/>
                        <a:t>Silver</a:t>
                      </a:r>
                      <a:r>
                        <a:rPr lang="fr-FR"/>
                        <a:t>/Gold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Silver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Silver</a:t>
                      </a:r>
                      <a:r>
                        <a:rPr lang="fr-FR"/>
                        <a:t>/Gold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err="1"/>
                        <a:t>Example</a:t>
                      </a:r>
                      <a:r>
                        <a:rPr lang="fr-FR" i="1"/>
                        <a:t> </a:t>
                      </a:r>
                      <a:r>
                        <a:rPr lang="fr-FR" i="1" err="1"/>
                        <a:t>projects</a:t>
                      </a:r>
                      <a:endParaRPr lang="fr-FR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Typhoon</a:t>
                      </a:r>
                      <a:r>
                        <a:rPr lang="fr-FR"/>
                        <a:t>, SHOLIS, C130J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iFACTS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Turnstile</a:t>
                      </a:r>
                      <a:r>
                        <a:rPr lang="fr-FR"/>
                        <a:t>,</a:t>
                      </a:r>
                      <a:r>
                        <a:rPr lang="fr-FR" baseline="0"/>
                        <a:t> </a:t>
                      </a:r>
                      <a:r>
                        <a:rPr lang="fr-FR" baseline="0" err="1"/>
                        <a:t>Muen</a:t>
                      </a:r>
                      <a:r>
                        <a:rPr lang="fr-FR" baseline="0"/>
                        <a:t>,</a:t>
                      </a:r>
                    </a:p>
                    <a:p>
                      <a:pPr algn="ctr"/>
                      <a:r>
                        <a:rPr lang="fr-FR"/>
                        <a:t>MLW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err="1"/>
                        <a:t>Example</a:t>
                      </a:r>
                      <a:r>
                        <a:rPr lang="fr-FR" i="1" baseline="0"/>
                        <a:t> </a:t>
                      </a:r>
                      <a:r>
                        <a:rPr lang="fr-FR" i="1" baseline="0" err="1"/>
                        <a:t>customers</a:t>
                      </a:r>
                      <a:endParaRPr lang="fr-FR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Rolls-Royce, Lockheed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Rockwell</a:t>
                      </a:r>
                      <a:r>
                        <a:rPr lang="fr-FR" baseline="0" dirty="0"/>
                        <a:t> Collins, </a:t>
                      </a:r>
                      <a:r>
                        <a:rPr lang="fr-FR" baseline="0" dirty="0" err="1"/>
                        <a:t>Secunet</a:t>
                      </a:r>
                      <a:r>
                        <a:rPr lang="fr-FR" baseline="0" dirty="0"/>
                        <a:t>, MBDA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2" y="1931141"/>
            <a:ext cx="999967" cy="9999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50" y="1871088"/>
            <a:ext cx="1120072" cy="11200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38" y="1823533"/>
            <a:ext cx="1167627" cy="11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786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2016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Days2016-template" id="{B8D6E7DC-9C54-C740-8C2A-E4E90649AF7B}" vid="{6EFF260E-A98E-D549-8878-6B082885A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TechDays2016-template.potx</Template>
  <TotalTime>5220</TotalTime>
  <Words>1810</Words>
  <Application>Microsoft Macintosh PowerPoint</Application>
  <PresentationFormat>Grand écran</PresentationFormat>
  <Paragraphs>305</Paragraphs>
  <Slides>23</Slides>
  <Notes>8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TechDays2016-template</vt:lpstr>
      <vt:lpstr>Provably Safe Pointers for a Parallel World</vt:lpstr>
      <vt:lpstr>Why Try to Verify Use of Pointers?</vt:lpstr>
      <vt:lpstr>What is the SPARK 2014 Language?</vt:lpstr>
      <vt:lpstr>SPARK 2014 – Commercial Tools</vt:lpstr>
      <vt:lpstr>General Goals for Formal Verification</vt:lpstr>
      <vt:lpstr>Formal Verification in SPARK</vt:lpstr>
      <vt:lpstr>SPARK 2014 Methodology</vt:lpstr>
      <vt:lpstr>Formal verification levels</vt:lpstr>
      <vt:lpstr>Examples of industrial practice with SPARK</vt:lpstr>
      <vt:lpstr>Goals for Pointer Safety in a Parallel World</vt:lpstr>
      <vt:lpstr>Pointer Ownership Approach</vt:lpstr>
      <vt:lpstr>Aside:  “Reference” vs. “Pointer”</vt:lpstr>
      <vt:lpstr>Présentation PowerPoint</vt:lpstr>
      <vt:lpstr>Vocabulary for ownership-based pointers</vt:lpstr>
      <vt:lpstr>Vocabulary for operations on pointers</vt:lpstr>
      <vt:lpstr>Vocabulary about names involving pointers</vt:lpstr>
      <vt:lpstr>Présentation PowerPoint</vt:lpstr>
      <vt:lpstr>Example of SPARK IDE </vt:lpstr>
      <vt:lpstr>Présentation PowerPoint</vt:lpstr>
      <vt:lpstr>Relation to Safe Parallelism</vt:lpstr>
      <vt:lpstr>Provably Safe Pointers</vt:lpstr>
      <vt:lpstr>Présentation PowerPoint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AdaCore Tech Days</dc:title>
  <dc:creator>David Joyce</dc:creator>
  <cp:lastModifiedBy>Utilisateur Microsoft Office</cp:lastModifiedBy>
  <cp:revision>107</cp:revision>
  <cp:lastPrinted>2018-05-07T18:00:24Z</cp:lastPrinted>
  <dcterms:created xsi:type="dcterms:W3CDTF">2016-08-01T13:44:37Z</dcterms:created>
  <dcterms:modified xsi:type="dcterms:W3CDTF">2018-05-08T20:39:08Z</dcterms:modified>
</cp:coreProperties>
</file>