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7"/>
  </p:notesMasterIdLst>
  <p:sldIdLst>
    <p:sldId id="256" r:id="rId2"/>
    <p:sldId id="279" r:id="rId3"/>
    <p:sldId id="280" r:id="rId4"/>
    <p:sldId id="257" r:id="rId5"/>
    <p:sldId id="291" r:id="rId6"/>
    <p:sldId id="277" r:id="rId7"/>
    <p:sldId id="262" r:id="rId8"/>
    <p:sldId id="263" r:id="rId9"/>
    <p:sldId id="270" r:id="rId10"/>
    <p:sldId id="268" r:id="rId11"/>
    <p:sldId id="266" r:id="rId12"/>
    <p:sldId id="269" r:id="rId13"/>
    <p:sldId id="271" r:id="rId14"/>
    <p:sldId id="274" r:id="rId15"/>
    <p:sldId id="273" r:id="rId16"/>
    <p:sldId id="272" r:id="rId17"/>
    <p:sldId id="275" r:id="rId18"/>
    <p:sldId id="289" r:id="rId19"/>
    <p:sldId id="278" r:id="rId20"/>
    <p:sldId id="282" r:id="rId21"/>
    <p:sldId id="283" r:id="rId22"/>
    <p:sldId id="284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81" autoAdjust="0"/>
  </p:normalViewPr>
  <p:slideViewPr>
    <p:cSldViewPr snapToGrid="0">
      <p:cViewPr varScale="1">
        <p:scale>
          <a:sx n="110" d="100"/>
          <a:sy n="110" d="100"/>
        </p:scale>
        <p:origin x="51" y="4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</c:v>
                </c:pt>
                <c:pt idx="1">
                  <c:v>127</c:v>
                </c:pt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</c:v>
                </c:pt>
                <c:pt idx="1">
                  <c:v>188</c:v>
                </c:pt>
                <c:pt idx="2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</c:v>
                </c:pt>
                <c:pt idx="1">
                  <c:v>780</c:v>
                </c:pt>
                <c:pt idx="2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4402720"/>
        <c:axId val="624399112"/>
      </c:barChart>
      <c:catAx>
        <c:axId val="6244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399112"/>
        <c:crosses val="autoZero"/>
        <c:auto val="1"/>
        <c:lblAlgn val="ctr"/>
        <c:lblOffset val="100"/>
        <c:noMultiLvlLbl val="0"/>
      </c:catAx>
      <c:valAx>
        <c:axId val="62439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4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afternoon. My name is Claire Dross, and I work at </a:t>
            </a:r>
            <a:r>
              <a:rPr lang="en-US" dirty="0" err="1"/>
              <a:t>AdaCore</a:t>
            </a:r>
            <a:r>
              <a:rPr lang="en-US" dirty="0"/>
              <a:t>, a company</a:t>
            </a:r>
            <a:r>
              <a:rPr lang="en-US" baseline="0" dirty="0"/>
              <a:t> providing programming tools, essentially for Ada. My presentation is about…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 should summarize properties on which users can rely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we want to</a:t>
            </a:r>
            <a:r>
              <a:rPr lang="en-US" baseline="0" dirty="0"/>
              <a:t> prove holds for all nodes reachable from R1 in less than N steps. </a:t>
            </a:r>
            <a:r>
              <a:rPr lang="en-US" dirty="0"/>
              <a:t>Base case / inductive step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Auto-Active Proof of Red-Black Trees in SPARK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u="sng" dirty="0"/>
              <a:t>Claire Dross </a:t>
            </a:r>
            <a:r>
              <a:rPr lang="fr-FR" dirty="0"/>
              <a:t>and Yannick </a:t>
            </a:r>
            <a:r>
              <a:rPr lang="fr-FR" dirty="0" err="1"/>
              <a:t>Moy</a:t>
            </a:r>
            <a:endParaRPr lang="fr-FR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NFM 2017</a:t>
            </a: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/>
          <p:cNvCxnSpPr/>
          <p:nvPr/>
        </p:nvCxnSpPr>
        <p:spPr>
          <a:xfrm flipH="1">
            <a:off x="3760125" y="5368304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3166674" y="4513699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Operations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27080"/>
              </p:ext>
            </p:extLst>
          </p:nvPr>
        </p:nvGraphicFramePr>
        <p:xfrm>
          <a:off x="1246865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4" name="Flèche en arc 27"/>
          <p:cNvSpPr/>
          <p:nvPr/>
        </p:nvSpPr>
        <p:spPr>
          <a:xfrm flipV="1">
            <a:off x="5224944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2446017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1559704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Init</a:t>
            </a:r>
            <a:r>
              <a:rPr lang="en-US" sz="3200" dirty="0"/>
              <a:t>, Plug, and Extract</a:t>
            </a:r>
          </a:p>
          <a:p>
            <a:pPr lvl="1"/>
            <a:r>
              <a:rPr lang="en-US" sz="2800" dirty="0"/>
              <a:t>Preserve the tree structure</a:t>
            </a:r>
          </a:p>
          <a:p>
            <a:pPr lvl="1"/>
            <a:r>
              <a:rPr lang="en-US" sz="2800" dirty="0"/>
              <a:t>Consider forests to avoid copies</a:t>
            </a:r>
          </a:p>
        </p:txBody>
      </p:sp>
      <p:sp>
        <p:nvSpPr>
          <p:cNvPr id="28" name="Ellipse 27"/>
          <p:cNvSpPr/>
          <p:nvPr/>
        </p:nvSpPr>
        <p:spPr>
          <a:xfrm>
            <a:off x="3285673" y="4001294"/>
            <a:ext cx="561737" cy="5667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Ellipse 28"/>
          <p:cNvSpPr/>
          <p:nvPr/>
        </p:nvSpPr>
        <p:spPr>
          <a:xfrm>
            <a:off x="2722445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Ellipse 30"/>
          <p:cNvSpPr/>
          <p:nvPr/>
        </p:nvSpPr>
        <p:spPr>
          <a:xfrm>
            <a:off x="3848902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Ellipse 36"/>
          <p:cNvSpPr/>
          <p:nvPr/>
        </p:nvSpPr>
        <p:spPr>
          <a:xfrm>
            <a:off x="4412130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748474" y="451370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294087" y="539117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3315896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Flèche en arc 26"/>
          <p:cNvSpPr/>
          <p:nvPr/>
        </p:nvSpPr>
        <p:spPr>
          <a:xfrm rot="327104">
            <a:off x="3524690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3233733" y="2382393"/>
            <a:ext cx="371982" cy="355257"/>
            <a:chOff x="5830615" y="1385726"/>
            <a:chExt cx="371982" cy="355257"/>
          </a:xfrm>
        </p:grpSpPr>
        <p:sp>
          <p:nvSpPr>
            <p:cNvPr id="53" name="Ellipse 52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e 56"/>
          <p:cNvGrpSpPr/>
          <p:nvPr/>
        </p:nvGrpSpPr>
        <p:grpSpPr>
          <a:xfrm>
            <a:off x="4110373" y="2385919"/>
            <a:ext cx="371982" cy="355257"/>
            <a:chOff x="5830615" y="1385726"/>
            <a:chExt cx="371982" cy="355257"/>
          </a:xfrm>
        </p:grpSpPr>
        <p:sp>
          <p:nvSpPr>
            <p:cNvPr id="58" name="Ellipse 57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Flèche en arc 26"/>
          <p:cNvSpPr/>
          <p:nvPr/>
        </p:nvSpPr>
        <p:spPr>
          <a:xfrm rot="21272896" flipV="1">
            <a:off x="1550413" y="2452433"/>
            <a:ext cx="2833651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3380550" y="4107018"/>
            <a:ext cx="371982" cy="355257"/>
            <a:chOff x="5830615" y="1385726"/>
            <a:chExt cx="371982" cy="355257"/>
          </a:xfrm>
        </p:grpSpPr>
        <p:sp>
          <p:nvSpPr>
            <p:cNvPr id="64" name="Ellipse 6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Ellipse 67"/>
          <p:cNvSpPr/>
          <p:nvPr/>
        </p:nvSpPr>
        <p:spPr>
          <a:xfrm>
            <a:off x="2189689" y="5727793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H="1">
            <a:off x="2633918" y="5385593"/>
            <a:ext cx="233102" cy="38613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2284566" y="5833517"/>
            <a:ext cx="371982" cy="355257"/>
            <a:chOff x="5830615" y="1385726"/>
            <a:chExt cx="371982" cy="355257"/>
          </a:xfrm>
        </p:grpSpPr>
        <p:sp>
          <p:nvSpPr>
            <p:cNvPr id="71" name="Ellipse 7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1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Models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72626"/>
              </p:ext>
            </p:extLst>
          </p:nvPr>
        </p:nvGraphicFramePr>
        <p:xfrm>
          <a:off x="1947147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4224972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5925226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3146299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2259986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9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91" y="4014657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05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12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8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79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Reachability and paths from a root</a:t>
            </a:r>
          </a:p>
          <a:p>
            <a:pPr lvl="1"/>
            <a:r>
              <a:rPr lang="en-US" sz="2800" dirty="0"/>
              <a:t>Models are used to express properties in higher layers</a:t>
            </a:r>
          </a:p>
          <a:p>
            <a:pPr lvl="1"/>
            <a:r>
              <a:rPr lang="en-US" sz="2800" dirty="0"/>
              <a:t>Paths are sequences of directions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934015" y="2382393"/>
            <a:ext cx="371982" cy="355257"/>
            <a:chOff x="5830615" y="1385726"/>
            <a:chExt cx="371982" cy="355257"/>
          </a:xfrm>
        </p:grpSpPr>
        <p:sp>
          <p:nvSpPr>
            <p:cNvPr id="4" name="Ellipse 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269023" y="4861641"/>
            <a:ext cx="314213" cy="507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3131187" y="4861641"/>
            <a:ext cx="314213" cy="1153285"/>
            <a:chOff x="2435066" y="5203065"/>
            <a:chExt cx="314213" cy="1153285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2435066" y="520306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H="1">
              <a:off x="2435066" y="5848899"/>
              <a:ext cx="314213" cy="5074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>
            <a:off x="5692051" y="4861641"/>
            <a:ext cx="314213" cy="5074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6537543" y="4861641"/>
            <a:ext cx="314213" cy="1153285"/>
            <a:chOff x="5649894" y="4736751"/>
            <a:chExt cx="314213" cy="1153285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5649894" y="4736751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5649894" y="538258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ZoneTexte 43"/>
          <p:cNvSpPr txBox="1"/>
          <p:nvPr/>
        </p:nvSpPr>
        <p:spPr>
          <a:xfrm>
            <a:off x="-6576" y="389957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Reachable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-1362" y="505111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79595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binary tree</a:t>
            </a:r>
          </a:p>
          <a:p>
            <a:r>
              <a:rPr lang="en-US" sz="3200" dirty="0"/>
              <a:t>An array of values</a:t>
            </a:r>
            <a:endParaRPr lang="en-US" sz="3200" i="1" dirty="0"/>
          </a:p>
        </p:txBody>
      </p:sp>
      <p:sp>
        <p:nvSpPr>
          <p:cNvPr id="21" name="Rectangle à coins arrondis 8"/>
          <p:cNvSpPr/>
          <p:nvPr/>
        </p:nvSpPr>
        <p:spPr>
          <a:xfrm>
            <a:off x="1166648" y="1855822"/>
            <a:ext cx="5342258" cy="209906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25591"/>
              </p:ext>
            </p:extLst>
          </p:nvPr>
        </p:nvGraphicFramePr>
        <p:xfrm>
          <a:off x="1246865" y="2434321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9" name="Flèche en arc 26"/>
          <p:cNvSpPr/>
          <p:nvPr/>
        </p:nvSpPr>
        <p:spPr>
          <a:xfrm rot="327104">
            <a:off x="3524690" y="1848534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 en arc 27"/>
          <p:cNvSpPr/>
          <p:nvPr/>
        </p:nvSpPr>
        <p:spPr>
          <a:xfrm flipV="1">
            <a:off x="5224944" y="2805279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Flèche en arc 28"/>
          <p:cNvSpPr/>
          <p:nvPr/>
        </p:nvSpPr>
        <p:spPr>
          <a:xfrm rot="327104" flipH="1" flipV="1">
            <a:off x="2446017" y="2790728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en arc 29"/>
          <p:cNvSpPr/>
          <p:nvPr/>
        </p:nvSpPr>
        <p:spPr>
          <a:xfrm rot="21272896" flipH="1">
            <a:off x="1559704" y="1848535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3233733" y="2706708"/>
            <a:ext cx="371982" cy="35525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3313943" y="2792473"/>
            <a:ext cx="211562" cy="215849"/>
            <a:chOff x="4164368" y="630536"/>
            <a:chExt cx="641995" cy="641995"/>
          </a:xfrm>
        </p:grpSpPr>
        <p:sp>
          <p:nvSpPr>
            <p:cNvPr id="56" name="Rectangle 55"/>
            <p:cNvSpPr/>
            <p:nvPr/>
          </p:nvSpPr>
          <p:spPr>
            <a:xfrm>
              <a:off x="4164368" y="630536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4164368" y="849943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42558"/>
              </p:ext>
            </p:extLst>
          </p:nvPr>
        </p:nvGraphicFramePr>
        <p:xfrm>
          <a:off x="1246865" y="443489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89584" y="1825625"/>
            <a:ext cx="449420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Ordered values</a:t>
            </a:r>
          </a:p>
          <a:p>
            <a:pPr lvl="1"/>
            <a:r>
              <a:rPr lang="en-US" sz="2800" dirty="0"/>
              <a:t>For all nodes, the left subtree's values must be less than the node's key,</a:t>
            </a:r>
          </a:p>
          <a:p>
            <a:pPr lvl="1"/>
            <a:r>
              <a:rPr lang="en-US" sz="2800" dirty="0"/>
              <a:t>and the right subtree's values must be greater than the node's key.</a:t>
            </a:r>
          </a:p>
          <a:p>
            <a:r>
              <a:rPr lang="en-US" sz="3200" dirty="0"/>
              <a:t>Expressed using paths in the tree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805450" y="1981950"/>
            <a:ext cx="3326900" cy="3363711"/>
            <a:chOff x="1536013" y="1864835"/>
            <a:chExt cx="3326900" cy="3363711"/>
          </a:xfrm>
        </p:grpSpPr>
        <p:cxnSp>
          <p:nvCxnSpPr>
            <p:cNvPr id="42" name="Connecteur droit avec flèche 41"/>
            <p:cNvCxnSpPr/>
            <p:nvPr/>
          </p:nvCxnSpPr>
          <p:spPr>
            <a:xfrm flipH="1">
              <a:off x="3069381" y="3885222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>
              <a:off x="2192445" y="2622149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2368289" y="1864835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536013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Ellipse 29"/>
            <p:cNvSpPr/>
            <p:nvPr/>
          </p:nvSpPr>
          <p:spPr>
            <a:xfrm>
              <a:off x="3200565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4032840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>
              <a:off x="3052163" y="2622150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858410" y="3919017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2412949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" name="Ellipse 4"/>
          <p:cNvSpPr/>
          <p:nvPr/>
        </p:nvSpPr>
        <p:spPr>
          <a:xfrm>
            <a:off x="2571202" y="3219461"/>
            <a:ext cx="2684644" cy="2604771"/>
          </a:xfrm>
          <a:prstGeom prst="ellipse">
            <a:avLst/>
          </a:prstGeom>
          <a:noFill/>
          <a:ln w="254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2024020" y="24007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507931" y="24092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337133" y="369786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950150" y="37099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Operations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158623" y="1825625"/>
            <a:ext cx="432516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Lookup and Insert </a:t>
            </a:r>
          </a:p>
          <a:p>
            <a:r>
              <a:rPr lang="en-US" sz="3200" dirty="0" err="1"/>
              <a:t>Rotate_Left</a:t>
            </a:r>
            <a:r>
              <a:rPr lang="en-US" sz="3200" dirty="0"/>
              <a:t> and </a:t>
            </a:r>
            <a:r>
              <a:rPr lang="en-US" sz="3200" dirty="0" err="1"/>
              <a:t>Rotate_Right</a:t>
            </a:r>
            <a:endParaRPr lang="en-US" sz="3200" dirty="0"/>
          </a:p>
          <a:p>
            <a:pPr lvl="1"/>
            <a:r>
              <a:rPr lang="en-US" sz="2800" dirty="0"/>
              <a:t>Preserve the tree structure (come for free)</a:t>
            </a:r>
          </a:p>
          <a:p>
            <a:pPr lvl="1"/>
            <a:r>
              <a:rPr lang="en-US" sz="2800" dirty="0"/>
              <a:t>Preserve value ordering</a:t>
            </a:r>
          </a:p>
        </p:txBody>
      </p:sp>
      <p:sp>
        <p:nvSpPr>
          <p:cNvPr id="4" name="Ellipse 3"/>
          <p:cNvSpPr/>
          <p:nvPr/>
        </p:nvSpPr>
        <p:spPr>
          <a:xfrm>
            <a:off x="1447685" y="2325191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814196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081174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2714663" y="4217957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68218" y="2892625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581895" y="386432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313841" y="2892624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281842" y="5199148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183068" y="48128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4493576" y="2320834"/>
            <a:ext cx="2532279" cy="2520329"/>
            <a:chOff x="4493576" y="2320834"/>
            <a:chExt cx="2532279" cy="2520329"/>
          </a:xfrm>
        </p:grpSpPr>
        <p:cxnSp>
          <p:nvCxnSpPr>
            <p:cNvPr id="22" name="Connecteur droit avec flèche 21"/>
            <p:cNvCxnSpPr/>
            <p:nvPr/>
          </p:nvCxnSpPr>
          <p:spPr>
            <a:xfrm flipH="1">
              <a:off x="5660703" y="3834650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5127065" y="2320834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4493576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5760554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6394043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5647598" y="2888268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6261275" y="385997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4993221" y="2888267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lipse 20"/>
            <p:cNvSpPr/>
            <p:nvPr/>
          </p:nvSpPr>
          <p:spPr>
            <a:xfrm>
              <a:off x="5161058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</p:grpSp>
      <p:sp>
        <p:nvSpPr>
          <p:cNvPr id="23" name="Flèche droite 49"/>
          <p:cNvSpPr/>
          <p:nvPr/>
        </p:nvSpPr>
        <p:spPr>
          <a:xfrm>
            <a:off x="3445249" y="3500845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en arc 9"/>
          <p:cNvSpPr/>
          <p:nvPr/>
        </p:nvSpPr>
        <p:spPr>
          <a:xfrm rot="19194999" flipH="1">
            <a:off x="1680448" y="2782199"/>
            <a:ext cx="1416858" cy="1597596"/>
          </a:xfrm>
          <a:prstGeom prst="circularArrow">
            <a:avLst>
              <a:gd name="adj1" fmla="val 1633"/>
              <a:gd name="adj2" fmla="val 1142319"/>
              <a:gd name="adj3" fmla="val 20590268"/>
              <a:gd name="adj4" fmla="val 5656747"/>
              <a:gd name="adj5" fmla="val 77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1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Models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051658" y="1825625"/>
            <a:ext cx="443213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set of values contained in the tree</a:t>
            </a:r>
          </a:p>
          <a:p>
            <a:pPr lvl="1"/>
            <a:r>
              <a:rPr lang="en-US" sz="2800" dirty="0"/>
              <a:t>Used for the functional specification of red-black trees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926986" y="2554109"/>
            <a:ext cx="2677878" cy="2540376"/>
            <a:chOff x="4370908" y="2937015"/>
            <a:chExt cx="2677878" cy="2540376"/>
          </a:xfrm>
        </p:grpSpPr>
        <p:sp>
          <p:nvSpPr>
            <p:cNvPr id="8" name="Ellipse 7"/>
            <p:cNvSpPr/>
            <p:nvPr/>
          </p:nvSpPr>
          <p:spPr>
            <a:xfrm>
              <a:off x="4370908" y="2937015"/>
              <a:ext cx="2677878" cy="254037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628093" y="3552260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497276" y="3875426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587567" y="3034341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168863" y="4631247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745597" y="3875426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15</a:t>
            </a:fld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782857" y="2564133"/>
            <a:ext cx="2532279" cy="2520329"/>
            <a:chOff x="4493576" y="2320834"/>
            <a:chExt cx="2532279" cy="2520329"/>
          </a:xfrm>
        </p:grpSpPr>
        <p:cxnSp>
          <p:nvCxnSpPr>
            <p:cNvPr id="19" name="Connecteur droit avec flèche 18"/>
            <p:cNvCxnSpPr/>
            <p:nvPr/>
          </p:nvCxnSpPr>
          <p:spPr>
            <a:xfrm flipH="1">
              <a:off x="4993221" y="2888267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>
              <a:off x="5660703" y="3834650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5127065" y="2320834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93576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5760554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6394043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5647598" y="2888268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6261275" y="385997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5161058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31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search tree</a:t>
            </a:r>
          </a:p>
          <a:p>
            <a:r>
              <a:rPr lang="en-US" sz="3200" dirty="0"/>
              <a:t>An array of colors</a:t>
            </a:r>
            <a:endParaRPr lang="en-US" sz="3200" i="1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23913"/>
              </p:ext>
            </p:extLst>
          </p:nvPr>
        </p:nvGraphicFramePr>
        <p:xfrm>
          <a:off x="1246865" y="2434322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719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1166648" y="1954924"/>
            <a:ext cx="4459389" cy="1747720"/>
            <a:chOff x="1166648" y="1848534"/>
            <a:chExt cx="5342258" cy="2106354"/>
          </a:xfrm>
        </p:grpSpPr>
        <p:sp>
          <p:nvSpPr>
            <p:cNvPr id="21" name="Rectangle à coins arrondis 8"/>
            <p:cNvSpPr/>
            <p:nvPr/>
          </p:nvSpPr>
          <p:spPr>
            <a:xfrm>
              <a:off x="1166648" y="1855822"/>
              <a:ext cx="5342258" cy="209906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èche en arc 26"/>
            <p:cNvSpPr/>
            <p:nvPr/>
          </p:nvSpPr>
          <p:spPr>
            <a:xfrm rot="327104">
              <a:off x="3524690" y="1848534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506172"/>
                <a:gd name="adj5" fmla="val 859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Flèche en arc 27"/>
            <p:cNvSpPr/>
            <p:nvPr/>
          </p:nvSpPr>
          <p:spPr>
            <a:xfrm flipV="1">
              <a:off x="5224944" y="2805279"/>
              <a:ext cx="888274" cy="1098426"/>
            </a:xfrm>
            <a:prstGeom prst="circularArrow">
              <a:avLst>
                <a:gd name="adj1" fmla="val 2230"/>
                <a:gd name="adj2" fmla="val 1142319"/>
                <a:gd name="adj3" fmla="val 20539467"/>
                <a:gd name="adj4" fmla="val 10800000"/>
                <a:gd name="adj5" fmla="val 874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1" name="Flèche en arc 28"/>
            <p:cNvSpPr/>
            <p:nvPr/>
          </p:nvSpPr>
          <p:spPr>
            <a:xfrm rot="327104" flipH="1" flipV="1">
              <a:off x="2446017" y="2790728"/>
              <a:ext cx="2698024" cy="1147639"/>
            </a:xfrm>
            <a:prstGeom prst="circularArrow">
              <a:avLst>
                <a:gd name="adj1" fmla="val 966"/>
                <a:gd name="adj2" fmla="val 658818"/>
                <a:gd name="adj3" fmla="val 20581418"/>
                <a:gd name="adj4" fmla="val 10461719"/>
                <a:gd name="adj5" fmla="val 798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Flèche en arc 29"/>
            <p:cNvSpPr/>
            <p:nvPr/>
          </p:nvSpPr>
          <p:spPr>
            <a:xfrm rot="21272896" flipH="1">
              <a:off x="1559704" y="1848535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461719"/>
                <a:gd name="adj5" fmla="val 859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3233733" y="2706708"/>
              <a:ext cx="371982" cy="355257"/>
              <a:chOff x="5830615" y="1385726"/>
              <a:chExt cx="371982" cy="355257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5830615" y="1385726"/>
                <a:ext cx="371982" cy="35525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910825" y="1471491"/>
                <a:ext cx="211562" cy="215849"/>
                <a:chOff x="4164368" y="630536"/>
                <a:chExt cx="641995" cy="641995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164368" y="630536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5400000">
                  <a:off x="4164368" y="849943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97041"/>
              </p:ext>
            </p:extLst>
          </p:nvPr>
        </p:nvGraphicFramePr>
        <p:xfrm>
          <a:off x="1246865" y="3992146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17" name="Rectangle à coins arrondis 3"/>
          <p:cNvSpPr/>
          <p:nvPr/>
        </p:nvSpPr>
        <p:spPr>
          <a:xfrm>
            <a:off x="1072055" y="1825624"/>
            <a:ext cx="4639566" cy="3120243"/>
          </a:xfrm>
          <a:prstGeom prst="roundRect">
            <a:avLst>
              <a:gd name="adj" fmla="val 14068"/>
            </a:avLst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09171"/>
              </p:ext>
            </p:extLst>
          </p:nvPr>
        </p:nvGraphicFramePr>
        <p:xfrm>
          <a:off x="1241611" y="5194067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07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768837" y="1825625"/>
            <a:ext cx="471495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Balancing</a:t>
            </a:r>
          </a:p>
          <a:p>
            <a:pPr lvl="1"/>
            <a:r>
              <a:rPr lang="en-US" sz="2800" dirty="0"/>
              <a:t>The root is black and children of red nodes are black</a:t>
            </a:r>
          </a:p>
          <a:p>
            <a:pPr lvl="1"/>
            <a:r>
              <a:rPr lang="en-US" sz="2800" dirty="0"/>
              <a:t>All paths from root to leaves contain the same number of black nodes (proved after the paper was written)</a:t>
            </a:r>
          </a:p>
        </p:txBody>
      </p:sp>
      <p:sp>
        <p:nvSpPr>
          <p:cNvPr id="20" name="Ellipse 19"/>
          <p:cNvSpPr/>
          <p:nvPr/>
        </p:nvSpPr>
        <p:spPr>
          <a:xfrm>
            <a:off x="2951028" y="2251679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2042349" y="3669734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4768385" y="5087788"/>
            <a:ext cx="906273" cy="9403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5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697682" y="3101919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577942" y="4557914"/>
            <a:ext cx="376073" cy="6407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759041" y="3101917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2999787" y="5087788"/>
            <a:ext cx="906273" cy="9403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3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3716480" y="4519972"/>
            <a:ext cx="376073" cy="640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577942" y="4547540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716480" y="4509598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859706" y="3669734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674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Operations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66491" y="1825625"/>
            <a:ext cx="451729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Lookup and Insert</a:t>
            </a:r>
          </a:p>
          <a:p>
            <a:pPr lvl="1"/>
            <a:r>
              <a:rPr lang="en-US" sz="2800" dirty="0"/>
              <a:t>Preserve the tree structure and value ordering (come for free)</a:t>
            </a:r>
          </a:p>
          <a:p>
            <a:pPr lvl="1"/>
            <a:r>
              <a:rPr lang="en-US" sz="2800" dirty="0"/>
              <a:t>Preserve balancing</a:t>
            </a:r>
          </a:p>
          <a:p>
            <a:pPr lvl="1"/>
            <a:r>
              <a:rPr lang="en-US" sz="2800" dirty="0"/>
              <a:t>Functional specification using sets of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696939" y="1889404"/>
            <a:ext cx="2532279" cy="2520329"/>
            <a:chOff x="696939" y="2029789"/>
            <a:chExt cx="2532279" cy="2520329"/>
          </a:xfrm>
        </p:grpSpPr>
        <p:sp>
          <p:nvSpPr>
            <p:cNvPr id="139" name="Ellipse 138"/>
            <p:cNvSpPr/>
            <p:nvPr/>
          </p:nvSpPr>
          <p:spPr>
            <a:xfrm>
              <a:off x="1330428" y="2029789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40" name="Ellipse 139"/>
            <p:cNvSpPr/>
            <p:nvPr/>
          </p:nvSpPr>
          <p:spPr>
            <a:xfrm>
              <a:off x="696939" y="2976172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963917" y="2976172"/>
              <a:ext cx="631812" cy="627563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597406" y="3922555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>
              <a:off x="1850961" y="2597223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avec flèche 163"/>
            <p:cNvCxnSpPr/>
            <p:nvPr/>
          </p:nvCxnSpPr>
          <p:spPr>
            <a:xfrm>
              <a:off x="2464638" y="3568927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avec flèche 164"/>
            <p:cNvCxnSpPr/>
            <p:nvPr/>
          </p:nvCxnSpPr>
          <p:spPr>
            <a:xfrm flipH="1">
              <a:off x="1196584" y="2597222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Groupe 171"/>
          <p:cNvGrpSpPr/>
          <p:nvPr/>
        </p:nvGrpSpPr>
        <p:grpSpPr>
          <a:xfrm>
            <a:off x="4376319" y="1885047"/>
            <a:ext cx="2532279" cy="2520329"/>
            <a:chOff x="9096292" y="2059578"/>
            <a:chExt cx="2532279" cy="2520329"/>
          </a:xfrm>
        </p:grpSpPr>
        <p:sp>
          <p:nvSpPr>
            <p:cNvPr id="175" name="Ellipse 174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79" name="Connecteur droit avec flèche 178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avec flèche 179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Ellipse 181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cxnSp>
          <p:nvCxnSpPr>
            <p:cNvPr id="183" name="Connecteur droit avec flèche 182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Ellipse 176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</p:grpSp>
      <p:sp>
        <p:nvSpPr>
          <p:cNvPr id="173" name="Flèche droite 49"/>
          <p:cNvSpPr/>
          <p:nvPr/>
        </p:nvSpPr>
        <p:spPr>
          <a:xfrm>
            <a:off x="3327992" y="3065058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342149" y="4864119"/>
            <a:ext cx="3071802" cy="1411221"/>
            <a:chOff x="342149" y="4949486"/>
            <a:chExt cx="3071802" cy="1411221"/>
          </a:xfrm>
        </p:grpSpPr>
        <p:sp>
          <p:nvSpPr>
            <p:cNvPr id="185" name="Ellipse 184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201048" y="4864119"/>
            <a:ext cx="3071802" cy="1411221"/>
            <a:chOff x="4182078" y="4953280"/>
            <a:chExt cx="3071802" cy="1411221"/>
          </a:xfrm>
        </p:grpSpPr>
        <p:sp>
          <p:nvSpPr>
            <p:cNvPr id="191" name="Ellipse 190"/>
            <p:cNvSpPr/>
            <p:nvPr/>
          </p:nvSpPr>
          <p:spPr>
            <a:xfrm>
              <a:off x="4182078" y="4953280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4991677" y="4967714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6535943" y="538616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94" name="ZoneTexte 193"/>
            <p:cNvSpPr txBox="1"/>
            <p:nvPr/>
          </p:nvSpPr>
          <p:spPr>
            <a:xfrm>
              <a:off x="5463489" y="5545075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372389" y="5333503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6047809" y="5027942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53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Provers with Ghost Code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2014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contract-based verification tool for Ada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3200" dirty="0"/>
              <a:t>Performing deductive verification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18732" y="2578146"/>
            <a:ext cx="789506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(X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out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Integer’Last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=&gt; X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X’Old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569290" y="5022076"/>
            <a:ext cx="10865139" cy="861860"/>
            <a:chOff x="569290" y="4455606"/>
            <a:chExt cx="10865139" cy="861860"/>
          </a:xfrm>
        </p:grpSpPr>
        <p:sp>
          <p:nvSpPr>
            <p:cNvPr id="15" name="Flèche droite 49"/>
            <p:cNvSpPr/>
            <p:nvPr/>
          </p:nvSpPr>
          <p:spPr>
            <a:xfrm>
              <a:off x="7598329" y="4689569"/>
              <a:ext cx="2683099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/>
            <p:cNvSpPr/>
            <p:nvPr/>
          </p:nvSpPr>
          <p:spPr>
            <a:xfrm>
              <a:off x="8024237" y="4455606"/>
              <a:ext cx="1783271" cy="8618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69290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sp>
          <p:nvSpPr>
            <p:cNvPr id="7" name="Flèche droite 49"/>
            <p:cNvSpPr/>
            <p:nvPr/>
          </p:nvSpPr>
          <p:spPr>
            <a:xfrm>
              <a:off x="2918380" y="4689569"/>
              <a:ext cx="2581416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/>
            <p:cNvSpPr/>
            <p:nvPr/>
          </p:nvSpPr>
          <p:spPr>
            <a:xfrm>
              <a:off x="3404446" y="4586248"/>
              <a:ext cx="1525265" cy="6005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90618" y="4655704"/>
              <a:ext cx="1783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GNATprove</a:t>
              </a:r>
              <a:endParaRPr lang="en-US" sz="2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442821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Mathematical</a:t>
              </a:r>
            </a:p>
            <a:p>
              <a:pPr algn="ctr"/>
              <a:r>
                <a:rPr lang="en-US" sz="2400" i="1" dirty="0"/>
                <a:t>Formulas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024237" y="4471038"/>
              <a:ext cx="1783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Automatic SMT Solvers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0116391" y="4471038"/>
              <a:ext cx="13180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Proof</a:t>
              </a:r>
            </a:p>
            <a:p>
              <a:pPr algn="ctr"/>
              <a:r>
                <a:rPr lang="en-US" sz="2400" i="1" dirty="0"/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Lemmas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852340" y="1846642"/>
            <a:ext cx="5847519" cy="44069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Prove_Model_Distinct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(F      : Forest;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 =&gt;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not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Reachable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</p:txBody>
      </p:sp>
      <p:sp>
        <p:nvSpPr>
          <p:cNvPr id="6" name="Ellipse 5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Ellipse 6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1853646" y="5102123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Ellipse 14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27" name="Ellipse 26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0" name="Ellipse 29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82880" y="2799150"/>
            <a:ext cx="5566690" cy="3124378"/>
            <a:chOff x="182880" y="2799150"/>
            <a:chExt cx="5566690" cy="3124378"/>
          </a:xfrm>
        </p:grpSpPr>
        <p:sp>
          <p:nvSpPr>
            <p:cNvPr id="22" name="ZoneTexte 21"/>
            <p:cNvSpPr txBox="1"/>
            <p:nvPr/>
          </p:nvSpPr>
          <p:spPr>
            <a:xfrm>
              <a:off x="3146419" y="3875045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≠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630250" y="2836871"/>
              <a:ext cx="2119320" cy="2845790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82880" y="2799150"/>
              <a:ext cx="2937123" cy="3124378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lèche gauche 51"/>
          <p:cNvSpPr/>
          <p:nvPr/>
        </p:nvSpPr>
        <p:spPr>
          <a:xfrm rot="3602346">
            <a:off x="1533867" y="4704130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1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Ellipse 8"/>
          <p:cNvSpPr/>
          <p:nvPr/>
        </p:nvSpPr>
        <p:spPr>
          <a:xfrm>
            <a:off x="1768895" y="4883556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40060" y="452037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Ellipse 32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2330160" y="2081602"/>
            <a:ext cx="2104281" cy="1513120"/>
            <a:chOff x="2330160" y="2081602"/>
            <a:chExt cx="2104281" cy="1513120"/>
          </a:xfrm>
        </p:grpSpPr>
        <p:sp>
          <p:nvSpPr>
            <p:cNvPr id="46" name="Arc 45"/>
            <p:cNvSpPr/>
            <p:nvPr/>
          </p:nvSpPr>
          <p:spPr>
            <a:xfrm>
              <a:off x="2330160" y="2622767"/>
              <a:ext cx="2104281" cy="971955"/>
            </a:xfrm>
            <a:prstGeom prst="arc">
              <a:avLst>
                <a:gd name="adj1" fmla="val 11334959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194748" y="208160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sp>
        <p:nvSpPr>
          <p:cNvPr id="49" name="Espace réservé du contenu 2"/>
          <p:cNvSpPr txBox="1">
            <a:spLocks/>
          </p:cNvSpPr>
          <p:nvPr/>
        </p:nvSpPr>
        <p:spPr>
          <a:xfrm>
            <a:off x="5780981" y="2319453"/>
            <a:ext cx="5702808" cy="38575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Loop_Invariant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Length(Path(F,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 &lt; 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not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Reachable(F,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loop;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2638294" y="2755872"/>
            <a:ext cx="1885543" cy="1366157"/>
            <a:chOff x="2638294" y="2755872"/>
            <a:chExt cx="1885543" cy="1366157"/>
          </a:xfrm>
        </p:grpSpPr>
        <p:sp>
          <p:nvSpPr>
            <p:cNvPr id="50" name="Arc 49"/>
            <p:cNvSpPr/>
            <p:nvPr/>
          </p:nvSpPr>
          <p:spPr>
            <a:xfrm rot="20135944">
              <a:off x="2638294" y="3271415"/>
              <a:ext cx="1885543" cy="850614"/>
            </a:xfrm>
            <a:prstGeom prst="arc">
              <a:avLst>
                <a:gd name="adj1" fmla="val 11656077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195497" y="27558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6" name="Ellipse 5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1" name="Ellipse 30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22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143806" y="1802037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511224" y="2710435"/>
            <a:ext cx="630908" cy="602375"/>
          </a:xfrm>
          <a:prstGeom prst="ellips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2776389" y="2710435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8" name="Ellipse 7"/>
          <p:cNvSpPr/>
          <p:nvPr/>
        </p:nvSpPr>
        <p:spPr>
          <a:xfrm>
            <a:off x="3408971" y="3618834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663594" y="2346696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276394" y="3279399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2010154" y="2346694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177750" y="3618834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4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76681" y="3255093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771310" y="454765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7" name="Ellipse 16"/>
          <p:cNvSpPr/>
          <p:nvPr/>
        </p:nvSpPr>
        <p:spPr>
          <a:xfrm>
            <a:off x="4036476" y="4547651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9</a:t>
            </a:r>
          </a:p>
        </p:txBody>
      </p:sp>
      <p:sp>
        <p:nvSpPr>
          <p:cNvPr id="18" name="Ellipse 17"/>
          <p:cNvSpPr/>
          <p:nvPr/>
        </p:nvSpPr>
        <p:spPr>
          <a:xfrm>
            <a:off x="3471021" y="567799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923680" y="4183912"/>
            <a:ext cx="261805" cy="410442"/>
          </a:xfrm>
          <a:prstGeom prst="straightConnector1">
            <a:avLst/>
          </a:prstGeom>
          <a:ln w="381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270241" y="4183910"/>
            <a:ext cx="261805" cy="410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3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2028027" y="4177647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èche gauche 51"/>
          <p:cNvSpPr/>
          <p:nvPr/>
        </p:nvSpPr>
        <p:spPr>
          <a:xfrm rot="3602346">
            <a:off x="3160016" y="5272505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278628" y="2870372"/>
            <a:ext cx="3853948" cy="3217507"/>
            <a:chOff x="7722319" y="2870372"/>
            <a:chExt cx="3853948" cy="3217507"/>
          </a:xfrm>
        </p:grpSpPr>
        <p:sp>
          <p:nvSpPr>
            <p:cNvPr id="30" name="Arc 29"/>
            <p:cNvSpPr/>
            <p:nvPr/>
          </p:nvSpPr>
          <p:spPr>
            <a:xfrm rot="20907885">
              <a:off x="8975828" y="2949621"/>
              <a:ext cx="2446546" cy="3138258"/>
            </a:xfrm>
            <a:prstGeom prst="arc">
              <a:avLst>
                <a:gd name="adj1" fmla="val 16200000"/>
                <a:gd name="adj2" fmla="val 5279303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61692" flipH="1">
              <a:off x="8215879" y="2992385"/>
              <a:ext cx="1852946" cy="2195390"/>
            </a:xfrm>
            <a:prstGeom prst="arc">
              <a:avLst>
                <a:gd name="adj1" fmla="val 16200000"/>
                <a:gd name="adj2" fmla="val 1764044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1111075" y="28703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722319" y="3150629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</p:grpSp>
      <p:sp>
        <p:nvSpPr>
          <p:cNvPr id="34" name="Ellipse 33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5938007" y="1825625"/>
            <a:ext cx="554578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(T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Search_Tree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J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(T, I, J);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Assert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(Reachable(T, X));</a:t>
            </a:r>
          </a:p>
        </p:txBody>
      </p:sp>
    </p:spTree>
    <p:extLst>
      <p:ext uri="{BB962C8B-B14F-4D97-AF65-F5344CB8AC3E}">
        <p14:creationId xmlns:p14="http://schemas.microsoft.com/office/powerpoint/2010/main" val="1441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Verification Data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536121964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82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</a:t>
            </a:r>
            <a:r>
              <a:rPr lang="fr-FR" dirty="0" err="1"/>
              <a:t>toolset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http://libre.adacore.com/      http://www.adacore.com/sparkpro/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Source code source of </a:t>
            </a:r>
            <a:r>
              <a:rPr lang="fr-FR" dirty="0" err="1"/>
              <a:t>red</a:t>
            </a:r>
            <a:r>
              <a:rPr lang="fr-FR" dirty="0"/>
              <a:t>-black </a:t>
            </a:r>
            <a:r>
              <a:rPr lang="fr-FR" dirty="0" err="1"/>
              <a:t>trees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https</a:t>
            </a:r>
            <a:r>
              <a:rPr lang="fr-FR">
                <a:solidFill>
                  <a:srgbClr val="0070C0"/>
                </a:solidFill>
              </a:rPr>
              <a:t>://github.com/AdaCore/spark2014/</a:t>
            </a: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blog and </a:t>
            </a:r>
            <a:r>
              <a:rPr lang="fr-FR" dirty="0" err="1"/>
              <a:t>resources</a:t>
            </a:r>
            <a:r>
              <a:rPr lang="fr-FR" dirty="0"/>
              <a:t> (</a:t>
            </a:r>
            <a:r>
              <a:rPr lang="fr-FR" dirty="0" err="1"/>
              <a:t>User’s</a:t>
            </a:r>
            <a:r>
              <a:rPr lang="fr-FR" dirty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srgbClr val="0070C0"/>
                </a:solidFill>
              </a:rPr>
              <a:t>http://u.adacore.com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8611136" y="4398578"/>
            <a:ext cx="364578" cy="1093402"/>
            <a:chOff x="8611136" y="4398578"/>
            <a:chExt cx="364578" cy="1093402"/>
          </a:xfrm>
        </p:grpSpPr>
        <p:pic>
          <p:nvPicPr>
            <p:cNvPr id="22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768436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398578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5135005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Auto-Active Verification in SPARK 2014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639164" y="2130367"/>
            <a:ext cx="11054584" cy="1569660"/>
            <a:chOff x="639164" y="3004610"/>
            <a:chExt cx="11054584" cy="1569660"/>
          </a:xfrm>
        </p:grpSpPr>
        <p:sp>
          <p:nvSpPr>
            <p:cNvPr id="16" name="ZoneTexte 15"/>
            <p:cNvSpPr txBox="1"/>
            <p:nvPr/>
          </p:nvSpPr>
          <p:spPr>
            <a:xfrm>
              <a:off x="639164" y="3004610"/>
              <a:ext cx="232204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  <a:p>
              <a:pPr algn="ctr"/>
              <a:r>
                <a:rPr lang="en-US" sz="2400" i="1" dirty="0"/>
                <a:t>+</a:t>
              </a:r>
            </a:p>
            <a:p>
              <a:pPr algn="ctr"/>
              <a:r>
                <a:rPr lang="en-US" sz="2400" i="1" dirty="0"/>
                <a:t>Ghost Code</a:t>
              </a:r>
            </a:p>
          </p:txBody>
        </p:sp>
        <p:pic>
          <p:nvPicPr>
            <p:cNvPr id="17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7" y="3307621"/>
              <a:ext cx="984161" cy="96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Flèche droite 49"/>
          <p:cNvSpPr/>
          <p:nvPr/>
        </p:nvSpPr>
        <p:spPr>
          <a:xfrm>
            <a:off x="7668203" y="2718230"/>
            <a:ext cx="2683099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/>
          <p:cNvSpPr/>
          <p:nvPr/>
        </p:nvSpPr>
        <p:spPr>
          <a:xfrm>
            <a:off x="8094111" y="2484267"/>
            <a:ext cx="1783271" cy="8618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 droite 49"/>
          <p:cNvSpPr/>
          <p:nvPr/>
        </p:nvSpPr>
        <p:spPr>
          <a:xfrm>
            <a:off x="2988254" y="2718230"/>
            <a:ext cx="2581416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/>
          <p:cNvSpPr/>
          <p:nvPr/>
        </p:nvSpPr>
        <p:spPr>
          <a:xfrm>
            <a:off x="3474320" y="2614909"/>
            <a:ext cx="1525265" cy="6005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360492" y="2684365"/>
            <a:ext cx="178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GNATprove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12695" y="2499699"/>
            <a:ext cx="232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Mathematical</a:t>
            </a:r>
          </a:p>
          <a:p>
            <a:pPr algn="ctr"/>
            <a:r>
              <a:rPr lang="en-US" sz="2400" i="1" dirty="0"/>
              <a:t>Formulas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94111" y="2499699"/>
            <a:ext cx="178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Automatic SMT Solvers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639164" y="2430337"/>
            <a:ext cx="11041434" cy="969721"/>
            <a:chOff x="639164" y="3304580"/>
            <a:chExt cx="11041434" cy="969721"/>
          </a:xfrm>
        </p:grpSpPr>
        <p:sp>
          <p:nvSpPr>
            <p:cNvPr id="8" name="ZoneTexte 7"/>
            <p:cNvSpPr txBox="1"/>
            <p:nvPr/>
          </p:nvSpPr>
          <p:spPr>
            <a:xfrm>
              <a:off x="639164" y="3373942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pic>
          <p:nvPicPr>
            <p:cNvPr id="15" name="Picture 8" descr="wro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9" y="3304580"/>
              <a:ext cx="971009" cy="96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315844" y="4394192"/>
            <a:ext cx="721838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&lt;Intermediate_Assertion_1&gt;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&lt;Intermediate_Assertion_2&gt;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Complex_Assertion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23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84" y="5138294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/>
          <p:cNvGrpSpPr/>
          <p:nvPr/>
        </p:nvGrpSpPr>
        <p:grpSpPr>
          <a:xfrm>
            <a:off x="6088584" y="2134353"/>
            <a:ext cx="5345407" cy="3505877"/>
            <a:chOff x="6283164" y="2059578"/>
            <a:chExt cx="5345407" cy="3505877"/>
          </a:xfrm>
        </p:grpSpPr>
        <p:sp>
          <p:nvSpPr>
            <p:cNvPr id="47" name="Ellipse 46"/>
            <p:cNvSpPr/>
            <p:nvPr/>
          </p:nvSpPr>
          <p:spPr>
            <a:xfrm>
              <a:off x="7884558" y="4937892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7785784" y="4551617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e 48"/>
            <p:cNvGrpSpPr/>
            <p:nvPr/>
          </p:nvGrpSpPr>
          <p:grpSpPr>
            <a:xfrm>
              <a:off x="9096292" y="2059578"/>
              <a:ext cx="2532279" cy="2520329"/>
              <a:chOff x="9096292" y="2059578"/>
              <a:chExt cx="2532279" cy="2520329"/>
            </a:xfrm>
          </p:grpSpPr>
          <p:sp>
            <p:nvSpPr>
              <p:cNvPr id="52" name="Ellipse 51"/>
              <p:cNvSpPr/>
              <p:nvPr/>
            </p:nvSpPr>
            <p:spPr>
              <a:xfrm>
                <a:off x="9729781" y="2059578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2</a:t>
                </a: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9096292" y="3005961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1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0363270" y="3005961"/>
                <a:ext cx="631812" cy="62756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4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0996759" y="3952344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5</a:t>
                </a:r>
              </a:p>
            </p:txBody>
          </p:sp>
          <p:cxnSp>
            <p:nvCxnSpPr>
              <p:cNvPr id="56" name="Connecteur droit avec flèche 55"/>
              <p:cNvCxnSpPr/>
              <p:nvPr/>
            </p:nvCxnSpPr>
            <p:spPr>
              <a:xfrm>
                <a:off x="10250314" y="2627012"/>
                <a:ext cx="262181" cy="42760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10863991" y="3598716"/>
                <a:ext cx="262181" cy="42760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/>
              <p:nvPr/>
            </p:nvCxnSpPr>
            <p:spPr>
              <a:xfrm flipH="1">
                <a:off x="9595937" y="2627011"/>
                <a:ext cx="262181" cy="4276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9763774" y="3952344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3</a:t>
                </a:r>
              </a:p>
            </p:txBody>
          </p:sp>
          <p:cxnSp>
            <p:nvCxnSpPr>
              <p:cNvPr id="60" name="Connecteur droit avec flèche 59"/>
              <p:cNvCxnSpPr/>
              <p:nvPr/>
            </p:nvCxnSpPr>
            <p:spPr>
              <a:xfrm flipH="1">
                <a:off x="10263419" y="3573394"/>
                <a:ext cx="262181" cy="4276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Flèche droite 49"/>
            <p:cNvSpPr/>
            <p:nvPr/>
          </p:nvSpPr>
          <p:spPr>
            <a:xfrm>
              <a:off x="8047965" y="3239589"/>
              <a:ext cx="730275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1" name="Flèche en arc 9"/>
            <p:cNvSpPr/>
            <p:nvPr/>
          </p:nvSpPr>
          <p:spPr>
            <a:xfrm rot="19194999" flipH="1">
              <a:off x="6283164" y="2520943"/>
              <a:ext cx="1416858" cy="1597596"/>
            </a:xfrm>
            <a:prstGeom prst="circularArrow">
              <a:avLst>
                <a:gd name="adj1" fmla="val 1633"/>
                <a:gd name="adj2" fmla="val 1142319"/>
                <a:gd name="adj3" fmla="val 20590268"/>
                <a:gd name="adj4" fmla="val 5656747"/>
                <a:gd name="adj5" fmla="val 771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39" y="4272643"/>
            <a:ext cx="3794760" cy="1980202"/>
          </a:xfrm>
        </p:spPr>
        <p:txBody>
          <a:bodyPr>
            <a:normAutofit/>
          </a:bodyPr>
          <a:lstStyle/>
          <a:p>
            <a:r>
              <a:rPr lang="en-US" sz="3200" dirty="0"/>
              <a:t>Binary trees</a:t>
            </a:r>
          </a:p>
          <a:p>
            <a:r>
              <a:rPr lang="en-US" sz="3200" dirty="0"/>
              <a:t>Ordered values</a:t>
            </a:r>
          </a:p>
          <a:p>
            <a:r>
              <a:rPr lang="en-US" sz="3200" dirty="0"/>
              <a:t>Self balancing</a:t>
            </a:r>
          </a:p>
        </p:txBody>
      </p:sp>
      <p:sp>
        <p:nvSpPr>
          <p:cNvPr id="4" name="Ellipse 3"/>
          <p:cNvSpPr/>
          <p:nvPr/>
        </p:nvSpPr>
        <p:spPr>
          <a:xfrm>
            <a:off x="5819220" y="2063935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5185731" y="3010318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6452709" y="3010318"/>
            <a:ext cx="631812" cy="6275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7086198" y="3956701"/>
            <a:ext cx="631812" cy="627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339753" y="263136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953430" y="36030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685376" y="2631368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4</a:t>
            </a:fld>
            <a:endParaRPr lang="fr-FR"/>
          </a:p>
        </p:txBody>
      </p:sp>
      <p:grpSp>
        <p:nvGrpSpPr>
          <p:cNvPr id="39" name="Groupe 38"/>
          <p:cNvGrpSpPr/>
          <p:nvPr/>
        </p:nvGrpSpPr>
        <p:grpSpPr>
          <a:xfrm>
            <a:off x="1028313" y="2269924"/>
            <a:ext cx="3071802" cy="1411221"/>
            <a:chOff x="342149" y="4949486"/>
            <a:chExt cx="3071802" cy="1411221"/>
          </a:xfrm>
        </p:grpSpPr>
        <p:sp>
          <p:nvSpPr>
            <p:cNvPr id="40" name="Ellipse 39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7683276" y="4692161"/>
            <a:ext cx="874258" cy="1392206"/>
            <a:chOff x="7877856" y="4617386"/>
            <a:chExt cx="874258" cy="1392206"/>
          </a:xfrm>
        </p:grpSpPr>
        <p:sp>
          <p:nvSpPr>
            <p:cNvPr id="61" name="Ellipse 60"/>
            <p:cNvSpPr/>
            <p:nvPr/>
          </p:nvSpPr>
          <p:spPr>
            <a:xfrm>
              <a:off x="8120302" y="5382029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3200" dirty="0"/>
                <a:t>5</a:t>
              </a:r>
            </a:p>
          </p:txBody>
        </p:sp>
        <p:sp>
          <p:nvSpPr>
            <p:cNvPr id="62" name="Flèche gauche 51"/>
            <p:cNvSpPr/>
            <p:nvPr/>
          </p:nvSpPr>
          <p:spPr>
            <a:xfrm rot="3602346">
              <a:off x="7668987" y="4826255"/>
              <a:ext cx="731520" cy="3137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7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75" name="Groupe 74"/>
          <p:cNvGrpSpPr/>
          <p:nvPr/>
        </p:nvGrpSpPr>
        <p:grpSpPr>
          <a:xfrm>
            <a:off x="4266571" y="1644539"/>
            <a:ext cx="2692652" cy="1501881"/>
            <a:chOff x="4638399" y="1644539"/>
            <a:chExt cx="2692652" cy="1501881"/>
          </a:xfrm>
        </p:grpSpPr>
        <p:sp>
          <p:nvSpPr>
            <p:cNvPr id="39" name="Espace réservé du contenu 2"/>
            <p:cNvSpPr txBox="1">
              <a:spLocks/>
            </p:cNvSpPr>
            <p:nvPr/>
          </p:nvSpPr>
          <p:spPr>
            <a:xfrm>
              <a:off x="4638399" y="1644539"/>
              <a:ext cx="2518801" cy="15018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dirty="0"/>
                <a:t>Binary trees</a:t>
              </a:r>
            </a:p>
            <a:p>
              <a:pPr marL="0" indent="0">
                <a:buNone/>
              </a:pPr>
              <a:r>
                <a:rPr lang="en-US" sz="3200" dirty="0"/>
                <a:t>Ordered values</a:t>
              </a:r>
            </a:p>
            <a:p>
              <a:pPr marL="0" indent="0">
                <a:buNone/>
              </a:pPr>
              <a:r>
                <a:rPr lang="en-US" sz="3200" dirty="0"/>
                <a:t>Self balancing</a:t>
              </a:r>
            </a:p>
          </p:txBody>
        </p:sp>
        <p:pic>
          <p:nvPicPr>
            <p:cNvPr id="40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2526814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2098809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1670804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11023"/>
              </p:ext>
            </p:extLst>
          </p:nvPr>
        </p:nvGraphicFramePr>
        <p:xfrm>
          <a:off x="6561461" y="3418102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51" name="Flèche en arc 26"/>
          <p:cNvSpPr/>
          <p:nvPr/>
        </p:nvSpPr>
        <p:spPr>
          <a:xfrm rot="327104">
            <a:off x="8353341" y="2834120"/>
            <a:ext cx="1556480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en arc 27"/>
          <p:cNvSpPr/>
          <p:nvPr/>
        </p:nvSpPr>
        <p:spPr>
          <a:xfrm flipV="1">
            <a:off x="9819132" y="3652135"/>
            <a:ext cx="863476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Flèche en arc 28"/>
          <p:cNvSpPr/>
          <p:nvPr/>
        </p:nvSpPr>
        <p:spPr>
          <a:xfrm rot="327104" flipH="1" flipV="1">
            <a:off x="7583904" y="3645050"/>
            <a:ext cx="2211676" cy="1147639"/>
          </a:xfrm>
          <a:prstGeom prst="circularArrow">
            <a:avLst>
              <a:gd name="adj1" fmla="val 966"/>
              <a:gd name="adj2" fmla="val 779721"/>
              <a:gd name="adj3" fmla="val 20581418"/>
              <a:gd name="adj4" fmla="val 1038780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Flèche en arc 29"/>
          <p:cNvSpPr/>
          <p:nvPr/>
        </p:nvSpPr>
        <p:spPr>
          <a:xfrm rot="21272896" flipH="1">
            <a:off x="6606952" y="28341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87499"/>
              </p:ext>
            </p:extLst>
          </p:nvPr>
        </p:nvGraphicFramePr>
        <p:xfrm>
          <a:off x="962440" y="3430831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56" name="Flèche en arc 26"/>
          <p:cNvSpPr/>
          <p:nvPr/>
        </p:nvSpPr>
        <p:spPr>
          <a:xfrm rot="327104">
            <a:off x="2754320" y="2846849"/>
            <a:ext cx="1556480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Flèche en arc 28"/>
          <p:cNvSpPr/>
          <p:nvPr/>
        </p:nvSpPr>
        <p:spPr>
          <a:xfrm rot="327104" flipH="1" flipV="1">
            <a:off x="1984883" y="3657779"/>
            <a:ext cx="2211676" cy="1147639"/>
          </a:xfrm>
          <a:prstGeom prst="circularArrow">
            <a:avLst>
              <a:gd name="adj1" fmla="val 966"/>
              <a:gd name="adj2" fmla="val 779721"/>
              <a:gd name="adj3" fmla="val 20581418"/>
              <a:gd name="adj4" fmla="val 1038780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Flèche en arc 29"/>
          <p:cNvSpPr/>
          <p:nvPr/>
        </p:nvSpPr>
        <p:spPr>
          <a:xfrm rot="21272896" flipH="1">
            <a:off x="1007931" y="2846848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Flèche droite 49"/>
          <p:cNvSpPr/>
          <p:nvPr/>
        </p:nvSpPr>
        <p:spPr>
          <a:xfrm>
            <a:off x="5573752" y="3602134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584595" y="4853624"/>
            <a:ext cx="3071802" cy="1411221"/>
            <a:chOff x="342149" y="4949486"/>
            <a:chExt cx="3071802" cy="1411221"/>
          </a:xfrm>
        </p:grpSpPr>
        <p:sp>
          <p:nvSpPr>
            <p:cNvPr id="63" name="Ellipse 62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7342638" y="4838242"/>
            <a:ext cx="3071802" cy="1411221"/>
            <a:chOff x="4182078" y="4953280"/>
            <a:chExt cx="3071802" cy="1411221"/>
          </a:xfrm>
        </p:grpSpPr>
        <p:sp>
          <p:nvSpPr>
            <p:cNvPr id="69" name="Ellipse 68"/>
            <p:cNvSpPr/>
            <p:nvPr/>
          </p:nvSpPr>
          <p:spPr>
            <a:xfrm>
              <a:off x="4182078" y="4953280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991677" y="4967714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6535943" y="538616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463489" y="5545075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372389" y="5333503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6047809" y="5027942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4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41" name="Espace réservé du contenu 40"/>
          <p:cNvSpPr>
            <a:spLocks noGrp="1"/>
          </p:cNvSpPr>
          <p:nvPr>
            <p:ph idx="1"/>
          </p:nvPr>
        </p:nvSpPr>
        <p:spPr>
          <a:xfrm>
            <a:off x="4998720" y="2656770"/>
            <a:ext cx="6355079" cy="3520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well formed tree structure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value ordering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balancing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957944" y="1881051"/>
            <a:ext cx="3317966" cy="4258492"/>
          </a:xfrm>
          <a:prstGeom prst="roundRect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05979" y="2058561"/>
            <a:ext cx="3030584" cy="2724482"/>
          </a:xfrm>
          <a:prstGeom prst="roundRect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98169" y="5025628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Red-Black Trees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3789" y="3782791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Search Trees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258379" y="2228730"/>
            <a:ext cx="2730137" cy="1426914"/>
          </a:xfrm>
          <a:prstGeom prst="roundRect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98169" y="2593534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Binary Trees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8148619" y="5010779"/>
            <a:ext cx="1500502" cy="1493519"/>
            <a:chOff x="9096292" y="2059578"/>
            <a:chExt cx="2532279" cy="2520329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9339799" y="3560640"/>
            <a:ext cx="1500502" cy="1493519"/>
            <a:chOff x="9096292" y="2059578"/>
            <a:chExt cx="2532279" cy="2520329"/>
          </a:xfrm>
        </p:grpSpPr>
        <p:cxnSp>
          <p:nvCxnSpPr>
            <p:cNvPr id="28" name="Connecteur droit avec flèche 2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9904058" y="1773572"/>
            <a:ext cx="1500502" cy="1493519"/>
            <a:chOff x="9096292" y="2059578"/>
            <a:chExt cx="2532279" cy="2520329"/>
          </a:xfrm>
        </p:grpSpPr>
        <p:cxnSp>
          <p:nvCxnSpPr>
            <p:cNvPr id="40" name="Connecteur droit avec flèche 3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cxnSp>
        <p:nvCxnSpPr>
          <p:cNvPr id="46" name="Connecteur droit avec flèche 45"/>
          <p:cNvCxnSpPr/>
          <p:nvPr/>
        </p:nvCxnSpPr>
        <p:spPr>
          <a:xfrm flipV="1">
            <a:off x="3997234" y="4101517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988516" y="5327025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997234" y="2948503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0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Implementation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98836"/>
              </p:ext>
            </p:extLst>
          </p:nvPr>
        </p:nvGraphicFramePr>
        <p:xfrm>
          <a:off x="3682290" y="4692617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5960115" y="410683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7660369" y="5063575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4881442" y="5049024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3995129" y="4106831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No value or color</a:t>
            </a:r>
          </a:p>
          <a:p>
            <a:r>
              <a:rPr lang="en-US" sz="3200" dirty="0"/>
              <a:t>In an array to avoid pointers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5669158" y="4965004"/>
            <a:ext cx="371982" cy="355257"/>
            <a:chOff x="5830615" y="1385726"/>
            <a:chExt cx="371982" cy="355257"/>
          </a:xfrm>
        </p:grpSpPr>
        <p:sp>
          <p:nvSpPr>
            <p:cNvPr id="21" name="Ellipse 2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112900" y="1590353"/>
            <a:ext cx="4094685" cy="2004585"/>
            <a:chOff x="5826977" y="3601944"/>
            <a:chExt cx="5320600" cy="2540376"/>
          </a:xfrm>
        </p:grpSpPr>
        <p:sp>
          <p:nvSpPr>
            <p:cNvPr id="38" name="Ellipse 37"/>
            <p:cNvSpPr/>
            <p:nvPr/>
          </p:nvSpPr>
          <p:spPr>
            <a:xfrm>
              <a:off x="8042157" y="4439096"/>
              <a:ext cx="1080277" cy="1059759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4800" dirty="0"/>
                <a:t>4</a:t>
              </a:r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H="1" flipV="1">
              <a:off x="7849024" y="3799169"/>
              <a:ext cx="448279" cy="722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8883821" y="5420228"/>
              <a:ext cx="448279" cy="72209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H="1">
              <a:off x="7871431" y="5397315"/>
              <a:ext cx="448279" cy="722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8"/>
            <p:cNvSpPr txBox="1"/>
            <p:nvPr/>
          </p:nvSpPr>
          <p:spPr>
            <a:xfrm>
              <a:off x="8477641" y="3601944"/>
              <a:ext cx="1289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dirty="0"/>
                <a:t>parent</a:t>
              </a:r>
            </a:p>
          </p:txBody>
        </p:sp>
        <p:sp>
          <p:nvSpPr>
            <p:cNvPr id="48" name="ZoneTexte 13"/>
            <p:cNvSpPr txBox="1"/>
            <p:nvPr/>
          </p:nvSpPr>
          <p:spPr>
            <a:xfrm>
              <a:off x="9293159" y="5196499"/>
              <a:ext cx="1854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dirty="0">
                  <a:solidFill>
                    <a:schemeClr val="accent1"/>
                  </a:solidFill>
                </a:rPr>
                <a:t>right </a:t>
              </a:r>
              <a:r>
                <a:rPr lang="en-US" sz="3200" dirty="0">
                  <a:solidFill>
                    <a:schemeClr val="accent1"/>
                  </a:solidFill>
                </a:rPr>
                <a:t>child</a:t>
              </a:r>
            </a:p>
          </p:txBody>
        </p:sp>
        <p:sp>
          <p:nvSpPr>
            <p:cNvPr id="49" name="ZoneTexte 14"/>
            <p:cNvSpPr txBox="1"/>
            <p:nvPr/>
          </p:nvSpPr>
          <p:spPr>
            <a:xfrm>
              <a:off x="5826977" y="5196499"/>
              <a:ext cx="16301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rgbClr val="FF0000"/>
                  </a:solidFill>
                </a:rPr>
                <a:t>left 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8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749143" y="1825625"/>
            <a:ext cx="473464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Well formed tree structure</a:t>
            </a:r>
          </a:p>
          <a:p>
            <a:pPr lvl="1"/>
            <a:r>
              <a:rPr lang="en-US" sz="2800" dirty="0"/>
              <a:t>Parent – child links are consistent</a:t>
            </a:r>
          </a:p>
          <a:p>
            <a:pPr lvl="1"/>
            <a:r>
              <a:rPr lang="en-US" sz="2800" dirty="0"/>
              <a:t>Roots have no parents</a:t>
            </a:r>
          </a:p>
          <a:p>
            <a:r>
              <a:rPr lang="en-US" sz="3200" dirty="0"/>
              <a:t>Implemented as a type invariant</a:t>
            </a:r>
          </a:p>
          <a:p>
            <a:pPr lvl="1"/>
            <a:r>
              <a:rPr lang="en-US" sz="2800" dirty="0"/>
              <a:t>Should hold outside of the type immediate scope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271295" y="2459421"/>
            <a:ext cx="3034833" cy="2990944"/>
            <a:chOff x="3138399" y="3739623"/>
            <a:chExt cx="2496647" cy="2566584"/>
          </a:xfrm>
        </p:grpSpPr>
        <p:cxnSp>
          <p:nvCxnSpPr>
            <p:cNvPr id="18" name="Connecteur droit avec flèche 17"/>
            <p:cNvCxnSpPr/>
            <p:nvPr/>
          </p:nvCxnSpPr>
          <p:spPr>
            <a:xfrm flipH="1">
              <a:off x="4289103" y="5281222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H="1">
              <a:off x="3631013" y="4317470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3762974" y="3739623"/>
              <a:ext cx="622922" cy="63908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13839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38754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012124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4276183" y="4317471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4881224" y="5307008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3796489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 flipH="1" flipV="1">
              <a:off x="4334122" y="4274253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 flipV="1">
              <a:off x="4941336" y="5275417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V="1">
              <a:off x="3563742" y="4289695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4230423" y="5242932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 flipH="1" flipV="1">
            <a:off x="3065831" y="1951970"/>
            <a:ext cx="314213" cy="507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igne de multiplication 20"/>
          <p:cNvSpPr/>
          <p:nvPr/>
        </p:nvSpPr>
        <p:spPr>
          <a:xfrm>
            <a:off x="3026918" y="2067451"/>
            <a:ext cx="392037" cy="325700"/>
          </a:xfrm>
          <a:prstGeom prst="mathMultiply">
            <a:avLst>
              <a:gd name="adj1" fmla="val 179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e 40"/>
          <p:cNvGrpSpPr/>
          <p:nvPr/>
        </p:nvGrpSpPr>
        <p:grpSpPr>
          <a:xfrm>
            <a:off x="3232964" y="2635438"/>
            <a:ext cx="371982" cy="355257"/>
            <a:chOff x="5830615" y="1385726"/>
            <a:chExt cx="371982" cy="355257"/>
          </a:xfrm>
        </p:grpSpPr>
        <p:sp>
          <p:nvSpPr>
            <p:cNvPr id="42" name="Ellipse 41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67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4955</TotalTime>
  <Words>846</Words>
  <Application>Microsoft Office PowerPoint</Application>
  <PresentationFormat>Grand écran</PresentationFormat>
  <Paragraphs>326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Thème Office</vt:lpstr>
      <vt:lpstr>Auto-Active Proof of Red-Black Trees in SPARK</vt:lpstr>
      <vt:lpstr>SPARK 2014</vt:lpstr>
      <vt:lpstr>Auto-Active Verification in SPARK 2014</vt:lpstr>
      <vt:lpstr>Red-Black Trees</vt:lpstr>
      <vt:lpstr>Objective</vt:lpstr>
      <vt:lpstr>Design</vt:lpstr>
      <vt:lpstr>Design Overview</vt:lpstr>
      <vt:lpstr>Binary Trees - Implementation</vt:lpstr>
      <vt:lpstr>Binary Trees - Invariant</vt:lpstr>
      <vt:lpstr>Binary Trees - Operations</vt:lpstr>
      <vt:lpstr>Binary Trees - Models</vt:lpstr>
      <vt:lpstr>Search Trees - Implementation</vt:lpstr>
      <vt:lpstr>Search Trees - Invariant</vt:lpstr>
      <vt:lpstr>Search Trees - Operations</vt:lpstr>
      <vt:lpstr>Search Trees - Models</vt:lpstr>
      <vt:lpstr>Red-Black Trees - Implementation</vt:lpstr>
      <vt:lpstr>Red-Black Trees - Invariant</vt:lpstr>
      <vt:lpstr>Red-Black Trees - Operations</vt:lpstr>
      <vt:lpstr>Helping Provers with Ghost Code</vt:lpstr>
      <vt:lpstr>Introducing Lemmas</vt:lpstr>
      <vt:lpstr>Proof by Induction</vt:lpstr>
      <vt:lpstr>Intermediate Values</vt:lpstr>
      <vt:lpstr>Conclusion</vt:lpstr>
      <vt:lpstr>Development and Verification Data</vt:lpstr>
      <vt:lpstr>SPARK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Claire Dross</cp:lastModifiedBy>
  <cp:revision>150</cp:revision>
  <dcterms:created xsi:type="dcterms:W3CDTF">2017-02-27T14:53:44Z</dcterms:created>
  <dcterms:modified xsi:type="dcterms:W3CDTF">2017-05-12T08:27:36Z</dcterms:modified>
</cp:coreProperties>
</file>