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6" r:id="rId1"/>
  </p:sldMasterIdLst>
  <p:notesMasterIdLst>
    <p:notesMasterId r:id="rId8"/>
  </p:notesMasterIdLst>
  <p:handoutMasterIdLst>
    <p:handoutMasterId r:id="rId9"/>
  </p:handoutMasterIdLst>
  <p:sldIdLst>
    <p:sldId id="1106" r:id="rId2"/>
    <p:sldId id="1260" r:id="rId3"/>
    <p:sldId id="1216" r:id="rId4"/>
    <p:sldId id="1261" r:id="rId5"/>
    <p:sldId id="1262" r:id="rId6"/>
    <p:sldId id="1263" r:id="rId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B9DA"/>
    <a:srgbClr val="16212C"/>
    <a:srgbClr val="040B11"/>
    <a:srgbClr val="04080B"/>
    <a:srgbClr val="404040"/>
    <a:srgbClr val="3377A9"/>
    <a:srgbClr val="24537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24"/>
  </p:normalViewPr>
  <p:slideViewPr>
    <p:cSldViewPr>
      <p:cViewPr varScale="1">
        <p:scale>
          <a:sx n="102" d="100"/>
          <a:sy n="102" d="100"/>
        </p:scale>
        <p:origin x="176" y="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560"/>
    </p:cViewPr>
  </p:sorterViewPr>
  <p:notesViewPr>
    <p:cSldViewPr>
      <p:cViewPr varScale="1">
        <p:scale>
          <a:sx n="74" d="100"/>
          <a:sy n="74" d="100"/>
        </p:scale>
        <p:origin x="-2256" y="-10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8C7CF07-8AE4-48B4-9716-7DADFEA16C26}" type="datetime1">
              <a:rPr lang="en-US"/>
              <a:pPr/>
              <a:t>6/17/16</a:t>
            </a:fld>
            <a:endParaRPr lang="en-US"/>
          </a:p>
        </p:txBody>
      </p:sp>
      <p:sp>
        <p:nvSpPr>
          <p:cNvPr id="490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2223766-3AD6-4652-A677-8632E0E6B4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61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algn="r"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i="0"/>
            </a:lvl1pPr>
          </a:lstStyle>
          <a:p>
            <a:fld id="{C749CB6B-4676-448B-8A99-68B3A3B809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4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- First Page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7"/>
          <p:cNvCxnSpPr>
            <a:cxnSpLocks noChangeShapeType="1"/>
          </p:cNvCxnSpPr>
          <p:nvPr userDrawn="1"/>
        </p:nvCxnSpPr>
        <p:spPr bwMode="auto">
          <a:xfrm>
            <a:off x="698500" y="3535363"/>
            <a:ext cx="77597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 dirty="0">
              <a:ea typeface="+mn-ea"/>
              <a:cs typeface="Arial" charset="0"/>
            </a:endParaRPr>
          </a:p>
        </p:txBody>
      </p:sp>
      <p:pic>
        <p:nvPicPr>
          <p:cNvPr id="20" name="Picture 2" descr="logo_textured_large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863"/>
            <a:ext cx="1905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573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4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27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7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3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213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gnat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84613"/>
            <a:ext cx="5257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76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codepe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43200"/>
            <a:ext cx="567690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codepeer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63975"/>
            <a:ext cx="64770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73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spark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62250"/>
            <a:ext cx="61722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spark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0"/>
            <a:ext cx="68580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98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sparkprob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819400"/>
            <a:ext cx="804545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28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4" descr="gnatpro-safe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2743200"/>
            <a:ext cx="5335587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92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-securi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3400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9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7938" y="0"/>
            <a:ext cx="9151938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8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fr-FR" sz="1000" i="0">
              <a:latin typeface="Verdana" pitchFamily="34" charset="0"/>
              <a:ea typeface="+mn-ea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305800" y="6642100"/>
            <a:ext cx="830263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>
                <a:solidFill>
                  <a:srgbClr val="A6A6A6"/>
                </a:solidFill>
              </a:rPr>
              <a:t>Slide: </a:t>
            </a:r>
            <a:fld id="{55164920-4DCD-44B8-B044-1D6BC493A243}" type="slidenum">
              <a:rPr lang="en-US" sz="800" i="0">
                <a:solidFill>
                  <a:srgbClr val="A6A6A6"/>
                </a:solidFill>
              </a:rPr>
              <a:pPr/>
              <a:t>‹#›</a:t>
            </a:fld>
            <a:endParaRPr lang="fr-FR" sz="800" i="0">
              <a:solidFill>
                <a:srgbClr val="A6A6A6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45424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 dirty="0">
                <a:solidFill>
                  <a:srgbClr val="A6A6A6"/>
                </a:solidFill>
              </a:rPr>
              <a:t>Copyright © </a:t>
            </a:r>
            <a:r>
              <a:rPr lang="en-US" sz="800" i="0" dirty="0" smtClean="0">
                <a:solidFill>
                  <a:srgbClr val="A6A6A6"/>
                </a:solidFill>
              </a:rPr>
              <a:t>2013 </a:t>
            </a:r>
            <a:r>
              <a:rPr lang="en-US" sz="800" i="0" dirty="0" err="1">
                <a:solidFill>
                  <a:srgbClr val="A6A6A6"/>
                </a:solidFill>
              </a:rPr>
              <a:t>AdaCore</a:t>
            </a:r>
            <a:r>
              <a:rPr lang="en-US" sz="800" i="0" dirty="0">
                <a:solidFill>
                  <a:srgbClr val="A6A6A6"/>
                </a:solidFill>
              </a:rPr>
              <a:t> </a:t>
            </a:r>
            <a:endParaRPr lang="fr-FR" sz="800" i="0" dirty="0">
              <a:solidFill>
                <a:srgbClr val="A6A6A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3242320" cy="297000"/>
          </a:xfrm>
        </p:spPr>
        <p:txBody>
          <a:bodyPr/>
          <a:lstStyle/>
          <a:p>
            <a:r>
              <a:rPr lang="en-US" dirty="0" smtClean="0"/>
              <a:t>Claire Dross and </a:t>
            </a:r>
            <a:r>
              <a:rPr lang="en-US" u="sng" dirty="0" smtClean="0"/>
              <a:t>Yannick Moy</a:t>
            </a:r>
            <a:endParaRPr lang="en-US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RSSRail</a:t>
            </a:r>
            <a:r>
              <a:rPr lang="en-US" dirty="0" smtClean="0"/>
              <a:t> 2016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 algn="ctr"/>
            <a:r>
              <a:rPr lang="en-US" dirty="0" smtClean="0"/>
              <a:t>Abstract Software Specifications </a:t>
            </a:r>
          </a:p>
          <a:p>
            <a:pPr algn="ctr"/>
            <a:r>
              <a:rPr lang="en-US" dirty="0" smtClean="0"/>
              <a:t>and Automatic Proof of Refinement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7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2014</a:t>
            </a:r>
            <a:endParaRPr lang="en-US" dirty="0"/>
          </a:p>
        </p:txBody>
      </p:sp>
      <p:pic>
        <p:nvPicPr>
          <p:cNvPr id="4" name="partnership-4inch300dpi_black_transpare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5268" y="908720"/>
            <a:ext cx="3255264" cy="10850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5" descr="ada2012png-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64" y="1981651"/>
            <a:ext cx="1224136" cy="608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32" y="2703548"/>
            <a:ext cx="8028384" cy="1070451"/>
          </a:xfrm>
          <a:prstGeom prst="rect">
            <a:avLst/>
          </a:prstGeom>
        </p:spPr>
      </p:pic>
      <p:grpSp>
        <p:nvGrpSpPr>
          <p:cNvPr id="12" name="Grouper 11"/>
          <p:cNvGrpSpPr/>
          <p:nvPr/>
        </p:nvGrpSpPr>
        <p:grpSpPr>
          <a:xfrm>
            <a:off x="467544" y="3591971"/>
            <a:ext cx="8529050" cy="2421951"/>
            <a:chOff x="467544" y="3591971"/>
            <a:chExt cx="8529050" cy="2421951"/>
          </a:xfrm>
        </p:grpSpPr>
        <p:pic>
          <p:nvPicPr>
            <p:cNvPr id="5" name="Espace réservé du contenu 3" descr="spark_logo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54637" b="-154637"/>
            <a:stretch>
              <a:fillRect/>
            </a:stretch>
          </p:blipFill>
          <p:spPr bwMode="auto">
            <a:xfrm>
              <a:off x="467544" y="3591971"/>
              <a:ext cx="2788428" cy="1533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210" y="4986067"/>
              <a:ext cx="8028384" cy="1027855"/>
            </a:xfrm>
            <a:prstGeom prst="rect">
              <a:avLst/>
            </a:prstGeom>
          </p:spPr>
        </p:pic>
      </p:grpSp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653" y="2569621"/>
            <a:ext cx="5257800" cy="2044700"/>
          </a:xfrm>
          <a:prstGeom prst="rect">
            <a:avLst/>
          </a:prstGeom>
          <a:ln w="63500">
            <a:solidFill>
              <a:schemeClr val="accent6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310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Ghost Code in SPARK 2014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2971800" y="3162300"/>
            <a:ext cx="1371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smtClean="0">
                <a:solidFill>
                  <a:schemeClr val="bg1"/>
                </a:solidFill>
                <a:latin typeface="Helvetica"/>
                <a:cs typeface="Helvetica"/>
              </a:rPr>
              <a:t>code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2590800" y="1714500"/>
            <a:ext cx="22098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contracts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429000" y="2530614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Helvetica"/>
                <a:cs typeface="Helvetica"/>
              </a:rPr>
              <a:t>+</a:t>
            </a:r>
            <a:endParaRPr lang="fr-FR" sz="4000" dirty="0">
              <a:latin typeface="Helvetica"/>
              <a:cs typeface="Helvetica"/>
            </a:endParaRPr>
          </a:p>
        </p:txBody>
      </p:sp>
      <p:sp>
        <p:nvSpPr>
          <p:cNvPr id="19" name="Flèche vers la droite 18"/>
          <p:cNvSpPr/>
          <p:nvPr/>
        </p:nvSpPr>
        <p:spPr>
          <a:xfrm>
            <a:off x="1524000" y="2095500"/>
            <a:ext cx="9906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6324600" y="3162300"/>
            <a:ext cx="2514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executable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304800" y="1863744"/>
            <a:ext cx="1295400" cy="114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i="0" kern="0" smtClean="0"/>
              <a:t>ghost </a:t>
            </a:r>
          </a:p>
          <a:p>
            <a:pPr marL="0" indent="0">
              <a:buFontTx/>
              <a:buNone/>
            </a:pPr>
            <a:r>
              <a:rPr lang="en-US" i="0" kern="0" smtClean="0"/>
              <a:t>functions</a:t>
            </a:r>
            <a:endParaRPr lang="en-US" i="0" kern="0" dirty="0"/>
          </a:p>
        </p:txBody>
      </p:sp>
      <p:sp>
        <p:nvSpPr>
          <p:cNvPr id="22" name="Flèche vers la droite 21"/>
          <p:cNvSpPr/>
          <p:nvPr/>
        </p:nvSpPr>
        <p:spPr>
          <a:xfrm>
            <a:off x="4419600" y="3543300"/>
            <a:ext cx="1828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724400" y="31623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24" name="Flèche vers la droite 23"/>
          <p:cNvSpPr/>
          <p:nvPr/>
        </p:nvSpPr>
        <p:spPr>
          <a:xfrm rot="1823950">
            <a:off x="4839668" y="2799152"/>
            <a:ext cx="1373473" cy="2129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 rot="1799537">
            <a:off x="4772736" y="2353773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w</a:t>
            </a:r>
            <a:r>
              <a:rPr lang="en-US" dirty="0" smtClean="0"/>
              <a:t>ith assertions</a:t>
            </a:r>
            <a:endParaRPr 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3200400" y="4568844"/>
            <a:ext cx="59716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>
                <a:solidFill>
                  <a:srgbClr val="2D72AD"/>
                </a:solidFill>
              </a:rPr>
              <a:t>u</a:t>
            </a:r>
            <a:r>
              <a:rPr lang="en-US" sz="4400" b="1" dirty="0" smtClean="0">
                <a:solidFill>
                  <a:srgbClr val="2D72AD"/>
                </a:solidFill>
              </a:rPr>
              <a:t>sed in formal + test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3808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Ghost Code in SPARK 2014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2971800" y="3162300"/>
            <a:ext cx="1371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smtClean="0">
                <a:solidFill>
                  <a:schemeClr val="bg1"/>
                </a:solidFill>
                <a:latin typeface="Helvetica"/>
                <a:cs typeface="Helvetica"/>
              </a:rPr>
              <a:t>code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2590800" y="1714500"/>
            <a:ext cx="22098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contracts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3429000" y="2530614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Helvetica"/>
                <a:cs typeface="Helvetica"/>
              </a:rPr>
              <a:t>+</a:t>
            </a:r>
            <a:endParaRPr lang="fr-FR" sz="4000" dirty="0">
              <a:latin typeface="Helvetica"/>
              <a:cs typeface="Helvetica"/>
            </a:endParaRPr>
          </a:p>
        </p:txBody>
      </p:sp>
      <p:sp>
        <p:nvSpPr>
          <p:cNvPr id="28" name="Flèche vers la droite 27"/>
          <p:cNvSpPr/>
          <p:nvPr/>
        </p:nvSpPr>
        <p:spPr>
          <a:xfrm>
            <a:off x="1524000" y="2095500"/>
            <a:ext cx="9906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6324600" y="3162300"/>
            <a:ext cx="2514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executable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304800" y="1863744"/>
            <a:ext cx="1295400" cy="114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i="0" kern="0" smtClean="0"/>
              <a:t>ghost </a:t>
            </a:r>
          </a:p>
          <a:p>
            <a:pPr marL="0" indent="0">
              <a:buFontTx/>
              <a:buNone/>
            </a:pPr>
            <a:r>
              <a:rPr lang="en-US" i="0" kern="0" smtClean="0"/>
              <a:t>functions</a:t>
            </a:r>
            <a:endParaRPr lang="en-US" i="0" kern="0" dirty="0"/>
          </a:p>
        </p:txBody>
      </p:sp>
      <p:sp>
        <p:nvSpPr>
          <p:cNvPr id="31" name="Flèche vers la droite 30"/>
          <p:cNvSpPr/>
          <p:nvPr/>
        </p:nvSpPr>
        <p:spPr>
          <a:xfrm>
            <a:off x="4419600" y="3543300"/>
            <a:ext cx="1828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4724400" y="31623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33" name="Flèche vers la droite 32"/>
          <p:cNvSpPr/>
          <p:nvPr/>
        </p:nvSpPr>
        <p:spPr>
          <a:xfrm rot="1823950">
            <a:off x="4839668" y="2799152"/>
            <a:ext cx="1373473" cy="2129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 rot="1799537">
            <a:off x="4772736" y="2353773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w</a:t>
            </a:r>
            <a:r>
              <a:rPr lang="en-US" dirty="0" smtClean="0"/>
              <a:t>ith assertions</a:t>
            </a:r>
            <a:endParaRPr lang="en-US" dirty="0"/>
          </a:p>
        </p:txBody>
      </p:sp>
      <p:sp>
        <p:nvSpPr>
          <p:cNvPr id="35" name="Flèche vers la droite 34"/>
          <p:cNvSpPr/>
          <p:nvPr/>
        </p:nvSpPr>
        <p:spPr>
          <a:xfrm>
            <a:off x="1600200" y="3543300"/>
            <a:ext cx="1295400" cy="2317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04800" y="3009900"/>
            <a:ext cx="16002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ghost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variables,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t</a:t>
            </a:r>
            <a:r>
              <a:rPr lang="en-US" dirty="0" smtClean="0"/>
              <a:t>ypes,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3200400" y="4568844"/>
            <a:ext cx="59716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>
                <a:solidFill>
                  <a:srgbClr val="2D72AD"/>
                </a:solidFill>
              </a:rPr>
              <a:t>u</a:t>
            </a:r>
            <a:r>
              <a:rPr lang="en-US" sz="4400" b="1" dirty="0" smtClean="0">
                <a:solidFill>
                  <a:srgbClr val="2D72AD"/>
                </a:solidFill>
              </a:rPr>
              <a:t>sed in formal + test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2729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Ghost Code in SPARK 2014</a:t>
            </a:r>
            <a:endParaRPr lang="fr-FR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2971800" y="3162300"/>
            <a:ext cx="1371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smtClean="0">
                <a:solidFill>
                  <a:schemeClr val="bg1"/>
                </a:solidFill>
                <a:latin typeface="Helvetica"/>
                <a:cs typeface="Helvetica"/>
              </a:rPr>
              <a:t>code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2590800" y="1714500"/>
            <a:ext cx="2209800" cy="990600"/>
          </a:xfrm>
          <a:prstGeom prst="roundRect">
            <a:avLst/>
          </a:prstGeom>
          <a:solidFill>
            <a:srgbClr val="2D72AD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contracts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429000" y="2530614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Helvetica"/>
                <a:cs typeface="Helvetica"/>
              </a:rPr>
              <a:t>+</a:t>
            </a:r>
            <a:endParaRPr lang="fr-FR" sz="4000" dirty="0">
              <a:latin typeface="Helvetica"/>
              <a:cs typeface="Helvetica"/>
            </a:endParaRPr>
          </a:p>
        </p:txBody>
      </p:sp>
      <p:sp>
        <p:nvSpPr>
          <p:cNvPr id="6" name="Flèche vers la droite 5"/>
          <p:cNvSpPr/>
          <p:nvPr/>
        </p:nvSpPr>
        <p:spPr>
          <a:xfrm>
            <a:off x="1524000" y="2095500"/>
            <a:ext cx="990600" cy="228600"/>
          </a:xfrm>
          <a:prstGeom prst="rightArrow">
            <a:avLst/>
          </a:prstGeom>
          <a:solidFill>
            <a:srgbClr val="2D72AD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6324600" y="3162300"/>
            <a:ext cx="2514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executable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4800" y="1863744"/>
            <a:ext cx="1295400" cy="114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i="0" kern="0" smtClean="0">
                <a:solidFill>
                  <a:schemeClr val="bg1">
                    <a:lumMod val="65000"/>
                  </a:schemeClr>
                </a:solidFill>
              </a:rPr>
              <a:t>ghost </a:t>
            </a:r>
          </a:p>
          <a:p>
            <a:pPr marL="0" indent="0">
              <a:buFontTx/>
              <a:buNone/>
            </a:pPr>
            <a:r>
              <a:rPr lang="en-US" i="0" kern="0" smtClean="0">
                <a:solidFill>
                  <a:schemeClr val="bg1">
                    <a:lumMod val="65000"/>
                  </a:schemeClr>
                </a:solidFill>
              </a:rPr>
              <a:t>functions</a:t>
            </a:r>
            <a:endParaRPr lang="en-US" i="0" kern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Flèche vers la droite 8"/>
          <p:cNvSpPr/>
          <p:nvPr/>
        </p:nvSpPr>
        <p:spPr>
          <a:xfrm>
            <a:off x="4419600" y="3543300"/>
            <a:ext cx="1828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724400" y="31623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11" name="Flèche vers la droite 10"/>
          <p:cNvSpPr/>
          <p:nvPr/>
        </p:nvSpPr>
        <p:spPr>
          <a:xfrm rot="1823950">
            <a:off x="4839668" y="2799152"/>
            <a:ext cx="1373473" cy="212920"/>
          </a:xfrm>
          <a:prstGeom prst="rightArrow">
            <a:avLst/>
          </a:prstGeom>
          <a:solidFill>
            <a:srgbClr val="2D72AD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 rot="1799537">
            <a:off x="4772736" y="2353773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A6A6A6"/>
                </a:solidFill>
              </a:rPr>
              <a:t>w</a:t>
            </a:r>
            <a:r>
              <a:rPr lang="en-US" dirty="0" smtClean="0">
                <a:solidFill>
                  <a:srgbClr val="A6A6A6"/>
                </a:solidFill>
              </a:rPr>
              <a:t>ith assertions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13" name="Flèche vers la droite 12"/>
          <p:cNvSpPr/>
          <p:nvPr/>
        </p:nvSpPr>
        <p:spPr>
          <a:xfrm>
            <a:off x="1600200" y="3543300"/>
            <a:ext cx="1295400" cy="231756"/>
          </a:xfrm>
          <a:prstGeom prst="rightArrow">
            <a:avLst/>
          </a:prstGeom>
          <a:solidFill>
            <a:srgbClr val="2D72AD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04800" y="3009900"/>
            <a:ext cx="16002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A6A6A6"/>
                </a:solidFill>
              </a:rPr>
              <a:t>ghost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A6A6A6"/>
                </a:solidFill>
              </a:rPr>
              <a:t>variables,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A6A6A6"/>
                </a:solidFill>
              </a:rPr>
              <a:t>t</a:t>
            </a:r>
            <a:r>
              <a:rPr lang="en-US" dirty="0" smtClean="0">
                <a:solidFill>
                  <a:srgbClr val="A6A6A6"/>
                </a:solidFill>
              </a:rPr>
              <a:t>ypes,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A6A6A6"/>
                </a:solidFill>
              </a:rPr>
              <a:t>procedures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971800" y="4568844"/>
            <a:ext cx="62002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>
                <a:solidFill>
                  <a:srgbClr val="2D72AD"/>
                </a:solidFill>
              </a:rPr>
              <a:t>r</a:t>
            </a:r>
            <a:r>
              <a:rPr lang="en-US" sz="4400" b="1" dirty="0" smtClean="0">
                <a:solidFill>
                  <a:srgbClr val="2D72AD"/>
                </a:solidFill>
              </a:rPr>
              <a:t>emoved in final build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5330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Container Library in SPARK 2014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 bwMode="auto">
          <a:xfrm>
            <a:off x="539552" y="1124744"/>
            <a:ext cx="8064896" cy="1584176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Functional</a:t>
            </a:r>
            <a:r>
              <a:rPr kumimoji="0" lang="fr-FR" sz="1800" b="0" i="1" u="none" strike="noStrike" cap="none" normalizeH="0" dirty="0" smtClean="0">
                <a:solidFill>
                  <a:schemeClr val="tx1"/>
                </a:solidFill>
                <a:effectLst/>
                <a:latin typeface="Arial" charset="0"/>
              </a:rPr>
              <a:t> Containers</a:t>
            </a:r>
            <a:endParaRPr kumimoji="0" lang="fr-FR" sz="1800" b="0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à coins arrondis 17"/>
          <p:cNvSpPr/>
          <p:nvPr/>
        </p:nvSpPr>
        <p:spPr bwMode="auto">
          <a:xfrm>
            <a:off x="539552" y="2996952"/>
            <a:ext cx="8064896" cy="1584176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Standard </a:t>
            </a:r>
            <a:r>
              <a:rPr kumimoji="0" lang="fr-FR" sz="1800" b="0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Imperative</a:t>
            </a:r>
            <a:r>
              <a:rPr kumimoji="0" lang="fr-FR" sz="1800" b="0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 Containers</a:t>
            </a:r>
            <a:endParaRPr kumimoji="0" lang="fr-FR" sz="1800" b="0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à coins arrondis 18"/>
          <p:cNvSpPr/>
          <p:nvPr/>
        </p:nvSpPr>
        <p:spPr bwMode="auto">
          <a:xfrm>
            <a:off x="539552" y="4869160"/>
            <a:ext cx="8064896" cy="1584176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User</a:t>
            </a:r>
            <a:r>
              <a:rPr kumimoji="0" lang="fr-FR" sz="1800" b="0" i="1" u="none" strike="noStrike" cap="none" normalizeH="0" dirty="0" smtClean="0">
                <a:solidFill>
                  <a:schemeClr val="tx1"/>
                </a:solidFill>
                <a:effectLst/>
                <a:latin typeface="Arial" charset="0"/>
              </a:rPr>
              <a:t> Code</a:t>
            </a:r>
            <a:endParaRPr kumimoji="0" lang="fr-FR" sz="1800" b="0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Ellipse 19"/>
          <p:cNvSpPr/>
          <p:nvPr/>
        </p:nvSpPr>
        <p:spPr bwMode="auto">
          <a:xfrm>
            <a:off x="1334353" y="1727199"/>
            <a:ext cx="2016224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smtClean="0">
                <a:solidFill>
                  <a:schemeClr val="tx1"/>
                </a:solidFill>
                <a:effectLst/>
                <a:latin typeface="Arial" charset="0"/>
              </a:rPr>
              <a:t>Sequence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Ellipse 21"/>
          <p:cNvSpPr/>
          <p:nvPr/>
        </p:nvSpPr>
        <p:spPr bwMode="auto">
          <a:xfrm>
            <a:off x="4173243" y="1725040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Set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Ellipse 22"/>
          <p:cNvSpPr/>
          <p:nvPr/>
        </p:nvSpPr>
        <p:spPr bwMode="auto">
          <a:xfrm>
            <a:off x="6660232" y="3601845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smtClean="0"/>
              <a:t>Map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Ellipse 23"/>
          <p:cNvSpPr/>
          <p:nvPr/>
        </p:nvSpPr>
        <p:spPr bwMode="auto">
          <a:xfrm>
            <a:off x="1236449" y="3645024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List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Ellipse 24"/>
          <p:cNvSpPr/>
          <p:nvPr/>
        </p:nvSpPr>
        <p:spPr bwMode="auto">
          <a:xfrm>
            <a:off x="3046884" y="3645024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Vector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Ellipse 25"/>
          <p:cNvSpPr/>
          <p:nvPr/>
        </p:nvSpPr>
        <p:spPr bwMode="auto">
          <a:xfrm>
            <a:off x="4857319" y="3601845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Set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Ellipse 26"/>
          <p:cNvSpPr/>
          <p:nvPr/>
        </p:nvSpPr>
        <p:spPr bwMode="auto">
          <a:xfrm>
            <a:off x="6320807" y="1725040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smtClean="0"/>
              <a:t>Map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6" name="Grouper 35"/>
          <p:cNvGrpSpPr/>
          <p:nvPr/>
        </p:nvGrpSpPr>
        <p:grpSpPr>
          <a:xfrm>
            <a:off x="1920525" y="2143278"/>
            <a:ext cx="6284857" cy="4328061"/>
            <a:chOff x="1920525" y="2143278"/>
            <a:chExt cx="6284857" cy="4328061"/>
          </a:xfrm>
        </p:grpSpPr>
        <p:sp>
          <p:nvSpPr>
            <p:cNvPr id="30" name="Freeform 23"/>
            <p:cNvSpPr/>
            <p:nvPr/>
          </p:nvSpPr>
          <p:spPr>
            <a:xfrm rot="12720752">
              <a:off x="2426980" y="2464528"/>
              <a:ext cx="1661546" cy="3324048"/>
            </a:xfrm>
            <a:custGeom>
              <a:avLst/>
              <a:gdLst>
                <a:gd name="connsiteX0" fmla="*/ 831273 w 831273"/>
                <a:gd name="connsiteY0" fmla="*/ 1149927 h 1149927"/>
                <a:gd name="connsiteX1" fmla="*/ 207818 w 831273"/>
                <a:gd name="connsiteY1" fmla="*/ 775854 h 1149927"/>
                <a:gd name="connsiteX2" fmla="*/ 0 w 831273"/>
                <a:gd name="connsiteY2" fmla="*/ 0 h 1149927"/>
                <a:gd name="connsiteX0" fmla="*/ 840798 w 840798"/>
                <a:gd name="connsiteY0" fmla="*/ 911802 h 911802"/>
                <a:gd name="connsiteX1" fmla="*/ 207818 w 840798"/>
                <a:gd name="connsiteY1" fmla="*/ 775854 h 911802"/>
                <a:gd name="connsiteX2" fmla="*/ 0 w 840798"/>
                <a:gd name="connsiteY2" fmla="*/ 0 h 911802"/>
                <a:gd name="connsiteX0" fmla="*/ 840798 w 840798"/>
                <a:gd name="connsiteY0" fmla="*/ 911802 h 911802"/>
                <a:gd name="connsiteX1" fmla="*/ 198293 w 840798"/>
                <a:gd name="connsiteY1" fmla="*/ 547254 h 911802"/>
                <a:gd name="connsiteX2" fmla="*/ 0 w 840798"/>
                <a:gd name="connsiteY2" fmla="*/ 0 h 911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0798" h="911802">
                  <a:moveTo>
                    <a:pt x="840798" y="911802"/>
                  </a:moveTo>
                  <a:cubicBezTo>
                    <a:pt x="598343" y="820592"/>
                    <a:pt x="336838" y="738908"/>
                    <a:pt x="198293" y="547254"/>
                  </a:cubicBezTo>
                  <a:cubicBezTo>
                    <a:pt x="59748" y="355600"/>
                    <a:pt x="34636" y="292100"/>
                    <a:pt x="0" y="0"/>
                  </a:cubicBezTo>
                </a:path>
              </a:pathLst>
            </a:custGeom>
            <a:noFill/>
            <a:ln w="76200" cmpd="sng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31" name="Freeform 23"/>
            <p:cNvSpPr/>
            <p:nvPr/>
          </p:nvSpPr>
          <p:spPr>
            <a:xfrm rot="9896027">
              <a:off x="3641597" y="2143278"/>
              <a:ext cx="677718" cy="1738718"/>
            </a:xfrm>
            <a:custGeom>
              <a:avLst/>
              <a:gdLst>
                <a:gd name="connsiteX0" fmla="*/ 831273 w 831273"/>
                <a:gd name="connsiteY0" fmla="*/ 1149927 h 1149927"/>
                <a:gd name="connsiteX1" fmla="*/ 207818 w 831273"/>
                <a:gd name="connsiteY1" fmla="*/ 775854 h 1149927"/>
                <a:gd name="connsiteX2" fmla="*/ 0 w 831273"/>
                <a:gd name="connsiteY2" fmla="*/ 0 h 1149927"/>
                <a:gd name="connsiteX0" fmla="*/ 840798 w 840798"/>
                <a:gd name="connsiteY0" fmla="*/ 911802 h 911802"/>
                <a:gd name="connsiteX1" fmla="*/ 207818 w 840798"/>
                <a:gd name="connsiteY1" fmla="*/ 775854 h 911802"/>
                <a:gd name="connsiteX2" fmla="*/ 0 w 840798"/>
                <a:gd name="connsiteY2" fmla="*/ 0 h 911802"/>
                <a:gd name="connsiteX0" fmla="*/ 840798 w 840798"/>
                <a:gd name="connsiteY0" fmla="*/ 911802 h 911802"/>
                <a:gd name="connsiteX1" fmla="*/ 198293 w 840798"/>
                <a:gd name="connsiteY1" fmla="*/ 547254 h 911802"/>
                <a:gd name="connsiteX2" fmla="*/ 0 w 840798"/>
                <a:gd name="connsiteY2" fmla="*/ 0 h 911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0798" h="911802">
                  <a:moveTo>
                    <a:pt x="840798" y="911802"/>
                  </a:moveTo>
                  <a:cubicBezTo>
                    <a:pt x="598343" y="820592"/>
                    <a:pt x="336838" y="738908"/>
                    <a:pt x="198293" y="547254"/>
                  </a:cubicBezTo>
                  <a:cubicBezTo>
                    <a:pt x="59748" y="355600"/>
                    <a:pt x="34636" y="292100"/>
                    <a:pt x="0" y="0"/>
                  </a:cubicBezTo>
                </a:path>
              </a:pathLst>
            </a:custGeom>
            <a:noFill/>
            <a:ln w="76200" cmpd="sng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1920525" y="5915622"/>
              <a:ext cx="2440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2800" b="1" i="0" kern="1200" dirty="0" smtClean="0">
                  <a:solidFill>
                    <a:schemeClr val="accent1"/>
                  </a:solidFill>
                </a:rPr>
                <a:t>CONTRACTS</a:t>
              </a:r>
              <a:endParaRPr lang="fr-FR" sz="2800" b="1" i="0" kern="12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4445859" y="3074027"/>
              <a:ext cx="2440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2800" b="1" i="0" kern="1200" dirty="0" smtClean="0">
                  <a:solidFill>
                    <a:schemeClr val="accent1"/>
                  </a:solidFill>
                </a:rPr>
                <a:t>CONTRACTS</a:t>
              </a:r>
              <a:endParaRPr lang="fr-FR" sz="2800" b="1" i="0" kern="12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34" name="Freeform 23"/>
            <p:cNvSpPr/>
            <p:nvPr/>
          </p:nvSpPr>
          <p:spPr>
            <a:xfrm rot="9896027">
              <a:off x="6535137" y="4118706"/>
              <a:ext cx="677718" cy="1738718"/>
            </a:xfrm>
            <a:custGeom>
              <a:avLst/>
              <a:gdLst>
                <a:gd name="connsiteX0" fmla="*/ 831273 w 831273"/>
                <a:gd name="connsiteY0" fmla="*/ 1149927 h 1149927"/>
                <a:gd name="connsiteX1" fmla="*/ 207818 w 831273"/>
                <a:gd name="connsiteY1" fmla="*/ 775854 h 1149927"/>
                <a:gd name="connsiteX2" fmla="*/ 0 w 831273"/>
                <a:gd name="connsiteY2" fmla="*/ 0 h 1149927"/>
                <a:gd name="connsiteX0" fmla="*/ 840798 w 840798"/>
                <a:gd name="connsiteY0" fmla="*/ 911802 h 911802"/>
                <a:gd name="connsiteX1" fmla="*/ 207818 w 840798"/>
                <a:gd name="connsiteY1" fmla="*/ 775854 h 911802"/>
                <a:gd name="connsiteX2" fmla="*/ 0 w 840798"/>
                <a:gd name="connsiteY2" fmla="*/ 0 h 911802"/>
                <a:gd name="connsiteX0" fmla="*/ 840798 w 840798"/>
                <a:gd name="connsiteY0" fmla="*/ 911802 h 911802"/>
                <a:gd name="connsiteX1" fmla="*/ 198293 w 840798"/>
                <a:gd name="connsiteY1" fmla="*/ 547254 h 911802"/>
                <a:gd name="connsiteX2" fmla="*/ 0 w 840798"/>
                <a:gd name="connsiteY2" fmla="*/ 0 h 911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0798" h="911802">
                  <a:moveTo>
                    <a:pt x="840798" y="911802"/>
                  </a:moveTo>
                  <a:cubicBezTo>
                    <a:pt x="598343" y="820592"/>
                    <a:pt x="336838" y="738908"/>
                    <a:pt x="198293" y="547254"/>
                  </a:cubicBezTo>
                  <a:cubicBezTo>
                    <a:pt x="59748" y="355600"/>
                    <a:pt x="34636" y="292100"/>
                    <a:pt x="0" y="0"/>
                  </a:cubicBezTo>
                </a:path>
              </a:pathLst>
            </a:custGeom>
            <a:noFill/>
            <a:ln w="76200" cmpd="sng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5566519" y="5517232"/>
              <a:ext cx="263886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800" b="1" i="0" kern="1200" dirty="0" smtClean="0">
                  <a:solidFill>
                    <a:schemeClr val="accent1"/>
                  </a:solidFill>
                </a:rPr>
                <a:t>DATA </a:t>
              </a:r>
            </a:p>
            <a:p>
              <a:pPr algn="ctr"/>
              <a:r>
                <a:rPr lang="fr-FR" sz="2800" b="1" i="0" kern="1200" dirty="0" smtClean="0">
                  <a:solidFill>
                    <a:schemeClr val="accent1"/>
                  </a:solidFill>
                </a:rPr>
                <a:t>STRUCTURES</a:t>
              </a:r>
              <a:endParaRPr lang="fr-FR" sz="2800" b="1" i="0" kern="1200" dirty="0" smtClean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493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1-09-12- AdaCore presentation - 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2011-09-12- AdaCore presentation - template</Template>
  <TotalTime>2443</TotalTime>
  <Words>108</Words>
  <Application>Microsoft Macintosh PowerPoint</Application>
  <PresentationFormat>Présentation à l'écran (4:3)</PresentationFormat>
  <Paragraphs>69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Franklin Gothic Book</vt:lpstr>
      <vt:lpstr>Helvetica</vt:lpstr>
      <vt:lpstr>ＭＳ Ｐゴシック</vt:lpstr>
      <vt:lpstr>Times</vt:lpstr>
      <vt:lpstr>Verdana</vt:lpstr>
      <vt:lpstr>ヒラギノ角ゴ ProN W3</vt:lpstr>
      <vt:lpstr>Arial</vt:lpstr>
      <vt:lpstr>2011-09-12- AdaCore presentation - template</vt:lpstr>
      <vt:lpstr>Présentation PowerPoint</vt:lpstr>
      <vt:lpstr>SPARK 2014</vt:lpstr>
      <vt:lpstr>Ghost Code in SPARK 2014</vt:lpstr>
      <vt:lpstr>Ghost Code in SPARK 2014</vt:lpstr>
      <vt:lpstr>Ghost Code in SPARK 2014</vt:lpstr>
      <vt:lpstr>Container Library in SPARK 2014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ochem</dc:creator>
  <cp:lastModifiedBy>Yannick Moy</cp:lastModifiedBy>
  <cp:revision>155</cp:revision>
  <dcterms:created xsi:type="dcterms:W3CDTF">2011-10-07T11:41:06Z</dcterms:created>
  <dcterms:modified xsi:type="dcterms:W3CDTF">2016-06-17T15:44:18Z</dcterms:modified>
</cp:coreProperties>
</file>