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45"/>
  </p:notesMasterIdLst>
  <p:sldIdLst>
    <p:sldId id="256" r:id="rId2"/>
    <p:sldId id="257" r:id="rId3"/>
    <p:sldId id="258" r:id="rId4"/>
    <p:sldId id="259" r:id="rId5"/>
    <p:sldId id="260" r:id="rId6"/>
    <p:sldId id="261" r:id="rId7"/>
    <p:sldId id="263" r:id="rId8"/>
    <p:sldId id="262" r:id="rId9"/>
    <p:sldId id="264" r:id="rId10"/>
    <p:sldId id="265" r:id="rId11"/>
    <p:sldId id="266" r:id="rId12"/>
    <p:sldId id="267" r:id="rId13"/>
    <p:sldId id="268" r:id="rId14"/>
    <p:sldId id="270" r:id="rId15"/>
    <p:sldId id="269" r:id="rId16"/>
    <p:sldId id="354" r:id="rId17"/>
    <p:sldId id="346" r:id="rId18"/>
    <p:sldId id="351" r:id="rId19"/>
    <p:sldId id="347" r:id="rId20"/>
    <p:sldId id="348" r:id="rId21"/>
    <p:sldId id="357" r:id="rId22"/>
    <p:sldId id="356" r:id="rId23"/>
    <p:sldId id="355" r:id="rId24"/>
    <p:sldId id="358" r:id="rId25"/>
    <p:sldId id="349" r:id="rId26"/>
    <p:sldId id="352" r:id="rId27"/>
    <p:sldId id="360" r:id="rId28"/>
    <p:sldId id="353" r:id="rId29"/>
    <p:sldId id="361" r:id="rId30"/>
    <p:sldId id="362" r:id="rId31"/>
    <p:sldId id="363" r:id="rId32"/>
    <p:sldId id="364" r:id="rId33"/>
    <p:sldId id="365" r:id="rId34"/>
    <p:sldId id="369" r:id="rId35"/>
    <p:sldId id="370" r:id="rId36"/>
    <p:sldId id="366" r:id="rId37"/>
    <p:sldId id="372" r:id="rId38"/>
    <p:sldId id="373" r:id="rId39"/>
    <p:sldId id="375" r:id="rId40"/>
    <p:sldId id="376" r:id="rId41"/>
    <p:sldId id="377" r:id="rId42"/>
    <p:sldId id="367" r:id="rId43"/>
    <p:sldId id="368" r:id="rId44"/>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tilisateur Microsoft Office" initials="UMO" lastIdx="1" clrIdx="0">
    <p:extLst>
      <p:ext uri="{19B8F6BF-5375-455C-9EA6-DF929625EA0E}">
        <p15:presenceInfo xmlns:p15="http://schemas.microsoft.com/office/powerpoint/2012/main" userId="Utilisateur Microsoft Offic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850"/>
    <p:restoredTop sz="94624"/>
  </p:normalViewPr>
  <p:slideViewPr>
    <p:cSldViewPr snapToGrid="0" snapToObjects="1">
      <p:cViewPr varScale="1">
        <p:scale>
          <a:sx n="117" d="100"/>
          <a:sy n="117" d="100"/>
        </p:scale>
        <p:origin x="17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8-07-11T11:28:59.498" idx="1">
    <p:pos x="10" y="10"/>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8-07-11T11:28:59.498" idx="1">
    <p:pos x="10" y="10"/>
    <p:text/>
    <p:extLst>
      <p:ext uri="{C676402C-5697-4E1C-873F-D02D1690AC5C}">
        <p15:threadingInfo xmlns:p15="http://schemas.microsoft.com/office/powerpoint/2012/main" timeZoneBias="-120"/>
      </p:ext>
    </p:extLst>
  </p:cm>
</p: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6C3B2B-0DCA-B14B-934D-D077D9FB727B}" type="doc">
      <dgm:prSet loTypeId="urn:microsoft.com/office/officeart/2005/8/layout/chevron1" loCatId="" qsTypeId="urn:microsoft.com/office/officeart/2005/8/quickstyle/simple4" qsCatId="simple" csTypeId="urn:microsoft.com/office/officeart/2005/8/colors/accent1_2" csCatId="accent1" phldr="1"/>
      <dgm:spPr/>
    </dgm:pt>
    <dgm:pt modelId="{E1C36477-3715-9B45-AC14-5F71EADD7014}">
      <dgm:prSet phldrT="[Texte]"/>
      <dgm:spPr/>
      <dgm:t>
        <a:bodyPr/>
        <a:lstStyle/>
        <a:p>
          <a:r>
            <a:rPr lang="en-US" dirty="0"/>
            <a:t>Specification of effects</a:t>
          </a:r>
        </a:p>
      </dgm:t>
    </dgm:pt>
    <dgm:pt modelId="{627F4C72-31DB-974C-9FF8-FF6B0FC7B3D6}" type="parTrans" cxnId="{5BC5D5D1-5173-0645-A9D4-AFF8F58B882E}">
      <dgm:prSet/>
      <dgm:spPr/>
      <dgm:t>
        <a:bodyPr/>
        <a:lstStyle/>
        <a:p>
          <a:endParaRPr lang="en-US"/>
        </a:p>
      </dgm:t>
    </dgm:pt>
    <dgm:pt modelId="{C46FD3AF-5C51-5945-8BA7-199631C35B32}" type="sibTrans" cxnId="{5BC5D5D1-5173-0645-A9D4-AFF8F58B882E}">
      <dgm:prSet/>
      <dgm:spPr/>
      <dgm:t>
        <a:bodyPr/>
        <a:lstStyle/>
        <a:p>
          <a:endParaRPr lang="en-US"/>
        </a:p>
      </dgm:t>
    </dgm:pt>
    <dgm:pt modelId="{082186F2-40F4-5D4C-811A-30B6EFAE64E0}">
      <dgm:prSet phldrT="[Texte]"/>
      <dgm:spPr/>
      <dgm:t>
        <a:bodyPr/>
        <a:lstStyle/>
        <a:p>
          <a:r>
            <a:rPr lang="en-US"/>
            <a:t>Flow analysis</a:t>
          </a:r>
          <a:endParaRPr lang="en-US" dirty="0"/>
        </a:p>
      </dgm:t>
    </dgm:pt>
    <dgm:pt modelId="{2AE67384-F1FD-B541-B461-ABD38499BC3B}" type="parTrans" cxnId="{D1DDADB7-E823-A245-B4FA-0FB9E2018910}">
      <dgm:prSet/>
      <dgm:spPr/>
      <dgm:t>
        <a:bodyPr/>
        <a:lstStyle/>
        <a:p>
          <a:endParaRPr lang="en-US"/>
        </a:p>
      </dgm:t>
    </dgm:pt>
    <dgm:pt modelId="{53C17ED3-31E4-144C-BD83-97049AB09798}" type="sibTrans" cxnId="{D1DDADB7-E823-A245-B4FA-0FB9E2018910}">
      <dgm:prSet/>
      <dgm:spPr/>
      <dgm:t>
        <a:bodyPr/>
        <a:lstStyle/>
        <a:p>
          <a:endParaRPr lang="en-US"/>
        </a:p>
      </dgm:t>
    </dgm:pt>
    <dgm:pt modelId="{9D27558B-14A8-0B46-AD67-5D05B0320CA0}">
      <dgm:prSet phldrT="[Texte]"/>
      <dgm:spPr/>
      <dgm:t>
        <a:bodyPr/>
        <a:lstStyle/>
        <a:p>
          <a:r>
            <a:rPr lang="en-US" dirty="0"/>
            <a:t>Program implements specification</a:t>
          </a:r>
        </a:p>
      </dgm:t>
    </dgm:pt>
    <dgm:pt modelId="{0378260B-C829-7C42-BBC9-C873B2C83D7D}" type="parTrans" cxnId="{57E02327-D84D-3A48-9924-0A9B4839C712}">
      <dgm:prSet/>
      <dgm:spPr/>
      <dgm:t>
        <a:bodyPr/>
        <a:lstStyle/>
        <a:p>
          <a:endParaRPr lang="en-US"/>
        </a:p>
      </dgm:t>
    </dgm:pt>
    <dgm:pt modelId="{BE4AE7F1-5785-BB43-80F4-0ED1F81609DD}" type="sibTrans" cxnId="{57E02327-D84D-3A48-9924-0A9B4839C712}">
      <dgm:prSet/>
      <dgm:spPr/>
      <dgm:t>
        <a:bodyPr/>
        <a:lstStyle/>
        <a:p>
          <a:endParaRPr lang="en-US"/>
        </a:p>
      </dgm:t>
    </dgm:pt>
    <dgm:pt modelId="{3FE1F852-91F7-A945-BFF3-25AF5BBA1B38}" type="pres">
      <dgm:prSet presAssocID="{CD6C3B2B-0DCA-B14B-934D-D077D9FB727B}" presName="Name0" presStyleCnt="0">
        <dgm:presLayoutVars>
          <dgm:dir/>
          <dgm:animLvl val="lvl"/>
          <dgm:resizeHandles val="exact"/>
        </dgm:presLayoutVars>
      </dgm:prSet>
      <dgm:spPr/>
    </dgm:pt>
    <dgm:pt modelId="{D1369577-EC9B-934F-8531-CD6A90A3D767}" type="pres">
      <dgm:prSet presAssocID="{E1C36477-3715-9B45-AC14-5F71EADD7014}" presName="parTxOnly" presStyleLbl="node1" presStyleIdx="0" presStyleCnt="3">
        <dgm:presLayoutVars>
          <dgm:chMax val="0"/>
          <dgm:chPref val="0"/>
          <dgm:bulletEnabled val="1"/>
        </dgm:presLayoutVars>
      </dgm:prSet>
      <dgm:spPr/>
    </dgm:pt>
    <dgm:pt modelId="{DACDE36A-AA22-424C-BACB-1C0BB62F5F6D}" type="pres">
      <dgm:prSet presAssocID="{C46FD3AF-5C51-5945-8BA7-199631C35B32}" presName="parTxOnlySpace" presStyleCnt="0"/>
      <dgm:spPr/>
    </dgm:pt>
    <dgm:pt modelId="{164DA58B-7EE9-FC4D-AEE8-FD0673256FDF}" type="pres">
      <dgm:prSet presAssocID="{082186F2-40F4-5D4C-811A-30B6EFAE64E0}" presName="parTxOnly" presStyleLbl="node1" presStyleIdx="1" presStyleCnt="3">
        <dgm:presLayoutVars>
          <dgm:chMax val="0"/>
          <dgm:chPref val="0"/>
          <dgm:bulletEnabled val="1"/>
        </dgm:presLayoutVars>
      </dgm:prSet>
      <dgm:spPr/>
    </dgm:pt>
    <dgm:pt modelId="{4BE4CC7D-46C1-EC48-A28F-EA3423B53A26}" type="pres">
      <dgm:prSet presAssocID="{53C17ED3-31E4-144C-BD83-97049AB09798}" presName="parTxOnlySpace" presStyleCnt="0"/>
      <dgm:spPr/>
    </dgm:pt>
    <dgm:pt modelId="{5F876772-B122-6245-ADC1-F05F8FD207A6}" type="pres">
      <dgm:prSet presAssocID="{9D27558B-14A8-0B46-AD67-5D05B0320CA0}" presName="parTxOnly" presStyleLbl="node1" presStyleIdx="2" presStyleCnt="3">
        <dgm:presLayoutVars>
          <dgm:chMax val="0"/>
          <dgm:chPref val="0"/>
          <dgm:bulletEnabled val="1"/>
        </dgm:presLayoutVars>
      </dgm:prSet>
      <dgm:spPr/>
    </dgm:pt>
  </dgm:ptLst>
  <dgm:cxnLst>
    <dgm:cxn modelId="{57E02327-D84D-3A48-9924-0A9B4839C712}" srcId="{CD6C3B2B-0DCA-B14B-934D-D077D9FB727B}" destId="{9D27558B-14A8-0B46-AD67-5D05B0320CA0}" srcOrd="2" destOrd="0" parTransId="{0378260B-C829-7C42-BBC9-C873B2C83D7D}" sibTransId="{BE4AE7F1-5785-BB43-80F4-0ED1F81609DD}"/>
    <dgm:cxn modelId="{5E3BAB51-9681-6246-844F-10D24DE866D5}" type="presOf" srcId="{082186F2-40F4-5D4C-811A-30B6EFAE64E0}" destId="{164DA58B-7EE9-FC4D-AEE8-FD0673256FDF}" srcOrd="0" destOrd="0" presId="urn:microsoft.com/office/officeart/2005/8/layout/chevron1"/>
    <dgm:cxn modelId="{0D94D173-E237-DF45-97CC-B4B1090345DB}" type="presOf" srcId="{E1C36477-3715-9B45-AC14-5F71EADD7014}" destId="{D1369577-EC9B-934F-8531-CD6A90A3D767}" srcOrd="0" destOrd="0" presId="urn:microsoft.com/office/officeart/2005/8/layout/chevron1"/>
    <dgm:cxn modelId="{CB43168D-2D32-394F-987E-81D6F6BFFC1D}" type="presOf" srcId="{CD6C3B2B-0DCA-B14B-934D-D077D9FB727B}" destId="{3FE1F852-91F7-A945-BFF3-25AF5BBA1B38}" srcOrd="0" destOrd="0" presId="urn:microsoft.com/office/officeart/2005/8/layout/chevron1"/>
    <dgm:cxn modelId="{D1DDADB7-E823-A245-B4FA-0FB9E2018910}" srcId="{CD6C3B2B-0DCA-B14B-934D-D077D9FB727B}" destId="{082186F2-40F4-5D4C-811A-30B6EFAE64E0}" srcOrd="1" destOrd="0" parTransId="{2AE67384-F1FD-B541-B461-ABD38499BC3B}" sibTransId="{53C17ED3-31E4-144C-BD83-97049AB09798}"/>
    <dgm:cxn modelId="{5BC5D5D1-5173-0645-A9D4-AFF8F58B882E}" srcId="{CD6C3B2B-0DCA-B14B-934D-D077D9FB727B}" destId="{E1C36477-3715-9B45-AC14-5F71EADD7014}" srcOrd="0" destOrd="0" parTransId="{627F4C72-31DB-974C-9FF8-FF6B0FC7B3D6}" sibTransId="{C46FD3AF-5C51-5945-8BA7-199631C35B32}"/>
    <dgm:cxn modelId="{A1B94BDD-52D2-0545-B926-FBE636FBB2E7}" type="presOf" srcId="{9D27558B-14A8-0B46-AD67-5D05B0320CA0}" destId="{5F876772-B122-6245-ADC1-F05F8FD207A6}" srcOrd="0" destOrd="0" presId="urn:microsoft.com/office/officeart/2005/8/layout/chevron1"/>
    <dgm:cxn modelId="{ABC6B14B-D24D-5B42-9814-BF94A6DC3B35}" type="presParOf" srcId="{3FE1F852-91F7-A945-BFF3-25AF5BBA1B38}" destId="{D1369577-EC9B-934F-8531-CD6A90A3D767}" srcOrd="0" destOrd="0" presId="urn:microsoft.com/office/officeart/2005/8/layout/chevron1"/>
    <dgm:cxn modelId="{0174EAB1-AD92-F34B-9272-5B4D637125CD}" type="presParOf" srcId="{3FE1F852-91F7-A945-BFF3-25AF5BBA1B38}" destId="{DACDE36A-AA22-424C-BACB-1C0BB62F5F6D}" srcOrd="1" destOrd="0" presId="urn:microsoft.com/office/officeart/2005/8/layout/chevron1"/>
    <dgm:cxn modelId="{F2F1B056-40C8-CE45-9E0C-BC96B3B9D0AF}" type="presParOf" srcId="{3FE1F852-91F7-A945-BFF3-25AF5BBA1B38}" destId="{164DA58B-7EE9-FC4D-AEE8-FD0673256FDF}" srcOrd="2" destOrd="0" presId="urn:microsoft.com/office/officeart/2005/8/layout/chevron1"/>
    <dgm:cxn modelId="{5F86CBC7-C9E7-B847-BD3E-F9CB529B466E}" type="presParOf" srcId="{3FE1F852-91F7-A945-BFF3-25AF5BBA1B38}" destId="{4BE4CC7D-46C1-EC48-A28F-EA3423B53A26}" srcOrd="3" destOrd="0" presId="urn:microsoft.com/office/officeart/2005/8/layout/chevron1"/>
    <dgm:cxn modelId="{89418CAB-4BF6-534D-95C7-D4AC9BBE1A00}" type="presParOf" srcId="{3FE1F852-91F7-A945-BFF3-25AF5BBA1B38}" destId="{5F876772-B122-6245-ADC1-F05F8FD207A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D6C3B2B-0DCA-B14B-934D-D077D9FB727B}" type="doc">
      <dgm:prSet loTypeId="urn:microsoft.com/office/officeart/2005/8/layout/chevron1" loCatId="" qsTypeId="urn:microsoft.com/office/officeart/2005/8/quickstyle/simple4" qsCatId="simple" csTypeId="urn:microsoft.com/office/officeart/2005/8/colors/accent1_2" csCatId="accent1" phldr="1"/>
      <dgm:spPr/>
    </dgm:pt>
    <dgm:pt modelId="{E1C36477-3715-9B45-AC14-5F71EADD7014}">
      <dgm:prSet phldrT="[Texte]"/>
      <dgm:spPr/>
      <dgm:t>
        <a:bodyPr/>
        <a:lstStyle/>
        <a:p>
          <a:r>
            <a:rPr lang="en-US" dirty="0"/>
            <a:t>Specification of properties</a:t>
          </a:r>
        </a:p>
      </dgm:t>
    </dgm:pt>
    <dgm:pt modelId="{627F4C72-31DB-974C-9FF8-FF6B0FC7B3D6}" type="parTrans" cxnId="{5BC5D5D1-5173-0645-A9D4-AFF8F58B882E}">
      <dgm:prSet/>
      <dgm:spPr/>
      <dgm:t>
        <a:bodyPr/>
        <a:lstStyle/>
        <a:p>
          <a:endParaRPr lang="en-US"/>
        </a:p>
      </dgm:t>
    </dgm:pt>
    <dgm:pt modelId="{C46FD3AF-5C51-5945-8BA7-199631C35B32}" type="sibTrans" cxnId="{5BC5D5D1-5173-0645-A9D4-AFF8F58B882E}">
      <dgm:prSet/>
      <dgm:spPr/>
      <dgm:t>
        <a:bodyPr/>
        <a:lstStyle/>
        <a:p>
          <a:endParaRPr lang="en-US"/>
        </a:p>
      </dgm:t>
    </dgm:pt>
    <dgm:pt modelId="{082186F2-40F4-5D4C-811A-30B6EFAE64E0}">
      <dgm:prSet phldrT="[Texte]"/>
      <dgm:spPr/>
      <dgm:t>
        <a:bodyPr/>
        <a:lstStyle/>
        <a:p>
          <a:r>
            <a:rPr lang="en-US"/>
            <a:t>Proof</a:t>
          </a:r>
          <a:endParaRPr lang="en-US" dirty="0"/>
        </a:p>
      </dgm:t>
    </dgm:pt>
    <dgm:pt modelId="{2AE67384-F1FD-B541-B461-ABD38499BC3B}" type="parTrans" cxnId="{D1DDADB7-E823-A245-B4FA-0FB9E2018910}">
      <dgm:prSet/>
      <dgm:spPr/>
      <dgm:t>
        <a:bodyPr/>
        <a:lstStyle/>
        <a:p>
          <a:endParaRPr lang="en-US"/>
        </a:p>
      </dgm:t>
    </dgm:pt>
    <dgm:pt modelId="{53C17ED3-31E4-144C-BD83-97049AB09798}" type="sibTrans" cxnId="{D1DDADB7-E823-A245-B4FA-0FB9E2018910}">
      <dgm:prSet/>
      <dgm:spPr/>
      <dgm:t>
        <a:bodyPr/>
        <a:lstStyle/>
        <a:p>
          <a:endParaRPr lang="en-US"/>
        </a:p>
      </dgm:t>
    </dgm:pt>
    <dgm:pt modelId="{9D27558B-14A8-0B46-AD67-5D05B0320CA0}">
      <dgm:prSet phldrT="[Texte]"/>
      <dgm:spPr/>
      <dgm:t>
        <a:bodyPr/>
        <a:lstStyle/>
        <a:p>
          <a:r>
            <a:rPr lang="en-US" dirty="0"/>
            <a:t>Program implements specification</a:t>
          </a:r>
        </a:p>
      </dgm:t>
    </dgm:pt>
    <dgm:pt modelId="{0378260B-C829-7C42-BBC9-C873B2C83D7D}" type="parTrans" cxnId="{57E02327-D84D-3A48-9924-0A9B4839C712}">
      <dgm:prSet/>
      <dgm:spPr/>
      <dgm:t>
        <a:bodyPr/>
        <a:lstStyle/>
        <a:p>
          <a:endParaRPr lang="en-US"/>
        </a:p>
      </dgm:t>
    </dgm:pt>
    <dgm:pt modelId="{BE4AE7F1-5785-BB43-80F4-0ED1F81609DD}" type="sibTrans" cxnId="{57E02327-D84D-3A48-9924-0A9B4839C712}">
      <dgm:prSet/>
      <dgm:spPr/>
      <dgm:t>
        <a:bodyPr/>
        <a:lstStyle/>
        <a:p>
          <a:endParaRPr lang="en-US"/>
        </a:p>
      </dgm:t>
    </dgm:pt>
    <dgm:pt modelId="{3FE1F852-91F7-A945-BFF3-25AF5BBA1B38}" type="pres">
      <dgm:prSet presAssocID="{CD6C3B2B-0DCA-B14B-934D-D077D9FB727B}" presName="Name0" presStyleCnt="0">
        <dgm:presLayoutVars>
          <dgm:dir/>
          <dgm:animLvl val="lvl"/>
          <dgm:resizeHandles val="exact"/>
        </dgm:presLayoutVars>
      </dgm:prSet>
      <dgm:spPr/>
    </dgm:pt>
    <dgm:pt modelId="{D1369577-EC9B-934F-8531-CD6A90A3D767}" type="pres">
      <dgm:prSet presAssocID="{E1C36477-3715-9B45-AC14-5F71EADD7014}" presName="parTxOnly" presStyleLbl="node1" presStyleIdx="0" presStyleCnt="3">
        <dgm:presLayoutVars>
          <dgm:chMax val="0"/>
          <dgm:chPref val="0"/>
          <dgm:bulletEnabled val="1"/>
        </dgm:presLayoutVars>
      </dgm:prSet>
      <dgm:spPr/>
    </dgm:pt>
    <dgm:pt modelId="{DACDE36A-AA22-424C-BACB-1C0BB62F5F6D}" type="pres">
      <dgm:prSet presAssocID="{C46FD3AF-5C51-5945-8BA7-199631C35B32}" presName="parTxOnlySpace" presStyleCnt="0"/>
      <dgm:spPr/>
    </dgm:pt>
    <dgm:pt modelId="{164DA58B-7EE9-FC4D-AEE8-FD0673256FDF}" type="pres">
      <dgm:prSet presAssocID="{082186F2-40F4-5D4C-811A-30B6EFAE64E0}" presName="parTxOnly" presStyleLbl="node1" presStyleIdx="1" presStyleCnt="3">
        <dgm:presLayoutVars>
          <dgm:chMax val="0"/>
          <dgm:chPref val="0"/>
          <dgm:bulletEnabled val="1"/>
        </dgm:presLayoutVars>
      </dgm:prSet>
      <dgm:spPr/>
    </dgm:pt>
    <dgm:pt modelId="{4BE4CC7D-46C1-EC48-A28F-EA3423B53A26}" type="pres">
      <dgm:prSet presAssocID="{53C17ED3-31E4-144C-BD83-97049AB09798}" presName="parTxOnlySpace" presStyleCnt="0"/>
      <dgm:spPr/>
    </dgm:pt>
    <dgm:pt modelId="{5F876772-B122-6245-ADC1-F05F8FD207A6}" type="pres">
      <dgm:prSet presAssocID="{9D27558B-14A8-0B46-AD67-5D05B0320CA0}" presName="parTxOnly" presStyleLbl="node1" presStyleIdx="2" presStyleCnt="3">
        <dgm:presLayoutVars>
          <dgm:chMax val="0"/>
          <dgm:chPref val="0"/>
          <dgm:bulletEnabled val="1"/>
        </dgm:presLayoutVars>
      </dgm:prSet>
      <dgm:spPr/>
    </dgm:pt>
  </dgm:ptLst>
  <dgm:cxnLst>
    <dgm:cxn modelId="{57E02327-D84D-3A48-9924-0A9B4839C712}" srcId="{CD6C3B2B-0DCA-B14B-934D-D077D9FB727B}" destId="{9D27558B-14A8-0B46-AD67-5D05B0320CA0}" srcOrd="2" destOrd="0" parTransId="{0378260B-C829-7C42-BBC9-C873B2C83D7D}" sibTransId="{BE4AE7F1-5785-BB43-80F4-0ED1F81609DD}"/>
    <dgm:cxn modelId="{BFDD7B7E-B470-DF46-A9B5-C725CAFC8FAB}" type="presOf" srcId="{E1C36477-3715-9B45-AC14-5F71EADD7014}" destId="{D1369577-EC9B-934F-8531-CD6A90A3D767}" srcOrd="0" destOrd="0" presId="urn:microsoft.com/office/officeart/2005/8/layout/chevron1"/>
    <dgm:cxn modelId="{87F0879B-7A72-E04E-B1A1-38D05BC30EBA}" type="presOf" srcId="{082186F2-40F4-5D4C-811A-30B6EFAE64E0}" destId="{164DA58B-7EE9-FC4D-AEE8-FD0673256FDF}" srcOrd="0" destOrd="0" presId="urn:microsoft.com/office/officeart/2005/8/layout/chevron1"/>
    <dgm:cxn modelId="{D1DDADB7-E823-A245-B4FA-0FB9E2018910}" srcId="{CD6C3B2B-0DCA-B14B-934D-D077D9FB727B}" destId="{082186F2-40F4-5D4C-811A-30B6EFAE64E0}" srcOrd="1" destOrd="0" parTransId="{2AE67384-F1FD-B541-B461-ABD38499BC3B}" sibTransId="{53C17ED3-31E4-144C-BD83-97049AB09798}"/>
    <dgm:cxn modelId="{5BC5D5D1-5173-0645-A9D4-AFF8F58B882E}" srcId="{CD6C3B2B-0DCA-B14B-934D-D077D9FB727B}" destId="{E1C36477-3715-9B45-AC14-5F71EADD7014}" srcOrd="0" destOrd="0" parTransId="{627F4C72-31DB-974C-9FF8-FF6B0FC7B3D6}" sibTransId="{C46FD3AF-5C51-5945-8BA7-199631C35B32}"/>
    <dgm:cxn modelId="{7BBDB8E4-DC9E-2D4F-B61B-1D1ACEF7841A}" type="presOf" srcId="{9D27558B-14A8-0B46-AD67-5D05B0320CA0}" destId="{5F876772-B122-6245-ADC1-F05F8FD207A6}" srcOrd="0" destOrd="0" presId="urn:microsoft.com/office/officeart/2005/8/layout/chevron1"/>
    <dgm:cxn modelId="{6AF148EA-0384-FF41-96CD-95AD97DB9285}" type="presOf" srcId="{CD6C3B2B-0DCA-B14B-934D-D077D9FB727B}" destId="{3FE1F852-91F7-A945-BFF3-25AF5BBA1B38}" srcOrd="0" destOrd="0" presId="urn:microsoft.com/office/officeart/2005/8/layout/chevron1"/>
    <dgm:cxn modelId="{C3E1B2F1-2875-A94B-AB6E-D055AD82C943}" type="presParOf" srcId="{3FE1F852-91F7-A945-BFF3-25AF5BBA1B38}" destId="{D1369577-EC9B-934F-8531-CD6A90A3D767}" srcOrd="0" destOrd="0" presId="urn:microsoft.com/office/officeart/2005/8/layout/chevron1"/>
    <dgm:cxn modelId="{93A2BA62-561D-414B-8008-4873E7CFA9A8}" type="presParOf" srcId="{3FE1F852-91F7-A945-BFF3-25AF5BBA1B38}" destId="{DACDE36A-AA22-424C-BACB-1C0BB62F5F6D}" srcOrd="1" destOrd="0" presId="urn:microsoft.com/office/officeart/2005/8/layout/chevron1"/>
    <dgm:cxn modelId="{88A26EEC-4322-2744-8424-00FB0C3D2AB2}" type="presParOf" srcId="{3FE1F852-91F7-A945-BFF3-25AF5BBA1B38}" destId="{164DA58B-7EE9-FC4D-AEE8-FD0673256FDF}" srcOrd="2" destOrd="0" presId="urn:microsoft.com/office/officeart/2005/8/layout/chevron1"/>
    <dgm:cxn modelId="{503029BF-01B5-3C4C-872C-1F44DAC4C0E3}" type="presParOf" srcId="{3FE1F852-91F7-A945-BFF3-25AF5BBA1B38}" destId="{4BE4CC7D-46C1-EC48-A28F-EA3423B53A26}" srcOrd="3" destOrd="0" presId="urn:microsoft.com/office/officeart/2005/8/layout/chevron1"/>
    <dgm:cxn modelId="{BCB8C7A2-B820-4D40-B988-0FB4521DD80C}" type="presParOf" srcId="{3FE1F852-91F7-A945-BFF3-25AF5BBA1B38}" destId="{5F876772-B122-6245-ADC1-F05F8FD207A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69577-EC9B-934F-8531-CD6A90A3D767}">
      <dsp:nvSpPr>
        <dsp:cNvPr id="0" name=""/>
        <dsp:cNvSpPr/>
      </dsp:nvSpPr>
      <dsp:spPr>
        <a:xfrm>
          <a:off x="2381" y="2129102"/>
          <a:ext cx="2901156" cy="116046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Specification of effects</a:t>
          </a:r>
        </a:p>
      </dsp:txBody>
      <dsp:txXfrm>
        <a:off x="582612" y="2129102"/>
        <a:ext cx="1740694" cy="1160462"/>
      </dsp:txXfrm>
    </dsp:sp>
    <dsp:sp modelId="{164DA58B-7EE9-FC4D-AEE8-FD0673256FDF}">
      <dsp:nvSpPr>
        <dsp:cNvPr id="0" name=""/>
        <dsp:cNvSpPr/>
      </dsp:nvSpPr>
      <dsp:spPr>
        <a:xfrm>
          <a:off x="2613421" y="2129102"/>
          <a:ext cx="2901156" cy="116046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Flow analysis</a:t>
          </a:r>
          <a:endParaRPr lang="en-US" sz="2400" kern="1200" dirty="0"/>
        </a:p>
      </dsp:txBody>
      <dsp:txXfrm>
        <a:off x="3193652" y="2129102"/>
        <a:ext cx="1740694" cy="1160462"/>
      </dsp:txXfrm>
    </dsp:sp>
    <dsp:sp modelId="{5F876772-B122-6245-ADC1-F05F8FD207A6}">
      <dsp:nvSpPr>
        <dsp:cNvPr id="0" name=""/>
        <dsp:cNvSpPr/>
      </dsp:nvSpPr>
      <dsp:spPr>
        <a:xfrm>
          <a:off x="5224462" y="2129102"/>
          <a:ext cx="2901156" cy="116046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Program implements specification</a:t>
          </a:r>
        </a:p>
      </dsp:txBody>
      <dsp:txXfrm>
        <a:off x="5804693" y="2129102"/>
        <a:ext cx="1740694" cy="11604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69577-EC9B-934F-8531-CD6A90A3D767}">
      <dsp:nvSpPr>
        <dsp:cNvPr id="0" name=""/>
        <dsp:cNvSpPr/>
      </dsp:nvSpPr>
      <dsp:spPr>
        <a:xfrm>
          <a:off x="2381" y="2129102"/>
          <a:ext cx="2901156" cy="116046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Specification of properties</a:t>
          </a:r>
        </a:p>
      </dsp:txBody>
      <dsp:txXfrm>
        <a:off x="582612" y="2129102"/>
        <a:ext cx="1740694" cy="1160462"/>
      </dsp:txXfrm>
    </dsp:sp>
    <dsp:sp modelId="{164DA58B-7EE9-FC4D-AEE8-FD0673256FDF}">
      <dsp:nvSpPr>
        <dsp:cNvPr id="0" name=""/>
        <dsp:cNvSpPr/>
      </dsp:nvSpPr>
      <dsp:spPr>
        <a:xfrm>
          <a:off x="2613421" y="2129102"/>
          <a:ext cx="2901156" cy="116046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a:t>Proof</a:t>
          </a:r>
          <a:endParaRPr lang="en-US" sz="2400" kern="1200" dirty="0"/>
        </a:p>
      </dsp:txBody>
      <dsp:txXfrm>
        <a:off x="3193652" y="2129102"/>
        <a:ext cx="1740694" cy="1160462"/>
      </dsp:txXfrm>
    </dsp:sp>
    <dsp:sp modelId="{5F876772-B122-6245-ADC1-F05F8FD207A6}">
      <dsp:nvSpPr>
        <dsp:cNvPr id="0" name=""/>
        <dsp:cNvSpPr/>
      </dsp:nvSpPr>
      <dsp:spPr>
        <a:xfrm>
          <a:off x="5224462" y="2129102"/>
          <a:ext cx="2901156" cy="1160462"/>
        </a:xfrm>
        <a:prstGeom prst="chevron">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6012" tIns="32004" rIns="32004" bIns="32004" numCol="1" spcCol="1270" anchor="ctr" anchorCtr="0">
          <a:noAutofit/>
        </a:bodyPr>
        <a:lstStyle/>
        <a:p>
          <a:pPr marL="0" lvl="0" indent="0" algn="ctr" defTabSz="1066800">
            <a:lnSpc>
              <a:spcPct val="90000"/>
            </a:lnSpc>
            <a:spcBef>
              <a:spcPct val="0"/>
            </a:spcBef>
            <a:spcAft>
              <a:spcPct val="35000"/>
            </a:spcAft>
            <a:buNone/>
          </a:pPr>
          <a:r>
            <a:rPr lang="en-US" sz="2400" kern="1200" dirty="0"/>
            <a:t>Program implements specification</a:t>
          </a:r>
        </a:p>
      </dsp:txBody>
      <dsp:txXfrm>
        <a:off x="5804693" y="2129102"/>
        <a:ext cx="1740694" cy="1160462"/>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989CD-AA53-F542-A448-963F82722045}" type="datetimeFigureOut">
              <a:rPr lang="en-US" smtClean="0"/>
              <a:t>7/19/18</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lang="fr-FR"/>
              <a:t>Modifier les styles du texte du masque
Deuxième niveau
Troisième niveau
Quatrième niveau
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D8DD9E-BAD5-D64B-A812-3E23DBE53AD8}" type="slidenum">
              <a:rPr lang="en-US" smtClean="0"/>
              <a:t>‹N°›</a:t>
            </a:fld>
            <a:endParaRPr lang="en-US"/>
          </a:p>
        </p:txBody>
      </p:sp>
    </p:spTree>
    <p:extLst>
      <p:ext uri="{BB962C8B-B14F-4D97-AF65-F5344CB8AC3E}">
        <p14:creationId xmlns:p14="http://schemas.microsoft.com/office/powerpoint/2010/main" val="14723704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Ghost code is a feature available in most languages allowing program proof. It allows to write code which does not affect normal execution of the program.  If ghost code is removed by hand, the program will still have the same expected behavior. It is used as instrumentation to monitor the execution, and cause abortion in case of unexpected behavior.</a:t>
            </a:r>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17</a:t>
            </a:fld>
            <a:endParaRPr lang="en-US"/>
          </a:p>
        </p:txBody>
      </p:sp>
    </p:spTree>
    <p:extLst>
      <p:ext uri="{BB962C8B-B14F-4D97-AF65-F5344CB8AC3E}">
        <p14:creationId xmlns:p14="http://schemas.microsoft.com/office/powerpoint/2010/main" val="3874617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18</a:t>
            </a:fld>
            <a:endParaRPr lang="en-US"/>
          </a:p>
        </p:txBody>
      </p:sp>
    </p:spTree>
    <p:extLst>
      <p:ext uri="{BB962C8B-B14F-4D97-AF65-F5344CB8AC3E}">
        <p14:creationId xmlns:p14="http://schemas.microsoft.com/office/powerpoint/2010/main" val="24051466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19</a:t>
            </a:fld>
            <a:endParaRPr lang="en-US"/>
          </a:p>
        </p:txBody>
      </p:sp>
    </p:spTree>
    <p:extLst>
      <p:ext uri="{BB962C8B-B14F-4D97-AF65-F5344CB8AC3E}">
        <p14:creationId xmlns:p14="http://schemas.microsoft.com/office/powerpoint/2010/main" val="2016847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20</a:t>
            </a:fld>
            <a:endParaRPr lang="en-US"/>
          </a:p>
        </p:txBody>
      </p:sp>
    </p:spTree>
    <p:extLst>
      <p:ext uri="{BB962C8B-B14F-4D97-AF65-F5344CB8AC3E}">
        <p14:creationId xmlns:p14="http://schemas.microsoft.com/office/powerpoint/2010/main" val="9896822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Ghost functions can be used to factor out expression is contracts</a:t>
            </a:r>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25</a:t>
            </a:fld>
            <a:endParaRPr lang="en-US"/>
          </a:p>
        </p:txBody>
      </p:sp>
    </p:spTree>
    <p:extLst>
      <p:ext uri="{BB962C8B-B14F-4D97-AF65-F5344CB8AC3E}">
        <p14:creationId xmlns:p14="http://schemas.microsoft.com/office/powerpoint/2010/main" val="8193292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26</a:t>
            </a:fld>
            <a:endParaRPr lang="en-US"/>
          </a:p>
        </p:txBody>
      </p:sp>
    </p:spTree>
    <p:extLst>
      <p:ext uri="{BB962C8B-B14F-4D97-AF65-F5344CB8AC3E}">
        <p14:creationId xmlns:p14="http://schemas.microsoft.com/office/powerpoint/2010/main" val="2052371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28</a:t>
            </a:fld>
            <a:endParaRPr lang="en-US"/>
          </a:p>
        </p:txBody>
      </p:sp>
    </p:spTree>
    <p:extLst>
      <p:ext uri="{BB962C8B-B14F-4D97-AF65-F5344CB8AC3E}">
        <p14:creationId xmlns:p14="http://schemas.microsoft.com/office/powerpoint/2010/main" val="962228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9E06911-4306-4B4E-A6E1-66BF5B70FFB0}"/>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endParaRPr lang="en-US"/>
          </a:p>
        </p:txBody>
      </p:sp>
      <p:sp>
        <p:nvSpPr>
          <p:cNvPr id="3" name="Sous-titre 2">
            <a:extLst>
              <a:ext uri="{FF2B5EF4-FFF2-40B4-BE49-F238E27FC236}">
                <a16:creationId xmlns:a16="http://schemas.microsoft.com/office/drawing/2014/main" id="{54C196DE-7882-D54D-B77C-F8B903BF313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a:p>
        </p:txBody>
      </p:sp>
      <p:sp>
        <p:nvSpPr>
          <p:cNvPr id="4" name="Espace réservé de la date 3">
            <a:extLst>
              <a:ext uri="{FF2B5EF4-FFF2-40B4-BE49-F238E27FC236}">
                <a16:creationId xmlns:a16="http://schemas.microsoft.com/office/drawing/2014/main" id="{857B17D2-6555-E945-A310-55EE797716FD}"/>
              </a:ext>
            </a:extLst>
          </p:cNvPr>
          <p:cNvSpPr>
            <a:spLocks noGrp="1"/>
          </p:cNvSpPr>
          <p:nvPr>
            <p:ph type="dt" sz="half" idx="10"/>
          </p:nvPr>
        </p:nvSpPr>
        <p:spPr/>
        <p:txBody>
          <a:bodyPr/>
          <a:lstStyle/>
          <a:p>
            <a:fld id="{60D5B56A-9559-B14B-8C71-81B2FF1908BF}" type="datetime1">
              <a:rPr lang="fr-FR" smtClean="0"/>
              <a:t>19/07/2018</a:t>
            </a:fld>
            <a:endParaRPr lang="en-US"/>
          </a:p>
        </p:txBody>
      </p:sp>
      <p:sp>
        <p:nvSpPr>
          <p:cNvPr id="5" name="Espace réservé du pied de page 4">
            <a:extLst>
              <a:ext uri="{FF2B5EF4-FFF2-40B4-BE49-F238E27FC236}">
                <a16:creationId xmlns:a16="http://schemas.microsoft.com/office/drawing/2014/main" id="{4D2E8731-F868-ED43-80C1-B3DC5A21E0A2}"/>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B49F938D-9A61-E14D-B479-03F0E6A92DC7}"/>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4180423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665E0B5-EA18-C244-A783-199359068FCB}"/>
              </a:ext>
            </a:extLst>
          </p:cNvPr>
          <p:cNvSpPr>
            <a:spLocks noGrp="1"/>
          </p:cNvSpPr>
          <p:nvPr>
            <p:ph type="title"/>
          </p:nvPr>
        </p:nvSpPr>
        <p:spPr/>
        <p:txBody>
          <a:bodyPr/>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5182209B-FE13-6D4C-9158-D944EAA87FC2}"/>
              </a:ext>
            </a:extLst>
          </p:cNvPr>
          <p:cNvSpPr>
            <a:spLocks noGrp="1"/>
          </p:cNvSpPr>
          <p:nvPr>
            <p:ph type="body" orient="vert" idx="1"/>
          </p:nvPr>
        </p:nvSpPr>
        <p:spPr/>
        <p:txBody>
          <a:bodyPr vert="eaVert"/>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0708735B-FA5C-1C45-AF3D-4FFCB8660FC7}"/>
              </a:ext>
            </a:extLst>
          </p:cNvPr>
          <p:cNvSpPr>
            <a:spLocks noGrp="1"/>
          </p:cNvSpPr>
          <p:nvPr>
            <p:ph type="dt" sz="half" idx="10"/>
          </p:nvPr>
        </p:nvSpPr>
        <p:spPr/>
        <p:txBody>
          <a:bodyPr/>
          <a:lstStyle/>
          <a:p>
            <a:fld id="{09FBA466-4215-4A47-BEEC-16F7507FDFC7}" type="datetime1">
              <a:rPr lang="fr-FR" smtClean="0"/>
              <a:t>19/07/2018</a:t>
            </a:fld>
            <a:endParaRPr lang="en-US"/>
          </a:p>
        </p:txBody>
      </p:sp>
      <p:sp>
        <p:nvSpPr>
          <p:cNvPr id="5" name="Espace réservé du pied de page 4">
            <a:extLst>
              <a:ext uri="{FF2B5EF4-FFF2-40B4-BE49-F238E27FC236}">
                <a16:creationId xmlns:a16="http://schemas.microsoft.com/office/drawing/2014/main" id="{2CE6151E-1661-1F4F-AE0C-69DED09E3731}"/>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E011CAA7-723B-2A4F-B6DF-A1037A80C5C6}"/>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3204316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E552F587-28A6-BC4C-9B6A-45F5F0C18C37}"/>
              </a:ext>
            </a:extLst>
          </p:cNvPr>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a:extLst>
              <a:ext uri="{FF2B5EF4-FFF2-40B4-BE49-F238E27FC236}">
                <a16:creationId xmlns:a16="http://schemas.microsoft.com/office/drawing/2014/main" id="{7EA86F3E-A90C-8C49-877B-C2FF8CF41DD6}"/>
              </a:ext>
            </a:extLst>
          </p:cNvPr>
          <p:cNvSpPr>
            <a:spLocks noGrp="1"/>
          </p:cNvSpPr>
          <p:nvPr>
            <p:ph type="body" orient="vert" idx="1"/>
          </p:nvPr>
        </p:nvSpPr>
        <p:spPr>
          <a:xfrm>
            <a:off x="838200" y="365125"/>
            <a:ext cx="7734300" cy="5811838"/>
          </a:xfrm>
        </p:spPr>
        <p:txBody>
          <a:bodyPr vert="eaVert"/>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B2963886-C6F4-7C49-A9A1-6DBE9EC05B28}"/>
              </a:ext>
            </a:extLst>
          </p:cNvPr>
          <p:cNvSpPr>
            <a:spLocks noGrp="1"/>
          </p:cNvSpPr>
          <p:nvPr>
            <p:ph type="dt" sz="half" idx="10"/>
          </p:nvPr>
        </p:nvSpPr>
        <p:spPr/>
        <p:txBody>
          <a:bodyPr/>
          <a:lstStyle/>
          <a:p>
            <a:fld id="{91090A5D-BD1D-834F-A883-316339587518}" type="datetime1">
              <a:rPr lang="fr-FR" smtClean="0"/>
              <a:t>19/07/2018</a:t>
            </a:fld>
            <a:endParaRPr lang="en-US"/>
          </a:p>
        </p:txBody>
      </p:sp>
      <p:sp>
        <p:nvSpPr>
          <p:cNvPr id="5" name="Espace réservé du pied de page 4">
            <a:extLst>
              <a:ext uri="{FF2B5EF4-FFF2-40B4-BE49-F238E27FC236}">
                <a16:creationId xmlns:a16="http://schemas.microsoft.com/office/drawing/2014/main" id="{4B022ECA-606F-9F4B-89BA-0A429916370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87ED13AC-F0C8-5747-A3FB-EB2A780A7911}"/>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19180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D6E958-0C22-464F-8416-C61DE2FE904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C67E8CD9-835E-E041-83DB-A4DCF83922FC}"/>
              </a:ext>
            </a:extLst>
          </p:cNvPr>
          <p:cNvSpPr>
            <a:spLocks noGrp="1"/>
          </p:cNvSpPr>
          <p:nvPr>
            <p:ph idx="1"/>
          </p:nvPr>
        </p:nvSpPr>
        <p:spPr/>
        <p:txBody>
          <a:bodyPr/>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302B1BF1-334F-D24A-9086-76FF2A2158AE}"/>
              </a:ext>
            </a:extLst>
          </p:cNvPr>
          <p:cNvSpPr>
            <a:spLocks noGrp="1"/>
          </p:cNvSpPr>
          <p:nvPr>
            <p:ph type="dt" sz="half" idx="10"/>
          </p:nvPr>
        </p:nvSpPr>
        <p:spPr/>
        <p:txBody>
          <a:bodyPr/>
          <a:lstStyle/>
          <a:p>
            <a:fld id="{02A90380-F5EE-D444-9B1F-86BF25547C89}" type="datetime1">
              <a:rPr lang="fr-FR" smtClean="0"/>
              <a:t>19/07/2018</a:t>
            </a:fld>
            <a:endParaRPr lang="en-US"/>
          </a:p>
        </p:txBody>
      </p:sp>
      <p:sp>
        <p:nvSpPr>
          <p:cNvPr id="5" name="Espace réservé du pied de page 4">
            <a:extLst>
              <a:ext uri="{FF2B5EF4-FFF2-40B4-BE49-F238E27FC236}">
                <a16:creationId xmlns:a16="http://schemas.microsoft.com/office/drawing/2014/main" id="{09523EBD-3A75-904E-B116-07772AC700BD}"/>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18E83E47-DAD0-1441-80B5-E21779341475}"/>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3449520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38031DA-4215-CF4C-A506-78A8835FC3B6}"/>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endParaRPr lang="en-US"/>
          </a:p>
        </p:txBody>
      </p:sp>
      <p:sp>
        <p:nvSpPr>
          <p:cNvPr id="3" name="Espace réservé du texte 2">
            <a:extLst>
              <a:ext uri="{FF2B5EF4-FFF2-40B4-BE49-F238E27FC236}">
                <a16:creationId xmlns:a16="http://schemas.microsoft.com/office/drawing/2014/main" id="{B1BE127F-C643-A542-A7D1-6E3D94D3AF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8F02D286-82CC-DC49-BE0F-76F010EC4200}"/>
              </a:ext>
            </a:extLst>
          </p:cNvPr>
          <p:cNvSpPr>
            <a:spLocks noGrp="1"/>
          </p:cNvSpPr>
          <p:nvPr>
            <p:ph type="dt" sz="half" idx="10"/>
          </p:nvPr>
        </p:nvSpPr>
        <p:spPr/>
        <p:txBody>
          <a:bodyPr/>
          <a:lstStyle/>
          <a:p>
            <a:fld id="{D836D2EC-B979-FC4F-8BCD-2B71822F27D7}" type="datetime1">
              <a:rPr lang="fr-FR" smtClean="0"/>
              <a:t>19/07/2018</a:t>
            </a:fld>
            <a:endParaRPr lang="en-US"/>
          </a:p>
        </p:txBody>
      </p:sp>
      <p:sp>
        <p:nvSpPr>
          <p:cNvPr id="5" name="Espace réservé du pied de page 4">
            <a:extLst>
              <a:ext uri="{FF2B5EF4-FFF2-40B4-BE49-F238E27FC236}">
                <a16:creationId xmlns:a16="http://schemas.microsoft.com/office/drawing/2014/main" id="{F0A2178A-5C99-C449-A9E9-2D3517F7CDF7}"/>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5F106867-8541-064F-8EC4-D3A2F4FD1B75}"/>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3383902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CA4439-5337-8442-8F2C-97EE591967F0}"/>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94D70E3A-81EB-1442-8A36-3B91B77C6F65}"/>
              </a:ext>
            </a:extLst>
          </p:cNvPr>
          <p:cNvSpPr>
            <a:spLocks noGrp="1"/>
          </p:cNvSpPr>
          <p:nvPr>
            <p:ph sz="half" idx="1"/>
          </p:nvPr>
        </p:nvSpPr>
        <p:spPr>
          <a:xfrm>
            <a:off x="838200" y="1825625"/>
            <a:ext cx="5181600" cy="4351338"/>
          </a:xfrm>
        </p:spPr>
        <p:txBody>
          <a:bodyPr/>
          <a:lstStyle/>
          <a:p>
            <a:r>
              <a:rPr lang="fr-FR"/>
              <a:t>Modifier les styles du texte du masque
Deuxième niveau
Troisième niveau
Quatrième niveau
Cinquième niveau</a:t>
            </a:r>
            <a:endParaRPr lang="en-US"/>
          </a:p>
        </p:txBody>
      </p:sp>
      <p:sp>
        <p:nvSpPr>
          <p:cNvPr id="4" name="Espace réservé du contenu 3">
            <a:extLst>
              <a:ext uri="{FF2B5EF4-FFF2-40B4-BE49-F238E27FC236}">
                <a16:creationId xmlns:a16="http://schemas.microsoft.com/office/drawing/2014/main" id="{DA342B1F-0DA3-F146-B2A1-D8B24F96F054}"/>
              </a:ext>
            </a:extLst>
          </p:cNvPr>
          <p:cNvSpPr>
            <a:spLocks noGrp="1"/>
          </p:cNvSpPr>
          <p:nvPr>
            <p:ph sz="half" idx="2"/>
          </p:nvPr>
        </p:nvSpPr>
        <p:spPr>
          <a:xfrm>
            <a:off x="6172200" y="1825625"/>
            <a:ext cx="5181600" cy="4351338"/>
          </a:xfrm>
        </p:spPr>
        <p:txBody>
          <a:bodyPr/>
          <a:lstStyle/>
          <a:p>
            <a:r>
              <a:rPr lang="fr-FR"/>
              <a:t>Modifier les styles du texte du masque
Deuxième niveau
Troisième niveau
Quatrième niveau
Cinquième niveau</a:t>
            </a:r>
            <a:endParaRPr lang="en-US"/>
          </a:p>
        </p:txBody>
      </p:sp>
      <p:sp>
        <p:nvSpPr>
          <p:cNvPr id="5" name="Espace réservé de la date 4">
            <a:extLst>
              <a:ext uri="{FF2B5EF4-FFF2-40B4-BE49-F238E27FC236}">
                <a16:creationId xmlns:a16="http://schemas.microsoft.com/office/drawing/2014/main" id="{6E59D3C5-AC11-3841-83AC-2F8A1960310C}"/>
              </a:ext>
            </a:extLst>
          </p:cNvPr>
          <p:cNvSpPr>
            <a:spLocks noGrp="1"/>
          </p:cNvSpPr>
          <p:nvPr>
            <p:ph type="dt" sz="half" idx="10"/>
          </p:nvPr>
        </p:nvSpPr>
        <p:spPr/>
        <p:txBody>
          <a:bodyPr/>
          <a:lstStyle/>
          <a:p>
            <a:fld id="{0BEA75BC-AB3F-BC49-9E7A-68A6AC0D56AE}" type="datetime1">
              <a:rPr lang="fr-FR" smtClean="0"/>
              <a:t>19/07/2018</a:t>
            </a:fld>
            <a:endParaRPr lang="en-US"/>
          </a:p>
        </p:txBody>
      </p:sp>
      <p:sp>
        <p:nvSpPr>
          <p:cNvPr id="6" name="Espace réservé du pied de page 5">
            <a:extLst>
              <a:ext uri="{FF2B5EF4-FFF2-40B4-BE49-F238E27FC236}">
                <a16:creationId xmlns:a16="http://schemas.microsoft.com/office/drawing/2014/main" id="{7368F873-02AD-7F4F-BDE3-B555819DB11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A509D718-851B-7941-B814-5858B76BBD42}"/>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2878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50157B-FECB-D444-9083-0E0A04071F3D}"/>
              </a:ext>
            </a:extLst>
          </p:cNvPr>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D2639D8E-514D-774E-A48A-31961872838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endParaRPr lang="en-US"/>
          </a:p>
        </p:txBody>
      </p:sp>
      <p:sp>
        <p:nvSpPr>
          <p:cNvPr id="4" name="Espace réservé du contenu 3">
            <a:extLst>
              <a:ext uri="{FF2B5EF4-FFF2-40B4-BE49-F238E27FC236}">
                <a16:creationId xmlns:a16="http://schemas.microsoft.com/office/drawing/2014/main" id="{A4841DA0-FC39-0D41-ABD3-6A7CDB409D6A}"/>
              </a:ext>
            </a:extLst>
          </p:cNvPr>
          <p:cNvSpPr>
            <a:spLocks noGrp="1"/>
          </p:cNvSpPr>
          <p:nvPr>
            <p:ph sz="half" idx="2"/>
          </p:nvPr>
        </p:nvSpPr>
        <p:spPr>
          <a:xfrm>
            <a:off x="839788" y="2505075"/>
            <a:ext cx="5157787" cy="3684588"/>
          </a:xfrm>
        </p:spPr>
        <p:txBody>
          <a:bodyPr/>
          <a:lstStyle/>
          <a:p>
            <a:r>
              <a:rPr lang="fr-FR"/>
              <a:t>Modifier les styles du texte du masque
Deuxième niveau
Troisième niveau
Quatrième niveau
Cinquième niveau</a:t>
            </a:r>
            <a:endParaRPr lang="en-US"/>
          </a:p>
        </p:txBody>
      </p:sp>
      <p:sp>
        <p:nvSpPr>
          <p:cNvPr id="5" name="Espace réservé du texte 4">
            <a:extLst>
              <a:ext uri="{FF2B5EF4-FFF2-40B4-BE49-F238E27FC236}">
                <a16:creationId xmlns:a16="http://schemas.microsoft.com/office/drawing/2014/main" id="{77D6D5BD-8F96-4D46-A238-63536052A8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fr-FR"/>
              <a:t>Modifier les styles du texte du masque
Deuxième niveau
Troisième niveau
Quatrième niveau
Cinquième niveau</a:t>
            </a:r>
            <a:endParaRPr lang="en-US"/>
          </a:p>
        </p:txBody>
      </p:sp>
      <p:sp>
        <p:nvSpPr>
          <p:cNvPr id="6" name="Espace réservé du contenu 5">
            <a:extLst>
              <a:ext uri="{FF2B5EF4-FFF2-40B4-BE49-F238E27FC236}">
                <a16:creationId xmlns:a16="http://schemas.microsoft.com/office/drawing/2014/main" id="{00A00027-EA8A-314F-9E7A-E62098D71C94}"/>
              </a:ext>
            </a:extLst>
          </p:cNvPr>
          <p:cNvSpPr>
            <a:spLocks noGrp="1"/>
          </p:cNvSpPr>
          <p:nvPr>
            <p:ph sz="quarter" idx="4"/>
          </p:nvPr>
        </p:nvSpPr>
        <p:spPr>
          <a:xfrm>
            <a:off x="6172200" y="2505075"/>
            <a:ext cx="5183188" cy="3684588"/>
          </a:xfrm>
        </p:spPr>
        <p:txBody>
          <a:bodyPr/>
          <a:lstStyle/>
          <a:p>
            <a:r>
              <a:rPr lang="fr-FR"/>
              <a:t>Modifier les styles du texte du masque
Deuxième niveau
Troisième niveau
Quatrième niveau
Cinquième niveau</a:t>
            </a:r>
            <a:endParaRPr lang="en-US"/>
          </a:p>
        </p:txBody>
      </p:sp>
      <p:sp>
        <p:nvSpPr>
          <p:cNvPr id="7" name="Espace réservé de la date 6">
            <a:extLst>
              <a:ext uri="{FF2B5EF4-FFF2-40B4-BE49-F238E27FC236}">
                <a16:creationId xmlns:a16="http://schemas.microsoft.com/office/drawing/2014/main" id="{149B034B-68E9-6947-9CFE-268F960286A4}"/>
              </a:ext>
            </a:extLst>
          </p:cNvPr>
          <p:cNvSpPr>
            <a:spLocks noGrp="1"/>
          </p:cNvSpPr>
          <p:nvPr>
            <p:ph type="dt" sz="half" idx="10"/>
          </p:nvPr>
        </p:nvSpPr>
        <p:spPr/>
        <p:txBody>
          <a:bodyPr/>
          <a:lstStyle/>
          <a:p>
            <a:fld id="{B5DC07D3-BEE2-8D4C-93AD-2BF9195EDBAE}" type="datetime1">
              <a:rPr lang="fr-FR" smtClean="0"/>
              <a:t>19/07/2018</a:t>
            </a:fld>
            <a:endParaRPr lang="en-US"/>
          </a:p>
        </p:txBody>
      </p:sp>
      <p:sp>
        <p:nvSpPr>
          <p:cNvPr id="8" name="Espace réservé du pied de page 7">
            <a:extLst>
              <a:ext uri="{FF2B5EF4-FFF2-40B4-BE49-F238E27FC236}">
                <a16:creationId xmlns:a16="http://schemas.microsoft.com/office/drawing/2014/main" id="{F389CEF4-85AB-5C4C-8C72-1F6B24195223}"/>
              </a:ext>
            </a:extLst>
          </p:cNvPr>
          <p:cNvSpPr>
            <a:spLocks noGrp="1"/>
          </p:cNvSpPr>
          <p:nvPr>
            <p:ph type="ftr" sz="quarter" idx="11"/>
          </p:nvPr>
        </p:nvSpPr>
        <p:spPr/>
        <p:txBody>
          <a:bodyPr/>
          <a:lstStyle/>
          <a:p>
            <a:endParaRPr lang="en-US"/>
          </a:p>
        </p:txBody>
      </p:sp>
      <p:sp>
        <p:nvSpPr>
          <p:cNvPr id="9" name="Espace réservé du numéro de diapositive 8">
            <a:extLst>
              <a:ext uri="{FF2B5EF4-FFF2-40B4-BE49-F238E27FC236}">
                <a16:creationId xmlns:a16="http://schemas.microsoft.com/office/drawing/2014/main" id="{84D4E6F1-FF24-8243-BD5A-63391143F8C2}"/>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3132199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F799DAE-C541-5048-ACCB-331A916083FC}"/>
              </a:ext>
            </a:extLst>
          </p:cNvPr>
          <p:cNvSpPr>
            <a:spLocks noGrp="1"/>
          </p:cNvSpPr>
          <p:nvPr>
            <p:ph type="title"/>
          </p:nvPr>
        </p:nvSpPr>
        <p:spPr/>
        <p:txBody>
          <a:bodyPr/>
          <a:lstStyle/>
          <a:p>
            <a:r>
              <a:rPr lang="fr-FR"/>
              <a:t>Modifiez le style du titre</a:t>
            </a:r>
            <a:endParaRPr lang="en-US"/>
          </a:p>
        </p:txBody>
      </p:sp>
      <p:sp>
        <p:nvSpPr>
          <p:cNvPr id="3" name="Espace réservé de la date 2">
            <a:extLst>
              <a:ext uri="{FF2B5EF4-FFF2-40B4-BE49-F238E27FC236}">
                <a16:creationId xmlns:a16="http://schemas.microsoft.com/office/drawing/2014/main" id="{19AD67CD-83CE-2E40-86AC-FE22C22F6CE7}"/>
              </a:ext>
            </a:extLst>
          </p:cNvPr>
          <p:cNvSpPr>
            <a:spLocks noGrp="1"/>
          </p:cNvSpPr>
          <p:nvPr>
            <p:ph type="dt" sz="half" idx="10"/>
          </p:nvPr>
        </p:nvSpPr>
        <p:spPr/>
        <p:txBody>
          <a:bodyPr/>
          <a:lstStyle/>
          <a:p>
            <a:fld id="{1DAD56A3-EF77-7F4F-B77D-4993E2C2FD40}" type="datetime1">
              <a:rPr lang="fr-FR" smtClean="0"/>
              <a:t>19/07/2018</a:t>
            </a:fld>
            <a:endParaRPr lang="en-US"/>
          </a:p>
        </p:txBody>
      </p:sp>
      <p:sp>
        <p:nvSpPr>
          <p:cNvPr id="4" name="Espace réservé du pied de page 3">
            <a:extLst>
              <a:ext uri="{FF2B5EF4-FFF2-40B4-BE49-F238E27FC236}">
                <a16:creationId xmlns:a16="http://schemas.microsoft.com/office/drawing/2014/main" id="{6E871E45-5056-F846-9CD1-46FED7806D24}"/>
              </a:ext>
            </a:extLst>
          </p:cNvPr>
          <p:cNvSpPr>
            <a:spLocks noGrp="1"/>
          </p:cNvSpPr>
          <p:nvPr>
            <p:ph type="ftr" sz="quarter" idx="11"/>
          </p:nvPr>
        </p:nvSpPr>
        <p:spPr/>
        <p:txBody>
          <a:bodyPr/>
          <a:lstStyle/>
          <a:p>
            <a:endParaRPr lang="en-US"/>
          </a:p>
        </p:txBody>
      </p:sp>
      <p:sp>
        <p:nvSpPr>
          <p:cNvPr id="5" name="Espace réservé du numéro de diapositive 4">
            <a:extLst>
              <a:ext uri="{FF2B5EF4-FFF2-40B4-BE49-F238E27FC236}">
                <a16:creationId xmlns:a16="http://schemas.microsoft.com/office/drawing/2014/main" id="{CF800E15-8A36-2E4F-A2F8-2D56BAF6BE52}"/>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31989535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0E36C197-5CFF-4243-928F-04A48B935EF9}"/>
              </a:ext>
            </a:extLst>
          </p:cNvPr>
          <p:cNvSpPr>
            <a:spLocks noGrp="1"/>
          </p:cNvSpPr>
          <p:nvPr>
            <p:ph type="dt" sz="half" idx="10"/>
          </p:nvPr>
        </p:nvSpPr>
        <p:spPr/>
        <p:txBody>
          <a:bodyPr/>
          <a:lstStyle/>
          <a:p>
            <a:fld id="{2BE3BC60-F93A-484D-BE93-386FCE6B6025}" type="datetime1">
              <a:rPr lang="fr-FR" smtClean="0"/>
              <a:t>19/07/2018</a:t>
            </a:fld>
            <a:endParaRPr lang="en-US"/>
          </a:p>
        </p:txBody>
      </p:sp>
      <p:sp>
        <p:nvSpPr>
          <p:cNvPr id="3" name="Espace réservé du pied de page 2">
            <a:extLst>
              <a:ext uri="{FF2B5EF4-FFF2-40B4-BE49-F238E27FC236}">
                <a16:creationId xmlns:a16="http://schemas.microsoft.com/office/drawing/2014/main" id="{66B72CA9-E4FB-B042-9E6A-651E39785FEE}"/>
              </a:ext>
            </a:extLst>
          </p:cNvPr>
          <p:cNvSpPr>
            <a:spLocks noGrp="1"/>
          </p:cNvSpPr>
          <p:nvPr>
            <p:ph type="ftr" sz="quarter" idx="11"/>
          </p:nvPr>
        </p:nvSpPr>
        <p:spPr/>
        <p:txBody>
          <a:bodyPr/>
          <a:lstStyle/>
          <a:p>
            <a:endParaRPr lang="en-US"/>
          </a:p>
        </p:txBody>
      </p:sp>
      <p:sp>
        <p:nvSpPr>
          <p:cNvPr id="4" name="Espace réservé du numéro de diapositive 3">
            <a:extLst>
              <a:ext uri="{FF2B5EF4-FFF2-40B4-BE49-F238E27FC236}">
                <a16:creationId xmlns:a16="http://schemas.microsoft.com/office/drawing/2014/main" id="{69EB3DE8-2CEB-8540-B170-8359FBB13EA3}"/>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20304062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5F20340-4DA1-D74E-BAA3-EA7C4BA2044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a:extLst>
              <a:ext uri="{FF2B5EF4-FFF2-40B4-BE49-F238E27FC236}">
                <a16:creationId xmlns:a16="http://schemas.microsoft.com/office/drawing/2014/main" id="{97B261B7-92B4-A342-A717-9A968F0BBB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fr-FR"/>
              <a:t>Modifier les styles du texte du masque
Deuxième niveau
Troisième niveau
Quatrième niveau
Cinquième niveau</a:t>
            </a:r>
            <a:endParaRPr lang="en-US"/>
          </a:p>
        </p:txBody>
      </p:sp>
      <p:sp>
        <p:nvSpPr>
          <p:cNvPr id="4" name="Espace réservé du texte 3">
            <a:extLst>
              <a:ext uri="{FF2B5EF4-FFF2-40B4-BE49-F238E27FC236}">
                <a16:creationId xmlns:a16="http://schemas.microsoft.com/office/drawing/2014/main" id="{284C8EBA-2062-7944-B8CD-AEDF67460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endParaRPr lang="en-US"/>
          </a:p>
        </p:txBody>
      </p:sp>
      <p:sp>
        <p:nvSpPr>
          <p:cNvPr id="5" name="Espace réservé de la date 4">
            <a:extLst>
              <a:ext uri="{FF2B5EF4-FFF2-40B4-BE49-F238E27FC236}">
                <a16:creationId xmlns:a16="http://schemas.microsoft.com/office/drawing/2014/main" id="{BDF25932-9FB6-414E-8734-B453F3FBB2D2}"/>
              </a:ext>
            </a:extLst>
          </p:cNvPr>
          <p:cNvSpPr>
            <a:spLocks noGrp="1"/>
          </p:cNvSpPr>
          <p:nvPr>
            <p:ph type="dt" sz="half" idx="10"/>
          </p:nvPr>
        </p:nvSpPr>
        <p:spPr/>
        <p:txBody>
          <a:bodyPr/>
          <a:lstStyle/>
          <a:p>
            <a:fld id="{92FAC71D-2716-064C-9EAD-A37ABB672017}" type="datetime1">
              <a:rPr lang="fr-FR" smtClean="0"/>
              <a:t>19/07/2018</a:t>
            </a:fld>
            <a:endParaRPr lang="en-US"/>
          </a:p>
        </p:txBody>
      </p:sp>
      <p:sp>
        <p:nvSpPr>
          <p:cNvPr id="6" name="Espace réservé du pied de page 5">
            <a:extLst>
              <a:ext uri="{FF2B5EF4-FFF2-40B4-BE49-F238E27FC236}">
                <a16:creationId xmlns:a16="http://schemas.microsoft.com/office/drawing/2014/main" id="{8C6C7A20-C1AA-704A-9785-FA0BB9C663D6}"/>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E0E0F30-B864-F946-8C8B-53B7F07D0302}"/>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40107459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D728701-9E43-964E-A515-F477820B2A70}"/>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a:extLst>
              <a:ext uri="{FF2B5EF4-FFF2-40B4-BE49-F238E27FC236}">
                <a16:creationId xmlns:a16="http://schemas.microsoft.com/office/drawing/2014/main" id="{CE93471E-C83D-DA4D-8F80-1AF0E7892E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a:extLst>
              <a:ext uri="{FF2B5EF4-FFF2-40B4-BE49-F238E27FC236}">
                <a16:creationId xmlns:a16="http://schemas.microsoft.com/office/drawing/2014/main" id="{71270955-0A0C-D74A-B80A-36CDA5E5B7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fr-FR"/>
              <a:t>Modifier les styles du texte du masque
Deuxième niveau
Troisième niveau
Quatrième niveau
Cinquième niveau</a:t>
            </a:r>
            <a:endParaRPr lang="en-US"/>
          </a:p>
        </p:txBody>
      </p:sp>
      <p:sp>
        <p:nvSpPr>
          <p:cNvPr id="5" name="Espace réservé de la date 4">
            <a:extLst>
              <a:ext uri="{FF2B5EF4-FFF2-40B4-BE49-F238E27FC236}">
                <a16:creationId xmlns:a16="http://schemas.microsoft.com/office/drawing/2014/main" id="{6FFE23EE-F111-5D45-9C3F-6FDB182634F2}"/>
              </a:ext>
            </a:extLst>
          </p:cNvPr>
          <p:cNvSpPr>
            <a:spLocks noGrp="1"/>
          </p:cNvSpPr>
          <p:nvPr>
            <p:ph type="dt" sz="half" idx="10"/>
          </p:nvPr>
        </p:nvSpPr>
        <p:spPr/>
        <p:txBody>
          <a:bodyPr/>
          <a:lstStyle/>
          <a:p>
            <a:fld id="{9B0824D5-F668-5A44-9763-3F618CFF6B9B}" type="datetime1">
              <a:rPr lang="fr-FR" smtClean="0"/>
              <a:t>19/07/2018</a:t>
            </a:fld>
            <a:endParaRPr lang="en-US"/>
          </a:p>
        </p:txBody>
      </p:sp>
      <p:sp>
        <p:nvSpPr>
          <p:cNvPr id="6" name="Espace réservé du pied de page 5">
            <a:extLst>
              <a:ext uri="{FF2B5EF4-FFF2-40B4-BE49-F238E27FC236}">
                <a16:creationId xmlns:a16="http://schemas.microsoft.com/office/drawing/2014/main" id="{FC741C96-B1AD-E04E-9A2C-EE6BB1996C0A}"/>
              </a:ext>
            </a:extLst>
          </p:cNvPr>
          <p:cNvSpPr>
            <a:spLocks noGrp="1"/>
          </p:cNvSpPr>
          <p:nvPr>
            <p:ph type="ftr" sz="quarter" idx="11"/>
          </p:nvPr>
        </p:nvSpPr>
        <p:spPr/>
        <p:txBody>
          <a:bodyPr/>
          <a:lstStyle/>
          <a:p>
            <a:endParaRPr lang="en-US"/>
          </a:p>
        </p:txBody>
      </p:sp>
      <p:sp>
        <p:nvSpPr>
          <p:cNvPr id="7" name="Espace réservé du numéro de diapositive 6">
            <a:extLst>
              <a:ext uri="{FF2B5EF4-FFF2-40B4-BE49-F238E27FC236}">
                <a16:creationId xmlns:a16="http://schemas.microsoft.com/office/drawing/2014/main" id="{ED52A2B5-1F0C-774C-A3FC-DC5EDB5B68CC}"/>
              </a:ext>
            </a:extLst>
          </p:cNvPr>
          <p:cNvSpPr>
            <a:spLocks noGrp="1"/>
          </p:cNvSpPr>
          <p:nvPr>
            <p:ph type="sldNum" sz="quarter" idx="12"/>
          </p:nvPr>
        </p:nvSpPr>
        <p:spPr/>
        <p:txBody>
          <a:bodyPr/>
          <a:lstStyle/>
          <a:p>
            <a:fld id="{E92B1909-25A8-774B-B7CA-4DB401BD0334}" type="slidenum">
              <a:rPr lang="en-US" smtClean="0"/>
              <a:t>‹N°›</a:t>
            </a:fld>
            <a:endParaRPr lang="en-US"/>
          </a:p>
        </p:txBody>
      </p:sp>
    </p:spTree>
    <p:extLst>
      <p:ext uri="{BB962C8B-B14F-4D97-AF65-F5344CB8AC3E}">
        <p14:creationId xmlns:p14="http://schemas.microsoft.com/office/powerpoint/2010/main" val="226895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7267C2D5-9AFB-2343-9E5C-DE6B161D14B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a:extLst>
              <a:ext uri="{FF2B5EF4-FFF2-40B4-BE49-F238E27FC236}">
                <a16:creationId xmlns:a16="http://schemas.microsoft.com/office/drawing/2014/main" id="{8417B603-2C49-AF45-8B44-B8C20DA7A3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r>
              <a:rPr lang="fr-FR"/>
              <a:t>Modifier les styles du texte du masque
Deuxième niveau
Troisième niveau
Quatrième niveau
Cinquième niveau</a:t>
            </a:r>
            <a:endParaRPr lang="en-US"/>
          </a:p>
        </p:txBody>
      </p:sp>
      <p:sp>
        <p:nvSpPr>
          <p:cNvPr id="4" name="Espace réservé de la date 3">
            <a:extLst>
              <a:ext uri="{FF2B5EF4-FFF2-40B4-BE49-F238E27FC236}">
                <a16:creationId xmlns:a16="http://schemas.microsoft.com/office/drawing/2014/main" id="{A10E5BA2-DE99-184E-91ED-9E37F77E83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67C609-35D0-9949-A892-E314BC1331D6}" type="datetime1">
              <a:rPr lang="fr-FR" smtClean="0"/>
              <a:t>19/07/2018</a:t>
            </a:fld>
            <a:endParaRPr lang="en-US"/>
          </a:p>
        </p:txBody>
      </p:sp>
      <p:sp>
        <p:nvSpPr>
          <p:cNvPr id="5" name="Espace réservé du pied de page 4">
            <a:extLst>
              <a:ext uri="{FF2B5EF4-FFF2-40B4-BE49-F238E27FC236}">
                <a16:creationId xmlns:a16="http://schemas.microsoft.com/office/drawing/2014/main" id="{E83DCCD6-B26C-B048-AA27-DE0520FEE7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Espace réservé du numéro de diapositive 5">
            <a:extLst>
              <a:ext uri="{FF2B5EF4-FFF2-40B4-BE49-F238E27FC236}">
                <a16:creationId xmlns:a16="http://schemas.microsoft.com/office/drawing/2014/main" id="{1AA8BCBE-A72D-1F4E-B17B-055C3B8CAEC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2B1909-25A8-774B-B7CA-4DB401BD0334}" type="slidenum">
              <a:rPr lang="en-US" smtClean="0"/>
              <a:t>‹N°›</a:t>
            </a:fld>
            <a:endParaRPr lang="en-US"/>
          </a:p>
        </p:txBody>
      </p:sp>
    </p:spTree>
    <p:extLst>
      <p:ext uri="{BB962C8B-B14F-4D97-AF65-F5344CB8AC3E}">
        <p14:creationId xmlns:p14="http://schemas.microsoft.com/office/powerpoint/2010/main" val="42024284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23.sv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 Id="rId9" Type="http://schemas.openxmlformats.org/officeDocument/2006/relationships/image" Target="../media/image23.sv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3.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4.png"/><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comments" Target="../comments/commen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comments" Target="../comments/comment2.xml"/><Relationship Id="rId4" Type="http://schemas.openxmlformats.org/officeDocument/2006/relationships/image" Target="../media/image9.jpeg"/></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9596FD-174C-0647-A99F-3F2CAC3BC737}"/>
              </a:ext>
            </a:extLst>
          </p:cNvPr>
          <p:cNvSpPr>
            <a:spLocks noGrp="1"/>
          </p:cNvSpPr>
          <p:nvPr>
            <p:ph type="ctrTitle"/>
          </p:nvPr>
        </p:nvSpPr>
        <p:spPr/>
        <p:txBody>
          <a:bodyPr>
            <a:normAutofit fontScale="90000"/>
          </a:bodyPr>
          <a:lstStyle/>
          <a:p>
            <a:r>
              <a:rPr lang="fr-FR" dirty="0" err="1"/>
              <a:t>Mostly</a:t>
            </a:r>
            <a:r>
              <a:rPr lang="fr-FR" dirty="0"/>
              <a:t> </a:t>
            </a:r>
            <a:r>
              <a:rPr lang="fr-FR" dirty="0" err="1"/>
              <a:t>harmless</a:t>
            </a:r>
            <a:r>
              <a:rPr lang="fr-FR" dirty="0"/>
              <a:t> – </a:t>
            </a:r>
            <a:br>
              <a:rPr lang="fr-FR" dirty="0"/>
            </a:br>
            <a:r>
              <a:rPr lang="fr-FR" dirty="0" err="1"/>
              <a:t>luring</a:t>
            </a:r>
            <a:r>
              <a:rPr lang="fr-FR" dirty="0"/>
              <a:t> </a:t>
            </a:r>
            <a:r>
              <a:rPr lang="fr-FR" dirty="0" err="1"/>
              <a:t>programmers</a:t>
            </a:r>
            <a:r>
              <a:rPr lang="fr-FR" dirty="0"/>
              <a:t> </a:t>
            </a:r>
            <a:r>
              <a:rPr lang="fr-FR" dirty="0" err="1"/>
              <a:t>into</a:t>
            </a:r>
            <a:r>
              <a:rPr lang="fr-FR" dirty="0"/>
              <a:t> proof </a:t>
            </a:r>
            <a:r>
              <a:rPr lang="fr-FR" dirty="0" err="1"/>
              <a:t>with</a:t>
            </a:r>
            <a:r>
              <a:rPr lang="fr-FR" dirty="0"/>
              <a:t> SPARK</a:t>
            </a:r>
            <a:endParaRPr lang="en-US" dirty="0"/>
          </a:p>
        </p:txBody>
      </p:sp>
      <p:sp>
        <p:nvSpPr>
          <p:cNvPr id="3" name="Sous-titre 2">
            <a:extLst>
              <a:ext uri="{FF2B5EF4-FFF2-40B4-BE49-F238E27FC236}">
                <a16:creationId xmlns:a16="http://schemas.microsoft.com/office/drawing/2014/main" id="{84F4BB2E-4358-AF4F-8A7D-9E289CF0491B}"/>
              </a:ext>
            </a:extLst>
          </p:cNvPr>
          <p:cNvSpPr>
            <a:spLocks noGrp="1"/>
          </p:cNvSpPr>
          <p:nvPr>
            <p:ph type="subTitle" idx="1"/>
          </p:nvPr>
        </p:nvSpPr>
        <p:spPr>
          <a:xfrm>
            <a:off x="1524000" y="3983038"/>
            <a:ext cx="9144000" cy="1655762"/>
          </a:xfrm>
        </p:spPr>
        <p:txBody>
          <a:bodyPr/>
          <a:lstStyle/>
          <a:p>
            <a:r>
              <a:rPr lang="en-US" dirty="0"/>
              <a:t>Yannick Moy – AdaCore</a:t>
            </a:r>
          </a:p>
        </p:txBody>
      </p:sp>
      <p:pic>
        <p:nvPicPr>
          <p:cNvPr id="5" name="Image 4">
            <a:extLst>
              <a:ext uri="{FF2B5EF4-FFF2-40B4-BE49-F238E27FC236}">
                <a16:creationId xmlns:a16="http://schemas.microsoft.com/office/drawing/2014/main" id="{017AA78E-95E4-4B4A-960D-9EBA240C0D27}"/>
              </a:ext>
            </a:extLst>
          </p:cNvPr>
          <p:cNvPicPr>
            <a:picLocks noChangeAspect="1"/>
          </p:cNvPicPr>
          <p:nvPr/>
        </p:nvPicPr>
        <p:blipFill>
          <a:blip r:embed="rId2"/>
          <a:stretch>
            <a:fillRect/>
          </a:stretch>
        </p:blipFill>
        <p:spPr>
          <a:xfrm>
            <a:off x="3119718" y="4740274"/>
            <a:ext cx="3657600" cy="1219200"/>
          </a:xfrm>
          <a:prstGeom prst="rect">
            <a:avLst/>
          </a:prstGeom>
        </p:spPr>
      </p:pic>
      <p:pic>
        <p:nvPicPr>
          <p:cNvPr id="6" name="Image 5">
            <a:extLst>
              <a:ext uri="{FF2B5EF4-FFF2-40B4-BE49-F238E27FC236}">
                <a16:creationId xmlns:a16="http://schemas.microsoft.com/office/drawing/2014/main" id="{846C4042-2D9F-794C-A85A-66D133F5CF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1" y="4513239"/>
            <a:ext cx="1703558" cy="1673272"/>
          </a:xfrm>
          <a:prstGeom prst="rect">
            <a:avLst/>
          </a:prstGeom>
        </p:spPr>
      </p:pic>
    </p:spTree>
    <p:extLst>
      <p:ext uri="{BB962C8B-B14F-4D97-AF65-F5344CB8AC3E}">
        <p14:creationId xmlns:p14="http://schemas.microsoft.com/office/powerpoint/2010/main" val="4150657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8A99CA-CEA3-A74D-90A9-1D98CC287228}"/>
              </a:ext>
            </a:extLst>
          </p:cNvPr>
          <p:cNvSpPr>
            <a:spLocks noGrp="1"/>
          </p:cNvSpPr>
          <p:nvPr>
            <p:ph type="title"/>
          </p:nvPr>
        </p:nvSpPr>
        <p:spPr/>
        <p:txBody>
          <a:bodyPr/>
          <a:lstStyle/>
          <a:p>
            <a:r>
              <a:rPr lang="en-US" dirty="0"/>
              <a:t>Investigating incorrect code or specification</a:t>
            </a:r>
          </a:p>
        </p:txBody>
      </p:sp>
      <p:pic>
        <p:nvPicPr>
          <p:cNvPr id="4" name="Image 3">
            <a:extLst>
              <a:ext uri="{FF2B5EF4-FFF2-40B4-BE49-F238E27FC236}">
                <a16:creationId xmlns:a16="http://schemas.microsoft.com/office/drawing/2014/main" id="{C69A71AF-766E-C64A-94DE-D69E1687BA38}"/>
              </a:ext>
            </a:extLst>
          </p:cNvPr>
          <p:cNvPicPr>
            <a:picLocks noChangeAspect="1"/>
          </p:cNvPicPr>
          <p:nvPr/>
        </p:nvPicPr>
        <p:blipFill>
          <a:blip r:embed="rId2"/>
          <a:stretch>
            <a:fillRect/>
          </a:stretch>
        </p:blipFill>
        <p:spPr>
          <a:xfrm>
            <a:off x="838200" y="2057401"/>
            <a:ext cx="7411805" cy="4070350"/>
          </a:xfrm>
          <a:prstGeom prst="rect">
            <a:avLst/>
          </a:prstGeom>
        </p:spPr>
      </p:pic>
      <p:sp>
        <p:nvSpPr>
          <p:cNvPr id="5" name="Bulle ronde 4">
            <a:extLst>
              <a:ext uri="{FF2B5EF4-FFF2-40B4-BE49-F238E27FC236}">
                <a16:creationId xmlns:a16="http://schemas.microsoft.com/office/drawing/2014/main" id="{50CFF395-A9B5-AB47-89C0-92DED9E9995C}"/>
              </a:ext>
            </a:extLst>
          </p:cNvPr>
          <p:cNvSpPr/>
          <p:nvPr/>
        </p:nvSpPr>
        <p:spPr>
          <a:xfrm>
            <a:off x="8250005" y="2057401"/>
            <a:ext cx="3775307" cy="1571625"/>
          </a:xfrm>
          <a:prstGeom prst="wedgeEllipseCallout">
            <a:avLst>
              <a:gd name="adj1" fmla="val -56114"/>
              <a:gd name="adj2" fmla="val 56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Code and specification can be executed in tests</a:t>
            </a:r>
          </a:p>
        </p:txBody>
      </p:sp>
      <p:sp>
        <p:nvSpPr>
          <p:cNvPr id="6" name="Bulle ronde 5">
            <a:extLst>
              <a:ext uri="{FF2B5EF4-FFF2-40B4-BE49-F238E27FC236}">
                <a16:creationId xmlns:a16="http://schemas.microsoft.com/office/drawing/2014/main" id="{A4E89B8A-2E09-FA41-9D3D-F4015B9F999D}"/>
              </a:ext>
            </a:extLst>
          </p:cNvPr>
          <p:cNvSpPr/>
          <p:nvPr/>
        </p:nvSpPr>
        <p:spPr>
          <a:xfrm>
            <a:off x="8416693" y="4367213"/>
            <a:ext cx="3775307" cy="1571625"/>
          </a:xfrm>
          <a:prstGeom prst="wedgeEllipseCallout">
            <a:avLst>
              <a:gd name="adj1" fmla="val -58385"/>
              <a:gd name="adj2" fmla="val -484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Failures can be investigated using debugging tools</a:t>
            </a:r>
          </a:p>
        </p:txBody>
      </p:sp>
      <p:sp>
        <p:nvSpPr>
          <p:cNvPr id="7" name="Espace réservé du numéro de diapositive 6">
            <a:extLst>
              <a:ext uri="{FF2B5EF4-FFF2-40B4-BE49-F238E27FC236}">
                <a16:creationId xmlns:a16="http://schemas.microsoft.com/office/drawing/2014/main" id="{95DF3CC8-B7AE-7543-A8E0-1B4654BD2273}"/>
              </a:ext>
            </a:extLst>
          </p:cNvPr>
          <p:cNvSpPr>
            <a:spLocks noGrp="1"/>
          </p:cNvSpPr>
          <p:nvPr>
            <p:ph type="sldNum" sz="quarter" idx="12"/>
          </p:nvPr>
        </p:nvSpPr>
        <p:spPr/>
        <p:txBody>
          <a:bodyPr/>
          <a:lstStyle/>
          <a:p>
            <a:fld id="{E92B1909-25A8-774B-B7CA-4DB401BD0334}" type="slidenum">
              <a:rPr lang="en-US" smtClean="0"/>
              <a:t>10</a:t>
            </a:fld>
            <a:endParaRPr lang="en-US"/>
          </a:p>
        </p:txBody>
      </p:sp>
    </p:spTree>
    <p:extLst>
      <p:ext uri="{BB962C8B-B14F-4D97-AF65-F5344CB8AC3E}">
        <p14:creationId xmlns:p14="http://schemas.microsoft.com/office/powerpoint/2010/main" val="3433806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1458D27-5E19-9F40-9B3B-7F8907EF5AA3}"/>
              </a:ext>
            </a:extLst>
          </p:cNvPr>
          <p:cNvSpPr>
            <a:spLocks noGrp="1"/>
          </p:cNvSpPr>
          <p:nvPr>
            <p:ph type="title"/>
          </p:nvPr>
        </p:nvSpPr>
        <p:spPr/>
        <p:txBody>
          <a:bodyPr/>
          <a:lstStyle/>
          <a:p>
            <a:r>
              <a:rPr lang="en-US" dirty="0"/>
              <a:t>Investigating missing/incomplete specification</a:t>
            </a:r>
          </a:p>
        </p:txBody>
      </p:sp>
      <p:pic>
        <p:nvPicPr>
          <p:cNvPr id="4" name="Image 3">
            <a:extLst>
              <a:ext uri="{FF2B5EF4-FFF2-40B4-BE49-F238E27FC236}">
                <a16:creationId xmlns:a16="http://schemas.microsoft.com/office/drawing/2014/main" id="{3DB50335-CDFF-A647-AFC5-6B74D2B908DE}"/>
              </a:ext>
            </a:extLst>
          </p:cNvPr>
          <p:cNvPicPr>
            <a:picLocks noChangeAspect="1"/>
          </p:cNvPicPr>
          <p:nvPr/>
        </p:nvPicPr>
        <p:blipFill>
          <a:blip r:embed="rId2"/>
          <a:stretch>
            <a:fillRect/>
          </a:stretch>
        </p:blipFill>
        <p:spPr>
          <a:xfrm>
            <a:off x="838200" y="1690688"/>
            <a:ext cx="7645400" cy="4914900"/>
          </a:xfrm>
          <a:prstGeom prst="rect">
            <a:avLst/>
          </a:prstGeom>
        </p:spPr>
      </p:pic>
      <p:sp>
        <p:nvSpPr>
          <p:cNvPr id="5" name="Bulle ronde 4">
            <a:extLst>
              <a:ext uri="{FF2B5EF4-FFF2-40B4-BE49-F238E27FC236}">
                <a16:creationId xmlns:a16="http://schemas.microsoft.com/office/drawing/2014/main" id="{BEA88E58-01F8-184C-BC14-C7A46B51C80D}"/>
              </a:ext>
            </a:extLst>
          </p:cNvPr>
          <p:cNvSpPr/>
          <p:nvPr/>
        </p:nvSpPr>
        <p:spPr>
          <a:xfrm>
            <a:off x="8250005" y="2057401"/>
            <a:ext cx="3775307" cy="1571625"/>
          </a:xfrm>
          <a:prstGeom prst="wedgeEllipseCallout">
            <a:avLst>
              <a:gd name="adj1" fmla="val -70873"/>
              <a:gd name="adj2" fmla="val 534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Counterexample trace gives values leading to error</a:t>
            </a:r>
          </a:p>
        </p:txBody>
      </p:sp>
      <p:sp>
        <p:nvSpPr>
          <p:cNvPr id="6" name="Bulle ronde 5">
            <a:extLst>
              <a:ext uri="{FF2B5EF4-FFF2-40B4-BE49-F238E27FC236}">
                <a16:creationId xmlns:a16="http://schemas.microsoft.com/office/drawing/2014/main" id="{56B0A093-C372-C448-ACD6-83D46226D326}"/>
              </a:ext>
            </a:extLst>
          </p:cNvPr>
          <p:cNvSpPr/>
          <p:nvPr/>
        </p:nvSpPr>
        <p:spPr>
          <a:xfrm>
            <a:off x="8250005" y="4168776"/>
            <a:ext cx="3775307" cy="1571625"/>
          </a:xfrm>
          <a:prstGeom prst="wedgeEllipseCallout">
            <a:avLst>
              <a:gd name="adj1" fmla="val -56114"/>
              <a:gd name="adj2" fmla="val 56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Message contains values from the counterexample</a:t>
            </a:r>
          </a:p>
        </p:txBody>
      </p:sp>
      <p:sp>
        <p:nvSpPr>
          <p:cNvPr id="7" name="Espace réservé du numéro de diapositive 6">
            <a:extLst>
              <a:ext uri="{FF2B5EF4-FFF2-40B4-BE49-F238E27FC236}">
                <a16:creationId xmlns:a16="http://schemas.microsoft.com/office/drawing/2014/main" id="{34035684-43B3-1541-BCA8-C06B5C22F5A2}"/>
              </a:ext>
            </a:extLst>
          </p:cNvPr>
          <p:cNvSpPr>
            <a:spLocks noGrp="1"/>
          </p:cNvSpPr>
          <p:nvPr>
            <p:ph type="sldNum" sz="quarter" idx="12"/>
          </p:nvPr>
        </p:nvSpPr>
        <p:spPr/>
        <p:txBody>
          <a:bodyPr/>
          <a:lstStyle/>
          <a:p>
            <a:fld id="{E92B1909-25A8-774B-B7CA-4DB401BD0334}" type="slidenum">
              <a:rPr lang="en-US" smtClean="0"/>
              <a:t>11</a:t>
            </a:fld>
            <a:endParaRPr lang="en-US"/>
          </a:p>
        </p:txBody>
      </p:sp>
    </p:spTree>
    <p:extLst>
      <p:ext uri="{BB962C8B-B14F-4D97-AF65-F5344CB8AC3E}">
        <p14:creationId xmlns:p14="http://schemas.microsoft.com/office/powerpoint/2010/main" val="35364757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42C2E-914F-C64F-98F6-2A37FD933D8E}"/>
              </a:ext>
            </a:extLst>
          </p:cNvPr>
          <p:cNvSpPr>
            <a:spLocks noGrp="1"/>
          </p:cNvSpPr>
          <p:nvPr>
            <p:ph type="title"/>
          </p:nvPr>
        </p:nvSpPr>
        <p:spPr/>
        <p:txBody>
          <a:bodyPr/>
          <a:lstStyle/>
          <a:p>
            <a:r>
              <a:rPr lang="en-US" dirty="0"/>
              <a:t>Typical missing/incomplete specifications</a:t>
            </a:r>
          </a:p>
        </p:txBody>
      </p:sp>
      <p:sp>
        <p:nvSpPr>
          <p:cNvPr id="3" name="Espace réservé du contenu 2">
            <a:extLst>
              <a:ext uri="{FF2B5EF4-FFF2-40B4-BE49-F238E27FC236}">
                <a16:creationId xmlns:a16="http://schemas.microsoft.com/office/drawing/2014/main" id="{9B0C3FE1-413D-094D-8E4A-D9D049661EFE}"/>
              </a:ext>
            </a:extLst>
          </p:cNvPr>
          <p:cNvSpPr>
            <a:spLocks noGrp="1"/>
          </p:cNvSpPr>
          <p:nvPr>
            <p:ph idx="1"/>
          </p:nvPr>
        </p:nvSpPr>
        <p:spPr/>
        <p:txBody>
          <a:bodyPr/>
          <a:lstStyle/>
          <a:p>
            <a:pPr marL="0" indent="0">
              <a:buNone/>
            </a:pPr>
            <a:r>
              <a:rPr lang="en-US" dirty="0"/>
              <a:t>Proof is modular at subprogram level</a:t>
            </a:r>
          </a:p>
          <a:p>
            <a:pPr>
              <a:buFont typeface="Wingdings" pitchFamily="2" charset="2"/>
              <a:buChar char="à"/>
            </a:pPr>
            <a:r>
              <a:rPr lang="en-US" dirty="0">
                <a:sym typeface="Wingdings" pitchFamily="2" charset="2"/>
              </a:rPr>
              <a:t> precondition of the subprogram is too weak</a:t>
            </a:r>
          </a:p>
          <a:p>
            <a:pPr>
              <a:buFont typeface="Wingdings" pitchFamily="2" charset="2"/>
              <a:buChar char="à"/>
            </a:pPr>
            <a:r>
              <a:rPr lang="en-US" dirty="0"/>
              <a:t> postcondition of a called subprogram is too weak</a:t>
            </a:r>
          </a:p>
          <a:p>
            <a:pPr marL="0" indent="0">
              <a:buNone/>
            </a:pPr>
            <a:endParaRPr lang="en-US" dirty="0"/>
          </a:p>
          <a:p>
            <a:pPr marL="0" indent="0">
              <a:buNone/>
            </a:pPr>
            <a:r>
              <a:rPr lang="en-US" dirty="0"/>
              <a:t>Proof is inductive over loops</a:t>
            </a:r>
          </a:p>
          <a:p>
            <a:pPr>
              <a:buFont typeface="Wingdings" pitchFamily="2" charset="2"/>
              <a:buChar char="à"/>
            </a:pPr>
            <a:r>
              <a:rPr lang="en-US" dirty="0">
                <a:sym typeface="Wingdings" pitchFamily="2" charset="2"/>
              </a:rPr>
              <a:t> loop invariant is missing</a:t>
            </a:r>
          </a:p>
          <a:p>
            <a:pPr>
              <a:buFont typeface="Wingdings" pitchFamily="2" charset="2"/>
              <a:buChar char="à"/>
            </a:pPr>
            <a:r>
              <a:rPr lang="en-US" dirty="0"/>
              <a:t> loop invariant is too weak to prove the property</a:t>
            </a:r>
          </a:p>
          <a:p>
            <a:pPr>
              <a:buFont typeface="Wingdings" pitchFamily="2" charset="2"/>
              <a:buChar char="à"/>
            </a:pPr>
            <a:r>
              <a:rPr lang="en-US" dirty="0"/>
              <a:t> loop invariant is not inductive</a:t>
            </a:r>
          </a:p>
        </p:txBody>
      </p:sp>
      <p:sp>
        <p:nvSpPr>
          <p:cNvPr id="4" name="Espace réservé du numéro de diapositive 3">
            <a:extLst>
              <a:ext uri="{FF2B5EF4-FFF2-40B4-BE49-F238E27FC236}">
                <a16:creationId xmlns:a16="http://schemas.microsoft.com/office/drawing/2014/main" id="{7F535B49-778B-5247-9E3C-B99E9F0708CC}"/>
              </a:ext>
            </a:extLst>
          </p:cNvPr>
          <p:cNvSpPr>
            <a:spLocks noGrp="1"/>
          </p:cNvSpPr>
          <p:nvPr>
            <p:ph type="sldNum" sz="quarter" idx="12"/>
          </p:nvPr>
        </p:nvSpPr>
        <p:spPr/>
        <p:txBody>
          <a:bodyPr/>
          <a:lstStyle/>
          <a:p>
            <a:fld id="{E92B1909-25A8-774B-B7CA-4DB401BD0334}" type="slidenum">
              <a:rPr lang="en-US" smtClean="0"/>
              <a:t>12</a:t>
            </a:fld>
            <a:endParaRPr lang="en-US"/>
          </a:p>
        </p:txBody>
      </p:sp>
    </p:spTree>
    <p:extLst>
      <p:ext uri="{BB962C8B-B14F-4D97-AF65-F5344CB8AC3E}">
        <p14:creationId xmlns:p14="http://schemas.microsoft.com/office/powerpoint/2010/main" val="31283168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114284E-83FD-AE44-B343-CD582D7A0ADA}"/>
              </a:ext>
            </a:extLst>
          </p:cNvPr>
          <p:cNvSpPr>
            <a:spLocks noGrp="1"/>
          </p:cNvSpPr>
          <p:nvPr>
            <p:ph type="title"/>
          </p:nvPr>
        </p:nvSpPr>
        <p:spPr/>
        <p:txBody>
          <a:bodyPr/>
          <a:lstStyle/>
          <a:p>
            <a:r>
              <a:rPr lang="en-US" dirty="0"/>
              <a:t>Investigating prover shortcomings</a:t>
            </a:r>
          </a:p>
        </p:txBody>
      </p:sp>
      <p:pic>
        <p:nvPicPr>
          <p:cNvPr id="4" name="Image 3">
            <a:extLst>
              <a:ext uri="{FF2B5EF4-FFF2-40B4-BE49-F238E27FC236}">
                <a16:creationId xmlns:a16="http://schemas.microsoft.com/office/drawing/2014/main" id="{DF5A65F1-C122-A543-B70C-8262EF2CA4BE}"/>
              </a:ext>
            </a:extLst>
          </p:cNvPr>
          <p:cNvPicPr>
            <a:picLocks noChangeAspect="1"/>
          </p:cNvPicPr>
          <p:nvPr/>
        </p:nvPicPr>
        <p:blipFill>
          <a:blip r:embed="rId2"/>
          <a:stretch>
            <a:fillRect/>
          </a:stretch>
        </p:blipFill>
        <p:spPr>
          <a:xfrm>
            <a:off x="1840688" y="3922636"/>
            <a:ext cx="5219700" cy="2057400"/>
          </a:xfrm>
          <a:prstGeom prst="rect">
            <a:avLst/>
          </a:prstGeom>
        </p:spPr>
      </p:pic>
      <p:pic>
        <p:nvPicPr>
          <p:cNvPr id="6" name="Image 5">
            <a:extLst>
              <a:ext uri="{FF2B5EF4-FFF2-40B4-BE49-F238E27FC236}">
                <a16:creationId xmlns:a16="http://schemas.microsoft.com/office/drawing/2014/main" id="{0F9F6FD9-A996-F34B-B1D6-F09ECD0A2D36}"/>
              </a:ext>
            </a:extLst>
          </p:cNvPr>
          <p:cNvPicPr>
            <a:picLocks noChangeAspect="1"/>
          </p:cNvPicPr>
          <p:nvPr/>
        </p:nvPicPr>
        <p:blipFill>
          <a:blip r:embed="rId3"/>
          <a:stretch>
            <a:fillRect/>
          </a:stretch>
        </p:blipFill>
        <p:spPr>
          <a:xfrm>
            <a:off x="2997173" y="2162100"/>
            <a:ext cx="5829300" cy="1498600"/>
          </a:xfrm>
          <a:prstGeom prst="rect">
            <a:avLst/>
          </a:prstGeom>
        </p:spPr>
      </p:pic>
      <p:sp>
        <p:nvSpPr>
          <p:cNvPr id="7" name="Bulle ronde 6">
            <a:extLst>
              <a:ext uri="{FF2B5EF4-FFF2-40B4-BE49-F238E27FC236}">
                <a16:creationId xmlns:a16="http://schemas.microsoft.com/office/drawing/2014/main" id="{BBF61C1A-7EAF-E342-8118-3964B9D432A7}"/>
              </a:ext>
            </a:extLst>
          </p:cNvPr>
          <p:cNvSpPr/>
          <p:nvPr/>
        </p:nvSpPr>
        <p:spPr>
          <a:xfrm>
            <a:off x="8574864" y="1296911"/>
            <a:ext cx="3355198" cy="1571625"/>
          </a:xfrm>
          <a:prstGeom prst="wedgeEllipseCallout">
            <a:avLst>
              <a:gd name="adj1" fmla="val -64818"/>
              <a:gd name="adj2" fmla="val 46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Proof level from 0 to 4 to increase proof effort</a:t>
            </a:r>
          </a:p>
        </p:txBody>
      </p:sp>
      <p:sp>
        <p:nvSpPr>
          <p:cNvPr id="8" name="Bulle ronde 7">
            <a:extLst>
              <a:ext uri="{FF2B5EF4-FFF2-40B4-BE49-F238E27FC236}">
                <a16:creationId xmlns:a16="http://schemas.microsoft.com/office/drawing/2014/main" id="{AC8888E1-2BFF-934E-8C81-93213CDBE472}"/>
              </a:ext>
            </a:extLst>
          </p:cNvPr>
          <p:cNvSpPr/>
          <p:nvPr/>
        </p:nvSpPr>
        <p:spPr>
          <a:xfrm>
            <a:off x="7578493" y="3773334"/>
            <a:ext cx="3775307" cy="2206702"/>
          </a:xfrm>
          <a:prstGeom prst="wedgeEllipseCallout">
            <a:avLst>
              <a:gd name="adj1" fmla="val -65575"/>
              <a:gd name="adj2" fmla="val 3431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Lower-level switches to change provers, timeout, step limit, strategy</a:t>
            </a:r>
          </a:p>
        </p:txBody>
      </p:sp>
      <p:sp>
        <p:nvSpPr>
          <p:cNvPr id="9" name="Bulle ronde 8">
            <a:extLst>
              <a:ext uri="{FF2B5EF4-FFF2-40B4-BE49-F238E27FC236}">
                <a16:creationId xmlns:a16="http://schemas.microsoft.com/office/drawing/2014/main" id="{9E3D9BCE-57AD-E443-AD52-09A8D3995851}"/>
              </a:ext>
            </a:extLst>
          </p:cNvPr>
          <p:cNvSpPr/>
          <p:nvPr/>
        </p:nvSpPr>
        <p:spPr>
          <a:xfrm>
            <a:off x="333281" y="2020849"/>
            <a:ext cx="2915501" cy="1571625"/>
          </a:xfrm>
          <a:prstGeom prst="wedgeEllipseCallout">
            <a:avLst>
              <a:gd name="adj1" fmla="val 60983"/>
              <a:gd name="adj2" fmla="val 2977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Use static analysis for float programs</a:t>
            </a:r>
          </a:p>
        </p:txBody>
      </p:sp>
      <p:sp>
        <p:nvSpPr>
          <p:cNvPr id="10" name="Espace réservé du numéro de diapositive 9">
            <a:extLst>
              <a:ext uri="{FF2B5EF4-FFF2-40B4-BE49-F238E27FC236}">
                <a16:creationId xmlns:a16="http://schemas.microsoft.com/office/drawing/2014/main" id="{5E5BEB40-F88C-B841-A180-220CF869F7E9}"/>
              </a:ext>
            </a:extLst>
          </p:cNvPr>
          <p:cNvSpPr>
            <a:spLocks noGrp="1"/>
          </p:cNvSpPr>
          <p:nvPr>
            <p:ph type="sldNum" sz="quarter" idx="12"/>
          </p:nvPr>
        </p:nvSpPr>
        <p:spPr/>
        <p:txBody>
          <a:bodyPr/>
          <a:lstStyle/>
          <a:p>
            <a:fld id="{E92B1909-25A8-774B-B7CA-4DB401BD0334}" type="slidenum">
              <a:rPr lang="en-US" smtClean="0"/>
              <a:t>13</a:t>
            </a:fld>
            <a:endParaRPr lang="en-US"/>
          </a:p>
        </p:txBody>
      </p:sp>
    </p:spTree>
    <p:extLst>
      <p:ext uri="{BB962C8B-B14F-4D97-AF65-F5344CB8AC3E}">
        <p14:creationId xmlns:p14="http://schemas.microsoft.com/office/powerpoint/2010/main" val="4066326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C942C2E-914F-C64F-98F6-2A37FD933D8E}"/>
              </a:ext>
            </a:extLst>
          </p:cNvPr>
          <p:cNvSpPr>
            <a:spLocks noGrp="1"/>
          </p:cNvSpPr>
          <p:nvPr>
            <p:ph type="title"/>
          </p:nvPr>
        </p:nvSpPr>
        <p:spPr/>
        <p:txBody>
          <a:bodyPr/>
          <a:lstStyle/>
          <a:p>
            <a:r>
              <a:rPr lang="en-US" dirty="0"/>
              <a:t>Typical prover shortcomings</a:t>
            </a:r>
          </a:p>
        </p:txBody>
      </p:sp>
      <p:sp>
        <p:nvSpPr>
          <p:cNvPr id="3" name="Espace réservé du contenu 2">
            <a:extLst>
              <a:ext uri="{FF2B5EF4-FFF2-40B4-BE49-F238E27FC236}">
                <a16:creationId xmlns:a16="http://schemas.microsoft.com/office/drawing/2014/main" id="{9B0C3FE1-413D-094D-8E4A-D9D049661EFE}"/>
              </a:ext>
            </a:extLst>
          </p:cNvPr>
          <p:cNvSpPr>
            <a:spLocks noGrp="1"/>
          </p:cNvSpPr>
          <p:nvPr>
            <p:ph idx="1"/>
          </p:nvPr>
        </p:nvSpPr>
        <p:spPr/>
        <p:txBody>
          <a:bodyPr>
            <a:normAutofit fontScale="92500"/>
          </a:bodyPr>
          <a:lstStyle/>
          <a:p>
            <a:pPr marL="0" indent="0">
              <a:buNone/>
            </a:pPr>
            <a:r>
              <a:rPr lang="en-US" dirty="0"/>
              <a:t>Complex proof context</a:t>
            </a:r>
          </a:p>
          <a:p>
            <a:pPr>
              <a:buFont typeface="Wingdings" pitchFamily="2" charset="2"/>
              <a:buChar char="à"/>
            </a:pPr>
            <a:r>
              <a:rPr lang="en-US" dirty="0">
                <a:sym typeface="Wingdings" pitchFamily="2" charset="2"/>
              </a:rPr>
              <a:t> intermediate assertions repeat the desired property</a:t>
            </a:r>
          </a:p>
          <a:p>
            <a:pPr marL="0" indent="0">
              <a:buNone/>
            </a:pPr>
            <a:endParaRPr lang="en-US" dirty="0">
              <a:sym typeface="Wingdings" pitchFamily="2" charset="2"/>
            </a:endParaRPr>
          </a:p>
          <a:p>
            <a:pPr marL="0" indent="0">
              <a:buNone/>
            </a:pPr>
            <a:r>
              <a:rPr lang="en-US" dirty="0">
                <a:sym typeface="Wingdings" pitchFamily="2" charset="2"/>
              </a:rPr>
              <a:t>No one prover can prove the complete property</a:t>
            </a:r>
          </a:p>
          <a:p>
            <a:pPr>
              <a:buFont typeface="Wingdings" pitchFamily="2" charset="2"/>
              <a:buChar char="à"/>
            </a:pPr>
            <a:r>
              <a:rPr lang="en-US" dirty="0"/>
              <a:t> intermediate assertions decompose the desired property</a:t>
            </a:r>
          </a:p>
          <a:p>
            <a:pPr marL="0" indent="0">
              <a:buNone/>
            </a:pPr>
            <a:endParaRPr lang="en-US" dirty="0"/>
          </a:p>
          <a:p>
            <a:pPr marL="0" indent="0">
              <a:buNone/>
            </a:pPr>
            <a:r>
              <a:rPr lang="en-US" dirty="0"/>
              <a:t>Non-linear integer/float arithmetic and mixed integer-float arithmetic</a:t>
            </a:r>
          </a:p>
          <a:p>
            <a:pPr>
              <a:buFont typeface="Wingdings" pitchFamily="2" charset="2"/>
              <a:buChar char="à"/>
            </a:pPr>
            <a:r>
              <a:rPr lang="en-US" dirty="0">
                <a:sym typeface="Wingdings" pitchFamily="2" charset="2"/>
              </a:rPr>
              <a:t> static analysis can bound values</a:t>
            </a:r>
          </a:p>
          <a:p>
            <a:pPr>
              <a:buFont typeface="Wingdings" pitchFamily="2" charset="2"/>
              <a:buChar char="à"/>
            </a:pPr>
            <a:r>
              <a:rPr lang="en-US" dirty="0">
                <a:sym typeface="Wingdings" pitchFamily="2" charset="2"/>
              </a:rPr>
              <a:t> intermediate assertions split issues: </a:t>
            </a:r>
            <a:r>
              <a:rPr lang="en-US" dirty="0" err="1">
                <a:sym typeface="Wingdings" pitchFamily="2" charset="2"/>
              </a:rPr>
              <a:t>bitvectors</a:t>
            </a:r>
            <a:r>
              <a:rPr lang="en-US" dirty="0">
                <a:sym typeface="Wingdings" pitchFamily="2" charset="2"/>
              </a:rPr>
              <a:t> / integers / quantifiers</a:t>
            </a:r>
          </a:p>
        </p:txBody>
      </p:sp>
      <p:sp>
        <p:nvSpPr>
          <p:cNvPr id="4" name="Espace réservé du numéro de diapositive 3">
            <a:extLst>
              <a:ext uri="{FF2B5EF4-FFF2-40B4-BE49-F238E27FC236}">
                <a16:creationId xmlns:a16="http://schemas.microsoft.com/office/drawing/2014/main" id="{50359FE9-8BCB-A345-94AD-07FC56194280}"/>
              </a:ext>
            </a:extLst>
          </p:cNvPr>
          <p:cNvSpPr>
            <a:spLocks noGrp="1"/>
          </p:cNvSpPr>
          <p:nvPr>
            <p:ph type="sldNum" sz="quarter" idx="12"/>
          </p:nvPr>
        </p:nvSpPr>
        <p:spPr/>
        <p:txBody>
          <a:bodyPr/>
          <a:lstStyle/>
          <a:p>
            <a:fld id="{E92B1909-25A8-774B-B7CA-4DB401BD0334}" type="slidenum">
              <a:rPr lang="en-US" smtClean="0"/>
              <a:t>14</a:t>
            </a:fld>
            <a:endParaRPr lang="en-US"/>
          </a:p>
        </p:txBody>
      </p:sp>
    </p:spTree>
    <p:extLst>
      <p:ext uri="{BB962C8B-B14F-4D97-AF65-F5344CB8AC3E}">
        <p14:creationId xmlns:p14="http://schemas.microsoft.com/office/powerpoint/2010/main" val="15620099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5877A4-B9D4-3C4E-9446-BEFEFB29E6F5}"/>
              </a:ext>
            </a:extLst>
          </p:cNvPr>
          <p:cNvSpPr>
            <a:spLocks noGrp="1"/>
          </p:cNvSpPr>
          <p:nvPr>
            <p:ph type="title"/>
          </p:nvPr>
        </p:nvSpPr>
        <p:spPr/>
        <p:txBody>
          <a:bodyPr/>
          <a:lstStyle/>
          <a:p>
            <a:pPr algn="ctr"/>
            <a:r>
              <a:rPr lang="en-US" dirty="0"/>
              <a:t>How to prove properties despite prover shortcomings?</a:t>
            </a:r>
          </a:p>
        </p:txBody>
      </p:sp>
      <p:sp>
        <p:nvSpPr>
          <p:cNvPr id="3" name="Espace réservé du texte 2">
            <a:extLst>
              <a:ext uri="{FF2B5EF4-FFF2-40B4-BE49-F238E27FC236}">
                <a16:creationId xmlns:a16="http://schemas.microsoft.com/office/drawing/2014/main" id="{F3EFE587-988C-6B4D-A3CB-9BD43AC00C36}"/>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5ED9C426-9FB2-CC49-9949-ABDA80EF015E}"/>
              </a:ext>
            </a:extLst>
          </p:cNvPr>
          <p:cNvSpPr>
            <a:spLocks noGrp="1"/>
          </p:cNvSpPr>
          <p:nvPr>
            <p:ph type="sldNum" sz="quarter" idx="12"/>
          </p:nvPr>
        </p:nvSpPr>
        <p:spPr/>
        <p:txBody>
          <a:bodyPr/>
          <a:lstStyle/>
          <a:p>
            <a:fld id="{E92B1909-25A8-774B-B7CA-4DB401BD0334}" type="slidenum">
              <a:rPr lang="en-US" smtClean="0"/>
              <a:t>15</a:t>
            </a:fld>
            <a:endParaRPr lang="en-US"/>
          </a:p>
        </p:txBody>
      </p:sp>
    </p:spTree>
    <p:extLst>
      <p:ext uri="{BB962C8B-B14F-4D97-AF65-F5344CB8AC3E}">
        <p14:creationId xmlns:p14="http://schemas.microsoft.com/office/powerpoint/2010/main" val="1566720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8" descr="wrong.png">
            <a:extLst>
              <a:ext uri="{FF2B5EF4-FFF2-40B4-BE49-F238E27FC236}">
                <a16:creationId xmlns:a16="http://schemas.microsoft.com/office/drawing/2014/main" id="{5352B540-60CF-42BA-8C4D-DE45EBEF87D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30795" y="4601423"/>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ce réservé du contenu 5">
            <a:extLst>
              <a:ext uri="{FF2B5EF4-FFF2-40B4-BE49-F238E27FC236}">
                <a16:creationId xmlns:a16="http://schemas.microsoft.com/office/drawing/2014/main" id="{5CED8B21-2CB8-4B9E-888F-A05BA3F1A98B}"/>
              </a:ext>
            </a:extLst>
          </p:cNvPr>
          <p:cNvSpPr>
            <a:spLocks noGrp="1"/>
          </p:cNvSpPr>
          <p:nvPr>
            <p:ph idx="1"/>
          </p:nvPr>
        </p:nvSpPr>
        <p:spPr/>
        <p:txBody>
          <a:bodyPr/>
          <a:lstStyle/>
          <a:p>
            <a:pPr marL="0" indent="0">
              <a:buNone/>
            </a:pPr>
            <a:r>
              <a:rPr lang="en-US" dirty="0"/>
              <a:t>Intermediate assertions can help the tool.</a:t>
            </a:r>
          </a:p>
          <a:p>
            <a:pPr marL="0" indent="0">
              <a:buNone/>
            </a:pPr>
            <a:endParaRPr lang="en-US" dirty="0"/>
          </a:p>
        </p:txBody>
      </p:sp>
      <p:sp>
        <p:nvSpPr>
          <p:cNvPr id="12" name="Espace réservé du contenu 2">
            <a:extLst>
              <a:ext uri="{FF2B5EF4-FFF2-40B4-BE49-F238E27FC236}">
                <a16:creationId xmlns:a16="http://schemas.microsoft.com/office/drawing/2014/main" id="{AF84589C-E8BC-4D72-81F3-29F0198873A1}"/>
              </a:ext>
            </a:extLst>
          </p:cNvPr>
          <p:cNvSpPr txBox="1">
            <a:spLocks/>
          </p:cNvSpPr>
          <p:nvPr/>
        </p:nvSpPr>
        <p:spPr>
          <a:xfrm>
            <a:off x="838200" y="3495824"/>
            <a:ext cx="10515600" cy="1460224"/>
          </a:xfrm>
          <a:prstGeom prst="rect">
            <a:avLst/>
          </a:prstGeom>
          <a:solidFill>
            <a:schemeClr val="bg1">
              <a:lumMod val="95000"/>
            </a:schemeClr>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(Intermediate_Assertion_1);</a:t>
            </a:r>
          </a:p>
          <a:p>
            <a:pPr marL="0" indent="0">
              <a:buNone/>
            </a:pP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(Intermediate_Assertion_2);</a:t>
            </a:r>
          </a:p>
          <a:p>
            <a:pPr marL="0" indent="0">
              <a:buNone/>
            </a:pPr>
            <a:endParaRPr lang="en-US" sz="1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a:t>
            </a:r>
            <a:r>
              <a:rPr lang="en-US" sz="2000" dirty="0" err="1">
                <a:latin typeface="Courier New" panose="02070309020205020404" pitchFamily="49" charset="0"/>
                <a:cs typeface="Courier New" panose="02070309020205020404" pitchFamily="49" charset="0"/>
              </a:rPr>
              <a:t>Complex_Assertion</a:t>
            </a:r>
            <a:r>
              <a:rPr lang="en-US" sz="2000" dirty="0">
                <a:latin typeface="Courier New" panose="02070309020205020404" pitchFamily="49" charset="0"/>
                <a:cs typeface="Courier New" panose="02070309020205020404" pitchFamily="49" charset="0"/>
              </a:rPr>
              <a:t>);</a:t>
            </a:r>
          </a:p>
        </p:txBody>
      </p:sp>
      <p:sp>
        <p:nvSpPr>
          <p:cNvPr id="5" name="Titre 4">
            <a:extLst>
              <a:ext uri="{FF2B5EF4-FFF2-40B4-BE49-F238E27FC236}">
                <a16:creationId xmlns:a16="http://schemas.microsoft.com/office/drawing/2014/main" id="{92DBC388-2103-41EA-B74E-196DCD5CB9C7}"/>
              </a:ext>
            </a:extLst>
          </p:cNvPr>
          <p:cNvSpPr>
            <a:spLocks noGrp="1"/>
          </p:cNvSpPr>
          <p:nvPr>
            <p:ph type="title"/>
          </p:nvPr>
        </p:nvSpPr>
        <p:spPr/>
        <p:txBody>
          <a:bodyPr/>
          <a:lstStyle/>
          <a:p>
            <a:r>
              <a:rPr lang="en-US" dirty="0"/>
              <a:t>Guide the Proof Tool</a:t>
            </a:r>
          </a:p>
        </p:txBody>
      </p:sp>
      <p:sp>
        <p:nvSpPr>
          <p:cNvPr id="4" name="Espace réservé du numéro de diapositive 3">
            <a:extLst>
              <a:ext uri="{FF2B5EF4-FFF2-40B4-BE49-F238E27FC236}">
                <a16:creationId xmlns:a16="http://schemas.microsoft.com/office/drawing/2014/main" id="{629701C7-7680-4EA0-8FF5-80C64ADEEC49}"/>
              </a:ext>
            </a:extLst>
          </p:cNvPr>
          <p:cNvSpPr>
            <a:spLocks noGrp="1"/>
          </p:cNvSpPr>
          <p:nvPr>
            <p:ph type="sldNum" sz="quarter" idx="12"/>
          </p:nvPr>
        </p:nvSpPr>
        <p:spPr/>
        <p:txBody>
          <a:bodyPr/>
          <a:lstStyle/>
          <a:p>
            <a:fld id="{C9355402-0690-4A79-A082-001A68712055}" type="slidenum">
              <a:rPr lang="fr-FR" smtClean="0"/>
              <a:pPr/>
              <a:t>16</a:t>
            </a:fld>
            <a:endParaRPr lang="fr-FR" dirty="0"/>
          </a:p>
        </p:txBody>
      </p:sp>
      <p:pic>
        <p:nvPicPr>
          <p:cNvPr id="9" name="Picture 9" descr="correct.png">
            <a:extLst>
              <a:ext uri="{FF2B5EF4-FFF2-40B4-BE49-F238E27FC236}">
                <a16:creationId xmlns:a16="http://schemas.microsoft.com/office/drawing/2014/main" id="{B6B0A5EF-9CF8-4BD9-997E-D135EE1461F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047" y="385279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rrect.png">
            <a:extLst>
              <a:ext uri="{FF2B5EF4-FFF2-40B4-BE49-F238E27FC236}">
                <a16:creationId xmlns:a16="http://schemas.microsoft.com/office/drawing/2014/main" id="{73E4781A-4CD3-4326-B48A-A0595C1B46C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6047" y="3495824"/>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correct.png">
            <a:extLst>
              <a:ext uri="{FF2B5EF4-FFF2-40B4-BE49-F238E27FC236}">
                <a16:creationId xmlns:a16="http://schemas.microsoft.com/office/drawing/2014/main" id="{D5BA2F61-50A7-4990-B35D-15D2A71596D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1299" y="459905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7941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3"/>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8777692-65C6-48D2-A283-CB3CB8E8272D}"/>
              </a:ext>
            </a:extLst>
          </p:cNvPr>
          <p:cNvSpPr>
            <a:spLocks noGrp="1"/>
          </p:cNvSpPr>
          <p:nvPr>
            <p:ph type="title"/>
          </p:nvPr>
        </p:nvSpPr>
        <p:spPr/>
        <p:txBody>
          <a:bodyPr/>
          <a:lstStyle/>
          <a:p>
            <a:r>
              <a:rPr lang="en-US" dirty="0"/>
              <a:t>Ghost Code – General Definition</a:t>
            </a:r>
          </a:p>
        </p:txBody>
      </p:sp>
      <p:sp>
        <p:nvSpPr>
          <p:cNvPr id="6" name="Espace réservé du contenu 5">
            <a:extLst>
              <a:ext uri="{FF2B5EF4-FFF2-40B4-BE49-F238E27FC236}">
                <a16:creationId xmlns:a16="http://schemas.microsoft.com/office/drawing/2014/main" id="{01217D06-FE14-49CD-8BD4-F46EAEED1922}"/>
              </a:ext>
            </a:extLst>
          </p:cNvPr>
          <p:cNvSpPr>
            <a:spLocks noGrp="1"/>
          </p:cNvSpPr>
          <p:nvPr>
            <p:ph idx="1"/>
          </p:nvPr>
        </p:nvSpPr>
        <p:spPr>
          <a:xfrm>
            <a:off x="838200" y="1825625"/>
            <a:ext cx="10515600" cy="4351338"/>
          </a:xfrm>
        </p:spPr>
        <p:txBody>
          <a:bodyPr/>
          <a:lstStyle/>
          <a:p>
            <a:pPr marL="0" indent="0">
              <a:buNone/>
            </a:pPr>
            <a:r>
              <a:rPr lang="en-US" dirty="0"/>
              <a:t>Ghost code does not affect normal execution of a program.</a:t>
            </a:r>
          </a:p>
          <a:p>
            <a:pPr marL="0" indent="0">
              <a:buNone/>
            </a:pPr>
            <a:r>
              <a:rPr lang="en-US" dirty="0"/>
              <a:t>It is used to monitor execution (can terminate the program).</a:t>
            </a:r>
          </a:p>
          <a:p>
            <a:pPr marL="0" indent="0">
              <a:buNone/>
            </a:pPr>
            <a:r>
              <a:rPr lang="en-US" dirty="0"/>
              <a:t>Example: assertions in code / subprogram contracts</a:t>
            </a:r>
          </a:p>
          <a:p>
            <a:pPr marL="0" indent="0">
              <a:buNone/>
            </a:pPr>
            <a:endParaRPr lang="en-US" dirty="0"/>
          </a:p>
        </p:txBody>
      </p:sp>
      <p:sp>
        <p:nvSpPr>
          <p:cNvPr id="4" name="Espace réservé du numéro de diapositive 3">
            <a:extLst>
              <a:ext uri="{FF2B5EF4-FFF2-40B4-BE49-F238E27FC236}">
                <a16:creationId xmlns:a16="http://schemas.microsoft.com/office/drawing/2014/main" id="{282D93E2-D263-4120-9845-C846874958E4}"/>
              </a:ext>
            </a:extLst>
          </p:cNvPr>
          <p:cNvSpPr>
            <a:spLocks noGrp="1"/>
          </p:cNvSpPr>
          <p:nvPr>
            <p:ph type="sldNum" sz="quarter" idx="12"/>
          </p:nvPr>
        </p:nvSpPr>
        <p:spPr/>
        <p:txBody>
          <a:bodyPr/>
          <a:lstStyle/>
          <a:p>
            <a:fld id="{C9355402-0690-4A79-A082-001A68712055}" type="slidenum">
              <a:rPr lang="fr-FR" smtClean="0"/>
              <a:pPr/>
              <a:t>17</a:t>
            </a:fld>
            <a:endParaRPr lang="fr-FR" dirty="0"/>
          </a:p>
        </p:txBody>
      </p:sp>
      <p:grpSp>
        <p:nvGrpSpPr>
          <p:cNvPr id="34" name="Groupe 33">
            <a:extLst>
              <a:ext uri="{FF2B5EF4-FFF2-40B4-BE49-F238E27FC236}">
                <a16:creationId xmlns:a16="http://schemas.microsoft.com/office/drawing/2014/main" id="{6FFF9A6A-744A-407F-81B6-BFDEB3A99534}"/>
              </a:ext>
            </a:extLst>
          </p:cNvPr>
          <p:cNvGrpSpPr/>
          <p:nvPr/>
        </p:nvGrpSpPr>
        <p:grpSpPr>
          <a:xfrm>
            <a:off x="736849" y="2954618"/>
            <a:ext cx="9952942" cy="3679920"/>
            <a:chOff x="736849" y="2904923"/>
            <a:chExt cx="9952942" cy="3679920"/>
          </a:xfrm>
        </p:grpSpPr>
        <p:grpSp>
          <p:nvGrpSpPr>
            <p:cNvPr id="11" name="Groupe 10">
              <a:extLst>
                <a:ext uri="{FF2B5EF4-FFF2-40B4-BE49-F238E27FC236}">
                  <a16:creationId xmlns:a16="http://schemas.microsoft.com/office/drawing/2014/main" id="{AAD3F1E3-E4BB-42C5-A943-2618AB763389}"/>
                </a:ext>
              </a:extLst>
            </p:cNvPr>
            <p:cNvGrpSpPr/>
            <p:nvPr/>
          </p:nvGrpSpPr>
          <p:grpSpPr>
            <a:xfrm>
              <a:off x="8018236" y="2904923"/>
              <a:ext cx="2671555" cy="2345987"/>
              <a:chOff x="4416287" y="2971799"/>
              <a:chExt cx="2928730" cy="2688027"/>
            </a:xfrm>
          </p:grpSpPr>
          <p:pic>
            <p:nvPicPr>
              <p:cNvPr id="8" name="Graphique 7" descr="Engrenages">
                <a:extLst>
                  <a:ext uri="{FF2B5EF4-FFF2-40B4-BE49-F238E27FC236}">
                    <a16:creationId xmlns:a16="http://schemas.microsoft.com/office/drawing/2014/main" id="{6FBAE707-1066-49BC-9496-9CD326B8222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6287" y="2971799"/>
                <a:ext cx="2136913" cy="2136913"/>
              </a:xfrm>
              <a:prstGeom prst="rect">
                <a:avLst/>
              </a:prstGeom>
            </p:spPr>
          </p:pic>
          <p:pic>
            <p:nvPicPr>
              <p:cNvPr id="10" name="Graphique 9" descr="Engrenage">
                <a:extLst>
                  <a:ext uri="{FF2B5EF4-FFF2-40B4-BE49-F238E27FC236}">
                    <a16:creationId xmlns:a16="http://schemas.microsoft.com/office/drawing/2014/main" id="{0719CB68-06A3-4E9E-9B41-03CDFAC874E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0565" y="3665374"/>
                <a:ext cx="1994452" cy="1994452"/>
              </a:xfrm>
              <a:prstGeom prst="rect">
                <a:avLst/>
              </a:prstGeom>
            </p:spPr>
          </p:pic>
        </p:grpSp>
        <p:sp>
          <p:nvSpPr>
            <p:cNvPr id="16" name="Croix 15">
              <a:extLst>
                <a:ext uri="{FF2B5EF4-FFF2-40B4-BE49-F238E27FC236}">
                  <a16:creationId xmlns:a16="http://schemas.microsoft.com/office/drawing/2014/main" id="{BBB51BB9-E07A-4D6E-87F7-A84C781CBB94}"/>
                </a:ext>
              </a:extLst>
            </p:cNvPr>
            <p:cNvSpPr/>
            <p:nvPr/>
          </p:nvSpPr>
          <p:spPr>
            <a:xfrm>
              <a:off x="3520651" y="4232263"/>
              <a:ext cx="850302" cy="784342"/>
            </a:xfrm>
            <a:prstGeom prst="plus">
              <a:avLst>
                <a:gd name="adj" fmla="val 344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nvGrpSpPr>
            <p:cNvPr id="33" name="Groupe 32">
              <a:extLst>
                <a:ext uri="{FF2B5EF4-FFF2-40B4-BE49-F238E27FC236}">
                  <a16:creationId xmlns:a16="http://schemas.microsoft.com/office/drawing/2014/main" id="{1FDEBE2F-D6FB-429F-A33D-165489E9B759}"/>
                </a:ext>
              </a:extLst>
            </p:cNvPr>
            <p:cNvGrpSpPr/>
            <p:nvPr/>
          </p:nvGrpSpPr>
          <p:grpSpPr>
            <a:xfrm>
              <a:off x="1230989" y="2929498"/>
              <a:ext cx="1991880" cy="1153224"/>
              <a:chOff x="1230989" y="2929498"/>
              <a:chExt cx="1991880" cy="1153224"/>
            </a:xfrm>
          </p:grpSpPr>
          <p:sp>
            <p:nvSpPr>
              <p:cNvPr id="14" name="Rectangle : coins arrondis 13">
                <a:extLst>
                  <a:ext uri="{FF2B5EF4-FFF2-40B4-BE49-F238E27FC236}">
                    <a16:creationId xmlns:a16="http://schemas.microsoft.com/office/drawing/2014/main" id="{89CA491F-65D0-41E7-9630-C3920503DF34}"/>
                  </a:ext>
                </a:extLst>
              </p:cNvPr>
              <p:cNvSpPr/>
              <p:nvPr/>
            </p:nvSpPr>
            <p:spPr>
              <a:xfrm>
                <a:off x="1230989" y="2929498"/>
                <a:ext cx="1991880" cy="1153224"/>
              </a:xfrm>
              <a:prstGeom prst="roundRect">
                <a:avLst/>
              </a:prstGeom>
              <a:solidFill>
                <a:schemeClr val="bg1"/>
              </a:solidFill>
              <a:ln w="571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ZoneTexte 20">
                <a:extLst>
                  <a:ext uri="{FF2B5EF4-FFF2-40B4-BE49-F238E27FC236}">
                    <a16:creationId xmlns:a16="http://schemas.microsoft.com/office/drawing/2014/main" id="{9539A65D-4052-49CA-80F7-6C18698204D1}"/>
                  </a:ext>
                </a:extLst>
              </p:cNvPr>
              <p:cNvSpPr txBox="1"/>
              <p:nvPr/>
            </p:nvSpPr>
            <p:spPr>
              <a:xfrm>
                <a:off x="1411649" y="3029057"/>
                <a:ext cx="1630561" cy="954107"/>
              </a:xfrm>
              <a:prstGeom prst="rect">
                <a:avLst/>
              </a:prstGeom>
              <a:noFill/>
            </p:spPr>
            <p:txBody>
              <a:bodyPr wrap="square" rtlCol="0">
                <a:spAutoFit/>
              </a:bodyPr>
              <a:lstStyle/>
              <a:p>
                <a:pPr algn="ctr"/>
                <a:r>
                  <a:rPr lang="en-US" sz="2800" dirty="0"/>
                  <a:t>Regular Code</a:t>
                </a:r>
              </a:p>
            </p:txBody>
          </p:sp>
        </p:grpSp>
        <p:grpSp>
          <p:nvGrpSpPr>
            <p:cNvPr id="32" name="Groupe 31">
              <a:extLst>
                <a:ext uri="{FF2B5EF4-FFF2-40B4-BE49-F238E27FC236}">
                  <a16:creationId xmlns:a16="http://schemas.microsoft.com/office/drawing/2014/main" id="{18CDF759-3A04-4D65-8AB6-306E108636A5}"/>
                </a:ext>
              </a:extLst>
            </p:cNvPr>
            <p:cNvGrpSpPr/>
            <p:nvPr/>
          </p:nvGrpSpPr>
          <p:grpSpPr>
            <a:xfrm>
              <a:off x="736849" y="5311529"/>
              <a:ext cx="2486021" cy="1273314"/>
              <a:chOff x="1784414" y="5311529"/>
              <a:chExt cx="2486021" cy="1273314"/>
            </a:xfrm>
          </p:grpSpPr>
          <p:grpSp>
            <p:nvGrpSpPr>
              <p:cNvPr id="19" name="Groupe 18">
                <a:extLst>
                  <a:ext uri="{FF2B5EF4-FFF2-40B4-BE49-F238E27FC236}">
                    <a16:creationId xmlns:a16="http://schemas.microsoft.com/office/drawing/2014/main" id="{1564EF07-FFC1-4084-9FDC-55AF1B4D4149}"/>
                  </a:ext>
                </a:extLst>
              </p:cNvPr>
              <p:cNvGrpSpPr/>
              <p:nvPr/>
            </p:nvGrpSpPr>
            <p:grpSpPr>
              <a:xfrm>
                <a:off x="1784414" y="5311529"/>
                <a:ext cx="2486021" cy="1273314"/>
                <a:chOff x="485158" y="5054861"/>
                <a:chExt cx="2725335" cy="1458961"/>
              </a:xfrm>
            </p:grpSpPr>
            <p:sp>
              <p:nvSpPr>
                <p:cNvPr id="15" name="Rectangle : coins arrondis 14">
                  <a:extLst>
                    <a:ext uri="{FF2B5EF4-FFF2-40B4-BE49-F238E27FC236}">
                      <a16:creationId xmlns:a16="http://schemas.microsoft.com/office/drawing/2014/main" id="{551F8B55-5CCD-438E-97C7-D9F8FC727E7A}"/>
                    </a:ext>
                  </a:extLst>
                </p:cNvPr>
                <p:cNvSpPr/>
                <p:nvPr/>
              </p:nvSpPr>
              <p:spPr>
                <a:xfrm>
                  <a:off x="1026867" y="5054861"/>
                  <a:ext cx="2183626" cy="1321362"/>
                </a:xfrm>
                <a:prstGeom prst="roundRect">
                  <a:avLst/>
                </a:prstGeom>
                <a:ln w="57150">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8" name="Ellipse 17">
                  <a:extLst>
                    <a:ext uri="{FF2B5EF4-FFF2-40B4-BE49-F238E27FC236}">
                      <a16:creationId xmlns:a16="http://schemas.microsoft.com/office/drawing/2014/main" id="{E0984128-33DC-4B6A-9AE7-5E1D038A77B6}"/>
                    </a:ext>
                  </a:extLst>
                </p:cNvPr>
                <p:cNvSpPr/>
                <p:nvPr/>
              </p:nvSpPr>
              <p:spPr>
                <a:xfrm>
                  <a:off x="559290" y="5420292"/>
                  <a:ext cx="790113" cy="1075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16">
                  <a:extLst>
                    <a:ext uri="{FF2B5EF4-FFF2-40B4-BE49-F238E27FC236}">
                      <a16:creationId xmlns:a16="http://schemas.microsoft.com/office/drawing/2014/main" id="{22657469-19A6-410C-980E-6D696BC80A9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158" y="5404258"/>
                  <a:ext cx="1109564" cy="1109564"/>
                </a:xfrm>
                <a:prstGeom prst="rect">
                  <a:avLst/>
                </a:prstGeom>
              </p:spPr>
            </p:pic>
          </p:grpSp>
          <p:sp>
            <p:nvSpPr>
              <p:cNvPr id="22" name="ZoneTexte 21">
                <a:extLst>
                  <a:ext uri="{FF2B5EF4-FFF2-40B4-BE49-F238E27FC236}">
                    <a16:creationId xmlns:a16="http://schemas.microsoft.com/office/drawing/2014/main" id="{B5F431CB-755B-4543-A630-B2BD427CD188}"/>
                  </a:ext>
                </a:extLst>
              </p:cNvPr>
              <p:cNvSpPr txBox="1"/>
              <p:nvPr/>
            </p:nvSpPr>
            <p:spPr>
              <a:xfrm>
                <a:off x="2459214" y="5418067"/>
                <a:ext cx="1630561" cy="954107"/>
              </a:xfrm>
              <a:prstGeom prst="rect">
                <a:avLst/>
              </a:prstGeom>
              <a:noFill/>
            </p:spPr>
            <p:txBody>
              <a:bodyPr wrap="square" rtlCol="0">
                <a:spAutoFit/>
              </a:bodyPr>
              <a:lstStyle/>
              <a:p>
                <a:pPr algn="ctr"/>
                <a:r>
                  <a:rPr lang="en-US" sz="2800" dirty="0"/>
                  <a:t>Ghost Code</a:t>
                </a:r>
              </a:p>
            </p:txBody>
          </p:sp>
        </p:grpSp>
        <p:sp>
          <p:nvSpPr>
            <p:cNvPr id="23" name="Flèche : droite 22">
              <a:extLst>
                <a:ext uri="{FF2B5EF4-FFF2-40B4-BE49-F238E27FC236}">
                  <a16:creationId xmlns:a16="http://schemas.microsoft.com/office/drawing/2014/main" id="{926015CA-6059-4B2E-A8D8-6C8DFB1D418D}"/>
                </a:ext>
              </a:extLst>
            </p:cNvPr>
            <p:cNvSpPr/>
            <p:nvPr/>
          </p:nvSpPr>
          <p:spPr>
            <a:xfrm>
              <a:off x="5376649" y="3127178"/>
              <a:ext cx="1573750" cy="692006"/>
            </a:xfrm>
            <a:prstGeom prst="rightArrow">
              <a:avLst>
                <a:gd name="adj1" fmla="val 50000"/>
                <a:gd name="adj2" fmla="val 69034"/>
              </a:avLst>
            </a:prstGeom>
            <a:ln>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4" name="Flèche : droite 23">
              <a:extLst>
                <a:ext uri="{FF2B5EF4-FFF2-40B4-BE49-F238E27FC236}">
                  <a16:creationId xmlns:a16="http://schemas.microsoft.com/office/drawing/2014/main" id="{2D57B9A9-EF0C-4987-A951-A31FD3830A99}"/>
                </a:ext>
              </a:extLst>
            </p:cNvPr>
            <p:cNvSpPr/>
            <p:nvPr/>
          </p:nvSpPr>
          <p:spPr>
            <a:xfrm flipV="1">
              <a:off x="5385086" y="4278431"/>
              <a:ext cx="1573750" cy="692006"/>
            </a:xfrm>
            <a:prstGeom prst="rightArrow">
              <a:avLst>
                <a:gd name="adj1" fmla="val 50000"/>
                <a:gd name="adj2" fmla="val 6903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grpSp>
      <p:pic>
        <p:nvPicPr>
          <p:cNvPr id="28" name="Graphique 27" descr="Jauge">
            <a:extLst>
              <a:ext uri="{FF2B5EF4-FFF2-40B4-BE49-F238E27FC236}">
                <a16:creationId xmlns:a16="http://schemas.microsoft.com/office/drawing/2014/main" id="{4F8F2EC4-568F-46F3-AB1E-C4AAFF48ACB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73189" y="4208991"/>
            <a:ext cx="1194570" cy="1142928"/>
          </a:xfrm>
          <a:prstGeom prst="rect">
            <a:avLst/>
          </a:prstGeom>
        </p:spPr>
      </p:pic>
      <p:graphicFrame>
        <p:nvGraphicFramePr>
          <p:cNvPr id="29" name="Tableau 28">
            <a:extLst>
              <a:ext uri="{FF2B5EF4-FFF2-40B4-BE49-F238E27FC236}">
                <a16:creationId xmlns:a16="http://schemas.microsoft.com/office/drawing/2014/main" id="{1DB4D419-7090-45B7-9D08-843F8E6C09AA}"/>
              </a:ext>
            </a:extLst>
          </p:cNvPr>
          <p:cNvGraphicFramePr>
            <a:graphicFrameLocks noGrp="1"/>
          </p:cNvGraphicFramePr>
          <p:nvPr>
            <p:extLst/>
          </p:nvPr>
        </p:nvGraphicFramePr>
        <p:xfrm>
          <a:off x="838200" y="3558337"/>
          <a:ext cx="10515600" cy="28337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(X /= 0);</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Runtime</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exception</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raised</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Assert_Failure</a:t>
                      </a:r>
                      <a:r>
                        <a:rPr lang="es-ES" sz="2000" b="0" i="1" baseline="0" dirty="0">
                          <a:solidFill>
                            <a:schemeClr val="tx1"/>
                          </a:solidFill>
                          <a:latin typeface="Courier New" pitchFamily="49" charset="0"/>
                        </a:rPr>
                        <a:t> – </a:t>
                      </a:r>
                      <a:r>
                        <a:rPr lang="es-ES" sz="2000" b="0" i="1" baseline="0" dirty="0" err="1">
                          <a:solidFill>
                            <a:schemeClr val="tx1"/>
                          </a:solidFill>
                          <a:latin typeface="Courier New" pitchFamily="49" charset="0"/>
                        </a:rPr>
                        <a:t>failed</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assertion</a:t>
                      </a:r>
                      <a:endParaRPr lang="es-ES" sz="2000" b="0" i="1"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Increment</a:t>
                      </a:r>
                      <a:r>
                        <a:rPr lang="es-ES" sz="2000" b="0" i="0" baseline="0" dirty="0">
                          <a:solidFill>
                            <a:schemeClr val="tx1"/>
                          </a:solidFill>
                          <a:latin typeface="Courier New" pitchFamily="49" charset="0"/>
                        </a:rPr>
                        <a:t>(X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Integer</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Pre  =&gt; X &lt; </a:t>
                      </a:r>
                      <a:r>
                        <a:rPr lang="es-ES" sz="2000" b="0" i="0" baseline="0" dirty="0" err="1">
                          <a:solidFill>
                            <a:schemeClr val="tx1"/>
                          </a:solidFill>
                          <a:latin typeface="Courier New" pitchFamily="49" charset="0"/>
                        </a:rPr>
                        <a:t>Integer’Last</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X = </a:t>
                      </a:r>
                      <a:r>
                        <a:rPr lang="es-ES" sz="2000" b="0" i="0" baseline="0" dirty="0" err="1">
                          <a:solidFill>
                            <a:schemeClr val="tx1"/>
                          </a:solidFill>
                          <a:latin typeface="Courier New" pitchFamily="49" charset="0"/>
                        </a:rPr>
                        <a:t>X’Old</a:t>
                      </a:r>
                      <a:r>
                        <a:rPr lang="es-ES" sz="2000" b="0" i="0" baseline="0" dirty="0">
                          <a:solidFill>
                            <a:schemeClr val="tx1"/>
                          </a:solidFill>
                          <a:latin typeface="Courier New" pitchFamily="49" charset="0"/>
                        </a:rPr>
                        <a:t> + 1;</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latin typeface="Courier New" pitchFamily="49" charset="0"/>
                        </a:rPr>
                        <a:t>Increment</a:t>
                      </a:r>
                      <a:r>
                        <a:rPr lang="es-ES" sz="2000" b="0" i="0" baseline="0" dirty="0">
                          <a:solidFill>
                            <a:schemeClr val="tx1"/>
                          </a:solidFill>
                          <a:latin typeface="Courier New" pitchFamily="49" charset="0"/>
                        </a:rPr>
                        <a:t> (X);</a:t>
                      </a:r>
                    </a:p>
                    <a:p>
                      <a:pPr marL="0" marR="0" lvl="0" indent="0" algn="l" defTabSz="914400" rtl="0" eaLnBrk="1" fontAlgn="auto" latinLnBrk="0" hangingPunct="1">
                        <a:lnSpc>
                          <a:spcPct val="100000"/>
                        </a:lnSpc>
                        <a:spcBef>
                          <a:spcPts val="0"/>
                        </a:spcBef>
                        <a:spcAft>
                          <a:spcPts val="0"/>
                        </a:spcAft>
                        <a:buClrTx/>
                        <a:buSzTx/>
                        <a:buFontTx/>
                        <a:buNone/>
                        <a:tabLst/>
                        <a:defRPr/>
                      </a:pP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Runtime</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exception</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raised</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Assert_Failure</a:t>
                      </a:r>
                      <a:r>
                        <a:rPr lang="es-ES" sz="2000" b="0" i="1" baseline="0" dirty="0">
                          <a:solidFill>
                            <a:schemeClr val="tx1"/>
                          </a:solidFill>
                          <a:latin typeface="Courier New" pitchFamily="49" charset="0"/>
                        </a:rPr>
                        <a:t> – </a:t>
                      </a:r>
                      <a:r>
                        <a:rPr lang="es-ES" sz="2000" b="0" i="1" baseline="0" dirty="0" err="1">
                          <a:solidFill>
                            <a:schemeClr val="tx1"/>
                          </a:solidFill>
                          <a:latin typeface="Courier New" pitchFamily="49" charset="0"/>
                        </a:rPr>
                        <a:t>failed</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precondition</a:t>
                      </a:r>
                      <a:endParaRPr lang="es-ES" sz="2000" b="0" i="1"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26468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xit" presetSubtype="0" fill="hold" nodeType="withEffect">
                                  <p:stCondLst>
                                    <p:cond delay="0"/>
                                  </p:stCondLst>
                                  <p:childTnLst>
                                    <p:set>
                                      <p:cBhvr>
                                        <p:cTn id="14" dur="1" fill="hold">
                                          <p:stCondLst>
                                            <p:cond delay="0"/>
                                          </p:stCondLst>
                                        </p:cTn>
                                        <p:tgtEl>
                                          <p:spTgt spid="28"/>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34"/>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au 9">
            <a:extLst>
              <a:ext uri="{FF2B5EF4-FFF2-40B4-BE49-F238E27FC236}">
                <a16:creationId xmlns:a16="http://schemas.microsoft.com/office/drawing/2014/main" id="{583DC3CC-7FC1-4B97-AFB6-33BF74622CCF}"/>
              </a:ext>
            </a:extLst>
          </p:cNvPr>
          <p:cNvGraphicFramePr>
            <a:graphicFrameLocks noGrp="1"/>
          </p:cNvGraphicFramePr>
          <p:nvPr>
            <p:extLst/>
          </p:nvPr>
        </p:nvGraphicFramePr>
        <p:xfrm>
          <a:off x="838200" y="3038445"/>
          <a:ext cx="10515600" cy="19193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Do_Something</a:t>
                      </a:r>
                      <a:r>
                        <a:rPr lang="es-ES" sz="2000" b="0" i="0" baseline="0" dirty="0">
                          <a:solidFill>
                            <a:schemeClr val="tx1"/>
                          </a:solidFill>
                          <a:latin typeface="Courier New" pitchFamily="49" charset="0"/>
                        </a:rPr>
                        <a:t> (X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a:solidFill>
                            <a:schemeClr val="tx1"/>
                          </a:solidFill>
                          <a:latin typeface="Courier New" pitchFamily="49" charset="0"/>
                        </a:rPr>
                        <a:t>T) </a:t>
                      </a:r>
                      <a:r>
                        <a:rPr lang="es-ES" sz="2000" b="1" i="0" baseline="0" dirty="0" err="1">
                          <a:solidFill>
                            <a:schemeClr val="tx1"/>
                          </a:solidFill>
                          <a:latin typeface="Courier New" pitchFamily="49" charset="0"/>
                        </a:rPr>
                        <a:t>is</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highlight>
                            <a:srgbClr val="00FFFF"/>
                          </a:highlight>
                          <a:latin typeface="Courier New" pitchFamily="49" charset="0"/>
                        </a:rPr>
                        <a:t> : </a:t>
                      </a:r>
                      <a:r>
                        <a:rPr lang="es-ES" sz="2000" b="1" i="0" baseline="0" dirty="0" err="1">
                          <a:solidFill>
                            <a:schemeClr val="tx1"/>
                          </a:solidFill>
                          <a:highlight>
                            <a:srgbClr val="00FFFF"/>
                          </a:highlight>
                          <a:latin typeface="Courier New" pitchFamily="49" charset="0"/>
                        </a:rPr>
                        <a:t>constant</a:t>
                      </a:r>
                      <a:r>
                        <a:rPr lang="es-ES" sz="2000" b="0" i="0" baseline="0" dirty="0">
                          <a:solidFill>
                            <a:schemeClr val="tx1"/>
                          </a:solidFill>
                          <a:highlight>
                            <a:srgbClr val="00FFFF"/>
                          </a:highlight>
                          <a:latin typeface="Courier New" pitchFamily="49" charset="0"/>
                        </a:rPr>
                        <a:t> T := X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begin</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Do_Some_Complex_Stuff</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Transformation_Is_Correct</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is</a:t>
                      </a:r>
                      <a:r>
                        <a:rPr lang="es-ES" sz="2000" b="0" i="1" baseline="0" dirty="0">
                          <a:solidFill>
                            <a:schemeClr val="tx1"/>
                          </a:solidFill>
                          <a:latin typeface="Courier New" pitchFamily="49" charset="0"/>
                        </a:rPr>
                        <a:t> OK </a:t>
                      </a:r>
                      <a:r>
                        <a:rPr lang="es-ES" sz="2000" b="0" i="1" baseline="0" dirty="0" err="1">
                          <a:solidFill>
                            <a:schemeClr val="tx1"/>
                          </a:solidFill>
                          <a:latin typeface="Courier New" pitchFamily="49" charset="0"/>
                        </a:rPr>
                        <a:t>to</a:t>
                      </a:r>
                      <a:r>
                        <a:rPr lang="es-ES" sz="2000" b="0" i="1" baseline="0" dirty="0">
                          <a:solidFill>
                            <a:schemeClr val="tx1"/>
                          </a:solidFill>
                          <a:latin typeface="Courier New" pitchFamily="49" charset="0"/>
                        </a:rPr>
                        <a:t> use </a:t>
                      </a:r>
                      <a:r>
                        <a:rPr lang="es-ES" sz="2000" b="0" i="1" baseline="0" dirty="0" err="1">
                          <a:solidFill>
                            <a:schemeClr val="tx1"/>
                          </a:solidFill>
                          <a:latin typeface="Courier New" pitchFamily="49" charset="0"/>
                        </a:rPr>
                        <a:t>X_Init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inside</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an</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assertion</a:t>
                      </a:r>
                      <a:r>
                        <a:rPr lang="es-ES" sz="2000" b="0" i="1" baseline="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E8777692-65C6-48D2-A283-CB3CB8E8272D}"/>
              </a:ext>
            </a:extLst>
          </p:cNvPr>
          <p:cNvSpPr>
            <a:spLocks noGrp="1"/>
          </p:cNvSpPr>
          <p:nvPr>
            <p:ph type="title"/>
          </p:nvPr>
        </p:nvSpPr>
        <p:spPr/>
        <p:txBody>
          <a:bodyPr/>
          <a:lstStyle/>
          <a:p>
            <a:r>
              <a:rPr lang="en-US" dirty="0"/>
              <a:t>Ghost Code in SPARK</a:t>
            </a:r>
          </a:p>
        </p:txBody>
      </p:sp>
      <p:sp>
        <p:nvSpPr>
          <p:cNvPr id="4" name="Espace réservé du numéro de diapositive 3">
            <a:extLst>
              <a:ext uri="{FF2B5EF4-FFF2-40B4-BE49-F238E27FC236}">
                <a16:creationId xmlns:a16="http://schemas.microsoft.com/office/drawing/2014/main" id="{282D93E2-D263-4120-9845-C846874958E4}"/>
              </a:ext>
            </a:extLst>
          </p:cNvPr>
          <p:cNvSpPr>
            <a:spLocks noGrp="1"/>
          </p:cNvSpPr>
          <p:nvPr>
            <p:ph type="sldNum" sz="quarter" idx="12"/>
          </p:nvPr>
        </p:nvSpPr>
        <p:spPr/>
        <p:txBody>
          <a:bodyPr/>
          <a:lstStyle/>
          <a:p>
            <a:fld id="{C9355402-0690-4A79-A082-001A68712055}" type="slidenum">
              <a:rPr lang="fr-FR" smtClean="0"/>
              <a:pPr/>
              <a:t>18</a:t>
            </a:fld>
            <a:endParaRPr lang="fr-FR" dirty="0"/>
          </a:p>
        </p:txBody>
      </p:sp>
      <p:pic>
        <p:nvPicPr>
          <p:cNvPr id="9" name="Picture 8" descr="wrong.png">
            <a:extLst>
              <a:ext uri="{FF2B5EF4-FFF2-40B4-BE49-F238E27FC236}">
                <a16:creationId xmlns:a16="http://schemas.microsoft.com/office/drawing/2014/main" id="{970B7A13-8DD1-4603-B9F7-86B03070162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596" y="5148677"/>
            <a:ext cx="407705" cy="405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Espace réservé du contenu 5">
            <a:extLst>
              <a:ext uri="{FF2B5EF4-FFF2-40B4-BE49-F238E27FC236}">
                <a16:creationId xmlns:a16="http://schemas.microsoft.com/office/drawing/2014/main" id="{01217D06-FE14-49CD-8BD4-F46EAEED1922}"/>
              </a:ext>
            </a:extLst>
          </p:cNvPr>
          <p:cNvSpPr>
            <a:spLocks noGrp="1"/>
          </p:cNvSpPr>
          <p:nvPr>
            <p:ph idx="1"/>
          </p:nvPr>
        </p:nvSpPr>
        <p:spPr/>
        <p:txBody>
          <a:bodyPr/>
          <a:lstStyle/>
          <a:p>
            <a:pPr marL="0" indent="0">
              <a:buNone/>
            </a:pPr>
            <a:r>
              <a:rPr lang="en-US" dirty="0"/>
              <a:t>In SPARK, all entities (variables, subprograms, types…) can be ghost.</a:t>
            </a:r>
          </a:p>
          <a:p>
            <a:pPr marL="0" indent="0">
              <a:buNone/>
            </a:pPr>
            <a:r>
              <a:rPr lang="en-US" dirty="0"/>
              <a:t>The compiler detects most incorrect usage.</a:t>
            </a:r>
          </a:p>
        </p:txBody>
      </p:sp>
      <p:graphicFrame>
        <p:nvGraphicFramePr>
          <p:cNvPr id="7" name="Tableau 6">
            <a:extLst>
              <a:ext uri="{FF2B5EF4-FFF2-40B4-BE49-F238E27FC236}">
                <a16:creationId xmlns:a16="http://schemas.microsoft.com/office/drawing/2014/main" id="{A6F7520C-24C8-4B96-85B6-6BCA99A7B1A5}"/>
              </a:ext>
            </a:extLst>
          </p:cNvPr>
          <p:cNvGraphicFramePr>
            <a:graphicFrameLocks noGrp="1"/>
          </p:cNvGraphicFramePr>
          <p:nvPr>
            <p:extLst/>
          </p:nvPr>
        </p:nvGraphicFramePr>
        <p:xfrm>
          <a:off x="838200" y="3038445"/>
          <a:ext cx="10515600" cy="3138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Do_Something</a:t>
                      </a:r>
                      <a:r>
                        <a:rPr lang="es-ES" sz="2000" b="0" i="0" baseline="0" dirty="0">
                          <a:solidFill>
                            <a:schemeClr val="tx1"/>
                          </a:solidFill>
                          <a:latin typeface="Courier New" pitchFamily="49" charset="0"/>
                        </a:rPr>
                        <a:t> (X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a:solidFill>
                            <a:schemeClr val="tx1"/>
                          </a:solidFill>
                          <a:latin typeface="Courier New" pitchFamily="49" charset="0"/>
                        </a:rPr>
                        <a:t>T) </a:t>
                      </a:r>
                      <a:r>
                        <a:rPr lang="es-ES" sz="2000" b="1" i="0" baseline="0" dirty="0" err="1">
                          <a:solidFill>
                            <a:schemeClr val="tx1"/>
                          </a:solidFill>
                          <a:latin typeface="Courier New" pitchFamily="49" charset="0"/>
                        </a:rPr>
                        <a:t>is</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highlight>
                            <a:srgbClr val="00FFFF"/>
                          </a:highlight>
                          <a:latin typeface="Courier New" pitchFamily="49" charset="0"/>
                        </a:rPr>
                        <a:t> : </a:t>
                      </a:r>
                      <a:r>
                        <a:rPr lang="es-ES" sz="2000" b="1" i="0" baseline="0" dirty="0" err="1">
                          <a:solidFill>
                            <a:schemeClr val="tx1"/>
                          </a:solidFill>
                          <a:highlight>
                            <a:srgbClr val="00FFFF"/>
                          </a:highlight>
                          <a:latin typeface="Courier New" pitchFamily="49" charset="0"/>
                        </a:rPr>
                        <a:t>constant</a:t>
                      </a:r>
                      <a:r>
                        <a:rPr lang="es-ES" sz="2000" b="0" i="0" baseline="0" dirty="0">
                          <a:solidFill>
                            <a:schemeClr val="tx1"/>
                          </a:solidFill>
                          <a:highlight>
                            <a:srgbClr val="00FFFF"/>
                          </a:highlight>
                          <a:latin typeface="Courier New" pitchFamily="49" charset="0"/>
                        </a:rPr>
                        <a:t> T := X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begin</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Do_Some_Complex_Stuff</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Transformation_Is_Correct</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is</a:t>
                      </a:r>
                      <a:r>
                        <a:rPr lang="es-ES" sz="2000" b="0" i="1" baseline="0" dirty="0">
                          <a:solidFill>
                            <a:schemeClr val="tx1"/>
                          </a:solidFill>
                          <a:latin typeface="Courier New" pitchFamily="49" charset="0"/>
                        </a:rPr>
                        <a:t> OK </a:t>
                      </a:r>
                      <a:r>
                        <a:rPr lang="es-ES" sz="2000" b="0" i="1" baseline="0" dirty="0" err="1">
                          <a:solidFill>
                            <a:schemeClr val="tx1"/>
                          </a:solidFill>
                          <a:latin typeface="Courier New" pitchFamily="49" charset="0"/>
                        </a:rPr>
                        <a:t>to</a:t>
                      </a:r>
                      <a:r>
                        <a:rPr lang="es-ES" sz="2000" b="0" i="1" baseline="0" dirty="0">
                          <a:solidFill>
                            <a:schemeClr val="tx1"/>
                          </a:solidFill>
                          <a:latin typeface="Courier New" pitchFamily="49" charset="0"/>
                        </a:rPr>
                        <a:t> use </a:t>
                      </a:r>
                      <a:r>
                        <a:rPr lang="es-ES" sz="2000" b="0" i="1" baseline="0" dirty="0" err="1">
                          <a:solidFill>
                            <a:schemeClr val="tx1"/>
                          </a:solidFill>
                          <a:latin typeface="Courier New" pitchFamily="49" charset="0"/>
                        </a:rPr>
                        <a:t>X_Init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inside</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an</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assertion</a:t>
                      </a:r>
                      <a:r>
                        <a:rPr lang="es-ES" sz="2000" b="0" i="1"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X := </a:t>
                      </a:r>
                      <a:r>
                        <a:rPr lang="es-ES" sz="2000" b="0" i="0" baseline="0" dirty="0" err="1">
                          <a:solidFill>
                            <a:schemeClr val="tx1"/>
                          </a:solidFill>
                          <a:highlight>
                            <a:srgbClr val="00FFFF"/>
                          </a:highlight>
                          <a:latin typeface="Courier New" pitchFamily="49" charset="0"/>
                        </a:rPr>
                        <a:t>X_Init</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Compilation</a:t>
                      </a:r>
                      <a:r>
                        <a:rPr lang="es-ES" sz="2000" b="0" i="1" baseline="0" dirty="0">
                          <a:solidFill>
                            <a:schemeClr val="tx1"/>
                          </a:solidFill>
                          <a:latin typeface="Courier New" pitchFamily="49" charset="0"/>
                        </a:rPr>
                        <a:t> error:</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1" baseline="0" dirty="0">
                          <a:solidFill>
                            <a:schemeClr val="tx1"/>
                          </a:solidFill>
                          <a:latin typeface="Courier New" pitchFamily="49" charset="0"/>
                        </a:rPr>
                        <a:t>  --               </a:t>
                      </a:r>
                      <a:r>
                        <a:rPr lang="es-ES" sz="2000" b="0" i="1" baseline="0" dirty="0" err="1">
                          <a:solidFill>
                            <a:schemeClr val="tx1"/>
                          </a:solidFill>
                          <a:latin typeface="Courier New" pitchFamily="49" charset="0"/>
                        </a:rPr>
                        <a:t>Ghost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entity</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cannot</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appear</a:t>
                      </a:r>
                      <a:r>
                        <a:rPr lang="es-ES" sz="2000" b="0" i="1" baseline="0" dirty="0">
                          <a:solidFill>
                            <a:schemeClr val="tx1"/>
                          </a:solidFill>
                          <a:latin typeface="Courier New" pitchFamily="49" charset="0"/>
                        </a:rPr>
                        <a:t> in </a:t>
                      </a:r>
                      <a:r>
                        <a:rPr lang="es-ES" sz="2000" b="0" i="1" baseline="0" dirty="0" err="1">
                          <a:solidFill>
                            <a:schemeClr val="tx1"/>
                          </a:solidFill>
                          <a:latin typeface="Courier New" pitchFamily="49" charset="0"/>
                        </a:rPr>
                        <a:t>this</a:t>
                      </a:r>
                      <a:r>
                        <a:rPr lang="es-ES" sz="2000" b="0" i="1" baseline="0" dirty="0">
                          <a:solidFill>
                            <a:schemeClr val="tx1"/>
                          </a:solidFill>
                          <a:latin typeface="Courier New" pitchFamily="49" charset="0"/>
                        </a:rPr>
                        <a:t> </a:t>
                      </a:r>
                      <a:r>
                        <a:rPr lang="es-ES" sz="2000" b="0" i="1" baseline="0" dirty="0" err="1">
                          <a:solidFill>
                            <a:schemeClr val="tx1"/>
                          </a:solidFill>
                          <a:latin typeface="Courier New" pitchFamily="49" charset="0"/>
                        </a:rPr>
                        <a:t>context</a:t>
                      </a:r>
                      <a:r>
                        <a:rPr lang="es-ES" sz="2000" b="0" i="1" baseline="0" dirty="0">
                          <a:solidFill>
                            <a:schemeClr val="tx1"/>
                          </a:solidFill>
                          <a:latin typeface="Courier New" pitchFamily="49" charset="0"/>
                        </a:rPr>
                        <a:t>.</a:t>
                      </a:r>
                      <a:endParaRPr lang="en-GB" sz="2000" b="0" i="1"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075465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8777692-65C6-48D2-A283-CB3CB8E8272D}"/>
              </a:ext>
            </a:extLst>
          </p:cNvPr>
          <p:cNvSpPr>
            <a:spLocks noGrp="1"/>
          </p:cNvSpPr>
          <p:nvPr>
            <p:ph type="title"/>
          </p:nvPr>
        </p:nvSpPr>
        <p:spPr/>
        <p:txBody>
          <a:bodyPr/>
          <a:lstStyle/>
          <a:p>
            <a:r>
              <a:rPr lang="en-US" dirty="0"/>
              <a:t>Ghost Code in SPARK – Execution</a:t>
            </a:r>
          </a:p>
        </p:txBody>
      </p:sp>
      <p:sp>
        <p:nvSpPr>
          <p:cNvPr id="4" name="Espace réservé du numéro de diapositive 3">
            <a:extLst>
              <a:ext uri="{FF2B5EF4-FFF2-40B4-BE49-F238E27FC236}">
                <a16:creationId xmlns:a16="http://schemas.microsoft.com/office/drawing/2014/main" id="{282D93E2-D263-4120-9845-C846874958E4}"/>
              </a:ext>
            </a:extLst>
          </p:cNvPr>
          <p:cNvSpPr>
            <a:spLocks noGrp="1"/>
          </p:cNvSpPr>
          <p:nvPr>
            <p:ph type="sldNum" sz="quarter" idx="12"/>
          </p:nvPr>
        </p:nvSpPr>
        <p:spPr/>
        <p:txBody>
          <a:bodyPr/>
          <a:lstStyle/>
          <a:p>
            <a:fld id="{C9355402-0690-4A79-A082-001A68712055}" type="slidenum">
              <a:rPr lang="fr-FR" smtClean="0"/>
              <a:pPr/>
              <a:t>19</a:t>
            </a:fld>
            <a:endParaRPr lang="fr-FR" dirty="0"/>
          </a:p>
        </p:txBody>
      </p:sp>
      <p:sp>
        <p:nvSpPr>
          <p:cNvPr id="6" name="Espace réservé du contenu 5">
            <a:extLst>
              <a:ext uri="{FF2B5EF4-FFF2-40B4-BE49-F238E27FC236}">
                <a16:creationId xmlns:a16="http://schemas.microsoft.com/office/drawing/2014/main" id="{01217D06-FE14-49CD-8BD4-F46EAEED1922}"/>
              </a:ext>
            </a:extLst>
          </p:cNvPr>
          <p:cNvSpPr>
            <a:spLocks noGrp="1"/>
          </p:cNvSpPr>
          <p:nvPr>
            <p:ph idx="1"/>
          </p:nvPr>
        </p:nvSpPr>
        <p:spPr/>
        <p:txBody>
          <a:bodyPr/>
          <a:lstStyle/>
          <a:p>
            <a:pPr marL="0" indent="0">
              <a:buNone/>
            </a:pPr>
            <a:r>
              <a:rPr lang="en-US" dirty="0"/>
              <a:t>Ghost code can be executed like normal code …</a:t>
            </a:r>
          </a:p>
          <a:p>
            <a:pPr marL="0" indent="0">
              <a:buNone/>
            </a:pPr>
            <a:r>
              <a:rPr lang="en-US" dirty="0"/>
              <a:t>          … or can be removed at compilation.</a:t>
            </a:r>
          </a:p>
        </p:txBody>
      </p:sp>
      <p:grpSp>
        <p:nvGrpSpPr>
          <p:cNvPr id="11" name="Groupe 10">
            <a:extLst>
              <a:ext uri="{FF2B5EF4-FFF2-40B4-BE49-F238E27FC236}">
                <a16:creationId xmlns:a16="http://schemas.microsoft.com/office/drawing/2014/main" id="{878C9736-999D-4658-9BC6-4C7F141839B9}"/>
              </a:ext>
            </a:extLst>
          </p:cNvPr>
          <p:cNvGrpSpPr/>
          <p:nvPr/>
        </p:nvGrpSpPr>
        <p:grpSpPr>
          <a:xfrm>
            <a:off x="7988418" y="3389000"/>
            <a:ext cx="2671555" cy="2345987"/>
            <a:chOff x="4416287" y="2971799"/>
            <a:chExt cx="2928730" cy="2688027"/>
          </a:xfrm>
        </p:grpSpPr>
        <p:pic>
          <p:nvPicPr>
            <p:cNvPr id="12" name="Graphique 11" descr="Engrenages">
              <a:extLst>
                <a:ext uri="{FF2B5EF4-FFF2-40B4-BE49-F238E27FC236}">
                  <a16:creationId xmlns:a16="http://schemas.microsoft.com/office/drawing/2014/main" id="{52297E9B-1F49-4B2B-B850-51D9C5953DE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16287" y="2971799"/>
              <a:ext cx="2136913" cy="2136913"/>
            </a:xfrm>
            <a:prstGeom prst="rect">
              <a:avLst/>
            </a:prstGeom>
          </p:spPr>
        </p:pic>
        <p:pic>
          <p:nvPicPr>
            <p:cNvPr id="13" name="Graphique 12" descr="Engrenage">
              <a:extLst>
                <a:ext uri="{FF2B5EF4-FFF2-40B4-BE49-F238E27FC236}">
                  <a16:creationId xmlns:a16="http://schemas.microsoft.com/office/drawing/2014/main" id="{2D8E197B-D0A9-47C2-89C6-BA389498FF7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50565" y="3665374"/>
              <a:ext cx="1994452" cy="1994452"/>
            </a:xfrm>
            <a:prstGeom prst="rect">
              <a:avLst/>
            </a:prstGeom>
          </p:spPr>
        </p:pic>
      </p:grpSp>
      <p:sp>
        <p:nvSpPr>
          <p:cNvPr id="14" name="Croix 13">
            <a:extLst>
              <a:ext uri="{FF2B5EF4-FFF2-40B4-BE49-F238E27FC236}">
                <a16:creationId xmlns:a16="http://schemas.microsoft.com/office/drawing/2014/main" id="{A5933014-C8F3-4ACA-A3AD-74BF2DC1EF0B}"/>
              </a:ext>
            </a:extLst>
          </p:cNvPr>
          <p:cNvSpPr/>
          <p:nvPr/>
        </p:nvSpPr>
        <p:spPr>
          <a:xfrm>
            <a:off x="3520651" y="4258897"/>
            <a:ext cx="850302" cy="784342"/>
          </a:xfrm>
          <a:prstGeom prst="plus">
            <a:avLst>
              <a:gd name="adj" fmla="val 344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grpSp>
        <p:nvGrpSpPr>
          <p:cNvPr id="18" name="Groupe 17">
            <a:extLst>
              <a:ext uri="{FF2B5EF4-FFF2-40B4-BE49-F238E27FC236}">
                <a16:creationId xmlns:a16="http://schemas.microsoft.com/office/drawing/2014/main" id="{8B9AF57D-0672-4811-A437-0A394B400BCE}"/>
              </a:ext>
            </a:extLst>
          </p:cNvPr>
          <p:cNvGrpSpPr/>
          <p:nvPr/>
        </p:nvGrpSpPr>
        <p:grpSpPr>
          <a:xfrm>
            <a:off x="736849" y="5338163"/>
            <a:ext cx="2486021" cy="1273314"/>
            <a:chOff x="1784414" y="5311529"/>
            <a:chExt cx="2486021" cy="1273314"/>
          </a:xfrm>
        </p:grpSpPr>
        <p:grpSp>
          <p:nvGrpSpPr>
            <p:cNvPr id="19" name="Groupe 18">
              <a:extLst>
                <a:ext uri="{FF2B5EF4-FFF2-40B4-BE49-F238E27FC236}">
                  <a16:creationId xmlns:a16="http://schemas.microsoft.com/office/drawing/2014/main" id="{E7CB6A73-0882-4135-9319-083171066DE6}"/>
                </a:ext>
              </a:extLst>
            </p:cNvPr>
            <p:cNvGrpSpPr/>
            <p:nvPr/>
          </p:nvGrpSpPr>
          <p:grpSpPr>
            <a:xfrm>
              <a:off x="1784414" y="5311529"/>
              <a:ext cx="2486021" cy="1273314"/>
              <a:chOff x="485158" y="5054861"/>
              <a:chExt cx="2725335" cy="1458961"/>
            </a:xfrm>
          </p:grpSpPr>
          <p:sp>
            <p:nvSpPr>
              <p:cNvPr id="21" name="Rectangle : coins arrondis 20">
                <a:extLst>
                  <a:ext uri="{FF2B5EF4-FFF2-40B4-BE49-F238E27FC236}">
                    <a16:creationId xmlns:a16="http://schemas.microsoft.com/office/drawing/2014/main" id="{BC34AC78-EF63-4784-9EC2-DC2D4EB4DFA0}"/>
                  </a:ext>
                </a:extLst>
              </p:cNvPr>
              <p:cNvSpPr/>
              <p:nvPr/>
            </p:nvSpPr>
            <p:spPr>
              <a:xfrm>
                <a:off x="1026867" y="5054861"/>
                <a:ext cx="2183626" cy="1321362"/>
              </a:xfrm>
              <a:prstGeom prst="roundRect">
                <a:avLst/>
              </a:prstGeom>
              <a:ln w="57150">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2" name="Ellipse 21">
                <a:extLst>
                  <a:ext uri="{FF2B5EF4-FFF2-40B4-BE49-F238E27FC236}">
                    <a16:creationId xmlns:a16="http://schemas.microsoft.com/office/drawing/2014/main" id="{2E4D038E-9AB0-4C8B-82EB-17DB381E3AF7}"/>
                  </a:ext>
                </a:extLst>
              </p:cNvPr>
              <p:cNvSpPr/>
              <p:nvPr/>
            </p:nvSpPr>
            <p:spPr>
              <a:xfrm>
                <a:off x="559290" y="5420292"/>
                <a:ext cx="790113" cy="1075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mage 22">
                <a:extLst>
                  <a:ext uri="{FF2B5EF4-FFF2-40B4-BE49-F238E27FC236}">
                    <a16:creationId xmlns:a16="http://schemas.microsoft.com/office/drawing/2014/main" id="{1826BDFA-A18C-4DFB-A187-EBB808CCF8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85158" y="5404258"/>
                <a:ext cx="1109564" cy="1109564"/>
              </a:xfrm>
              <a:prstGeom prst="rect">
                <a:avLst/>
              </a:prstGeom>
            </p:spPr>
          </p:pic>
        </p:grpSp>
        <p:sp>
          <p:nvSpPr>
            <p:cNvPr id="20" name="ZoneTexte 19">
              <a:extLst>
                <a:ext uri="{FF2B5EF4-FFF2-40B4-BE49-F238E27FC236}">
                  <a16:creationId xmlns:a16="http://schemas.microsoft.com/office/drawing/2014/main" id="{7E841BCB-2FCB-40E2-BEFB-3B75F9CB0C6E}"/>
                </a:ext>
              </a:extLst>
            </p:cNvPr>
            <p:cNvSpPr txBox="1"/>
            <p:nvPr/>
          </p:nvSpPr>
          <p:spPr>
            <a:xfrm>
              <a:off x="2459214" y="5418067"/>
              <a:ext cx="1630561" cy="954107"/>
            </a:xfrm>
            <a:prstGeom prst="rect">
              <a:avLst/>
            </a:prstGeom>
            <a:noFill/>
          </p:spPr>
          <p:txBody>
            <a:bodyPr wrap="square" rtlCol="0">
              <a:spAutoFit/>
            </a:bodyPr>
            <a:lstStyle/>
            <a:p>
              <a:pPr algn="ctr"/>
              <a:r>
                <a:rPr lang="en-US" sz="2800" dirty="0"/>
                <a:t>Ghost Code</a:t>
              </a:r>
            </a:p>
          </p:txBody>
        </p:sp>
      </p:grpSp>
      <p:sp>
        <p:nvSpPr>
          <p:cNvPr id="24" name="Flèche : droite 23">
            <a:extLst>
              <a:ext uri="{FF2B5EF4-FFF2-40B4-BE49-F238E27FC236}">
                <a16:creationId xmlns:a16="http://schemas.microsoft.com/office/drawing/2014/main" id="{1D2B3F2B-CDED-4823-B9F0-B2749F120414}"/>
              </a:ext>
            </a:extLst>
          </p:cNvPr>
          <p:cNvSpPr/>
          <p:nvPr/>
        </p:nvSpPr>
        <p:spPr>
          <a:xfrm>
            <a:off x="5385086" y="4305065"/>
            <a:ext cx="1573750" cy="692006"/>
          </a:xfrm>
          <a:prstGeom prst="rightArrow">
            <a:avLst>
              <a:gd name="adj1" fmla="val 50000"/>
              <a:gd name="adj2" fmla="val 69034"/>
            </a:avLst>
          </a:prstGeom>
          <a:ln>
            <a:solidFill>
              <a:srgbClr val="0070C0"/>
            </a:solidFill>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5" name="Flèche : droite 24">
            <a:extLst>
              <a:ext uri="{FF2B5EF4-FFF2-40B4-BE49-F238E27FC236}">
                <a16:creationId xmlns:a16="http://schemas.microsoft.com/office/drawing/2014/main" id="{105ABDC7-83A7-41EF-8AB8-D67DBE7AD46B}"/>
              </a:ext>
            </a:extLst>
          </p:cNvPr>
          <p:cNvSpPr/>
          <p:nvPr/>
        </p:nvSpPr>
        <p:spPr>
          <a:xfrm flipV="1">
            <a:off x="5385086" y="4305065"/>
            <a:ext cx="1573750" cy="692006"/>
          </a:xfrm>
          <a:prstGeom prst="rightArrow">
            <a:avLst>
              <a:gd name="adj1" fmla="val 50000"/>
              <a:gd name="adj2" fmla="val 6903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a:p>
        </p:txBody>
      </p:sp>
      <p:pic>
        <p:nvPicPr>
          <p:cNvPr id="26" name="Graphique 25" descr="Jauge">
            <a:extLst>
              <a:ext uri="{FF2B5EF4-FFF2-40B4-BE49-F238E27FC236}">
                <a16:creationId xmlns:a16="http://schemas.microsoft.com/office/drawing/2014/main" id="{6D8B4874-CFED-4661-A4CF-488FF0C3B48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243371" y="4643373"/>
            <a:ext cx="1194570" cy="1142928"/>
          </a:xfrm>
          <a:prstGeom prst="rect">
            <a:avLst/>
          </a:prstGeom>
        </p:spPr>
      </p:pic>
      <p:grpSp>
        <p:nvGrpSpPr>
          <p:cNvPr id="15" name="Groupe 14">
            <a:extLst>
              <a:ext uri="{FF2B5EF4-FFF2-40B4-BE49-F238E27FC236}">
                <a16:creationId xmlns:a16="http://schemas.microsoft.com/office/drawing/2014/main" id="{E34F98A0-29B1-4048-AD81-04E6389A85F1}"/>
              </a:ext>
            </a:extLst>
          </p:cNvPr>
          <p:cNvGrpSpPr/>
          <p:nvPr/>
        </p:nvGrpSpPr>
        <p:grpSpPr>
          <a:xfrm>
            <a:off x="1230989" y="2956132"/>
            <a:ext cx="1991880" cy="1153224"/>
            <a:chOff x="1230989" y="2929498"/>
            <a:chExt cx="1991880" cy="1153224"/>
          </a:xfrm>
        </p:grpSpPr>
        <p:sp>
          <p:nvSpPr>
            <p:cNvPr id="16" name="Rectangle : coins arrondis 15">
              <a:extLst>
                <a:ext uri="{FF2B5EF4-FFF2-40B4-BE49-F238E27FC236}">
                  <a16:creationId xmlns:a16="http://schemas.microsoft.com/office/drawing/2014/main" id="{8156BE4E-E235-4698-954B-7FC1ED3A1653}"/>
                </a:ext>
              </a:extLst>
            </p:cNvPr>
            <p:cNvSpPr/>
            <p:nvPr/>
          </p:nvSpPr>
          <p:spPr>
            <a:xfrm>
              <a:off x="1230989" y="2929498"/>
              <a:ext cx="1991880" cy="1153224"/>
            </a:xfrm>
            <a:prstGeom prst="roundRect">
              <a:avLst/>
            </a:prstGeom>
            <a:solidFill>
              <a:schemeClr val="bg1"/>
            </a:solidFill>
            <a:ln w="571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7" name="ZoneTexte 16">
              <a:extLst>
                <a:ext uri="{FF2B5EF4-FFF2-40B4-BE49-F238E27FC236}">
                  <a16:creationId xmlns:a16="http://schemas.microsoft.com/office/drawing/2014/main" id="{3D214E55-04AC-4C4F-84DD-1235AAC1613C}"/>
                </a:ext>
              </a:extLst>
            </p:cNvPr>
            <p:cNvSpPr txBox="1"/>
            <p:nvPr/>
          </p:nvSpPr>
          <p:spPr>
            <a:xfrm>
              <a:off x="1411649" y="3029057"/>
              <a:ext cx="1630561" cy="954107"/>
            </a:xfrm>
            <a:prstGeom prst="rect">
              <a:avLst/>
            </a:prstGeom>
            <a:noFill/>
          </p:spPr>
          <p:txBody>
            <a:bodyPr wrap="square" rtlCol="0">
              <a:spAutoFit/>
            </a:bodyPr>
            <a:lstStyle/>
            <a:p>
              <a:pPr algn="ctr"/>
              <a:r>
                <a:rPr lang="en-US" sz="2800" dirty="0"/>
                <a:t>Regular Code</a:t>
              </a:r>
            </a:p>
          </p:txBody>
        </p:sp>
      </p:grpSp>
      <p:sp>
        <p:nvSpPr>
          <p:cNvPr id="27" name="ZoneTexte 26">
            <a:extLst>
              <a:ext uri="{FF2B5EF4-FFF2-40B4-BE49-F238E27FC236}">
                <a16:creationId xmlns:a16="http://schemas.microsoft.com/office/drawing/2014/main" id="{23F06B1E-BFAF-48B2-ACCF-FBAC6CE177AD}"/>
              </a:ext>
            </a:extLst>
          </p:cNvPr>
          <p:cNvSpPr txBox="1"/>
          <p:nvPr/>
        </p:nvSpPr>
        <p:spPr>
          <a:xfrm>
            <a:off x="4810539" y="5309247"/>
            <a:ext cx="2933087" cy="954107"/>
          </a:xfrm>
          <a:prstGeom prst="rect">
            <a:avLst/>
          </a:prstGeom>
          <a:noFill/>
        </p:spPr>
        <p:txBody>
          <a:bodyPr wrap="square" rtlCol="0">
            <a:spAutoFit/>
          </a:bodyPr>
          <a:lstStyle/>
          <a:p>
            <a:pPr algn="ctr"/>
            <a:r>
              <a:rPr lang="en-US" sz="2800" dirty="0"/>
              <a:t>Compilation with assertions enabled</a:t>
            </a:r>
          </a:p>
        </p:txBody>
      </p:sp>
      <p:sp>
        <p:nvSpPr>
          <p:cNvPr id="28" name="ZoneTexte 27">
            <a:extLst>
              <a:ext uri="{FF2B5EF4-FFF2-40B4-BE49-F238E27FC236}">
                <a16:creationId xmlns:a16="http://schemas.microsoft.com/office/drawing/2014/main" id="{16DA47F9-2384-4FB6-AA8B-FC03EB671DEC}"/>
              </a:ext>
            </a:extLst>
          </p:cNvPr>
          <p:cNvSpPr txBox="1"/>
          <p:nvPr/>
        </p:nvSpPr>
        <p:spPr>
          <a:xfrm>
            <a:off x="4860968" y="5309247"/>
            <a:ext cx="2933087" cy="954107"/>
          </a:xfrm>
          <a:prstGeom prst="rect">
            <a:avLst/>
          </a:prstGeom>
          <a:noFill/>
        </p:spPr>
        <p:txBody>
          <a:bodyPr wrap="square" rtlCol="0">
            <a:spAutoFit/>
          </a:bodyPr>
          <a:lstStyle/>
          <a:p>
            <a:pPr algn="ctr"/>
            <a:r>
              <a:rPr lang="en-US" sz="2800" dirty="0"/>
              <a:t>Compilation without assertions</a:t>
            </a:r>
          </a:p>
        </p:txBody>
      </p:sp>
    </p:spTree>
    <p:extLst>
      <p:ext uri="{BB962C8B-B14F-4D97-AF65-F5344CB8AC3E}">
        <p14:creationId xmlns:p14="http://schemas.microsoft.com/office/powerpoint/2010/main" val="231886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26"/>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xit"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5" grpId="0" animBg="1"/>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60A5437-8EC8-9A4C-85C6-CC7C65BEDA62}"/>
              </a:ext>
            </a:extLst>
          </p:cNvPr>
          <p:cNvSpPr>
            <a:spLocks noGrp="1"/>
          </p:cNvSpPr>
          <p:nvPr>
            <p:ph type="title"/>
          </p:nvPr>
        </p:nvSpPr>
        <p:spPr/>
        <p:txBody>
          <a:bodyPr/>
          <a:lstStyle/>
          <a:p>
            <a:r>
              <a:rPr lang="en-US" dirty="0"/>
              <a:t>SPARK – the language</a:t>
            </a:r>
          </a:p>
        </p:txBody>
      </p:sp>
      <p:sp>
        <p:nvSpPr>
          <p:cNvPr id="4" name="Espace réservé du contenu 2">
            <a:extLst>
              <a:ext uri="{FF2B5EF4-FFF2-40B4-BE49-F238E27FC236}">
                <a16:creationId xmlns:a16="http://schemas.microsoft.com/office/drawing/2014/main" id="{10083F0A-CA2D-CE4F-B080-2C5663C7CDF1}"/>
              </a:ext>
            </a:extLst>
          </p:cNvPr>
          <p:cNvSpPr>
            <a:spLocks noGrp="1"/>
          </p:cNvSpPr>
          <p:nvPr>
            <p:ph idx="1"/>
          </p:nvPr>
        </p:nvSpPr>
        <p:spPr>
          <a:xfrm>
            <a:off x="361434" y="3979706"/>
            <a:ext cx="2829654" cy="2738416"/>
          </a:xfrm>
        </p:spPr>
        <p:txBody>
          <a:bodyPr>
            <a:normAutofit/>
          </a:bodyPr>
          <a:lstStyle/>
          <a:p>
            <a:pPr marL="0" indent="0">
              <a:buNone/>
            </a:pPr>
            <a:r>
              <a:rPr lang="en-US" sz="2400" dirty="0"/>
              <a:t>pointers</a:t>
            </a:r>
          </a:p>
          <a:p>
            <a:pPr marL="0" indent="0">
              <a:buNone/>
            </a:pPr>
            <a:r>
              <a:rPr lang="en-US" sz="2400" dirty="0"/>
              <a:t>exception handlers</a:t>
            </a:r>
          </a:p>
          <a:p>
            <a:pPr marL="0" indent="0">
              <a:buNone/>
            </a:pPr>
            <a:r>
              <a:rPr lang="en-US" sz="2400" dirty="0"/>
              <a:t>controlled types</a:t>
            </a:r>
          </a:p>
          <a:p>
            <a:pPr marL="0" indent="0">
              <a:buNone/>
            </a:pPr>
            <a:r>
              <a:rPr lang="en-US" sz="2400" dirty="0"/>
              <a:t>function with effects</a:t>
            </a:r>
          </a:p>
        </p:txBody>
      </p:sp>
      <p:grpSp>
        <p:nvGrpSpPr>
          <p:cNvPr id="6" name="Group 10">
            <a:extLst>
              <a:ext uri="{FF2B5EF4-FFF2-40B4-BE49-F238E27FC236}">
                <a16:creationId xmlns:a16="http://schemas.microsoft.com/office/drawing/2014/main" id="{DAE77465-7E07-E54A-8BEC-8DE102A968A0}"/>
              </a:ext>
            </a:extLst>
          </p:cNvPr>
          <p:cNvGrpSpPr>
            <a:grpSpLocks noChangeAspect="1"/>
          </p:cNvGrpSpPr>
          <p:nvPr/>
        </p:nvGrpSpPr>
        <p:grpSpPr bwMode="auto">
          <a:xfrm>
            <a:off x="3416665" y="3969599"/>
            <a:ext cx="5329237" cy="2670175"/>
            <a:chOff x="1763688" y="3778473"/>
            <a:chExt cx="5328592" cy="2670474"/>
          </a:xfrm>
        </p:grpSpPr>
        <p:grpSp>
          <p:nvGrpSpPr>
            <p:cNvPr id="7" name="Group 3">
              <a:extLst>
                <a:ext uri="{FF2B5EF4-FFF2-40B4-BE49-F238E27FC236}">
                  <a16:creationId xmlns:a16="http://schemas.microsoft.com/office/drawing/2014/main" id="{84BE91A8-4132-ED42-B0C5-A9DBDA7C7E5A}"/>
                </a:ext>
              </a:extLst>
            </p:cNvPr>
            <p:cNvGrpSpPr>
              <a:grpSpLocks/>
            </p:cNvGrpSpPr>
            <p:nvPr/>
          </p:nvGrpSpPr>
          <p:grpSpPr bwMode="auto">
            <a:xfrm>
              <a:off x="1763688" y="3778473"/>
              <a:ext cx="5328592" cy="1882775"/>
              <a:chOff x="1403648" y="3506788"/>
              <a:chExt cx="5328592" cy="1882775"/>
            </a:xfrm>
          </p:grpSpPr>
          <p:sp>
            <p:nvSpPr>
              <p:cNvPr id="12" name="Oval 4">
                <a:extLst>
                  <a:ext uri="{FF2B5EF4-FFF2-40B4-BE49-F238E27FC236}">
                    <a16:creationId xmlns:a16="http://schemas.microsoft.com/office/drawing/2014/main" id="{6C00DF4C-EDCD-6342-B955-79DCC605F8D5}"/>
                  </a:ext>
                </a:extLst>
              </p:cNvPr>
              <p:cNvSpPr>
                <a:spLocks noChangeArrowheads="1"/>
              </p:cNvSpPr>
              <p:nvPr/>
            </p:nvSpPr>
            <p:spPr bwMode="auto">
              <a:xfrm>
                <a:off x="2771814" y="3516896"/>
                <a:ext cx="3672394" cy="1872667"/>
              </a:xfrm>
              <a:prstGeom prst="ellipse">
                <a:avLst/>
              </a:prstGeom>
              <a:solidFill>
                <a:srgbClr val="7030A0"/>
              </a:solidFill>
              <a:ln w="9525" algn="ctr">
                <a:solidFill>
                  <a:schemeClr val="tx1"/>
                </a:solidFill>
                <a:round/>
                <a:headEnd/>
                <a:tailEnd/>
              </a:ln>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9pPr>
              </a:lstStyle>
              <a:p>
                <a:pPr eaLnBrk="1" hangingPunct="1">
                  <a:lnSpc>
                    <a:spcPct val="100000"/>
                  </a:lnSpc>
                  <a:spcBef>
                    <a:spcPct val="0"/>
                  </a:spcBef>
                  <a:buClrTx/>
                  <a:buFontTx/>
                  <a:buNone/>
                </a:pPr>
                <a:endParaRPr lang="en-GB" altLang="en-US" sz="1800" b="0" i="1">
                  <a:solidFill>
                    <a:schemeClr val="tx1"/>
                  </a:solidFill>
                  <a:latin typeface="Arial" panose="020B0604020202020204" pitchFamily="34" charset="0"/>
                </a:endParaRPr>
              </a:p>
            </p:txBody>
          </p:sp>
          <p:sp>
            <p:nvSpPr>
              <p:cNvPr id="13" name="Oval 2">
                <a:extLst>
                  <a:ext uri="{FF2B5EF4-FFF2-40B4-BE49-F238E27FC236}">
                    <a16:creationId xmlns:a16="http://schemas.microsoft.com/office/drawing/2014/main" id="{F1E184C5-E062-6F4A-9B27-FD59B1B014A4}"/>
                  </a:ext>
                </a:extLst>
              </p:cNvPr>
              <p:cNvSpPr>
                <a:spLocks noChangeArrowheads="1"/>
              </p:cNvSpPr>
              <p:nvPr/>
            </p:nvSpPr>
            <p:spPr bwMode="auto">
              <a:xfrm>
                <a:off x="1619672" y="3506788"/>
                <a:ext cx="3672394" cy="1872667"/>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9pPr>
              </a:lstStyle>
              <a:p>
                <a:pPr eaLnBrk="1" hangingPunct="1">
                  <a:lnSpc>
                    <a:spcPct val="100000"/>
                  </a:lnSpc>
                  <a:spcBef>
                    <a:spcPct val="0"/>
                  </a:spcBef>
                  <a:buClrTx/>
                  <a:buFontTx/>
                  <a:buNone/>
                </a:pPr>
                <a:endParaRPr lang="en-GB" altLang="en-US" sz="1800" b="0" i="1">
                  <a:solidFill>
                    <a:schemeClr val="tx1"/>
                  </a:solidFill>
                  <a:latin typeface="Arial" panose="020B0604020202020204" pitchFamily="34" charset="0"/>
                </a:endParaRPr>
              </a:p>
            </p:txBody>
          </p:sp>
          <p:sp>
            <p:nvSpPr>
              <p:cNvPr id="14" name="TextBox 3">
                <a:extLst>
                  <a:ext uri="{FF2B5EF4-FFF2-40B4-BE49-F238E27FC236}">
                    <a16:creationId xmlns:a16="http://schemas.microsoft.com/office/drawing/2014/main" id="{A7B37725-6384-5E4B-A427-61917266FE0A}"/>
                  </a:ext>
                </a:extLst>
              </p:cNvPr>
              <p:cNvSpPr txBox="1">
                <a:spLocks noChangeArrowheads="1"/>
              </p:cNvSpPr>
              <p:nvPr/>
            </p:nvSpPr>
            <p:spPr bwMode="auto">
              <a:xfrm>
                <a:off x="1403648" y="3858346"/>
                <a:ext cx="1404150"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9pPr>
              </a:lstStyle>
              <a:p>
                <a:pPr algn="r" eaLnBrk="1" hangingPunct="1">
                  <a:lnSpc>
                    <a:spcPct val="100000"/>
                  </a:lnSpc>
                  <a:spcBef>
                    <a:spcPct val="0"/>
                  </a:spcBef>
                  <a:buClrTx/>
                  <a:buFontTx/>
                  <a:buNone/>
                </a:pPr>
                <a:r>
                  <a:rPr lang="en-GB" altLang="en-US" sz="1400">
                    <a:solidFill>
                      <a:schemeClr val="accent1"/>
                    </a:solidFill>
                    <a:latin typeface="Arial" panose="020B0604020202020204" pitchFamily="34" charset="0"/>
                  </a:rPr>
                  <a:t>Ada</a:t>
                </a:r>
              </a:p>
              <a:p>
                <a:pPr algn="r" eaLnBrk="1" hangingPunct="1">
                  <a:lnSpc>
                    <a:spcPct val="100000"/>
                  </a:lnSpc>
                  <a:spcBef>
                    <a:spcPct val="0"/>
                  </a:spcBef>
                  <a:buClrTx/>
                  <a:buFontTx/>
                  <a:buNone/>
                </a:pPr>
                <a:r>
                  <a:rPr lang="en-GB" altLang="en-US" sz="1400">
                    <a:solidFill>
                      <a:schemeClr val="accent1"/>
                    </a:solidFill>
                    <a:latin typeface="Arial" panose="020B0604020202020204" pitchFamily="34" charset="0"/>
                  </a:rPr>
                  <a:t>features outside </a:t>
                </a:r>
              </a:p>
              <a:p>
                <a:pPr algn="r" eaLnBrk="1" hangingPunct="1">
                  <a:lnSpc>
                    <a:spcPct val="100000"/>
                  </a:lnSpc>
                  <a:spcBef>
                    <a:spcPct val="0"/>
                  </a:spcBef>
                  <a:buClrTx/>
                  <a:buFontTx/>
                  <a:buNone/>
                </a:pPr>
                <a:r>
                  <a:rPr lang="en-GB" altLang="en-US" sz="1400">
                    <a:solidFill>
                      <a:schemeClr val="accent1"/>
                    </a:solidFill>
                    <a:latin typeface="Arial" panose="020B0604020202020204" pitchFamily="34" charset="0"/>
                  </a:rPr>
                  <a:t>the SPARK subset</a:t>
                </a:r>
              </a:p>
            </p:txBody>
          </p:sp>
          <p:sp>
            <p:nvSpPr>
              <p:cNvPr id="15" name="TextBox 6">
                <a:extLst>
                  <a:ext uri="{FF2B5EF4-FFF2-40B4-BE49-F238E27FC236}">
                    <a16:creationId xmlns:a16="http://schemas.microsoft.com/office/drawing/2014/main" id="{998349CC-2116-BF48-B279-C18052429341}"/>
                  </a:ext>
                </a:extLst>
              </p:cNvPr>
              <p:cNvSpPr txBox="1">
                <a:spLocks noChangeArrowheads="1"/>
              </p:cNvSpPr>
              <p:nvPr/>
            </p:nvSpPr>
            <p:spPr bwMode="auto">
              <a:xfrm>
                <a:off x="3419872" y="3750454"/>
                <a:ext cx="1404150" cy="1385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9pPr>
              </a:lstStyle>
              <a:p>
                <a:pPr algn="ctr" eaLnBrk="1" hangingPunct="1">
                  <a:lnSpc>
                    <a:spcPct val="100000"/>
                  </a:lnSpc>
                  <a:spcBef>
                    <a:spcPct val="0"/>
                  </a:spcBef>
                  <a:buClrTx/>
                  <a:buFontTx/>
                  <a:buNone/>
                </a:pPr>
                <a:r>
                  <a:rPr lang="en-GB" altLang="en-US" sz="1400">
                    <a:solidFill>
                      <a:schemeClr val="bg1"/>
                    </a:solidFill>
                    <a:latin typeface="Arial" panose="020B0604020202020204" pitchFamily="34" charset="0"/>
                  </a:rPr>
                  <a:t>Core language constructs common to Ada and SPARK</a:t>
                </a:r>
              </a:p>
            </p:txBody>
          </p:sp>
          <p:sp>
            <p:nvSpPr>
              <p:cNvPr id="16" name="TextBox 7">
                <a:extLst>
                  <a:ext uri="{FF2B5EF4-FFF2-40B4-BE49-F238E27FC236}">
                    <a16:creationId xmlns:a16="http://schemas.microsoft.com/office/drawing/2014/main" id="{D48A85C3-7AA3-474B-AE16-BEA3B1224585}"/>
                  </a:ext>
                </a:extLst>
              </p:cNvPr>
              <p:cNvSpPr txBox="1">
                <a:spLocks noChangeArrowheads="1"/>
              </p:cNvSpPr>
              <p:nvPr/>
            </p:nvSpPr>
            <p:spPr bwMode="auto">
              <a:xfrm>
                <a:off x="5328090" y="4073789"/>
                <a:ext cx="1404150" cy="7387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9pPr>
              </a:lstStyle>
              <a:p>
                <a:pPr eaLnBrk="1" hangingPunct="1">
                  <a:lnSpc>
                    <a:spcPct val="100000"/>
                  </a:lnSpc>
                  <a:spcBef>
                    <a:spcPct val="0"/>
                  </a:spcBef>
                  <a:buClrTx/>
                  <a:buFontTx/>
                  <a:buNone/>
                </a:pPr>
                <a:r>
                  <a:rPr lang="en-GB" altLang="en-US" sz="1400" dirty="0">
                    <a:solidFill>
                      <a:schemeClr val="bg1"/>
                    </a:solidFill>
                    <a:latin typeface="Arial" panose="020B0604020202020204" pitchFamily="34" charset="0"/>
                  </a:rPr>
                  <a:t>Additional SPARK aspects</a:t>
                </a:r>
              </a:p>
            </p:txBody>
          </p:sp>
        </p:grpSp>
        <p:cxnSp>
          <p:nvCxnSpPr>
            <p:cNvPr id="8" name="Straight Arrow Connector 2">
              <a:extLst>
                <a:ext uri="{FF2B5EF4-FFF2-40B4-BE49-F238E27FC236}">
                  <a16:creationId xmlns:a16="http://schemas.microsoft.com/office/drawing/2014/main" id="{A490EC56-1A5A-AB4C-AA62-80367DADFD91}"/>
                </a:ext>
              </a:extLst>
            </p:cNvPr>
            <p:cNvCxnSpPr>
              <a:cxnSpLocks noChangeShapeType="1"/>
            </p:cNvCxnSpPr>
            <p:nvPr/>
          </p:nvCxnSpPr>
          <p:spPr bwMode="auto">
            <a:xfrm>
              <a:off x="2051720" y="5949280"/>
              <a:ext cx="3384376" cy="0"/>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9" name="TextBox 9">
              <a:extLst>
                <a:ext uri="{FF2B5EF4-FFF2-40B4-BE49-F238E27FC236}">
                  <a16:creationId xmlns:a16="http://schemas.microsoft.com/office/drawing/2014/main" id="{974ABC38-F7EE-B749-8620-3892D0404999}"/>
                </a:ext>
              </a:extLst>
            </p:cNvPr>
            <p:cNvSpPr txBox="1">
              <a:spLocks noChangeArrowheads="1"/>
            </p:cNvSpPr>
            <p:nvPr/>
          </p:nvSpPr>
          <p:spPr bwMode="auto">
            <a:xfrm>
              <a:off x="3383861" y="5661248"/>
              <a:ext cx="54006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9pPr>
            </a:lstStyle>
            <a:p>
              <a:pPr algn="r" eaLnBrk="1" hangingPunct="1">
                <a:lnSpc>
                  <a:spcPct val="100000"/>
                </a:lnSpc>
                <a:spcBef>
                  <a:spcPct val="0"/>
                </a:spcBef>
                <a:buClrTx/>
                <a:buFontTx/>
                <a:buNone/>
              </a:pPr>
              <a:r>
                <a:rPr lang="en-GB" altLang="en-US" sz="1400">
                  <a:solidFill>
                    <a:schemeClr val="accent1"/>
                  </a:solidFill>
                  <a:latin typeface="Arial" panose="020B0604020202020204" pitchFamily="34" charset="0"/>
                </a:rPr>
                <a:t>Ada</a:t>
              </a:r>
            </a:p>
          </p:txBody>
        </p:sp>
        <p:cxnSp>
          <p:nvCxnSpPr>
            <p:cNvPr id="10" name="Straight Arrow Connector 12">
              <a:extLst>
                <a:ext uri="{FF2B5EF4-FFF2-40B4-BE49-F238E27FC236}">
                  <a16:creationId xmlns:a16="http://schemas.microsoft.com/office/drawing/2014/main" id="{CBAD3194-B0A6-E54A-852A-1C2DA9420347}"/>
                </a:ext>
              </a:extLst>
            </p:cNvPr>
            <p:cNvCxnSpPr>
              <a:cxnSpLocks noChangeShapeType="1"/>
            </p:cNvCxnSpPr>
            <p:nvPr/>
          </p:nvCxnSpPr>
          <p:spPr bwMode="auto">
            <a:xfrm>
              <a:off x="3383861" y="6121425"/>
              <a:ext cx="3384376" cy="0"/>
            </a:xfrm>
            <a:prstGeom prst="straightConnector1">
              <a:avLst/>
            </a:prstGeom>
            <a:noFill/>
            <a:ln w="9525" algn="ctr">
              <a:solidFill>
                <a:schemeClr val="tx1"/>
              </a:solidFill>
              <a:round/>
              <a:headEnd type="triangle" w="med" len="med"/>
              <a:tailEnd type="triangle" w="med" len="med"/>
            </a:ln>
            <a:extLst>
              <a:ext uri="{909E8E84-426E-40DD-AFC4-6F175D3DCCD1}">
                <a14:hiddenFill xmlns:a14="http://schemas.microsoft.com/office/drawing/2010/main">
                  <a:noFill/>
                </a14:hiddenFill>
              </a:ext>
            </a:extLst>
          </p:spPr>
        </p:cxnSp>
        <p:sp>
          <p:nvSpPr>
            <p:cNvPr id="11" name="TextBox 13">
              <a:extLst>
                <a:ext uri="{FF2B5EF4-FFF2-40B4-BE49-F238E27FC236}">
                  <a16:creationId xmlns:a16="http://schemas.microsoft.com/office/drawing/2014/main" id="{75E5EAF0-E7E8-2B4D-B580-53E5C03BE9B0}"/>
                </a:ext>
              </a:extLst>
            </p:cNvPr>
            <p:cNvSpPr txBox="1">
              <a:spLocks noChangeArrowheads="1"/>
            </p:cNvSpPr>
            <p:nvPr/>
          </p:nvSpPr>
          <p:spPr bwMode="auto">
            <a:xfrm>
              <a:off x="4716002" y="6141170"/>
              <a:ext cx="86411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defRPr>
              </a:lvl9pPr>
            </a:lstStyle>
            <a:p>
              <a:pPr algn="r" eaLnBrk="1" hangingPunct="1">
                <a:lnSpc>
                  <a:spcPct val="100000"/>
                </a:lnSpc>
                <a:spcBef>
                  <a:spcPct val="0"/>
                </a:spcBef>
                <a:buClrTx/>
                <a:buFontTx/>
                <a:buNone/>
              </a:pPr>
              <a:r>
                <a:rPr lang="en-GB" altLang="en-US" sz="1400">
                  <a:solidFill>
                    <a:srgbClr val="50356A"/>
                  </a:solidFill>
                  <a:latin typeface="Arial" panose="020B0604020202020204" pitchFamily="34" charset="0"/>
                </a:rPr>
                <a:t>SPARK</a:t>
              </a:r>
            </a:p>
          </p:txBody>
        </p:sp>
      </p:grpSp>
      <p:sp>
        <p:nvSpPr>
          <p:cNvPr id="17" name="Espace réservé du contenu 2">
            <a:extLst>
              <a:ext uri="{FF2B5EF4-FFF2-40B4-BE49-F238E27FC236}">
                <a16:creationId xmlns:a16="http://schemas.microsoft.com/office/drawing/2014/main" id="{05E26908-061B-674E-B659-704223BF6E6A}"/>
              </a:ext>
            </a:extLst>
          </p:cNvPr>
          <p:cNvSpPr txBox="1">
            <a:spLocks/>
          </p:cNvSpPr>
          <p:nvPr/>
        </p:nvSpPr>
        <p:spPr>
          <a:xfrm>
            <a:off x="8610600" y="3615491"/>
            <a:ext cx="2829654" cy="254859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Font typeface="Arial" panose="020B0604020202020204" pitchFamily="34" charset="0"/>
              <a:buNone/>
            </a:pPr>
            <a:r>
              <a:rPr lang="en-US" sz="2400" dirty="0" err="1"/>
              <a:t>Abstract_State</a:t>
            </a:r>
            <a:endParaRPr lang="en-US" sz="2400" dirty="0"/>
          </a:p>
          <a:p>
            <a:pPr marL="0" indent="0" algn="r">
              <a:buFont typeface="Arial" panose="020B0604020202020204" pitchFamily="34" charset="0"/>
              <a:buNone/>
            </a:pPr>
            <a:r>
              <a:rPr lang="en-US" sz="2400" dirty="0"/>
              <a:t>Initializes</a:t>
            </a:r>
          </a:p>
          <a:p>
            <a:pPr marL="0" indent="0" algn="r">
              <a:buFont typeface="Arial" panose="020B0604020202020204" pitchFamily="34" charset="0"/>
              <a:buNone/>
            </a:pPr>
            <a:r>
              <a:rPr lang="en-US" sz="2400" dirty="0" err="1"/>
              <a:t>Initial_Condition</a:t>
            </a:r>
            <a:endParaRPr lang="en-US" sz="2400" dirty="0"/>
          </a:p>
          <a:p>
            <a:pPr marL="0" indent="0" algn="r">
              <a:buFont typeface="Arial" panose="020B0604020202020204" pitchFamily="34" charset="0"/>
              <a:buNone/>
            </a:pPr>
            <a:r>
              <a:rPr lang="en-US" sz="2400" dirty="0" err="1"/>
              <a:t>Contract_Cases</a:t>
            </a:r>
            <a:endParaRPr lang="en-US" sz="2400" dirty="0"/>
          </a:p>
          <a:p>
            <a:pPr marL="0" indent="0" algn="r">
              <a:buFont typeface="Arial" panose="020B0604020202020204" pitchFamily="34" charset="0"/>
              <a:buNone/>
            </a:pPr>
            <a:r>
              <a:rPr lang="en-US" sz="2400" dirty="0"/>
              <a:t>Global</a:t>
            </a:r>
          </a:p>
          <a:p>
            <a:pPr marL="0" indent="0" algn="r">
              <a:buFont typeface="Arial" panose="020B0604020202020204" pitchFamily="34" charset="0"/>
              <a:buNone/>
            </a:pPr>
            <a:r>
              <a:rPr lang="en-US" sz="2400" dirty="0"/>
              <a:t>Depends</a:t>
            </a:r>
          </a:p>
        </p:txBody>
      </p:sp>
      <p:sp>
        <p:nvSpPr>
          <p:cNvPr id="18" name="Espace réservé du contenu 2">
            <a:extLst>
              <a:ext uri="{FF2B5EF4-FFF2-40B4-BE49-F238E27FC236}">
                <a16:creationId xmlns:a16="http://schemas.microsoft.com/office/drawing/2014/main" id="{00CDD1F3-E925-BE4C-9B20-60D3074E5637}"/>
              </a:ext>
            </a:extLst>
          </p:cNvPr>
          <p:cNvSpPr txBox="1">
            <a:spLocks/>
          </p:cNvSpPr>
          <p:nvPr/>
        </p:nvSpPr>
        <p:spPr>
          <a:xfrm>
            <a:off x="3554829" y="1687017"/>
            <a:ext cx="5142404" cy="27384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2400" dirty="0"/>
              <a:t>strong typing </a:t>
            </a:r>
          </a:p>
          <a:p>
            <a:pPr marL="0" indent="0" algn="ctr">
              <a:buFont typeface="Arial" panose="020B0604020202020204" pitchFamily="34" charset="0"/>
              <a:buNone/>
            </a:pPr>
            <a:r>
              <a:rPr lang="en-US" sz="2400" dirty="0"/>
              <a:t>low level programming</a:t>
            </a:r>
          </a:p>
          <a:p>
            <a:pPr marL="0" indent="0" algn="ctr">
              <a:buFont typeface="Arial" panose="020B0604020202020204" pitchFamily="34" charset="0"/>
              <a:buNone/>
            </a:pPr>
            <a:r>
              <a:rPr lang="en-US" sz="2400" dirty="0"/>
              <a:t>generics</a:t>
            </a:r>
          </a:p>
          <a:p>
            <a:pPr marL="0" indent="0" algn="ctr">
              <a:buFont typeface="Arial" panose="020B0604020202020204" pitchFamily="34" charset="0"/>
              <a:buNone/>
            </a:pPr>
            <a:r>
              <a:rPr lang="en-US" sz="2400" dirty="0"/>
              <a:t>object orientation</a:t>
            </a:r>
          </a:p>
          <a:p>
            <a:pPr marL="0" indent="0" algn="ctr">
              <a:buFont typeface="Arial" panose="020B0604020202020204" pitchFamily="34" charset="0"/>
              <a:buNone/>
            </a:pPr>
            <a:r>
              <a:rPr lang="en-US" sz="2400" dirty="0"/>
              <a:t>concurrency</a:t>
            </a:r>
          </a:p>
        </p:txBody>
      </p:sp>
      <p:sp>
        <p:nvSpPr>
          <p:cNvPr id="19" name="Espace réservé du numéro de diapositive 18">
            <a:extLst>
              <a:ext uri="{FF2B5EF4-FFF2-40B4-BE49-F238E27FC236}">
                <a16:creationId xmlns:a16="http://schemas.microsoft.com/office/drawing/2014/main" id="{71F7D2DC-5055-5940-B838-43261C500CD8}"/>
              </a:ext>
            </a:extLst>
          </p:cNvPr>
          <p:cNvSpPr>
            <a:spLocks noGrp="1"/>
          </p:cNvSpPr>
          <p:nvPr>
            <p:ph type="sldNum" sz="quarter" idx="12"/>
          </p:nvPr>
        </p:nvSpPr>
        <p:spPr/>
        <p:txBody>
          <a:bodyPr/>
          <a:lstStyle/>
          <a:p>
            <a:fld id="{E92B1909-25A8-774B-B7CA-4DB401BD0334}" type="slidenum">
              <a:rPr lang="en-US" smtClean="0"/>
              <a:t>2</a:t>
            </a:fld>
            <a:endParaRPr lang="en-US"/>
          </a:p>
        </p:txBody>
      </p:sp>
    </p:spTree>
    <p:extLst>
      <p:ext uri="{BB962C8B-B14F-4D97-AF65-F5344CB8AC3E}">
        <p14:creationId xmlns:p14="http://schemas.microsoft.com/office/powerpoint/2010/main" val="654062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8777692-65C6-48D2-A283-CB3CB8E8272D}"/>
              </a:ext>
            </a:extLst>
          </p:cNvPr>
          <p:cNvSpPr>
            <a:spLocks noGrp="1"/>
          </p:cNvSpPr>
          <p:nvPr>
            <p:ph type="title"/>
          </p:nvPr>
        </p:nvSpPr>
        <p:spPr/>
        <p:txBody>
          <a:bodyPr/>
          <a:lstStyle/>
          <a:p>
            <a:r>
              <a:rPr lang="en-US" dirty="0"/>
              <a:t>Ghost Code in SPARK – Verification</a:t>
            </a:r>
          </a:p>
        </p:txBody>
      </p:sp>
      <mc:AlternateContent xmlns:mc="http://schemas.openxmlformats.org/markup-compatibility/2006" xmlns:a14="http://schemas.microsoft.com/office/drawing/2010/main">
        <mc:Choice Requires="a14">
          <p:sp>
            <p:nvSpPr>
              <p:cNvPr id="6" name="Espace réservé du contenu 5">
                <a:extLst>
                  <a:ext uri="{FF2B5EF4-FFF2-40B4-BE49-F238E27FC236}">
                    <a16:creationId xmlns:a16="http://schemas.microsoft.com/office/drawing/2014/main" id="{01217D06-FE14-49CD-8BD4-F46EAEED1922}"/>
                  </a:ext>
                </a:extLst>
              </p:cNvPr>
              <p:cNvSpPr>
                <a:spLocks noGrp="1"/>
              </p:cNvSpPr>
              <p:nvPr>
                <p:ph idx="1"/>
              </p:nvPr>
            </p:nvSpPr>
            <p:spPr/>
            <p:txBody>
              <a:bodyPr/>
              <a:lstStyle/>
              <a:p>
                <a:pPr marL="0" indent="0">
                  <a:buNone/>
                </a:pPr>
                <a:r>
                  <a:rPr lang="en-US" dirty="0"/>
                  <a:t>Static verification applies to regular code + ghost code.</a:t>
                </a:r>
              </a:p>
              <a:p>
                <a:pPr marL="0" indent="0">
                  <a:buNone/>
                </a:pPr>
                <a:r>
                  <a:rPr lang="en-US" dirty="0"/>
                  <a:t>SPARK also verifies that ghost does not affect regular code.</a:t>
                </a:r>
              </a:p>
              <a:p>
                <a:pPr marL="0" indent="0">
                  <a:buNone/>
                </a:pPr>
                <a:r>
                  <a:rPr lang="en-US" dirty="0">
                    <a:ea typeface="Cambria Math" panose="02040503050406030204" pitchFamily="18" charset="0"/>
                  </a:rPr>
                  <a:t>                                     </a:t>
                </a:r>
                <a14:m>
                  <m:oMath xmlns:m="http://schemas.openxmlformats.org/officeDocument/2006/math">
                    <m:r>
                      <a:rPr lang="en-US" sz="3600" b="1" i="1" smtClean="0">
                        <a:latin typeface="Cambria Math" panose="02040503050406030204" pitchFamily="18" charset="0"/>
                        <a:ea typeface="Cambria Math" panose="02040503050406030204" pitchFamily="18" charset="0"/>
                      </a:rPr>
                      <m:t>→</m:t>
                    </m:r>
                  </m:oMath>
                </a14:m>
                <a:r>
                  <a:rPr lang="en-US" dirty="0"/>
                  <a:t>   Regular code is verified.</a:t>
                </a:r>
              </a:p>
            </p:txBody>
          </p:sp>
        </mc:Choice>
        <mc:Fallback xmlns="">
          <p:sp>
            <p:nvSpPr>
              <p:cNvPr id="6" name="Espace réservé du contenu 5">
                <a:extLst>
                  <a:ext uri="{FF2B5EF4-FFF2-40B4-BE49-F238E27FC236}">
                    <a16:creationId xmlns:a16="http://schemas.microsoft.com/office/drawing/2014/main" id="{01217D06-FE14-49CD-8BD4-F46EAEED1922}"/>
                  </a:ext>
                </a:extLst>
              </p:cNvPr>
              <p:cNvSpPr>
                <a:spLocks noGrp="1" noRot="1" noChangeAspect="1" noMove="1" noResize="1" noEditPoints="1" noAdjustHandles="1" noChangeArrowheads="1" noChangeShapeType="1" noTextEdit="1"/>
              </p:cNvSpPr>
              <p:nvPr>
                <p:ph idx="1"/>
              </p:nvPr>
            </p:nvSpPr>
            <p:spPr>
              <a:blipFill>
                <a:blip r:embed="rId3"/>
                <a:stretch>
                  <a:fillRect l="-1086" t="-2632"/>
                </a:stretch>
              </a:blipFill>
            </p:spPr>
            <p:txBody>
              <a:bodyPr/>
              <a:lstStyle/>
              <a:p>
                <a:r>
                  <a:rPr lang="en-US">
                    <a:noFill/>
                  </a:rPr>
                  <a:t> </a:t>
                </a:r>
              </a:p>
            </p:txBody>
          </p:sp>
        </mc:Fallback>
      </mc:AlternateContent>
      <p:sp>
        <p:nvSpPr>
          <p:cNvPr id="4" name="Espace réservé du numéro de diapositive 3">
            <a:extLst>
              <a:ext uri="{FF2B5EF4-FFF2-40B4-BE49-F238E27FC236}">
                <a16:creationId xmlns:a16="http://schemas.microsoft.com/office/drawing/2014/main" id="{282D93E2-D263-4120-9845-C846874958E4}"/>
              </a:ext>
            </a:extLst>
          </p:cNvPr>
          <p:cNvSpPr>
            <a:spLocks noGrp="1"/>
          </p:cNvSpPr>
          <p:nvPr>
            <p:ph type="sldNum" sz="quarter" idx="12"/>
          </p:nvPr>
        </p:nvSpPr>
        <p:spPr/>
        <p:txBody>
          <a:bodyPr/>
          <a:lstStyle/>
          <a:p>
            <a:fld id="{C9355402-0690-4A79-A082-001A68712055}" type="slidenum">
              <a:rPr lang="fr-FR" smtClean="0"/>
              <a:pPr/>
              <a:t>20</a:t>
            </a:fld>
            <a:endParaRPr lang="fr-FR" dirty="0"/>
          </a:p>
        </p:txBody>
      </p:sp>
      <p:sp>
        <p:nvSpPr>
          <p:cNvPr id="18" name="Rectangle : coins arrondis 17">
            <a:extLst>
              <a:ext uri="{FF2B5EF4-FFF2-40B4-BE49-F238E27FC236}">
                <a16:creationId xmlns:a16="http://schemas.microsoft.com/office/drawing/2014/main" id="{A9175620-CA19-4549-A895-24A0742F29C4}"/>
              </a:ext>
            </a:extLst>
          </p:cNvPr>
          <p:cNvSpPr/>
          <p:nvPr/>
        </p:nvSpPr>
        <p:spPr>
          <a:xfrm>
            <a:off x="1221943" y="3359427"/>
            <a:ext cx="2445027" cy="3275112"/>
          </a:xfrm>
          <a:prstGeom prst="roundRect">
            <a:avLst/>
          </a:prstGeom>
          <a:solidFill>
            <a:schemeClr val="bg1"/>
          </a:solidFill>
          <a:ln w="57150" cap="flat" cmpd="sng" algn="ctr">
            <a:solidFill>
              <a:schemeClr val="accent2">
                <a:lumMod val="60000"/>
                <a:lumOff val="4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nvGrpSpPr>
          <p:cNvPr id="9" name="Groupe 8">
            <a:extLst>
              <a:ext uri="{FF2B5EF4-FFF2-40B4-BE49-F238E27FC236}">
                <a16:creationId xmlns:a16="http://schemas.microsoft.com/office/drawing/2014/main" id="{32186DDA-AFB9-44EE-B820-79094CBDBA8F}"/>
              </a:ext>
            </a:extLst>
          </p:cNvPr>
          <p:cNvGrpSpPr/>
          <p:nvPr/>
        </p:nvGrpSpPr>
        <p:grpSpPr>
          <a:xfrm>
            <a:off x="1429202" y="3515903"/>
            <a:ext cx="1991880" cy="1153224"/>
            <a:chOff x="1230989" y="2929498"/>
            <a:chExt cx="1991880" cy="1153224"/>
          </a:xfrm>
        </p:grpSpPr>
        <p:sp>
          <p:nvSpPr>
            <p:cNvPr id="10" name="Rectangle : coins arrondis 9">
              <a:extLst>
                <a:ext uri="{FF2B5EF4-FFF2-40B4-BE49-F238E27FC236}">
                  <a16:creationId xmlns:a16="http://schemas.microsoft.com/office/drawing/2014/main" id="{B91DE2E8-4F4B-41C6-8C4B-7C61C4D7F348}"/>
                </a:ext>
              </a:extLst>
            </p:cNvPr>
            <p:cNvSpPr/>
            <p:nvPr/>
          </p:nvSpPr>
          <p:spPr>
            <a:xfrm>
              <a:off x="1230989" y="2929498"/>
              <a:ext cx="1991880" cy="1153224"/>
            </a:xfrm>
            <a:prstGeom prst="roundRect">
              <a:avLst/>
            </a:prstGeom>
            <a:solidFill>
              <a:schemeClr val="bg1"/>
            </a:solidFill>
            <a:ln w="571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1" name="ZoneTexte 10">
              <a:extLst>
                <a:ext uri="{FF2B5EF4-FFF2-40B4-BE49-F238E27FC236}">
                  <a16:creationId xmlns:a16="http://schemas.microsoft.com/office/drawing/2014/main" id="{4AECEE3E-FB2B-44B3-B938-86850619C0E6}"/>
                </a:ext>
              </a:extLst>
            </p:cNvPr>
            <p:cNvSpPr txBox="1"/>
            <p:nvPr/>
          </p:nvSpPr>
          <p:spPr>
            <a:xfrm>
              <a:off x="1411649" y="3029057"/>
              <a:ext cx="1630561" cy="954107"/>
            </a:xfrm>
            <a:prstGeom prst="rect">
              <a:avLst/>
            </a:prstGeom>
            <a:noFill/>
          </p:spPr>
          <p:txBody>
            <a:bodyPr wrap="square" rtlCol="0">
              <a:spAutoFit/>
            </a:bodyPr>
            <a:lstStyle/>
            <a:p>
              <a:pPr algn="ctr"/>
              <a:r>
                <a:rPr lang="en-US" sz="2800" dirty="0"/>
                <a:t>Regular Code</a:t>
              </a:r>
            </a:p>
          </p:txBody>
        </p:sp>
      </p:grpSp>
      <p:grpSp>
        <p:nvGrpSpPr>
          <p:cNvPr id="12" name="Groupe 11">
            <a:extLst>
              <a:ext uri="{FF2B5EF4-FFF2-40B4-BE49-F238E27FC236}">
                <a16:creationId xmlns:a16="http://schemas.microsoft.com/office/drawing/2014/main" id="{EBBC93CA-8A91-4169-9704-9019E0D17111}"/>
              </a:ext>
            </a:extLst>
          </p:cNvPr>
          <p:cNvGrpSpPr/>
          <p:nvPr/>
        </p:nvGrpSpPr>
        <p:grpSpPr>
          <a:xfrm>
            <a:off x="935062" y="5331407"/>
            <a:ext cx="2486021" cy="1273314"/>
            <a:chOff x="1784414" y="5311529"/>
            <a:chExt cx="2486021" cy="1273314"/>
          </a:xfrm>
        </p:grpSpPr>
        <p:grpSp>
          <p:nvGrpSpPr>
            <p:cNvPr id="13" name="Groupe 12">
              <a:extLst>
                <a:ext uri="{FF2B5EF4-FFF2-40B4-BE49-F238E27FC236}">
                  <a16:creationId xmlns:a16="http://schemas.microsoft.com/office/drawing/2014/main" id="{A152FE0D-BC22-47E1-97C2-8A445AAB6436}"/>
                </a:ext>
              </a:extLst>
            </p:cNvPr>
            <p:cNvGrpSpPr/>
            <p:nvPr/>
          </p:nvGrpSpPr>
          <p:grpSpPr>
            <a:xfrm>
              <a:off x="1784414" y="5311529"/>
              <a:ext cx="2486021" cy="1273314"/>
              <a:chOff x="485158" y="5054861"/>
              <a:chExt cx="2725335" cy="1458961"/>
            </a:xfrm>
          </p:grpSpPr>
          <p:sp>
            <p:nvSpPr>
              <p:cNvPr id="15" name="Rectangle : coins arrondis 14">
                <a:extLst>
                  <a:ext uri="{FF2B5EF4-FFF2-40B4-BE49-F238E27FC236}">
                    <a16:creationId xmlns:a16="http://schemas.microsoft.com/office/drawing/2014/main" id="{F365164E-BA52-4FF8-B0F7-628106208D2C}"/>
                  </a:ext>
                </a:extLst>
              </p:cNvPr>
              <p:cNvSpPr/>
              <p:nvPr/>
            </p:nvSpPr>
            <p:spPr>
              <a:xfrm>
                <a:off x="1026867" y="5054861"/>
                <a:ext cx="2183626" cy="1321362"/>
              </a:xfrm>
              <a:prstGeom prst="roundRect">
                <a:avLst/>
              </a:prstGeom>
              <a:ln w="57150">
                <a:solidFill>
                  <a:srgbClr val="C00000"/>
                </a:solidFill>
                <a:headEnd type="none" w="med" len="med"/>
                <a:tailEnd type="none" w="med" len="med"/>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6" name="Ellipse 15">
                <a:extLst>
                  <a:ext uri="{FF2B5EF4-FFF2-40B4-BE49-F238E27FC236}">
                    <a16:creationId xmlns:a16="http://schemas.microsoft.com/office/drawing/2014/main" id="{03EEF61E-04EA-4445-B33A-8EDB28048F0D}"/>
                  </a:ext>
                </a:extLst>
              </p:cNvPr>
              <p:cNvSpPr/>
              <p:nvPr/>
            </p:nvSpPr>
            <p:spPr>
              <a:xfrm>
                <a:off x="559290" y="5420292"/>
                <a:ext cx="790113" cy="107577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Image 16">
                <a:extLst>
                  <a:ext uri="{FF2B5EF4-FFF2-40B4-BE49-F238E27FC236}">
                    <a16:creationId xmlns:a16="http://schemas.microsoft.com/office/drawing/2014/main" id="{EFB29914-EBA4-437B-83D0-C3F577D538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5158" y="5404258"/>
                <a:ext cx="1109564" cy="1109564"/>
              </a:xfrm>
              <a:prstGeom prst="rect">
                <a:avLst/>
              </a:prstGeom>
            </p:spPr>
          </p:pic>
        </p:grpSp>
        <p:sp>
          <p:nvSpPr>
            <p:cNvPr id="14" name="ZoneTexte 13">
              <a:extLst>
                <a:ext uri="{FF2B5EF4-FFF2-40B4-BE49-F238E27FC236}">
                  <a16:creationId xmlns:a16="http://schemas.microsoft.com/office/drawing/2014/main" id="{F5E13B96-A8D2-4229-96D5-669373FD24B3}"/>
                </a:ext>
              </a:extLst>
            </p:cNvPr>
            <p:cNvSpPr txBox="1"/>
            <p:nvPr/>
          </p:nvSpPr>
          <p:spPr>
            <a:xfrm>
              <a:off x="2459214" y="5418067"/>
              <a:ext cx="1630561" cy="954107"/>
            </a:xfrm>
            <a:prstGeom prst="rect">
              <a:avLst/>
            </a:prstGeom>
            <a:noFill/>
          </p:spPr>
          <p:txBody>
            <a:bodyPr wrap="square" rtlCol="0">
              <a:spAutoFit/>
            </a:bodyPr>
            <a:lstStyle/>
            <a:p>
              <a:pPr algn="ctr"/>
              <a:r>
                <a:rPr lang="en-US" sz="2800" dirty="0"/>
                <a:t>Ghost Code</a:t>
              </a:r>
            </a:p>
          </p:txBody>
        </p:sp>
      </p:grpSp>
      <p:sp>
        <p:nvSpPr>
          <p:cNvPr id="8" name="Croix 7">
            <a:extLst>
              <a:ext uri="{FF2B5EF4-FFF2-40B4-BE49-F238E27FC236}">
                <a16:creationId xmlns:a16="http://schemas.microsoft.com/office/drawing/2014/main" id="{6E0D9334-A0D5-467E-95A1-8431EE56A96A}"/>
              </a:ext>
            </a:extLst>
          </p:cNvPr>
          <p:cNvSpPr/>
          <p:nvPr/>
        </p:nvSpPr>
        <p:spPr>
          <a:xfrm>
            <a:off x="1999991" y="4600334"/>
            <a:ext cx="850302" cy="784342"/>
          </a:xfrm>
          <a:prstGeom prst="plus">
            <a:avLst>
              <a:gd name="adj" fmla="val 344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p>
        </p:txBody>
      </p:sp>
      <p:pic>
        <p:nvPicPr>
          <p:cNvPr id="7" name="Graphique 6">
            <a:extLst>
              <a:ext uri="{FF2B5EF4-FFF2-40B4-BE49-F238E27FC236}">
                <a16:creationId xmlns:a16="http://schemas.microsoft.com/office/drawing/2014/main" id="{CB4B90A4-8574-4083-ADC5-C1F237BB857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89856" y="4207873"/>
            <a:ext cx="1492526" cy="1295095"/>
          </a:xfrm>
          <a:prstGeom prst="rect">
            <a:avLst/>
          </a:prstGeom>
        </p:spPr>
      </p:pic>
      <p:grpSp>
        <p:nvGrpSpPr>
          <p:cNvPr id="19" name="Groupe 18">
            <a:extLst>
              <a:ext uri="{FF2B5EF4-FFF2-40B4-BE49-F238E27FC236}">
                <a16:creationId xmlns:a16="http://schemas.microsoft.com/office/drawing/2014/main" id="{1C0A2F67-54A9-4CCD-A46D-9F8FF2CE5CDF}"/>
              </a:ext>
            </a:extLst>
          </p:cNvPr>
          <p:cNvGrpSpPr/>
          <p:nvPr/>
        </p:nvGrpSpPr>
        <p:grpSpPr>
          <a:xfrm>
            <a:off x="7853192" y="4241457"/>
            <a:ext cx="1991880" cy="1153224"/>
            <a:chOff x="1230989" y="2929498"/>
            <a:chExt cx="1991880" cy="1153224"/>
          </a:xfrm>
        </p:grpSpPr>
        <p:sp>
          <p:nvSpPr>
            <p:cNvPr id="20" name="Rectangle : coins arrondis 19">
              <a:extLst>
                <a:ext uri="{FF2B5EF4-FFF2-40B4-BE49-F238E27FC236}">
                  <a16:creationId xmlns:a16="http://schemas.microsoft.com/office/drawing/2014/main" id="{0C54871A-681F-4EE4-9D5F-4507FDF8F5C8}"/>
                </a:ext>
              </a:extLst>
            </p:cNvPr>
            <p:cNvSpPr/>
            <p:nvPr/>
          </p:nvSpPr>
          <p:spPr>
            <a:xfrm>
              <a:off x="1230989" y="2929498"/>
              <a:ext cx="1991880" cy="1153224"/>
            </a:xfrm>
            <a:prstGeom prst="roundRect">
              <a:avLst/>
            </a:prstGeom>
            <a:solidFill>
              <a:schemeClr val="bg1"/>
            </a:solidFill>
            <a:ln w="57150" cap="flat" cmpd="sng" algn="ctr">
              <a:solidFill>
                <a:srgbClr val="0070C0"/>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ZoneTexte 20">
              <a:extLst>
                <a:ext uri="{FF2B5EF4-FFF2-40B4-BE49-F238E27FC236}">
                  <a16:creationId xmlns:a16="http://schemas.microsoft.com/office/drawing/2014/main" id="{3E9E4143-9BB3-4FC2-9E27-8092B1FD20E9}"/>
                </a:ext>
              </a:extLst>
            </p:cNvPr>
            <p:cNvSpPr txBox="1"/>
            <p:nvPr/>
          </p:nvSpPr>
          <p:spPr>
            <a:xfrm>
              <a:off x="1411649" y="3029057"/>
              <a:ext cx="1630561" cy="954107"/>
            </a:xfrm>
            <a:prstGeom prst="rect">
              <a:avLst/>
            </a:prstGeom>
            <a:noFill/>
          </p:spPr>
          <p:txBody>
            <a:bodyPr wrap="square" rtlCol="0">
              <a:spAutoFit/>
            </a:bodyPr>
            <a:lstStyle/>
            <a:p>
              <a:pPr algn="ctr"/>
              <a:r>
                <a:rPr lang="en-US" sz="2800" dirty="0"/>
                <a:t>Regular Code</a:t>
              </a:r>
            </a:p>
          </p:txBody>
        </p:sp>
      </p:grpSp>
      <p:sp>
        <p:nvSpPr>
          <p:cNvPr id="2" name="Est égal à 1">
            <a:extLst>
              <a:ext uri="{FF2B5EF4-FFF2-40B4-BE49-F238E27FC236}">
                <a16:creationId xmlns:a16="http://schemas.microsoft.com/office/drawing/2014/main" id="{BB48B80E-AA9B-45E0-A56C-AEB24F5D9CD7}"/>
              </a:ext>
            </a:extLst>
          </p:cNvPr>
          <p:cNvSpPr/>
          <p:nvPr/>
        </p:nvSpPr>
        <p:spPr>
          <a:xfrm>
            <a:off x="5312740" y="4404413"/>
            <a:ext cx="1405771" cy="932899"/>
          </a:xfrm>
          <a:prstGeom prst="mathEqual">
            <a:avLst>
              <a:gd name="adj1" fmla="val 23520"/>
              <a:gd name="adj2" fmla="val 27700"/>
            </a:avLst>
          </a:prstGeom>
          <a:solidFill>
            <a:schemeClr val="accent3">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solidFill>
                <a:schemeClr val="tx1"/>
              </a:solidFill>
            </a:endParaRPr>
          </a:p>
        </p:txBody>
      </p:sp>
      <p:pic>
        <p:nvPicPr>
          <p:cNvPr id="22" name="Graphique 21">
            <a:extLst>
              <a:ext uri="{FF2B5EF4-FFF2-40B4-BE49-F238E27FC236}">
                <a16:creationId xmlns:a16="http://schemas.microsoft.com/office/drawing/2014/main" id="{B1F471AA-F0C1-4695-B9BF-0E649B76F45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849659" y="3560325"/>
            <a:ext cx="1492526" cy="1295095"/>
          </a:xfrm>
          <a:prstGeom prst="rect">
            <a:avLst/>
          </a:prstGeom>
        </p:spPr>
      </p:pic>
      <p:pic>
        <p:nvPicPr>
          <p:cNvPr id="23" name="Graphique 22">
            <a:extLst>
              <a:ext uri="{FF2B5EF4-FFF2-40B4-BE49-F238E27FC236}">
                <a16:creationId xmlns:a16="http://schemas.microsoft.com/office/drawing/2014/main" id="{579615AF-AEDA-45A8-BE69-AA86E15FF35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279469" y="3399592"/>
            <a:ext cx="1492526" cy="1295095"/>
          </a:xfrm>
          <a:prstGeom prst="rect">
            <a:avLst/>
          </a:prstGeom>
        </p:spPr>
      </p:pic>
    </p:spTree>
    <p:extLst>
      <p:ext uri="{BB962C8B-B14F-4D97-AF65-F5344CB8AC3E}">
        <p14:creationId xmlns:p14="http://schemas.microsoft.com/office/powerpoint/2010/main" val="2094718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81F01EE7-6930-4D33-8172-7EE69F8C5AC6}"/>
              </a:ext>
            </a:extLst>
          </p:cNvPr>
          <p:cNvGraphicFramePr>
            <a:graphicFrameLocks noGrp="1"/>
          </p:cNvGraphicFramePr>
          <p:nvPr>
            <p:extLst/>
          </p:nvPr>
        </p:nvGraphicFramePr>
        <p:xfrm>
          <a:off x="838200" y="3461543"/>
          <a:ext cx="10515600" cy="1614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72576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&gt;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some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I &lt;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(I)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(I + 1) &gt; 0);</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0" name="Tableau 9">
            <a:extLst>
              <a:ext uri="{FF2B5EF4-FFF2-40B4-BE49-F238E27FC236}">
                <a16:creationId xmlns:a16="http://schemas.microsoft.com/office/drawing/2014/main" id="{FAEC796A-EF28-4BE7-832C-3AE303AC3565}"/>
              </a:ext>
            </a:extLst>
          </p:cNvPr>
          <p:cNvGraphicFramePr>
            <a:graphicFrameLocks noGrp="1"/>
          </p:cNvGraphicFramePr>
          <p:nvPr>
            <p:extLst/>
          </p:nvPr>
        </p:nvGraphicFramePr>
        <p:xfrm>
          <a:off x="838200" y="3409267"/>
          <a:ext cx="10515600" cy="3138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91164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function </a:t>
                      </a:r>
                      <a:r>
                        <a:rPr lang="en-US" sz="2000" b="0" i="0" baseline="0" dirty="0" err="1">
                          <a:solidFill>
                            <a:schemeClr val="tx1"/>
                          </a:solidFill>
                          <a:latin typeface="Courier New" pitchFamily="49" charset="0"/>
                        </a:rPr>
                        <a:t>Find_Pos</a:t>
                      </a:r>
                      <a:r>
                        <a:rPr lang="en-US" sz="2000" b="0" i="0" baseline="0" dirty="0">
                          <a:solidFill>
                            <a:schemeClr val="tx1"/>
                          </a:solidFill>
                          <a:latin typeface="Courier New" pitchFamily="49" charset="0"/>
                        </a:rPr>
                        <a:t> (A : </a:t>
                      </a:r>
                      <a:r>
                        <a:rPr lang="en-US" sz="2000" b="0" i="0" baseline="0" dirty="0" err="1">
                          <a:solidFill>
                            <a:schemeClr val="tx1"/>
                          </a:solidFill>
                          <a:latin typeface="Courier New" pitchFamily="49" charset="0"/>
                        </a:rPr>
                        <a:t>Nat_Array</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return </a:t>
                      </a:r>
                      <a:r>
                        <a:rPr lang="en-US" sz="2000" b="0" i="0" baseline="0" dirty="0">
                          <a:solidFill>
                            <a:schemeClr val="tx1"/>
                          </a:solidFill>
                          <a:latin typeface="Courier New" pitchFamily="49" charset="0"/>
                        </a:rPr>
                        <a:t>Positive</a:t>
                      </a:r>
                      <a:r>
                        <a:rPr lang="en-US" sz="2000" b="1" i="0" baseline="0" dirty="0">
                          <a:solidFill>
                            <a:schemeClr val="tx1"/>
                          </a:solidFill>
                          <a:latin typeface="Courier New" pitchFamily="49" charset="0"/>
                        </a:rPr>
                        <a:t> with </a:t>
                      </a:r>
                      <a:r>
                        <a:rPr lang="en-US" sz="2000" b="0" i="0" baseline="0" dirty="0">
                          <a:solidFill>
                            <a:schemeClr val="tx1"/>
                          </a:solidFill>
                          <a:latin typeface="Courier New" pitchFamily="49" charset="0"/>
                        </a:rPr>
                        <a:t>Ghost,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a:t>
                      </a:r>
                      <a:r>
                        <a:rPr lang="en-US" sz="2000" b="0" i="0" baseline="0" dirty="0">
                          <a:solidFill>
                            <a:schemeClr val="tx1"/>
                          </a:solidFill>
                          <a:latin typeface="Courier New" pitchFamily="49" charset="0"/>
                        </a:rPr>
                        <a:t>Pre  =&gt; A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&gt; 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a:t>
                      </a:r>
                      <a:r>
                        <a:rPr lang="en-US" sz="2000" b="0" i="0" baseline="0" dirty="0">
                          <a:solidFill>
                            <a:schemeClr val="tx1"/>
                          </a:solidFill>
                          <a:latin typeface="Courier New" pitchFamily="49" charset="0"/>
                        </a:rPr>
                        <a:t>Post =&gt; </a:t>
                      </a:r>
                      <a:r>
                        <a:rPr lang="en-US" sz="2000" b="0" i="0" baseline="0" dirty="0" err="1">
                          <a:solidFill>
                            <a:schemeClr val="tx1"/>
                          </a:solidFill>
                          <a:latin typeface="Courier New" pitchFamily="49" charset="0"/>
                        </a:rPr>
                        <a:t>Find_Pos’Result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in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- 1 </a:t>
                      </a:r>
                      <a:r>
                        <a:rPr lang="en-US" sz="2000" b="1" i="0" baseline="0" dirty="0">
                          <a:solidFill>
                            <a:schemeClr val="tx1"/>
                          </a:solidFill>
                          <a:latin typeface="Courier New" pitchFamily="49" charset="0"/>
                        </a:rPr>
                        <a:t>and then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a:t>
                      </a:r>
                      <a:r>
                        <a:rPr lang="en-US" sz="2000" b="0" i="0" baseline="0" dirty="0">
                          <a:solidFill>
                            <a:schemeClr val="tx1"/>
                          </a:solidFill>
                          <a:latin typeface="Courier New" pitchFamily="49" charset="0"/>
                        </a:rPr>
                        <a:t>A (</a:t>
                      </a:r>
                      <a:r>
                        <a:rPr lang="en-US" sz="2000" b="0" i="0" baseline="0" dirty="0" err="1">
                          <a:solidFill>
                            <a:schemeClr val="tx1"/>
                          </a:solidFill>
                          <a:latin typeface="Courier New" pitchFamily="49" charset="0"/>
                        </a:rPr>
                        <a:t>Find_Pos’Result</a:t>
                      </a:r>
                      <a:r>
                        <a:rPr lang="en-US" sz="2000" b="0" i="0" baseline="0" dirty="0">
                          <a:solidFill>
                            <a:schemeClr val="tx1"/>
                          </a:solidFill>
                          <a:latin typeface="Courier New" pitchFamily="49" charset="0"/>
                        </a:rPr>
                        <a:t>) = 0 </a:t>
                      </a:r>
                      <a:r>
                        <a:rPr lang="en-US" sz="2000" b="1" i="0" baseline="0" dirty="0">
                          <a:solidFill>
                            <a:schemeClr val="tx1"/>
                          </a:solidFill>
                          <a:latin typeface="Courier New" pitchFamily="49" charset="0"/>
                        </a:rPr>
                        <a:t>and then</a:t>
                      </a:r>
                      <a:r>
                        <a:rPr lang="en-US" sz="2000" b="0" i="0" baseline="0" dirty="0">
                          <a:solidFill>
                            <a:schemeClr val="tx1"/>
                          </a:solidFill>
                          <a:latin typeface="Courier New" pitchFamily="49" charset="0"/>
                        </a:rPr>
                        <a:t> A (</a:t>
                      </a:r>
                      <a:r>
                        <a:rPr lang="en-US" sz="2000" b="0" i="0" baseline="0" dirty="0" err="1">
                          <a:solidFill>
                            <a:schemeClr val="tx1"/>
                          </a:solidFill>
                          <a:latin typeface="Courier New" pitchFamily="49" charset="0"/>
                        </a:rPr>
                        <a:t>Find_Pos’Result</a:t>
                      </a:r>
                      <a:r>
                        <a:rPr lang="en-US" sz="2000" b="0" i="0" baseline="0" dirty="0">
                          <a:solidFill>
                            <a:schemeClr val="tx1"/>
                          </a:solidFill>
                          <a:latin typeface="Courier New" pitchFamily="49" charset="0"/>
                        </a:rPr>
                        <a:t> + 1) &gt; 0;</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&gt; 0);</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t>
                      </a:r>
                      <a:r>
                        <a:rPr lang="en-US" sz="2000" b="0" i="0" baseline="0" dirty="0" err="1">
                          <a:solidFill>
                            <a:schemeClr val="tx1"/>
                          </a:solidFill>
                          <a:latin typeface="Courier New" pitchFamily="49" charset="0"/>
                        </a:rPr>
                        <a:t>Find_Pos</a:t>
                      </a:r>
                      <a:r>
                        <a:rPr lang="en-US" sz="2000" b="0" i="0" baseline="0" dirty="0">
                          <a:solidFill>
                            <a:schemeClr val="tx1"/>
                          </a:solidFill>
                          <a:latin typeface="Courier New" pitchFamily="49" charset="0"/>
                        </a:rPr>
                        <a:t> (A)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some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I &lt; </a:t>
                      </a:r>
                      <a:r>
                        <a:rPr lang="en-US" sz="2000" b="0" i="0" baseline="0" dirty="0" err="1">
                          <a:solidFill>
                            <a:schemeClr val="tx1"/>
                          </a:solidFill>
                          <a:latin typeface="Courier New" pitchFamily="49" charset="0"/>
                        </a:rPr>
                        <a:t>A’Last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(I) = 0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A (I + 1) &gt; 0);</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92DBC388-2103-41EA-B74E-196DCD5CB9C7}"/>
              </a:ext>
            </a:extLst>
          </p:cNvPr>
          <p:cNvSpPr>
            <a:spLocks noGrp="1"/>
          </p:cNvSpPr>
          <p:nvPr>
            <p:ph type="title"/>
          </p:nvPr>
        </p:nvSpPr>
        <p:spPr/>
        <p:txBody>
          <a:bodyPr/>
          <a:lstStyle/>
          <a:p>
            <a:r>
              <a:rPr lang="en-US" dirty="0"/>
              <a:t>Guide the Proof Tool – Provide Witnesses</a:t>
            </a:r>
          </a:p>
        </p:txBody>
      </p:sp>
      <p:sp>
        <p:nvSpPr>
          <p:cNvPr id="6" name="Espace réservé du contenu 5">
            <a:extLst>
              <a:ext uri="{FF2B5EF4-FFF2-40B4-BE49-F238E27FC236}">
                <a16:creationId xmlns:a16="http://schemas.microsoft.com/office/drawing/2014/main" id="{5CED8B21-2CB8-4B9E-888F-A05BA3F1A98B}"/>
              </a:ext>
            </a:extLst>
          </p:cNvPr>
          <p:cNvSpPr>
            <a:spLocks noGrp="1"/>
          </p:cNvSpPr>
          <p:nvPr>
            <p:ph idx="1"/>
          </p:nvPr>
        </p:nvSpPr>
        <p:spPr/>
        <p:txBody>
          <a:bodyPr/>
          <a:lstStyle/>
          <a:p>
            <a:pPr marL="0" indent="0">
              <a:buNone/>
            </a:pPr>
            <a:r>
              <a:rPr lang="en-US" dirty="0"/>
              <a:t>Proving an existential quantifier is difficult for provers.</a:t>
            </a:r>
          </a:p>
          <a:p>
            <a:pPr marL="0" indent="0">
              <a:buNone/>
            </a:pPr>
            <a:r>
              <a:rPr lang="en-US" dirty="0"/>
              <a:t>A witness can be constructed and provided.</a:t>
            </a:r>
          </a:p>
        </p:txBody>
      </p:sp>
      <p:sp>
        <p:nvSpPr>
          <p:cNvPr id="4" name="Espace réservé du numéro de diapositive 3">
            <a:extLst>
              <a:ext uri="{FF2B5EF4-FFF2-40B4-BE49-F238E27FC236}">
                <a16:creationId xmlns:a16="http://schemas.microsoft.com/office/drawing/2014/main" id="{629701C7-7680-4EA0-8FF5-80C64ADEEC49}"/>
              </a:ext>
            </a:extLst>
          </p:cNvPr>
          <p:cNvSpPr>
            <a:spLocks noGrp="1"/>
          </p:cNvSpPr>
          <p:nvPr>
            <p:ph type="sldNum" sz="quarter" idx="12"/>
          </p:nvPr>
        </p:nvSpPr>
        <p:spPr>
          <a:xfrm>
            <a:off x="8610600" y="6356350"/>
            <a:ext cx="2743200" cy="365125"/>
          </a:xfrm>
        </p:spPr>
        <p:txBody>
          <a:bodyPr/>
          <a:lstStyle/>
          <a:p>
            <a:fld id="{C9355402-0690-4A79-A082-001A68712055}" type="slidenum">
              <a:rPr lang="fr-FR" smtClean="0"/>
              <a:pPr/>
              <a:t>21</a:t>
            </a:fld>
            <a:endParaRPr lang="fr-FR" dirty="0"/>
          </a:p>
        </p:txBody>
      </p:sp>
      <p:pic>
        <p:nvPicPr>
          <p:cNvPr id="8" name="Picture 8" descr="wrong.png">
            <a:extLst>
              <a:ext uri="{FF2B5EF4-FFF2-40B4-BE49-F238E27FC236}">
                <a16:creationId xmlns:a16="http://schemas.microsoft.com/office/drawing/2014/main" id="{376E6787-FC2C-41A2-9BAA-7DCB49D84E3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416" y="4139624"/>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correct.png">
            <a:extLst>
              <a:ext uri="{FF2B5EF4-FFF2-40B4-BE49-F238E27FC236}">
                <a16:creationId xmlns:a16="http://schemas.microsoft.com/office/drawing/2014/main" id="{5EBEBB98-6F18-456A-A8C1-2EEE195AC3A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920" y="3471482"/>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9" descr="correct.png">
            <a:extLst>
              <a:ext uri="{FF2B5EF4-FFF2-40B4-BE49-F238E27FC236}">
                <a16:creationId xmlns:a16="http://schemas.microsoft.com/office/drawing/2014/main" id="{56C6F6FD-BFE0-440A-97A5-598D01D4C00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920" y="491708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Picture 9" descr="correct.png">
            <a:extLst>
              <a:ext uri="{FF2B5EF4-FFF2-40B4-BE49-F238E27FC236}">
                <a16:creationId xmlns:a16="http://schemas.microsoft.com/office/drawing/2014/main" id="{DF1FE28B-0EAE-4B9A-9095-4219AA93AEC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7920" y="5271137"/>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9" descr="correct.png">
            <a:extLst>
              <a:ext uri="{FF2B5EF4-FFF2-40B4-BE49-F238E27FC236}">
                <a16:creationId xmlns:a16="http://schemas.microsoft.com/office/drawing/2014/main" id="{3659C603-D56C-4089-B30C-04E08951562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0591" y="5625185"/>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4" name="Tableau 13">
            <a:extLst>
              <a:ext uri="{FF2B5EF4-FFF2-40B4-BE49-F238E27FC236}">
                <a16:creationId xmlns:a16="http://schemas.microsoft.com/office/drawing/2014/main" id="{048D759A-8225-499A-A521-B94461805F03}"/>
              </a:ext>
            </a:extLst>
          </p:cNvPr>
          <p:cNvGraphicFramePr>
            <a:graphicFrameLocks noGrp="1"/>
          </p:cNvGraphicFramePr>
          <p:nvPr>
            <p:extLst/>
          </p:nvPr>
        </p:nvGraphicFramePr>
        <p:xfrm>
          <a:off x="8341890" y="2582181"/>
          <a:ext cx="3256554" cy="598226"/>
        </p:xfrm>
        <a:graphic>
          <a:graphicData uri="http://schemas.openxmlformats.org/drawingml/2006/table">
            <a:tbl>
              <a:tblPr firstRow="1" bandRow="1">
                <a:tableStyleId>{5940675A-B579-460E-94D1-54222C63F5DA}</a:tableStyleId>
              </a:tblPr>
              <a:tblGrid>
                <a:gridCol w="542759">
                  <a:extLst>
                    <a:ext uri="{9D8B030D-6E8A-4147-A177-3AD203B41FA5}">
                      <a16:colId xmlns:a16="http://schemas.microsoft.com/office/drawing/2014/main" val="319175018"/>
                    </a:ext>
                  </a:extLst>
                </a:gridCol>
                <a:gridCol w="542759">
                  <a:extLst>
                    <a:ext uri="{9D8B030D-6E8A-4147-A177-3AD203B41FA5}">
                      <a16:colId xmlns:a16="http://schemas.microsoft.com/office/drawing/2014/main" val="3837387241"/>
                    </a:ext>
                  </a:extLst>
                </a:gridCol>
                <a:gridCol w="542759">
                  <a:extLst>
                    <a:ext uri="{9D8B030D-6E8A-4147-A177-3AD203B41FA5}">
                      <a16:colId xmlns:a16="http://schemas.microsoft.com/office/drawing/2014/main" val="3084041282"/>
                    </a:ext>
                  </a:extLst>
                </a:gridCol>
                <a:gridCol w="542759">
                  <a:extLst>
                    <a:ext uri="{9D8B030D-6E8A-4147-A177-3AD203B41FA5}">
                      <a16:colId xmlns:a16="http://schemas.microsoft.com/office/drawing/2014/main" val="1411683258"/>
                    </a:ext>
                  </a:extLst>
                </a:gridCol>
                <a:gridCol w="542759">
                  <a:extLst>
                    <a:ext uri="{9D8B030D-6E8A-4147-A177-3AD203B41FA5}">
                      <a16:colId xmlns:a16="http://schemas.microsoft.com/office/drawing/2014/main" val="2238739390"/>
                    </a:ext>
                  </a:extLst>
                </a:gridCol>
                <a:gridCol w="542759">
                  <a:extLst>
                    <a:ext uri="{9D8B030D-6E8A-4147-A177-3AD203B41FA5}">
                      <a16:colId xmlns:a16="http://schemas.microsoft.com/office/drawing/2014/main" val="3063931416"/>
                    </a:ext>
                  </a:extLst>
                </a:gridCol>
              </a:tblGrid>
              <a:tr h="598226">
                <a:tc>
                  <a:txBody>
                    <a:bodyPr/>
                    <a:lstStyle/>
                    <a:p>
                      <a:pPr algn="ctr"/>
                      <a:r>
                        <a:rPr lang="en-US" sz="3200" dirty="0"/>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3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0</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5</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en-US" sz="3200"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9676554"/>
                  </a:ext>
                </a:extLst>
              </a:tr>
            </a:tbl>
          </a:graphicData>
        </a:graphic>
      </p:graphicFrame>
      <p:sp>
        <p:nvSpPr>
          <p:cNvPr id="15" name="Flèche : bas 14">
            <a:extLst>
              <a:ext uri="{FF2B5EF4-FFF2-40B4-BE49-F238E27FC236}">
                <a16:creationId xmlns:a16="http://schemas.microsoft.com/office/drawing/2014/main" id="{4948B802-C1E2-42EA-8690-5F1275AF14E5}"/>
              </a:ext>
            </a:extLst>
          </p:cNvPr>
          <p:cNvSpPr/>
          <p:nvPr/>
        </p:nvSpPr>
        <p:spPr>
          <a:xfrm>
            <a:off x="9499262" y="2048208"/>
            <a:ext cx="400930" cy="41954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6" name="ZoneTexte 15">
            <a:extLst>
              <a:ext uri="{FF2B5EF4-FFF2-40B4-BE49-F238E27FC236}">
                <a16:creationId xmlns:a16="http://schemas.microsoft.com/office/drawing/2014/main" id="{B5EBA706-F0F9-4834-A7EB-DDCDBBDBD39E}"/>
              </a:ext>
            </a:extLst>
          </p:cNvPr>
          <p:cNvSpPr txBox="1"/>
          <p:nvPr/>
        </p:nvSpPr>
        <p:spPr>
          <a:xfrm>
            <a:off x="8895347" y="2505837"/>
            <a:ext cx="507539" cy="584775"/>
          </a:xfrm>
          <a:prstGeom prst="rect">
            <a:avLst/>
          </a:prstGeom>
          <a:noFill/>
        </p:spPr>
        <p:txBody>
          <a:bodyPr wrap="square" rtlCol="0">
            <a:spAutoFit/>
          </a:bodyPr>
          <a:lstStyle/>
          <a:p>
            <a:pPr algn="ctr"/>
            <a:r>
              <a:rPr lang="en-US" sz="3200" dirty="0"/>
              <a:t>…</a:t>
            </a:r>
          </a:p>
        </p:txBody>
      </p:sp>
    </p:spTree>
    <p:extLst>
      <p:ext uri="{BB962C8B-B14F-4D97-AF65-F5344CB8AC3E}">
        <p14:creationId xmlns:p14="http://schemas.microsoft.com/office/powerpoint/2010/main" val="1384777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9" descr="correct.png">
            <a:extLst>
              <a:ext uri="{FF2B5EF4-FFF2-40B4-BE49-F238E27FC236}">
                <a16:creationId xmlns:a16="http://schemas.microsoft.com/office/drawing/2014/main" id="{32AD25E7-8DC4-498F-8F6D-1DD094E0F9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660" y="429586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Picture 9" descr="correct.png">
            <a:extLst>
              <a:ext uri="{FF2B5EF4-FFF2-40B4-BE49-F238E27FC236}">
                <a16:creationId xmlns:a16="http://schemas.microsoft.com/office/drawing/2014/main" id="{F261F301-C14F-426D-AFD4-E0C3AFE36A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416" y="5480763"/>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7" name="Tableau 6">
            <a:extLst>
              <a:ext uri="{FF2B5EF4-FFF2-40B4-BE49-F238E27FC236}">
                <a16:creationId xmlns:a16="http://schemas.microsoft.com/office/drawing/2014/main" id="{79FCAEAE-7D50-47C9-90B6-7D98B160DB32}"/>
              </a:ext>
            </a:extLst>
          </p:cNvPr>
          <p:cNvGraphicFramePr>
            <a:graphicFrameLocks noGrp="1"/>
          </p:cNvGraphicFramePr>
          <p:nvPr>
            <p:extLst/>
          </p:nvPr>
        </p:nvGraphicFramePr>
        <p:xfrm>
          <a:off x="838200" y="3830187"/>
          <a:ext cx="10515600" cy="22241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(I - 1)));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Assert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30" name="Accolade fermante 29">
            <a:extLst>
              <a:ext uri="{FF2B5EF4-FFF2-40B4-BE49-F238E27FC236}">
                <a16:creationId xmlns:a16="http://schemas.microsoft.com/office/drawing/2014/main" id="{115DD7C0-831D-4B16-B096-4CA493E347FE}"/>
              </a:ext>
            </a:extLst>
          </p:cNvPr>
          <p:cNvSpPr/>
          <p:nvPr/>
        </p:nvSpPr>
        <p:spPr>
          <a:xfrm>
            <a:off x="8213558" y="4042585"/>
            <a:ext cx="224589" cy="73509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Accolade fermante 30">
            <a:extLst>
              <a:ext uri="{FF2B5EF4-FFF2-40B4-BE49-F238E27FC236}">
                <a16:creationId xmlns:a16="http://schemas.microsoft.com/office/drawing/2014/main" id="{4803CBD0-ADF1-4968-B29A-E0C083EC1A36}"/>
              </a:ext>
            </a:extLst>
          </p:cNvPr>
          <p:cNvSpPr/>
          <p:nvPr/>
        </p:nvSpPr>
        <p:spPr>
          <a:xfrm>
            <a:off x="8213558" y="4884397"/>
            <a:ext cx="224589" cy="971279"/>
          </a:xfrm>
          <a:prstGeom prst="rightBrace">
            <a:avLst/>
          </a:prstGeom>
          <a:ln w="38100">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8" name="Picture 8" descr="wrong.png">
            <a:extLst>
              <a:ext uri="{FF2B5EF4-FFF2-40B4-BE49-F238E27FC236}">
                <a16:creationId xmlns:a16="http://schemas.microsoft.com/office/drawing/2014/main" id="{ACC6053C-159D-4417-81B3-3E4E6154E86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7416" y="4764940"/>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correct.png">
            <a:extLst>
              <a:ext uri="{FF2B5EF4-FFF2-40B4-BE49-F238E27FC236}">
                <a16:creationId xmlns:a16="http://schemas.microsoft.com/office/drawing/2014/main" id="{F4F5D35B-9E15-41B6-947B-2668404F937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920" y="3830187"/>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Tableau 9">
            <a:extLst>
              <a:ext uri="{FF2B5EF4-FFF2-40B4-BE49-F238E27FC236}">
                <a16:creationId xmlns:a16="http://schemas.microsoft.com/office/drawing/2014/main" id="{260C8A51-2B7C-4889-A9A2-298473F98719}"/>
              </a:ext>
            </a:extLst>
          </p:cNvPr>
          <p:cNvGraphicFramePr>
            <a:graphicFrameLocks noGrp="1"/>
          </p:cNvGraphicFramePr>
          <p:nvPr>
            <p:extLst/>
          </p:nvPr>
        </p:nvGraphicFramePr>
        <p:xfrm>
          <a:off x="838200" y="3296650"/>
          <a:ext cx="10515600" cy="3138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123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procedure</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Prove_Sorted</a:t>
                      </a:r>
                      <a:r>
                        <a:rPr lang="en-US" sz="2000" b="0" i="0" baseline="0" dirty="0">
                          <a:solidFill>
                            <a:schemeClr val="tx1"/>
                          </a:solidFill>
                          <a:latin typeface="Courier New" pitchFamily="49" charset="0"/>
                        </a:rPr>
                        <a:t> (A : </a:t>
                      </a:r>
                      <a:r>
                        <a:rPr lang="en-US" sz="2000" b="0" i="0" baseline="0" dirty="0" err="1">
                          <a:solidFill>
                            <a:schemeClr val="tx1"/>
                          </a:solidFill>
                          <a:latin typeface="Courier New" pitchFamily="49" charset="0"/>
                        </a:rPr>
                        <a:t>Nat_Array</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with</a:t>
                      </a:r>
                      <a:r>
                        <a:rPr lang="en-US" sz="2000" b="0" i="0" baseline="0" dirty="0">
                          <a:solidFill>
                            <a:schemeClr val="tx1"/>
                          </a:solidFill>
                          <a:latin typeface="Courier New" pitchFamily="49" charset="0"/>
                        </a:rPr>
                        <a:t> Ghost </a:t>
                      </a:r>
                      <a:r>
                        <a:rPr lang="en-US" sz="2000" b="1" i="0" baseline="0" dirty="0">
                          <a:solidFill>
                            <a:schemeClr val="tx1"/>
                          </a:solidFill>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begin</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for</a:t>
                      </a:r>
                      <a:r>
                        <a:rPr lang="en-US" sz="2000" b="0" i="0" baseline="0" dirty="0">
                          <a:solidFill>
                            <a:schemeClr val="tx1"/>
                          </a:solidFill>
                          <a:latin typeface="Courier New" pitchFamily="49" charset="0"/>
                        </a:rPr>
                        <a:t> K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0 .. </a:t>
                      </a:r>
                      <a:r>
                        <a:rPr lang="en-US" sz="2000" b="0" i="0" baseline="0" dirty="0" err="1">
                          <a:solidFill>
                            <a:schemeClr val="tx1"/>
                          </a:solidFill>
                          <a:latin typeface="Courier New" pitchFamily="49" charset="0"/>
                        </a:rPr>
                        <a:t>A’Length</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loop</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pragma</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Loop_Invariant</a:t>
                      </a:r>
                      <a:endParaRPr lang="en-U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and then </a:t>
                      </a:r>
                      <a:r>
                        <a:rPr lang="en-US" sz="2000" b="0" i="0" baseline="0" dirty="0">
                          <a:solidFill>
                            <a:schemeClr val="tx1"/>
                          </a:solidFill>
                          <a:latin typeface="Courier New" pitchFamily="49" charset="0"/>
                        </a:rPr>
                        <a:t>I - J &lt;= K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end loop</a:t>
                      </a:r>
                      <a:r>
                        <a:rPr lang="en-U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  pragma</a:t>
                      </a:r>
                      <a:r>
                        <a:rPr lang="en-US" sz="2000" b="0" i="0" baseline="0" dirty="0">
                          <a:solidFill>
                            <a:schemeClr val="tx1"/>
                          </a:solidFill>
                          <a:latin typeface="Courier New" pitchFamily="49" charset="0"/>
                        </a:rPr>
                        <a:t> Assert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end </a:t>
                      </a:r>
                      <a:r>
                        <a:rPr lang="en-US" sz="2000" b="0" i="0" baseline="0" dirty="0" err="1">
                          <a:solidFill>
                            <a:schemeClr val="tx1"/>
                          </a:solidFill>
                          <a:latin typeface="Courier New" pitchFamily="49" charset="0"/>
                        </a:rPr>
                        <a:t>Prove_Sorted</a:t>
                      </a:r>
                      <a:r>
                        <a:rPr lang="en-US" sz="2000" b="0" i="0" baseline="0" dirty="0">
                          <a:solidFill>
                            <a:schemeClr val="tx1"/>
                          </a:solidFill>
                          <a:latin typeface="Courier New" pitchFamily="49" charset="0"/>
                        </a:rPr>
                        <a:t>;</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92DBC388-2103-41EA-B74E-196DCD5CB9C7}"/>
              </a:ext>
            </a:extLst>
          </p:cNvPr>
          <p:cNvSpPr>
            <a:spLocks noGrp="1"/>
          </p:cNvSpPr>
          <p:nvPr>
            <p:ph type="title"/>
          </p:nvPr>
        </p:nvSpPr>
        <p:spPr/>
        <p:txBody>
          <a:bodyPr/>
          <a:lstStyle/>
          <a:p>
            <a:r>
              <a:rPr lang="en-US" dirty="0"/>
              <a:t>Guide the Proof Tool – Proof by Induction</a:t>
            </a:r>
          </a:p>
        </p:txBody>
      </p:sp>
      <p:sp>
        <p:nvSpPr>
          <p:cNvPr id="6" name="Espace réservé du contenu 5">
            <a:extLst>
              <a:ext uri="{FF2B5EF4-FFF2-40B4-BE49-F238E27FC236}">
                <a16:creationId xmlns:a16="http://schemas.microsoft.com/office/drawing/2014/main" id="{5CED8B21-2CB8-4B9E-888F-A05BA3F1A98B}"/>
              </a:ext>
            </a:extLst>
          </p:cNvPr>
          <p:cNvSpPr>
            <a:spLocks noGrp="1"/>
          </p:cNvSpPr>
          <p:nvPr>
            <p:ph idx="1"/>
          </p:nvPr>
        </p:nvSpPr>
        <p:spPr/>
        <p:txBody>
          <a:bodyPr/>
          <a:lstStyle/>
          <a:p>
            <a:pPr marL="0" indent="0">
              <a:buNone/>
            </a:pPr>
            <a:r>
              <a:rPr lang="en-US" dirty="0"/>
              <a:t>Provers mostly can’t perform induction.</a:t>
            </a:r>
          </a:p>
          <a:p>
            <a:pPr marL="0" indent="0">
              <a:buNone/>
            </a:pPr>
            <a:r>
              <a:rPr lang="en-US" dirty="0"/>
              <a:t>Loop invariants  allow to perform induction.</a:t>
            </a:r>
          </a:p>
        </p:txBody>
      </p:sp>
      <p:graphicFrame>
        <p:nvGraphicFramePr>
          <p:cNvPr id="2" name="Tableau 1">
            <a:extLst>
              <a:ext uri="{FF2B5EF4-FFF2-40B4-BE49-F238E27FC236}">
                <a16:creationId xmlns:a16="http://schemas.microsoft.com/office/drawing/2014/main" id="{95E401E6-BA61-49D2-BA7C-D9455DE14B65}"/>
              </a:ext>
            </a:extLst>
          </p:cNvPr>
          <p:cNvGraphicFramePr>
            <a:graphicFrameLocks noGrp="1"/>
          </p:cNvGraphicFramePr>
          <p:nvPr>
            <p:extLst/>
          </p:nvPr>
        </p:nvGraphicFramePr>
        <p:xfrm>
          <a:off x="8502311" y="2405397"/>
          <a:ext cx="2991855" cy="598226"/>
        </p:xfrm>
        <a:graphic>
          <a:graphicData uri="http://schemas.openxmlformats.org/drawingml/2006/table">
            <a:tbl>
              <a:tblPr firstRow="1" bandRow="1">
                <a:tableStyleId>{5940675A-B579-460E-94D1-54222C63F5DA}</a:tableStyleId>
              </a:tblPr>
              <a:tblGrid>
                <a:gridCol w="598371">
                  <a:extLst>
                    <a:ext uri="{9D8B030D-6E8A-4147-A177-3AD203B41FA5}">
                      <a16:colId xmlns:a16="http://schemas.microsoft.com/office/drawing/2014/main" val="3837387241"/>
                    </a:ext>
                  </a:extLst>
                </a:gridCol>
                <a:gridCol w="598371">
                  <a:extLst>
                    <a:ext uri="{9D8B030D-6E8A-4147-A177-3AD203B41FA5}">
                      <a16:colId xmlns:a16="http://schemas.microsoft.com/office/drawing/2014/main" val="3084041282"/>
                    </a:ext>
                  </a:extLst>
                </a:gridCol>
                <a:gridCol w="598371">
                  <a:extLst>
                    <a:ext uri="{9D8B030D-6E8A-4147-A177-3AD203B41FA5}">
                      <a16:colId xmlns:a16="http://schemas.microsoft.com/office/drawing/2014/main" val="1411683258"/>
                    </a:ext>
                  </a:extLst>
                </a:gridCol>
                <a:gridCol w="598371">
                  <a:extLst>
                    <a:ext uri="{9D8B030D-6E8A-4147-A177-3AD203B41FA5}">
                      <a16:colId xmlns:a16="http://schemas.microsoft.com/office/drawing/2014/main" val="2238739390"/>
                    </a:ext>
                  </a:extLst>
                </a:gridCol>
                <a:gridCol w="598371">
                  <a:extLst>
                    <a:ext uri="{9D8B030D-6E8A-4147-A177-3AD203B41FA5}">
                      <a16:colId xmlns:a16="http://schemas.microsoft.com/office/drawing/2014/main" val="3063931416"/>
                    </a:ext>
                  </a:extLst>
                </a:gridCol>
              </a:tblGrid>
              <a:tr h="598226">
                <a:tc>
                  <a:txBody>
                    <a:bodyPr/>
                    <a:lstStyle/>
                    <a:p>
                      <a:pPr algn="ctr"/>
                      <a:r>
                        <a:rPr lang="en-US" sz="3200" dirty="0"/>
                        <a:t>1</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3</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4</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6</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sz="3200" dirty="0"/>
                        <a:t>9</a:t>
                      </a:r>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9676554"/>
                  </a:ext>
                </a:extLst>
              </a:tr>
            </a:tbl>
          </a:graphicData>
        </a:graphic>
      </p:graphicFrame>
      <p:grpSp>
        <p:nvGrpSpPr>
          <p:cNvPr id="21" name="Groupe 20">
            <a:extLst>
              <a:ext uri="{FF2B5EF4-FFF2-40B4-BE49-F238E27FC236}">
                <a16:creationId xmlns:a16="http://schemas.microsoft.com/office/drawing/2014/main" id="{4E92297C-BB7F-43FB-A100-03E5B22310C6}"/>
              </a:ext>
            </a:extLst>
          </p:cNvPr>
          <p:cNvGrpSpPr/>
          <p:nvPr/>
        </p:nvGrpSpPr>
        <p:grpSpPr>
          <a:xfrm flipH="1" flipV="1">
            <a:off x="8831176" y="2809431"/>
            <a:ext cx="2322091" cy="835254"/>
            <a:chOff x="8357937" y="1550132"/>
            <a:chExt cx="2322091" cy="835254"/>
          </a:xfrm>
        </p:grpSpPr>
        <p:sp>
          <p:nvSpPr>
            <p:cNvPr id="3" name="Arc 2">
              <a:extLst>
                <a:ext uri="{FF2B5EF4-FFF2-40B4-BE49-F238E27FC236}">
                  <a16:creationId xmlns:a16="http://schemas.microsoft.com/office/drawing/2014/main" id="{9F6EAD1A-E347-42A2-B7C3-19F028E4EC2A}"/>
                </a:ext>
              </a:extLst>
            </p:cNvPr>
            <p:cNvSpPr/>
            <p:nvPr/>
          </p:nvSpPr>
          <p:spPr>
            <a:xfrm>
              <a:off x="8357937" y="1975476"/>
              <a:ext cx="489284" cy="409910"/>
            </a:xfrm>
            <a:prstGeom prst="arc">
              <a:avLst>
                <a:gd name="adj1" fmla="val 10990374"/>
                <a:gd name="adj2" fmla="val 0"/>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solidFill>
                  <a:srgbClr val="0070C0"/>
                </a:solidFill>
              </a:endParaRPr>
            </a:p>
          </p:txBody>
        </p:sp>
        <p:sp>
          <p:nvSpPr>
            <p:cNvPr id="14" name="Arc 13">
              <a:extLst>
                <a:ext uri="{FF2B5EF4-FFF2-40B4-BE49-F238E27FC236}">
                  <a16:creationId xmlns:a16="http://schemas.microsoft.com/office/drawing/2014/main" id="{71B42DF7-5BE5-42E3-8553-39D36B4B70F5}"/>
                </a:ext>
              </a:extLst>
            </p:cNvPr>
            <p:cNvSpPr/>
            <p:nvPr/>
          </p:nvSpPr>
          <p:spPr>
            <a:xfrm>
              <a:off x="8968873" y="1975476"/>
              <a:ext cx="489284" cy="409910"/>
            </a:xfrm>
            <a:prstGeom prst="arc">
              <a:avLst>
                <a:gd name="adj1" fmla="val 10990374"/>
                <a:gd name="adj2" fmla="val 0"/>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solidFill>
                  <a:srgbClr val="0070C0"/>
                </a:solidFill>
              </a:endParaRPr>
            </a:p>
          </p:txBody>
        </p:sp>
        <p:sp>
          <p:nvSpPr>
            <p:cNvPr id="15" name="Arc 14">
              <a:extLst>
                <a:ext uri="{FF2B5EF4-FFF2-40B4-BE49-F238E27FC236}">
                  <a16:creationId xmlns:a16="http://schemas.microsoft.com/office/drawing/2014/main" id="{37C9886D-08FC-4E04-B2FA-096B8EFFE0CF}"/>
                </a:ext>
              </a:extLst>
            </p:cNvPr>
            <p:cNvSpPr/>
            <p:nvPr/>
          </p:nvSpPr>
          <p:spPr>
            <a:xfrm>
              <a:off x="9579809" y="1975476"/>
              <a:ext cx="489284" cy="409910"/>
            </a:xfrm>
            <a:prstGeom prst="arc">
              <a:avLst>
                <a:gd name="adj1" fmla="val 10990374"/>
                <a:gd name="adj2" fmla="val 0"/>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solidFill>
                  <a:srgbClr val="0070C0"/>
                </a:solidFill>
              </a:endParaRPr>
            </a:p>
          </p:txBody>
        </p:sp>
        <p:sp>
          <p:nvSpPr>
            <p:cNvPr id="16" name="Arc 15">
              <a:extLst>
                <a:ext uri="{FF2B5EF4-FFF2-40B4-BE49-F238E27FC236}">
                  <a16:creationId xmlns:a16="http://schemas.microsoft.com/office/drawing/2014/main" id="{32820A05-9E03-4E07-AFA8-4A9B67BBD796}"/>
                </a:ext>
              </a:extLst>
            </p:cNvPr>
            <p:cNvSpPr/>
            <p:nvPr/>
          </p:nvSpPr>
          <p:spPr>
            <a:xfrm>
              <a:off x="10190744" y="1975476"/>
              <a:ext cx="489284" cy="409910"/>
            </a:xfrm>
            <a:prstGeom prst="arc">
              <a:avLst>
                <a:gd name="adj1" fmla="val 10990374"/>
                <a:gd name="adj2" fmla="val 0"/>
              </a:avLst>
            </a:prstGeom>
            <a:ln w="38100" cap="flat" cmpd="sng" algn="ctr">
              <a:solidFill>
                <a:srgbClr val="0070C0"/>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solidFill>
                  <a:srgbClr val="0070C0"/>
                </a:solidFill>
              </a:endParaRPr>
            </a:p>
          </p:txBody>
        </p:sp>
        <p:sp>
          <p:nvSpPr>
            <p:cNvPr id="17" name="ZoneTexte 16">
              <a:extLst>
                <a:ext uri="{FF2B5EF4-FFF2-40B4-BE49-F238E27FC236}">
                  <a16:creationId xmlns:a16="http://schemas.microsoft.com/office/drawing/2014/main" id="{2C7D9693-EF95-4A50-9082-6EC2C20404DD}"/>
                </a:ext>
              </a:extLst>
            </p:cNvPr>
            <p:cNvSpPr txBox="1"/>
            <p:nvPr/>
          </p:nvSpPr>
          <p:spPr>
            <a:xfrm>
              <a:off x="8409502" y="1550132"/>
              <a:ext cx="386154" cy="523220"/>
            </a:xfrm>
            <a:prstGeom prst="rect">
              <a:avLst/>
            </a:prstGeom>
            <a:noFill/>
            <a:ln>
              <a:noFill/>
            </a:ln>
          </p:spPr>
          <p:txBody>
            <a:bodyPr wrap="square" rtlCol="0">
              <a:spAutoFit/>
            </a:bodyPr>
            <a:lstStyle/>
            <a:p>
              <a:pPr algn="ctr"/>
              <a:r>
                <a:rPr lang="en-US" sz="2800" dirty="0">
                  <a:solidFill>
                    <a:srgbClr val="0070C0"/>
                  </a:solidFill>
                </a:rPr>
                <a:t>&gt;</a:t>
              </a:r>
            </a:p>
          </p:txBody>
        </p:sp>
        <p:sp>
          <p:nvSpPr>
            <p:cNvPr id="18" name="ZoneTexte 17">
              <a:extLst>
                <a:ext uri="{FF2B5EF4-FFF2-40B4-BE49-F238E27FC236}">
                  <a16:creationId xmlns:a16="http://schemas.microsoft.com/office/drawing/2014/main" id="{B65B135D-2639-42C4-BBC6-589F9E072FC5}"/>
                </a:ext>
              </a:extLst>
            </p:cNvPr>
            <p:cNvSpPr txBox="1"/>
            <p:nvPr/>
          </p:nvSpPr>
          <p:spPr>
            <a:xfrm>
              <a:off x="9020438" y="1550132"/>
              <a:ext cx="386154" cy="523220"/>
            </a:xfrm>
            <a:prstGeom prst="rect">
              <a:avLst/>
            </a:prstGeom>
            <a:noFill/>
            <a:ln>
              <a:noFill/>
            </a:ln>
          </p:spPr>
          <p:txBody>
            <a:bodyPr wrap="square" rtlCol="0">
              <a:spAutoFit/>
            </a:bodyPr>
            <a:lstStyle/>
            <a:p>
              <a:pPr algn="ctr"/>
              <a:r>
                <a:rPr lang="en-US" sz="2800" dirty="0">
                  <a:solidFill>
                    <a:srgbClr val="0070C0"/>
                  </a:solidFill>
                </a:rPr>
                <a:t>&gt;</a:t>
              </a:r>
            </a:p>
          </p:txBody>
        </p:sp>
        <p:sp>
          <p:nvSpPr>
            <p:cNvPr id="19" name="ZoneTexte 18">
              <a:extLst>
                <a:ext uri="{FF2B5EF4-FFF2-40B4-BE49-F238E27FC236}">
                  <a16:creationId xmlns:a16="http://schemas.microsoft.com/office/drawing/2014/main" id="{5B724668-58B7-4B76-BA7A-945A78934A9E}"/>
                </a:ext>
              </a:extLst>
            </p:cNvPr>
            <p:cNvSpPr txBox="1"/>
            <p:nvPr/>
          </p:nvSpPr>
          <p:spPr>
            <a:xfrm>
              <a:off x="9627748" y="1550132"/>
              <a:ext cx="386154" cy="523220"/>
            </a:xfrm>
            <a:prstGeom prst="rect">
              <a:avLst/>
            </a:prstGeom>
            <a:noFill/>
            <a:ln>
              <a:noFill/>
            </a:ln>
          </p:spPr>
          <p:txBody>
            <a:bodyPr wrap="square" rtlCol="0">
              <a:spAutoFit/>
            </a:bodyPr>
            <a:lstStyle/>
            <a:p>
              <a:pPr algn="ctr"/>
              <a:r>
                <a:rPr lang="en-US" sz="2800" dirty="0">
                  <a:solidFill>
                    <a:srgbClr val="0070C0"/>
                  </a:solidFill>
                </a:rPr>
                <a:t>&gt;</a:t>
              </a:r>
            </a:p>
          </p:txBody>
        </p:sp>
        <p:sp>
          <p:nvSpPr>
            <p:cNvPr id="20" name="ZoneTexte 19">
              <a:extLst>
                <a:ext uri="{FF2B5EF4-FFF2-40B4-BE49-F238E27FC236}">
                  <a16:creationId xmlns:a16="http://schemas.microsoft.com/office/drawing/2014/main" id="{F8388584-AC45-40B7-AD5F-78E9EA6217DC}"/>
                </a:ext>
              </a:extLst>
            </p:cNvPr>
            <p:cNvSpPr txBox="1"/>
            <p:nvPr/>
          </p:nvSpPr>
          <p:spPr>
            <a:xfrm>
              <a:off x="10242309" y="1550132"/>
              <a:ext cx="386154" cy="523220"/>
            </a:xfrm>
            <a:prstGeom prst="rect">
              <a:avLst/>
            </a:prstGeom>
            <a:noFill/>
            <a:ln>
              <a:noFill/>
            </a:ln>
          </p:spPr>
          <p:txBody>
            <a:bodyPr wrap="square" rtlCol="0">
              <a:spAutoFit/>
            </a:bodyPr>
            <a:lstStyle/>
            <a:p>
              <a:pPr algn="ctr"/>
              <a:r>
                <a:rPr lang="en-US" sz="2800" dirty="0">
                  <a:solidFill>
                    <a:srgbClr val="0070C0"/>
                  </a:solidFill>
                </a:rPr>
                <a:t>&gt;</a:t>
              </a:r>
            </a:p>
          </p:txBody>
        </p:sp>
      </p:grpSp>
      <p:sp>
        <p:nvSpPr>
          <p:cNvPr id="22" name="Arc 21">
            <a:extLst>
              <a:ext uri="{FF2B5EF4-FFF2-40B4-BE49-F238E27FC236}">
                <a16:creationId xmlns:a16="http://schemas.microsoft.com/office/drawing/2014/main" id="{D49385CA-7D82-4D62-8285-E68335463944}"/>
              </a:ext>
            </a:extLst>
          </p:cNvPr>
          <p:cNvSpPr/>
          <p:nvPr/>
        </p:nvSpPr>
        <p:spPr>
          <a:xfrm flipH="1">
            <a:off x="10663983" y="2189917"/>
            <a:ext cx="489284" cy="409910"/>
          </a:xfrm>
          <a:prstGeom prst="arc">
            <a:avLst>
              <a:gd name="adj1" fmla="val 10990374"/>
              <a:gd name="adj2" fmla="val 0"/>
            </a:avLst>
          </a:prstGeom>
          <a:ln w="38100"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3" name="Arc 22">
            <a:extLst>
              <a:ext uri="{FF2B5EF4-FFF2-40B4-BE49-F238E27FC236}">
                <a16:creationId xmlns:a16="http://schemas.microsoft.com/office/drawing/2014/main" id="{DDA2BF69-9279-44AA-A59E-7D17342FC41F}"/>
              </a:ext>
            </a:extLst>
          </p:cNvPr>
          <p:cNvSpPr/>
          <p:nvPr/>
        </p:nvSpPr>
        <p:spPr>
          <a:xfrm flipH="1">
            <a:off x="9994226" y="2026873"/>
            <a:ext cx="1159039" cy="695274"/>
          </a:xfrm>
          <a:prstGeom prst="arc">
            <a:avLst>
              <a:gd name="adj1" fmla="val 10990374"/>
              <a:gd name="adj2" fmla="val 0"/>
            </a:avLst>
          </a:prstGeom>
          <a:ln w="38100"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4" name="Arc 23">
            <a:extLst>
              <a:ext uri="{FF2B5EF4-FFF2-40B4-BE49-F238E27FC236}">
                <a16:creationId xmlns:a16="http://schemas.microsoft.com/office/drawing/2014/main" id="{37CBE3AA-F869-4033-8A17-6DE40AB306DF}"/>
              </a:ext>
            </a:extLst>
          </p:cNvPr>
          <p:cNvSpPr/>
          <p:nvPr/>
        </p:nvSpPr>
        <p:spPr>
          <a:xfrm flipH="1">
            <a:off x="9448894" y="1824255"/>
            <a:ext cx="1711156" cy="1095193"/>
          </a:xfrm>
          <a:prstGeom prst="arc">
            <a:avLst>
              <a:gd name="adj1" fmla="val 10990374"/>
              <a:gd name="adj2" fmla="val 0"/>
            </a:avLst>
          </a:prstGeom>
          <a:ln w="38100"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5" name="Arc 24">
            <a:extLst>
              <a:ext uri="{FF2B5EF4-FFF2-40B4-BE49-F238E27FC236}">
                <a16:creationId xmlns:a16="http://schemas.microsoft.com/office/drawing/2014/main" id="{2FFFB011-81D6-4D26-AEDB-1ADBA9960819}"/>
              </a:ext>
            </a:extLst>
          </p:cNvPr>
          <p:cNvSpPr/>
          <p:nvPr/>
        </p:nvSpPr>
        <p:spPr>
          <a:xfrm flipH="1">
            <a:off x="8831176" y="1662298"/>
            <a:ext cx="2335657" cy="1498022"/>
          </a:xfrm>
          <a:prstGeom prst="arc">
            <a:avLst>
              <a:gd name="adj1" fmla="val 10990374"/>
              <a:gd name="adj2" fmla="val 0"/>
            </a:avLst>
          </a:prstGeom>
          <a:ln w="38100" cap="flat" cmpd="sng" algn="ctr">
            <a:solidFill>
              <a:schemeClr val="accent6"/>
            </a:solidFill>
            <a:prstDash val="sysDot"/>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26" name="ZoneTexte 25">
            <a:extLst>
              <a:ext uri="{FF2B5EF4-FFF2-40B4-BE49-F238E27FC236}">
                <a16:creationId xmlns:a16="http://schemas.microsoft.com/office/drawing/2014/main" id="{05EE3B4B-36DC-4230-91F7-1D35108C1EC2}"/>
              </a:ext>
            </a:extLst>
          </p:cNvPr>
          <p:cNvSpPr txBox="1"/>
          <p:nvPr/>
        </p:nvSpPr>
        <p:spPr>
          <a:xfrm flipH="1" flipV="1">
            <a:off x="8753778" y="1515507"/>
            <a:ext cx="386154" cy="523220"/>
          </a:xfrm>
          <a:prstGeom prst="rect">
            <a:avLst/>
          </a:prstGeom>
          <a:noFill/>
        </p:spPr>
        <p:txBody>
          <a:bodyPr wrap="square" rtlCol="0">
            <a:spAutoFit/>
          </a:bodyPr>
          <a:lstStyle/>
          <a:p>
            <a:pPr algn="ctr"/>
            <a:r>
              <a:rPr lang="en-US" sz="2800" dirty="0">
                <a:solidFill>
                  <a:schemeClr val="accent6"/>
                </a:solidFill>
              </a:rPr>
              <a:t>&gt;</a:t>
            </a:r>
          </a:p>
        </p:txBody>
      </p:sp>
      <p:sp>
        <p:nvSpPr>
          <p:cNvPr id="27" name="ZoneTexte 26">
            <a:extLst>
              <a:ext uri="{FF2B5EF4-FFF2-40B4-BE49-F238E27FC236}">
                <a16:creationId xmlns:a16="http://schemas.microsoft.com/office/drawing/2014/main" id="{D47E0AAE-74E1-42FE-BA53-5E389B151421}"/>
              </a:ext>
            </a:extLst>
          </p:cNvPr>
          <p:cNvSpPr txBox="1"/>
          <p:nvPr/>
        </p:nvSpPr>
        <p:spPr>
          <a:xfrm flipH="1" flipV="1">
            <a:off x="9187783" y="1722503"/>
            <a:ext cx="386154" cy="523220"/>
          </a:xfrm>
          <a:prstGeom prst="rect">
            <a:avLst/>
          </a:prstGeom>
          <a:noFill/>
        </p:spPr>
        <p:txBody>
          <a:bodyPr wrap="square" rtlCol="0">
            <a:spAutoFit/>
          </a:bodyPr>
          <a:lstStyle/>
          <a:p>
            <a:pPr algn="ctr"/>
            <a:r>
              <a:rPr lang="en-US" sz="2800" dirty="0">
                <a:solidFill>
                  <a:schemeClr val="accent6"/>
                </a:solidFill>
              </a:rPr>
              <a:t>&gt;</a:t>
            </a:r>
          </a:p>
        </p:txBody>
      </p:sp>
      <p:sp>
        <p:nvSpPr>
          <p:cNvPr id="28" name="ZoneTexte 27">
            <a:extLst>
              <a:ext uri="{FF2B5EF4-FFF2-40B4-BE49-F238E27FC236}">
                <a16:creationId xmlns:a16="http://schemas.microsoft.com/office/drawing/2014/main" id="{9322C7EE-693C-42F2-B957-575DA7DB309A}"/>
              </a:ext>
            </a:extLst>
          </p:cNvPr>
          <p:cNvSpPr txBox="1"/>
          <p:nvPr/>
        </p:nvSpPr>
        <p:spPr>
          <a:xfrm flipH="1" flipV="1">
            <a:off x="9660780" y="1884038"/>
            <a:ext cx="386154" cy="523220"/>
          </a:xfrm>
          <a:prstGeom prst="rect">
            <a:avLst/>
          </a:prstGeom>
          <a:noFill/>
        </p:spPr>
        <p:txBody>
          <a:bodyPr wrap="square" rtlCol="0">
            <a:spAutoFit/>
          </a:bodyPr>
          <a:lstStyle/>
          <a:p>
            <a:pPr algn="ctr"/>
            <a:r>
              <a:rPr lang="en-US" sz="2800" dirty="0">
                <a:solidFill>
                  <a:schemeClr val="accent6"/>
                </a:solidFill>
              </a:rPr>
              <a:t>&gt;</a:t>
            </a:r>
          </a:p>
        </p:txBody>
      </p:sp>
      <p:sp>
        <p:nvSpPr>
          <p:cNvPr id="29" name="ZoneTexte 28">
            <a:extLst>
              <a:ext uri="{FF2B5EF4-FFF2-40B4-BE49-F238E27FC236}">
                <a16:creationId xmlns:a16="http://schemas.microsoft.com/office/drawing/2014/main" id="{B36AB918-7744-4C9E-A31F-0C2991479479}"/>
              </a:ext>
            </a:extLst>
          </p:cNvPr>
          <p:cNvSpPr txBox="1"/>
          <p:nvPr/>
        </p:nvSpPr>
        <p:spPr>
          <a:xfrm flipH="1" flipV="1">
            <a:off x="10283982" y="1980959"/>
            <a:ext cx="386154" cy="523220"/>
          </a:xfrm>
          <a:prstGeom prst="rect">
            <a:avLst/>
          </a:prstGeom>
          <a:noFill/>
        </p:spPr>
        <p:txBody>
          <a:bodyPr wrap="square" rtlCol="0">
            <a:spAutoFit/>
          </a:bodyPr>
          <a:lstStyle/>
          <a:p>
            <a:pPr algn="ctr"/>
            <a:r>
              <a:rPr lang="en-US" sz="2800" dirty="0">
                <a:solidFill>
                  <a:schemeClr val="accent6"/>
                </a:solidFill>
              </a:rPr>
              <a:t>&gt;</a:t>
            </a:r>
          </a:p>
        </p:txBody>
      </p:sp>
      <p:sp>
        <p:nvSpPr>
          <p:cNvPr id="4" name="Espace réservé du numéro de diapositive 3">
            <a:extLst>
              <a:ext uri="{FF2B5EF4-FFF2-40B4-BE49-F238E27FC236}">
                <a16:creationId xmlns:a16="http://schemas.microsoft.com/office/drawing/2014/main" id="{629701C7-7680-4EA0-8FF5-80C64ADEEC49}"/>
              </a:ext>
            </a:extLst>
          </p:cNvPr>
          <p:cNvSpPr>
            <a:spLocks noGrp="1"/>
          </p:cNvSpPr>
          <p:nvPr>
            <p:ph type="sldNum" sz="quarter" idx="12"/>
          </p:nvPr>
        </p:nvSpPr>
        <p:spPr/>
        <p:txBody>
          <a:bodyPr/>
          <a:lstStyle/>
          <a:p>
            <a:fld id="{C9355402-0690-4A79-A082-001A68712055}" type="slidenum">
              <a:rPr lang="fr-FR" smtClean="0"/>
              <a:pPr/>
              <a:t>22</a:t>
            </a:fld>
            <a:endParaRPr lang="fr-FR" dirty="0"/>
          </a:p>
        </p:txBody>
      </p:sp>
    </p:spTree>
    <p:extLst>
      <p:ext uri="{BB962C8B-B14F-4D97-AF65-F5344CB8AC3E}">
        <p14:creationId xmlns:p14="http://schemas.microsoft.com/office/powerpoint/2010/main" val="3101415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xit" presetSubtype="0" fill="hold"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0" nodeType="clickEffect">
                                  <p:stCondLst>
                                    <p:cond delay="0"/>
                                  </p:stCondLst>
                                  <p:childTnLst>
                                    <p:set>
                                      <p:cBhvr>
                                        <p:cTn id="20" dur="1" fill="hold">
                                          <p:stCondLst>
                                            <p:cond delay="0"/>
                                          </p:stCondLst>
                                        </p:cTn>
                                        <p:tgtEl>
                                          <p:spTgt spid="26"/>
                                        </p:tgtEl>
                                        <p:attrNameLst>
                                          <p:attrName>style.visibility</p:attrName>
                                        </p:attrNameLst>
                                      </p:cBhvr>
                                      <p:to>
                                        <p:strVal val="hidden"/>
                                      </p:to>
                                    </p:set>
                                  </p:childTnLst>
                                </p:cTn>
                              </p:par>
                              <p:par>
                                <p:cTn id="21" presetID="1" presetClass="exit" presetSubtype="0" fill="hold" grpId="0" nodeType="withEffect">
                                  <p:stCondLst>
                                    <p:cond delay="0"/>
                                  </p:stCondLst>
                                  <p:childTnLst>
                                    <p:set>
                                      <p:cBhvr>
                                        <p:cTn id="22" dur="1" fill="hold">
                                          <p:stCondLst>
                                            <p:cond delay="0"/>
                                          </p:stCondLst>
                                        </p:cTn>
                                        <p:tgtEl>
                                          <p:spTgt spid="25"/>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1" nodeType="with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25" grpId="0" animBg="1"/>
      <p:bldP spid="25" grpId="1" animBg="1"/>
      <p:bldP spid="26" grpId="0"/>
      <p:bldP spid="2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CCB4F3C7-5D77-4C85-ABFE-C0BC92C1C0BF}"/>
              </a:ext>
            </a:extLst>
          </p:cNvPr>
          <p:cNvGraphicFramePr>
            <a:graphicFrameLocks noGrp="1"/>
          </p:cNvGraphicFramePr>
          <p:nvPr>
            <p:extLst/>
          </p:nvPr>
        </p:nvGraphicFramePr>
        <p:xfrm>
          <a:off x="838200" y="3304671"/>
          <a:ext cx="10515600" cy="1925055"/>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192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procedure</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Prove_Sorted</a:t>
                      </a:r>
                      <a:r>
                        <a:rPr lang="en-US" sz="2000" b="0" i="0" baseline="0" dirty="0">
                          <a:solidFill>
                            <a:schemeClr val="tx1"/>
                          </a:solidFill>
                          <a:latin typeface="Courier New" pitchFamily="49" charset="0"/>
                        </a:rPr>
                        <a:t> (A : </a:t>
                      </a:r>
                      <a:r>
                        <a:rPr lang="en-US" sz="2000" b="0" i="0" baseline="0" dirty="0" err="1">
                          <a:solidFill>
                            <a:schemeClr val="tx1"/>
                          </a:solidFill>
                          <a:latin typeface="Courier New" pitchFamily="49" charset="0"/>
                        </a:rPr>
                        <a:t>Nat_Array</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with</a:t>
                      </a:r>
                      <a:r>
                        <a:rPr lang="en-US" sz="2000" b="0" i="0" baseline="0" dirty="0">
                          <a:solidFill>
                            <a:schemeClr val="tx1"/>
                          </a:solidFill>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Pre  =&gt;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 </a:t>
                      </a:r>
                      <a:r>
                        <a:rPr lang="en-US" sz="2000" b="0" i="0" baseline="0" dirty="0">
                          <a:solidFill>
                            <a:schemeClr val="tx1"/>
                          </a:solidFill>
                          <a:latin typeface="Courier New" pitchFamily="49" charset="0"/>
                        </a:rPr>
                        <a:t>I &gt;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(I - 1))),</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Post =&gt;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in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in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6" name="Espace réservé du contenu 5">
            <a:extLst>
              <a:ext uri="{FF2B5EF4-FFF2-40B4-BE49-F238E27FC236}">
                <a16:creationId xmlns:a16="http://schemas.microsoft.com/office/drawing/2014/main" id="{5CED8B21-2CB8-4B9E-888F-A05BA3F1A98B}"/>
              </a:ext>
            </a:extLst>
          </p:cNvPr>
          <p:cNvSpPr>
            <a:spLocks noGrp="1"/>
          </p:cNvSpPr>
          <p:nvPr>
            <p:ph idx="1"/>
          </p:nvPr>
        </p:nvSpPr>
        <p:spPr/>
        <p:txBody>
          <a:bodyPr/>
          <a:lstStyle/>
          <a:p>
            <a:pPr marL="0" indent="0">
              <a:buNone/>
            </a:pPr>
            <a:r>
              <a:rPr lang="en-US" altLang="en-US" dirty="0">
                <a:ea typeface="ＭＳ Ｐゴシック" panose="020B0600070205080204" pitchFamily="34" charset="-128"/>
              </a:rPr>
              <a:t>Procedures for lemmas have a contract but no effects.</a:t>
            </a:r>
          </a:p>
          <a:p>
            <a:pPr marL="0" indent="0">
              <a:buNone/>
            </a:pPr>
            <a:r>
              <a:rPr lang="en-US" altLang="en-US" dirty="0">
                <a:ea typeface="ＭＳ Ｐゴシック" panose="020B0600070205080204" pitchFamily="34" charset="-128"/>
              </a:rPr>
              <a:t>They must be called manually to assume the lemma.</a:t>
            </a:r>
          </a:p>
          <a:p>
            <a:pPr marL="0" indent="0">
              <a:buNone/>
            </a:pPr>
            <a:r>
              <a:rPr lang="en-US" dirty="0"/>
              <a:t>A lemma library is provided with SPARK for classical lemmas.</a:t>
            </a:r>
          </a:p>
        </p:txBody>
      </p:sp>
      <p:graphicFrame>
        <p:nvGraphicFramePr>
          <p:cNvPr id="8" name="Tableau 7">
            <a:extLst>
              <a:ext uri="{FF2B5EF4-FFF2-40B4-BE49-F238E27FC236}">
                <a16:creationId xmlns:a16="http://schemas.microsoft.com/office/drawing/2014/main" id="{DCCBAA03-03CC-4456-BF91-434153BFB9C0}"/>
              </a:ext>
            </a:extLst>
          </p:cNvPr>
          <p:cNvGraphicFramePr>
            <a:graphicFrameLocks noGrp="1"/>
          </p:cNvGraphicFramePr>
          <p:nvPr>
            <p:extLst/>
          </p:nvPr>
        </p:nvGraphicFramePr>
        <p:xfrm>
          <a:off x="838200" y="3304671"/>
          <a:ext cx="10515600" cy="28337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192505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 </a:t>
                      </a:r>
                      <a:r>
                        <a:rPr lang="en-US" sz="2000" b="0" i="0" baseline="0" dirty="0">
                          <a:solidFill>
                            <a:schemeClr val="tx1"/>
                          </a:solidFill>
                          <a:latin typeface="Courier New" pitchFamily="49" charset="0"/>
                        </a:rPr>
                        <a:t>Assert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a:t>
                      </a:r>
                      <a:r>
                        <a:rPr lang="en-US" sz="2000" b="1" i="0" baseline="0" dirty="0">
                          <a:solidFill>
                            <a:schemeClr val="tx1"/>
                          </a:solidFill>
                          <a:latin typeface="Courier New" pitchFamily="49" charset="0"/>
                        </a:rPr>
                        <a:t>in</a:t>
                      </a:r>
                      <a:r>
                        <a:rPr lang="en-US" sz="2000" b="0" i="0" baseline="0" dirty="0">
                          <a:solidFill>
                            <a:schemeClr val="tx1"/>
                          </a:solidFill>
                          <a:latin typeface="Courier New" pitchFamily="49" charset="0"/>
                        </a:rPr>
                        <a:t>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if </a:t>
                      </a:r>
                      <a:r>
                        <a:rPr lang="en-US" sz="2000" b="0" i="0" baseline="0" dirty="0">
                          <a:solidFill>
                            <a:schemeClr val="tx1"/>
                          </a:solidFill>
                          <a:latin typeface="Courier New" pitchFamily="49" charset="0"/>
                        </a:rPr>
                        <a:t>I &gt; </a:t>
                      </a:r>
                      <a:r>
                        <a:rPr lang="en-US" sz="2000" b="0" i="0" baseline="0" dirty="0" err="1">
                          <a:solidFill>
                            <a:schemeClr val="tx1"/>
                          </a:solidFill>
                          <a:latin typeface="Courier New" pitchFamily="49" charset="0"/>
                        </a:rPr>
                        <a:t>A’First</a:t>
                      </a: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(I - 1)));</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err="1">
                          <a:solidFill>
                            <a:schemeClr val="tx1"/>
                          </a:solidFill>
                          <a:latin typeface="Courier New" pitchFamily="49" charset="0"/>
                        </a:rPr>
                        <a:t>Prove_Sorted</a:t>
                      </a:r>
                      <a:r>
                        <a:rPr lang="en-US" sz="2000" b="0" i="0" baseline="0" dirty="0">
                          <a:solidFill>
                            <a:schemeClr val="tx1"/>
                          </a:solidFill>
                          <a:latin typeface="Courier New" pitchFamily="49" charset="0"/>
                        </a:rPr>
                        <a:t> (A);</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1" baseline="0" dirty="0">
                          <a:solidFill>
                            <a:schemeClr val="tx1"/>
                          </a:solidFill>
                          <a:latin typeface="Courier New" pitchFamily="49" charset="0"/>
                        </a:rPr>
                        <a:t>--  Precondition of </a:t>
                      </a:r>
                      <a:r>
                        <a:rPr lang="en-US" sz="2000" b="0" i="1" baseline="0" dirty="0" err="1">
                          <a:solidFill>
                            <a:schemeClr val="tx1"/>
                          </a:solidFill>
                          <a:latin typeface="Courier New" pitchFamily="49" charset="0"/>
                        </a:rPr>
                        <a:t>Prove_Sorted</a:t>
                      </a:r>
                      <a:r>
                        <a:rPr lang="en-US" sz="2000" b="0" i="1" baseline="0" dirty="0">
                          <a:solidFill>
                            <a:schemeClr val="tx1"/>
                          </a:solidFill>
                          <a:latin typeface="Courier New" pitchFamily="49" charset="0"/>
                        </a:rPr>
                        <a:t> is proved</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1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dirty="0">
                          <a:solidFill>
                            <a:schemeClr val="tx1"/>
                          </a:solidFill>
                          <a:latin typeface="Courier New" pitchFamily="49" charset="0"/>
                        </a:rPr>
                        <a:t>pragma </a:t>
                      </a:r>
                      <a:r>
                        <a:rPr lang="en-US" sz="2000" b="0" i="0" baseline="0" dirty="0">
                          <a:solidFill>
                            <a:schemeClr val="tx1"/>
                          </a:solidFill>
                          <a:latin typeface="Courier New" pitchFamily="49" charset="0"/>
                        </a:rPr>
                        <a:t>Assert </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I in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dirty="0">
                          <a:solidFill>
                            <a:schemeClr val="tx1"/>
                          </a:solidFill>
                          <a:latin typeface="Courier New" pitchFamily="49" charset="0"/>
                        </a:rPr>
                        <a:t>     (</a:t>
                      </a:r>
                      <a:r>
                        <a:rPr lang="en-US" sz="2000" b="1" i="0" baseline="0" dirty="0">
                          <a:solidFill>
                            <a:schemeClr val="tx1"/>
                          </a:solidFill>
                          <a:latin typeface="Courier New" pitchFamily="49" charset="0"/>
                        </a:rPr>
                        <a:t>for all </a:t>
                      </a:r>
                      <a:r>
                        <a:rPr lang="en-US" sz="2000" b="0" i="0" baseline="0" dirty="0">
                          <a:solidFill>
                            <a:schemeClr val="tx1"/>
                          </a:solidFill>
                          <a:latin typeface="Courier New" pitchFamily="49" charset="0"/>
                        </a:rPr>
                        <a:t>J in </a:t>
                      </a:r>
                      <a:r>
                        <a:rPr lang="en-US" sz="2000" b="0" i="0" baseline="0" dirty="0" err="1">
                          <a:solidFill>
                            <a:schemeClr val="tx1"/>
                          </a:solidFill>
                          <a:latin typeface="Courier New" pitchFamily="49" charset="0"/>
                        </a:rPr>
                        <a:t>A’Range</a:t>
                      </a:r>
                      <a:r>
                        <a:rPr lang="en-US" sz="2000" b="0" i="0" baseline="0" dirty="0">
                          <a:solidFill>
                            <a:schemeClr val="tx1"/>
                          </a:solidFill>
                          <a:latin typeface="Courier New" pitchFamily="49" charset="0"/>
                        </a:rPr>
                        <a:t> =&gt; (</a:t>
                      </a:r>
                      <a:r>
                        <a:rPr lang="en-US" sz="2000" b="1" i="0" baseline="0" dirty="0">
                          <a:solidFill>
                            <a:schemeClr val="tx1"/>
                          </a:solidFill>
                          <a:latin typeface="Courier New" pitchFamily="49" charset="0"/>
                        </a:rPr>
                        <a:t>if</a:t>
                      </a:r>
                      <a:r>
                        <a:rPr lang="en-US" sz="2000" b="0" i="0" baseline="0" dirty="0">
                          <a:solidFill>
                            <a:schemeClr val="tx1"/>
                          </a:solidFill>
                          <a:latin typeface="Courier New" pitchFamily="49" charset="0"/>
                        </a:rPr>
                        <a:t> I &gt; J </a:t>
                      </a:r>
                      <a:r>
                        <a:rPr lang="en-US" sz="2000" b="1" i="0" baseline="0" dirty="0">
                          <a:solidFill>
                            <a:schemeClr val="tx1"/>
                          </a:solidFill>
                          <a:latin typeface="Courier New" pitchFamily="49" charset="0"/>
                        </a:rPr>
                        <a:t>then</a:t>
                      </a:r>
                      <a:r>
                        <a:rPr lang="en-US" sz="2000" b="0" i="0" baseline="0" dirty="0">
                          <a:solidFill>
                            <a:schemeClr val="tx1"/>
                          </a:solidFill>
                          <a:latin typeface="Courier New" pitchFamily="49" charset="0"/>
                        </a:rPr>
                        <a:t> A (I) &gt; A (J))));</a:t>
                      </a:r>
                      <a:endParaRPr lang="en-GB" sz="2000" b="0" i="0"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12" name="Tableau 11">
            <a:extLst>
              <a:ext uri="{FF2B5EF4-FFF2-40B4-BE49-F238E27FC236}">
                <a16:creationId xmlns:a16="http://schemas.microsoft.com/office/drawing/2014/main" id="{3AD6516E-E174-4690-B0CE-848C1AA89C75}"/>
              </a:ext>
            </a:extLst>
          </p:cNvPr>
          <p:cNvGraphicFramePr>
            <a:graphicFrameLocks noGrp="1"/>
          </p:cNvGraphicFramePr>
          <p:nvPr>
            <p:extLst/>
          </p:nvPr>
        </p:nvGraphicFramePr>
        <p:xfrm>
          <a:off x="838200" y="3513217"/>
          <a:ext cx="10515600" cy="25289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40631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dirty="0">
                          <a:solidFill>
                            <a:schemeClr val="tx1"/>
                          </a:solidFill>
                          <a:latin typeface="Courier New" pitchFamily="49" charset="0"/>
                        </a:rPr>
                        <a:t>procedure</a:t>
                      </a:r>
                      <a:r>
                        <a:rPr lang="en-GB" sz="2000" b="0" i="0" baseline="0" dirty="0">
                          <a:solidFill>
                            <a:schemeClr val="tx1"/>
                          </a:solidFill>
                          <a:latin typeface="Courier New" pitchFamily="49" charset="0"/>
                        </a:rPr>
                        <a:t> </a:t>
                      </a:r>
                      <a:r>
                        <a:rPr lang="en-GB" sz="2000" b="0" i="0" baseline="0" dirty="0" err="1">
                          <a:solidFill>
                            <a:schemeClr val="tx1"/>
                          </a:solidFill>
                          <a:latin typeface="Courier New" pitchFamily="49" charset="0"/>
                        </a:rPr>
                        <a:t>Lemma_Div_Is_Monotonic</a:t>
                      </a:r>
                      <a:endParaRPr lang="en-GB"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(Val1  : </a:t>
                      </a:r>
                      <a:r>
                        <a:rPr lang="en-GB" sz="2000" b="0" i="0" baseline="0" dirty="0" err="1">
                          <a:solidFill>
                            <a:schemeClr val="tx1"/>
                          </a:solidFill>
                          <a:latin typeface="Courier New" pitchFamily="49" charset="0"/>
                        </a:rPr>
                        <a:t>Int</a:t>
                      </a:r>
                      <a:r>
                        <a:rPr lang="en-GB"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Val2  : </a:t>
                      </a:r>
                      <a:r>
                        <a:rPr lang="en-GB" sz="2000" b="0" i="0" baseline="0" dirty="0" err="1">
                          <a:solidFill>
                            <a:schemeClr val="tx1"/>
                          </a:solidFill>
                          <a:latin typeface="Courier New" pitchFamily="49" charset="0"/>
                        </a:rPr>
                        <a:t>Int</a:t>
                      </a:r>
                      <a:r>
                        <a:rPr lang="en-GB"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a:t>
                      </a:r>
                      <a:r>
                        <a:rPr lang="en-GB" sz="2000" b="0" i="0" baseline="0" dirty="0" err="1">
                          <a:solidFill>
                            <a:schemeClr val="tx1"/>
                          </a:solidFill>
                          <a:latin typeface="Courier New" pitchFamily="49" charset="0"/>
                        </a:rPr>
                        <a:t>Denom</a:t>
                      </a:r>
                      <a:r>
                        <a:rPr lang="en-GB" sz="2000" b="0" i="0" baseline="0" dirty="0">
                          <a:solidFill>
                            <a:schemeClr val="tx1"/>
                          </a:solidFill>
                          <a:latin typeface="Courier New" pitchFamily="49" charset="0"/>
                        </a:rPr>
                        <a:t> : </a:t>
                      </a:r>
                      <a:r>
                        <a:rPr lang="en-GB" sz="2000" b="0" i="0" baseline="0" dirty="0" err="1">
                          <a:solidFill>
                            <a:schemeClr val="tx1"/>
                          </a:solidFill>
                          <a:latin typeface="Courier New" pitchFamily="49" charset="0"/>
                        </a:rPr>
                        <a:t>Pos</a:t>
                      </a:r>
                      <a:r>
                        <a:rPr lang="en-GB"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dirty="0">
                          <a:solidFill>
                            <a:schemeClr val="tx1"/>
                          </a:solidFill>
                          <a:latin typeface="Courier New" pitchFamily="49" charset="0"/>
                        </a:rPr>
                        <a:t>with </a:t>
                      </a:r>
                      <a:r>
                        <a:rPr lang="en-GB" sz="2000" b="0" i="0" baseline="0" dirty="0">
                          <a:solidFill>
                            <a:schemeClr val="tx1"/>
                          </a:solidFill>
                          <a:latin typeface="Courier New" pitchFamily="49" charset="0"/>
                        </a:rPr>
                        <a:t>Ghost,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Pre  =&gt; Val1 &lt;= Val2,</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dirty="0">
                          <a:solidFill>
                            <a:schemeClr val="tx1"/>
                          </a:solidFill>
                          <a:latin typeface="Courier New" pitchFamily="49" charset="0"/>
                        </a:rPr>
                        <a:t>     Post =&gt; Val1 / </a:t>
                      </a:r>
                      <a:r>
                        <a:rPr lang="en-GB" sz="2000" b="0" i="0" baseline="0" dirty="0" err="1">
                          <a:solidFill>
                            <a:schemeClr val="tx1"/>
                          </a:solidFill>
                          <a:latin typeface="Courier New" pitchFamily="49" charset="0"/>
                        </a:rPr>
                        <a:t>Denom</a:t>
                      </a:r>
                      <a:r>
                        <a:rPr lang="en-GB" sz="2000" b="0" i="0" baseline="0" dirty="0">
                          <a:solidFill>
                            <a:schemeClr val="tx1"/>
                          </a:solidFill>
                          <a:latin typeface="Courier New" pitchFamily="49" charset="0"/>
                        </a:rPr>
                        <a:t> &lt;= Val2 / </a:t>
                      </a:r>
                      <a:r>
                        <a:rPr lang="en-GB" sz="2000" b="0" i="0" baseline="0" dirty="0" err="1">
                          <a:solidFill>
                            <a:schemeClr val="tx1"/>
                          </a:solidFill>
                          <a:latin typeface="Courier New" pitchFamily="49" charset="0"/>
                        </a:rPr>
                        <a:t>Denom</a:t>
                      </a:r>
                      <a:r>
                        <a:rPr lang="en-GB"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1" baseline="0" dirty="0">
                          <a:solidFill>
                            <a:schemeClr val="tx1"/>
                          </a:solidFill>
                          <a:latin typeface="Courier New" pitchFamily="49" charset="0"/>
                        </a:rPr>
                        <a:t>--  Proven manually using Coq</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92DBC388-2103-41EA-B74E-196DCD5CB9C7}"/>
              </a:ext>
            </a:extLst>
          </p:cNvPr>
          <p:cNvSpPr>
            <a:spLocks noGrp="1"/>
          </p:cNvSpPr>
          <p:nvPr>
            <p:ph type="title"/>
          </p:nvPr>
        </p:nvSpPr>
        <p:spPr/>
        <p:txBody>
          <a:bodyPr/>
          <a:lstStyle/>
          <a:p>
            <a:r>
              <a:rPr lang="en-US" dirty="0"/>
              <a:t>Guide the Proof Tool – Lemmas</a:t>
            </a:r>
          </a:p>
        </p:txBody>
      </p:sp>
      <p:sp>
        <p:nvSpPr>
          <p:cNvPr id="4" name="Espace réservé du numéro de diapositive 3">
            <a:extLst>
              <a:ext uri="{FF2B5EF4-FFF2-40B4-BE49-F238E27FC236}">
                <a16:creationId xmlns:a16="http://schemas.microsoft.com/office/drawing/2014/main" id="{629701C7-7680-4EA0-8FF5-80C64ADEEC49}"/>
              </a:ext>
            </a:extLst>
          </p:cNvPr>
          <p:cNvSpPr>
            <a:spLocks noGrp="1"/>
          </p:cNvSpPr>
          <p:nvPr>
            <p:ph type="sldNum" sz="quarter" idx="12"/>
          </p:nvPr>
        </p:nvSpPr>
        <p:spPr/>
        <p:txBody>
          <a:bodyPr/>
          <a:lstStyle/>
          <a:p>
            <a:fld id="{C9355402-0690-4A79-A082-001A68712055}" type="slidenum">
              <a:rPr lang="fr-FR" smtClean="0"/>
              <a:pPr/>
              <a:t>23</a:t>
            </a:fld>
            <a:endParaRPr lang="fr-FR" dirty="0"/>
          </a:p>
        </p:txBody>
      </p:sp>
      <p:pic>
        <p:nvPicPr>
          <p:cNvPr id="9" name="Picture 9" descr="correct.png">
            <a:extLst>
              <a:ext uri="{FF2B5EF4-FFF2-40B4-BE49-F238E27FC236}">
                <a16:creationId xmlns:a16="http://schemas.microsoft.com/office/drawing/2014/main" id="{F28E886C-5872-4FBF-B6F3-C9A0D84EC04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7660" y="4400142"/>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9" descr="correct.png">
            <a:extLst>
              <a:ext uri="{FF2B5EF4-FFF2-40B4-BE49-F238E27FC236}">
                <a16:creationId xmlns:a16="http://schemas.microsoft.com/office/drawing/2014/main" id="{697D3053-1838-4211-98C8-A09D3AF3E99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87416" y="512783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85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nodeType="withEffect">
                                  <p:stCondLst>
                                    <p:cond delay="0"/>
                                  </p:stCondLst>
                                  <p:childTnLst>
                                    <p:set>
                                      <p:cBhvr>
                                        <p:cTn id="20" dur="1" fill="hold">
                                          <p:stCondLst>
                                            <p:cond delay="0"/>
                                          </p:stCondLst>
                                        </p:cTn>
                                        <p:tgtEl>
                                          <p:spTgt spid="8"/>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5877A4-B9D4-3C4E-9446-BEFEFB29E6F5}"/>
              </a:ext>
            </a:extLst>
          </p:cNvPr>
          <p:cNvSpPr>
            <a:spLocks noGrp="1"/>
          </p:cNvSpPr>
          <p:nvPr>
            <p:ph type="title"/>
          </p:nvPr>
        </p:nvSpPr>
        <p:spPr/>
        <p:txBody>
          <a:bodyPr/>
          <a:lstStyle/>
          <a:p>
            <a:pPr algn="ctr"/>
            <a:r>
              <a:rPr lang="en-US" dirty="0"/>
              <a:t>How to specify properties not visible in the code?</a:t>
            </a:r>
          </a:p>
        </p:txBody>
      </p:sp>
      <p:sp>
        <p:nvSpPr>
          <p:cNvPr id="3" name="Espace réservé du texte 2">
            <a:extLst>
              <a:ext uri="{FF2B5EF4-FFF2-40B4-BE49-F238E27FC236}">
                <a16:creationId xmlns:a16="http://schemas.microsoft.com/office/drawing/2014/main" id="{F3EFE587-988C-6B4D-A3CB-9BD43AC00C36}"/>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3B6782E3-FF25-B243-8231-822AE455430C}"/>
              </a:ext>
            </a:extLst>
          </p:cNvPr>
          <p:cNvSpPr>
            <a:spLocks noGrp="1"/>
          </p:cNvSpPr>
          <p:nvPr>
            <p:ph type="sldNum" sz="quarter" idx="12"/>
          </p:nvPr>
        </p:nvSpPr>
        <p:spPr/>
        <p:txBody>
          <a:bodyPr/>
          <a:lstStyle/>
          <a:p>
            <a:fld id="{E92B1909-25A8-774B-B7CA-4DB401BD0334}" type="slidenum">
              <a:rPr lang="en-US" smtClean="0"/>
              <a:t>24</a:t>
            </a:fld>
            <a:endParaRPr lang="en-US"/>
          </a:p>
        </p:txBody>
      </p:sp>
    </p:spTree>
    <p:extLst>
      <p:ext uri="{BB962C8B-B14F-4D97-AF65-F5344CB8AC3E}">
        <p14:creationId xmlns:p14="http://schemas.microsoft.com/office/powerpoint/2010/main" val="1691571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au 6">
            <a:extLst>
              <a:ext uri="{FF2B5EF4-FFF2-40B4-BE49-F238E27FC236}">
                <a16:creationId xmlns:a16="http://schemas.microsoft.com/office/drawing/2014/main" id="{48C32247-CE76-4900-A7BD-6A4F819DE7B3}"/>
              </a:ext>
            </a:extLst>
          </p:cNvPr>
          <p:cNvGraphicFramePr>
            <a:graphicFrameLocks noGrp="1"/>
          </p:cNvGraphicFramePr>
          <p:nvPr>
            <p:extLst/>
          </p:nvPr>
        </p:nvGraphicFramePr>
        <p:xfrm>
          <a:off x="838200" y="2909238"/>
          <a:ext cx="10515600" cy="3138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function</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Sort</a:t>
                      </a:r>
                      <a:r>
                        <a:rPr lang="es-ES" sz="2000" b="0" i="0" baseline="0" dirty="0">
                          <a:solidFill>
                            <a:schemeClr val="tx1"/>
                          </a:solidFill>
                          <a:latin typeface="Courier New" pitchFamily="49" charset="0"/>
                        </a:rPr>
                        <a:t> (A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Nat_Array</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highlight>
                            <a:srgbClr val="00FFFF"/>
                          </a:highlight>
                          <a:latin typeface="Courier New" pitchFamily="49" charset="0"/>
                        </a:rPr>
                        <a:t>Is_Sorted</a:t>
                      </a:r>
                      <a:r>
                        <a:rPr lang="es-ES" sz="2000" b="0" i="0" baseline="0" dirty="0">
                          <a:solidFill>
                            <a:schemeClr val="tx1"/>
                          </a:solidFill>
                          <a:latin typeface="Courier New" pitchFamily="49" charset="0"/>
                        </a:rPr>
                        <a:t> (A) </a:t>
                      </a:r>
                      <a:r>
                        <a:rPr lang="es-ES" sz="2000" b="1" i="0" baseline="0" dirty="0">
                          <a:solidFill>
                            <a:schemeClr val="tx1"/>
                          </a:solidFill>
                          <a:latin typeface="Courier New" pitchFamily="49" charset="0"/>
                        </a:rPr>
                        <a:t>and </a:t>
                      </a:r>
                      <a:r>
                        <a:rPr lang="es-ES" sz="2000" b="1" i="0" baseline="0" dirty="0" err="1">
                          <a:solidFill>
                            <a:schemeClr val="tx1"/>
                          </a:solidFill>
                          <a:latin typeface="Courier New" pitchFamily="49" charset="0"/>
                        </a:rPr>
                        <a:t>then</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Is_Permutation</a:t>
                      </a:r>
                      <a:r>
                        <a:rPr lang="es-ES" sz="2000" b="0" i="0" baseline="0" dirty="0">
                          <a:solidFill>
                            <a:schemeClr val="tx1"/>
                          </a:solidFill>
                          <a:latin typeface="Courier New" pitchFamily="49" charset="0"/>
                        </a:rPr>
                        <a:t> (A, </a:t>
                      </a:r>
                      <a:r>
                        <a:rPr lang="es-ES" sz="2000" b="0" i="0" baseline="0" dirty="0" err="1">
                          <a:solidFill>
                            <a:schemeClr val="tx1"/>
                          </a:solidFill>
                          <a:latin typeface="Courier New" pitchFamily="49" charset="0"/>
                        </a:rPr>
                        <a:t>A’Old</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highlight>
                            <a:srgbClr val="00FFFF"/>
                          </a:highlight>
                          <a:latin typeface="Courier New" pitchFamily="49" charset="0"/>
                        </a:rPr>
                        <a:t>function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Is_Sorted</a:t>
                      </a:r>
                      <a:r>
                        <a:rPr lang="es-ES" sz="2000" b="0" i="0" baseline="0" dirty="0">
                          <a:solidFill>
                            <a:schemeClr val="tx1"/>
                          </a:solidFill>
                          <a:highlight>
                            <a:srgbClr val="00FFFF"/>
                          </a:highlight>
                          <a:latin typeface="Courier New" pitchFamily="49" charset="0"/>
                        </a:rPr>
                        <a:t> (A : </a:t>
                      </a:r>
                      <a:r>
                        <a:rPr lang="es-ES" sz="2000" b="0" i="0" baseline="0" dirty="0" err="1">
                          <a:solidFill>
                            <a:schemeClr val="tx1"/>
                          </a:solidFill>
                          <a:highlight>
                            <a:srgbClr val="00FFFF"/>
                          </a:highlight>
                          <a:latin typeface="Courier New" pitchFamily="49" charset="0"/>
                        </a:rPr>
                        <a:t>Nat_Array</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return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Boolean</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is</a:t>
                      </a:r>
                      <a:endParaRPr lang="es-ES" sz="2000" b="1" i="0" baseline="0" dirty="0">
                        <a:solidFill>
                          <a:schemeClr val="tx1"/>
                        </a:solidFill>
                        <a:highlight>
                          <a:srgbClr val="00FFFF"/>
                        </a:highlight>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a:solidFill>
                            <a:schemeClr val="tx1"/>
                          </a:solidFill>
                          <a:highlight>
                            <a:srgbClr val="00FFFF"/>
                          </a:highlight>
                          <a:latin typeface="Courier New" pitchFamily="49" charset="0"/>
                        </a:rPr>
                        <a:t>(</a:t>
                      </a:r>
                      <a:r>
                        <a:rPr lang="es-ES" sz="2000" b="1" i="0" baseline="0" dirty="0" err="1">
                          <a:solidFill>
                            <a:schemeClr val="tx1"/>
                          </a:solidFill>
                          <a:highlight>
                            <a:srgbClr val="00FFFF"/>
                          </a:highlight>
                          <a:latin typeface="Courier New" pitchFamily="49" charset="0"/>
                        </a:rPr>
                        <a:t>for</a:t>
                      </a:r>
                      <a:r>
                        <a:rPr lang="es-ES" sz="2000" b="1"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all</a:t>
                      </a:r>
                      <a:r>
                        <a:rPr lang="es-ES" sz="2000" b="1" i="0" baseline="0" dirty="0">
                          <a:solidFill>
                            <a:schemeClr val="tx1"/>
                          </a:solidFill>
                          <a:highlight>
                            <a:srgbClr val="00FFFF"/>
                          </a:highlight>
                          <a:latin typeface="Courier New" pitchFamily="49" charset="0"/>
                        </a:rPr>
                        <a:t> </a:t>
                      </a:r>
                      <a:r>
                        <a:rPr lang="es-ES" sz="2000" b="0" i="0" baseline="0" dirty="0">
                          <a:solidFill>
                            <a:schemeClr val="tx1"/>
                          </a:solidFill>
                          <a:highlight>
                            <a:srgbClr val="00FFFF"/>
                          </a:highlight>
                          <a:latin typeface="Courier New" pitchFamily="49" charset="0"/>
                        </a:rPr>
                        <a:t>I </a:t>
                      </a:r>
                      <a:r>
                        <a:rPr lang="es-ES" sz="2000" b="1" i="0" baseline="0" dirty="0">
                          <a:solidFill>
                            <a:schemeClr val="tx1"/>
                          </a:solidFill>
                          <a:highlight>
                            <a:srgbClr val="00FFFF"/>
                          </a:highlight>
                          <a:latin typeface="Courier New" pitchFamily="49" charset="0"/>
                        </a:rPr>
                        <a:t>in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A’Range</a:t>
                      </a:r>
                      <a:r>
                        <a:rPr lang="es-ES" sz="2000" b="0" i="0" baseline="0" dirty="0">
                          <a:solidFill>
                            <a:schemeClr val="tx1"/>
                          </a:solidFill>
                          <a:highlight>
                            <a:srgbClr val="00FFFF"/>
                          </a:highlight>
                          <a:latin typeface="Courier New" pitchFamily="49" charset="0"/>
                        </a:rPr>
                        <a:t> =&gt; </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a:solidFill>
                            <a:schemeClr val="tx1"/>
                          </a:solidFill>
                          <a:highlight>
                            <a:srgbClr val="00FFFF"/>
                          </a:highlight>
                          <a:latin typeface="Courier New" pitchFamily="49" charset="0"/>
                        </a:rPr>
                        <a:t>(</a:t>
                      </a:r>
                      <a:r>
                        <a:rPr lang="es-ES" sz="2000" b="1" i="0" baseline="0" dirty="0" err="1">
                          <a:solidFill>
                            <a:schemeClr val="tx1"/>
                          </a:solidFill>
                          <a:highlight>
                            <a:srgbClr val="00FFFF"/>
                          </a:highlight>
                          <a:latin typeface="Courier New" pitchFamily="49" charset="0"/>
                        </a:rPr>
                        <a:t>if</a:t>
                      </a:r>
                      <a:r>
                        <a:rPr lang="es-ES" sz="2000" b="0" i="0" baseline="0" dirty="0">
                          <a:solidFill>
                            <a:schemeClr val="tx1"/>
                          </a:solidFill>
                          <a:highlight>
                            <a:srgbClr val="00FFFF"/>
                          </a:highlight>
                          <a:latin typeface="Courier New" pitchFamily="49" charset="0"/>
                        </a:rPr>
                        <a:t> I &gt; </a:t>
                      </a:r>
                      <a:r>
                        <a:rPr lang="es-ES" sz="2000" b="0" i="0" baseline="0" dirty="0" err="1">
                          <a:solidFill>
                            <a:schemeClr val="tx1"/>
                          </a:solidFill>
                          <a:highlight>
                            <a:srgbClr val="00FFFF"/>
                          </a:highlight>
                          <a:latin typeface="Courier New" pitchFamily="49" charset="0"/>
                        </a:rPr>
                        <a:t>A’First</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then</a:t>
                      </a:r>
                      <a:r>
                        <a:rPr lang="es-ES" sz="2000" b="0" i="0" baseline="0" dirty="0">
                          <a:solidFill>
                            <a:schemeClr val="tx1"/>
                          </a:solidFill>
                          <a:highlight>
                            <a:srgbClr val="00FFFF"/>
                          </a:highlight>
                          <a:latin typeface="Courier New" pitchFamily="49" charset="0"/>
                        </a:rPr>
                        <a:t> A (I) &gt;= A (I – 1)))</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function</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Search</a:t>
                      </a:r>
                      <a:r>
                        <a:rPr lang="es-ES" sz="2000" b="0" i="0" baseline="0" dirty="0">
                          <a:solidFill>
                            <a:schemeClr val="tx1"/>
                          </a:solidFill>
                          <a:latin typeface="Courier New" pitchFamily="49" charset="0"/>
                        </a:rPr>
                        <a:t> (A : </a:t>
                      </a:r>
                      <a:r>
                        <a:rPr lang="es-ES" sz="2000" b="0" i="0" baseline="0" dirty="0" err="1">
                          <a:solidFill>
                            <a:schemeClr val="tx1"/>
                          </a:solidFill>
                          <a:latin typeface="Courier New" pitchFamily="49" charset="0"/>
                        </a:rPr>
                        <a:t>Nat_Array</a:t>
                      </a:r>
                      <a:r>
                        <a:rPr lang="es-ES" sz="2000" b="0" i="0" baseline="0" dirty="0">
                          <a:solidFill>
                            <a:schemeClr val="tx1"/>
                          </a:solidFill>
                          <a:latin typeface="Courier New" pitchFamily="49" charset="0"/>
                        </a:rPr>
                        <a:t>; E : Natural) </a:t>
                      </a:r>
                      <a:r>
                        <a:rPr lang="es-ES" sz="2000" b="1" i="0" baseline="0" dirty="0" err="1">
                          <a:solidFill>
                            <a:schemeClr val="tx1"/>
                          </a:solidFill>
                          <a:latin typeface="Courier New" pitchFamily="49" charset="0"/>
                        </a:rPr>
                        <a:t>return</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Index</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Pre =&gt; </a:t>
                      </a:r>
                      <a:r>
                        <a:rPr lang="es-ES" sz="2000" b="0" i="0" baseline="0" dirty="0" err="1">
                          <a:solidFill>
                            <a:schemeClr val="tx1"/>
                          </a:solidFill>
                          <a:highlight>
                            <a:srgbClr val="00FFFF"/>
                          </a:highlight>
                          <a:latin typeface="Courier New" pitchFamily="49" charset="0"/>
                        </a:rPr>
                        <a:t>Is_Sorted</a:t>
                      </a:r>
                      <a:r>
                        <a:rPr lang="es-ES" sz="2000" b="0" i="0" baseline="0" dirty="0">
                          <a:solidFill>
                            <a:schemeClr val="tx1"/>
                          </a:solidFill>
                          <a:latin typeface="Courier New" pitchFamily="49" charset="0"/>
                        </a:rPr>
                        <a:t> (A);</a:t>
                      </a:r>
                      <a:endParaRPr lang="en-GB" sz="2000" b="0" i="1" baseline="0" dirty="0">
                        <a:solidFill>
                          <a:schemeClr val="tx1"/>
                        </a:solidFill>
                        <a:latin typeface="Courier New" pitchFamily="49" charset="0"/>
                      </a:endParaRP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8" name="Tableau 7">
            <a:extLst>
              <a:ext uri="{FF2B5EF4-FFF2-40B4-BE49-F238E27FC236}">
                <a16:creationId xmlns:a16="http://schemas.microsoft.com/office/drawing/2014/main" id="{B1ABE6C6-934F-4CE6-AD29-7EB24DCDB0FD}"/>
              </a:ext>
            </a:extLst>
          </p:cNvPr>
          <p:cNvGraphicFramePr>
            <a:graphicFrameLocks noGrp="1"/>
          </p:cNvGraphicFramePr>
          <p:nvPr>
            <p:extLst/>
          </p:nvPr>
        </p:nvGraphicFramePr>
        <p:xfrm>
          <a:off x="851454" y="2972187"/>
          <a:ext cx="10515600" cy="34433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package</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Private_Counter</a:t>
                      </a:r>
                      <a:r>
                        <a:rPr lang="es-ES" sz="2000" b="1" i="0" baseline="0" dirty="0">
                          <a:solidFill>
                            <a:schemeClr val="tx1"/>
                          </a:solidFill>
                          <a:latin typeface="Courier New" pitchFamily="49" charset="0"/>
                        </a:rPr>
                        <a:t> </a:t>
                      </a:r>
                      <a:r>
                        <a:rPr lang="es-ES" sz="2000" b="1" i="0" baseline="0" dirty="0" err="1">
                          <a:solidFill>
                            <a:schemeClr val="tx1"/>
                          </a:solidFill>
                          <a:latin typeface="Courier New" pitchFamily="49" charset="0"/>
                        </a:rPr>
                        <a:t>is</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  </a:t>
                      </a:r>
                      <a:r>
                        <a:rPr lang="es-ES" sz="2000" b="1" i="0" baseline="0" dirty="0" err="1">
                          <a:solidFill>
                            <a:schemeClr val="tx1"/>
                          </a:solidFill>
                          <a:highlight>
                            <a:srgbClr val="00FFFF"/>
                          </a:highlight>
                          <a:latin typeface="Courier New" pitchFamily="49" charset="0"/>
                        </a:rPr>
                        <a:t>function</a:t>
                      </a:r>
                      <a:r>
                        <a:rPr lang="es-ES" sz="2000" b="1"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Disclose_Content</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return</a:t>
                      </a:r>
                      <a:r>
                        <a:rPr lang="es-ES" sz="2000" b="1" i="0" baseline="0" dirty="0">
                          <a:solidFill>
                            <a:schemeClr val="tx1"/>
                          </a:solidFill>
                          <a:highlight>
                            <a:srgbClr val="00FFFF"/>
                          </a:highlight>
                          <a:latin typeface="Courier New" pitchFamily="49" charset="0"/>
                        </a:rPr>
                        <a:t> </a:t>
                      </a:r>
                      <a:r>
                        <a:rPr lang="es-ES" sz="2000" b="0" i="0" baseline="0" dirty="0">
                          <a:solidFill>
                            <a:schemeClr val="tx1"/>
                          </a:solidFill>
                          <a:highlight>
                            <a:srgbClr val="00FFFF"/>
                          </a:highlight>
                          <a:latin typeface="Courier New" pitchFamily="49" charset="0"/>
                        </a:rPr>
                        <a:t>Natural </a:t>
                      </a:r>
                      <a:r>
                        <a:rPr lang="es-ES" sz="2000" b="1" i="0" baseline="0" dirty="0" err="1">
                          <a:solidFill>
                            <a:schemeClr val="tx1"/>
                          </a:solidFill>
                          <a:highlight>
                            <a:srgbClr val="00FFFF"/>
                          </a:highlight>
                          <a:latin typeface="Courier New" pitchFamily="49" charset="0"/>
                        </a:rPr>
                        <a:t>with</a:t>
                      </a:r>
                      <a:r>
                        <a:rPr lang="es-ES" sz="2000" b="1"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  </a:t>
                      </a:r>
                      <a:r>
                        <a:rPr lang="es-ES" sz="2000" b="1" i="0" baseline="0" dirty="0" err="1">
                          <a:solidFill>
                            <a:schemeClr val="tx1"/>
                          </a:solidFill>
                          <a:latin typeface="Courier New" pitchFamily="49" charset="0"/>
                        </a:rPr>
                        <a:t>function</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Is_Max</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return</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Boolean</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latin typeface="Courier New" pitchFamily="49" charset="0"/>
                        </a:rPr>
                        <a:t>Is_Max’Result</a:t>
                      </a:r>
                      <a:r>
                        <a:rPr lang="es-ES" sz="2000" b="0" i="0" baseline="0" dirty="0">
                          <a:solidFill>
                            <a:schemeClr val="tx1"/>
                          </a:solidFill>
                          <a:latin typeface="Courier New" pitchFamily="49" charset="0"/>
                        </a:rPr>
                        <a:t> = (</a:t>
                      </a:r>
                      <a:r>
                        <a:rPr lang="es-ES" sz="2000" b="0" i="0" baseline="0" dirty="0" err="1">
                          <a:solidFill>
                            <a:schemeClr val="tx1"/>
                          </a:solidFill>
                          <a:highlight>
                            <a:srgbClr val="00FFFF"/>
                          </a:highlight>
                          <a:latin typeface="Courier New" pitchFamily="49" charset="0"/>
                        </a:rPr>
                        <a:t>Disclose_Content</a:t>
                      </a:r>
                      <a:r>
                        <a:rPr lang="es-ES" sz="2000" b="0" i="0" baseline="0" dirty="0">
                          <a:solidFill>
                            <a:schemeClr val="tx1"/>
                          </a:solidFill>
                          <a:latin typeface="Courier New" pitchFamily="49" charset="0"/>
                        </a:rPr>
                        <a:t> = Max)</a:t>
                      </a:r>
                      <a:r>
                        <a:rPr lang="es-ES" sz="2000" b="1"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  </a:t>
                      </a:r>
                      <a:r>
                        <a:rPr lang="es-ES" sz="2000" b="1" i="0" baseline="0" dirty="0" err="1">
                          <a:solidFill>
                            <a:schemeClr val="tx1"/>
                          </a:solidFill>
                          <a:latin typeface="Courier New" pitchFamily="49" charset="0"/>
                        </a:rPr>
                        <a:t>procedure</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Incr</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Pre  =&gt; </a:t>
                      </a:r>
                      <a:r>
                        <a:rPr lang="es-ES" sz="2000" b="1" i="0" baseline="0" dirty="0" err="1">
                          <a:solidFill>
                            <a:schemeClr val="tx1"/>
                          </a:solidFill>
                          <a:latin typeface="Courier New" pitchFamily="49" charset="0"/>
                        </a:rPr>
                        <a:t>not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Is_Max</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highlight>
                            <a:srgbClr val="00FFFF"/>
                          </a:highlight>
                          <a:latin typeface="Courier New" pitchFamily="49" charset="0"/>
                        </a:rPr>
                        <a:t>Disclose_Content</a:t>
                      </a:r>
                      <a:r>
                        <a:rPr lang="es-ES" sz="2000" b="0" i="0" baseline="0" dirty="0">
                          <a:solidFill>
                            <a:schemeClr val="tx1"/>
                          </a:solidFill>
                          <a:latin typeface="Courier New" pitchFamily="49" charset="0"/>
                        </a:rPr>
                        <a:t> = </a:t>
                      </a:r>
                      <a:r>
                        <a:rPr lang="es-ES" sz="2000" b="0" i="0" baseline="0" dirty="0" err="1">
                          <a:solidFill>
                            <a:schemeClr val="tx1"/>
                          </a:solidFill>
                          <a:highlight>
                            <a:srgbClr val="00FFFF"/>
                          </a:highlight>
                          <a:latin typeface="Courier New" pitchFamily="49" charset="0"/>
                        </a:rPr>
                        <a:t>Disclose_Content</a:t>
                      </a:r>
                      <a:r>
                        <a:rPr lang="es-ES" sz="2000" b="0" i="0" baseline="0" dirty="0" err="1">
                          <a:solidFill>
                            <a:schemeClr val="tx1"/>
                          </a:solidFill>
                          <a:latin typeface="Courier New" pitchFamily="49" charset="0"/>
                        </a:rPr>
                        <a:t>’Old</a:t>
                      </a:r>
                      <a:r>
                        <a:rPr lang="es-ES" sz="2000" b="0" i="0" baseline="0" dirty="0">
                          <a:solidFill>
                            <a:schemeClr val="tx1"/>
                          </a:solidFill>
                          <a:latin typeface="Courier New" pitchFamily="49" charset="0"/>
                        </a:rPr>
                        <a:t> + 1;</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private</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Counter_Value</a:t>
                      </a:r>
                      <a:r>
                        <a:rPr lang="es-ES" sz="2000" b="0" i="0" baseline="0" dirty="0">
                          <a:solidFill>
                            <a:schemeClr val="tx1"/>
                          </a:solidFill>
                          <a:latin typeface="Courier New" pitchFamily="49" charset="0"/>
                        </a:rPr>
                        <a:t> : Natural := 0;</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end</a:t>
                      </a:r>
                      <a:r>
                        <a:rPr lang="es-ES" sz="2000" b="1" i="0" baseline="0" dirty="0">
                          <a:solidFill>
                            <a:schemeClr val="tx1"/>
                          </a:solidFill>
                          <a:latin typeface="Courier New" pitchFamily="49" charset="0"/>
                        </a:rPr>
                        <a:t> </a:t>
                      </a:r>
                      <a:r>
                        <a:rPr lang="es-ES" sz="2000" b="0" i="0" baseline="0" dirty="0" err="1">
                          <a:solidFill>
                            <a:schemeClr val="tx1"/>
                          </a:solidFill>
                          <a:latin typeface="Courier New" pitchFamily="49" charset="0"/>
                        </a:rPr>
                        <a:t>Private_Counter</a:t>
                      </a:r>
                      <a:r>
                        <a:rPr lang="es-ES" sz="2000" b="1" i="0" baseline="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9" name="Tableau 8">
            <a:extLst>
              <a:ext uri="{FF2B5EF4-FFF2-40B4-BE49-F238E27FC236}">
                <a16:creationId xmlns:a16="http://schemas.microsoft.com/office/drawing/2014/main" id="{975579A9-2CB6-4EC3-9339-67A238355C46}"/>
              </a:ext>
            </a:extLst>
          </p:cNvPr>
          <p:cNvGraphicFramePr>
            <a:graphicFrameLocks noGrp="1"/>
          </p:cNvGraphicFramePr>
          <p:nvPr>
            <p:extLst/>
          </p:nvPr>
        </p:nvGraphicFramePr>
        <p:xfrm>
          <a:off x="861393" y="3568533"/>
          <a:ext cx="10515600" cy="1614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noProof="0" dirty="0">
                          <a:solidFill>
                            <a:schemeClr val="tx1"/>
                          </a:solidFill>
                          <a:latin typeface="Courier New" pitchFamily="49" charset="0"/>
                        </a:rPr>
                        <a:t>function</a:t>
                      </a:r>
                      <a:r>
                        <a:rPr lang="en-US" sz="2000" b="0" i="0" baseline="0" noProof="0" dirty="0">
                          <a:solidFill>
                            <a:schemeClr val="tx1"/>
                          </a:solidFill>
                          <a:latin typeface="Courier New" pitchFamily="49" charset="0"/>
                        </a:rPr>
                        <a:t> Occurrences (A : </a:t>
                      </a:r>
                      <a:r>
                        <a:rPr lang="en-US" sz="2000" b="0" i="0" baseline="0" noProof="0" dirty="0" err="1">
                          <a:solidFill>
                            <a:schemeClr val="tx1"/>
                          </a:solidFill>
                          <a:latin typeface="Courier New" pitchFamily="49" charset="0"/>
                        </a:rPr>
                        <a:t>Nat_Array</a:t>
                      </a:r>
                      <a:r>
                        <a:rPr lang="en-US" sz="2000" b="0" i="0" baseline="0" noProof="0" dirty="0">
                          <a:solidFill>
                            <a:schemeClr val="tx1"/>
                          </a:solidFill>
                          <a:latin typeface="Courier New" pitchFamily="49" charset="0"/>
                        </a:rPr>
                        <a:t>; E : Natural) </a:t>
                      </a:r>
                      <a:r>
                        <a:rPr lang="en-US" sz="2000" b="1" i="0" baseline="0" noProof="0" dirty="0">
                          <a:solidFill>
                            <a:schemeClr val="tx1"/>
                          </a:solidFill>
                          <a:latin typeface="Courier New" pitchFamily="49" charset="0"/>
                        </a:rPr>
                        <a:t>return</a:t>
                      </a:r>
                      <a:r>
                        <a:rPr lang="en-US" sz="2000" b="0" i="0" baseline="0" noProof="0" dirty="0">
                          <a:solidFill>
                            <a:schemeClr val="tx1"/>
                          </a:solidFill>
                          <a:latin typeface="Courier New" pitchFamily="49" charset="0"/>
                        </a:rPr>
                        <a:t> Natural;</a:t>
                      </a:r>
                      <a:endParaRPr lang="en-US" sz="2000" b="1"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en-US" sz="2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noProof="0" dirty="0">
                          <a:solidFill>
                            <a:schemeClr val="tx1"/>
                          </a:solidFill>
                          <a:highlight>
                            <a:srgbClr val="00FFFF"/>
                          </a:highlight>
                          <a:latin typeface="Courier New" pitchFamily="49" charset="0"/>
                        </a:rPr>
                        <a:t>function</a:t>
                      </a:r>
                      <a:r>
                        <a:rPr lang="en-US" sz="2000" b="0" i="0" baseline="0" noProof="0" dirty="0">
                          <a:solidFill>
                            <a:schemeClr val="tx1"/>
                          </a:solidFill>
                          <a:highlight>
                            <a:srgbClr val="00FFFF"/>
                          </a:highlight>
                          <a:latin typeface="Courier New" pitchFamily="49" charset="0"/>
                        </a:rPr>
                        <a:t> </a:t>
                      </a:r>
                      <a:r>
                        <a:rPr lang="en-US" sz="2000" b="0" i="0" baseline="0" noProof="0" dirty="0" err="1">
                          <a:solidFill>
                            <a:schemeClr val="tx1"/>
                          </a:solidFill>
                          <a:highlight>
                            <a:srgbClr val="00FFFF"/>
                          </a:highlight>
                          <a:latin typeface="Courier New" pitchFamily="49" charset="0"/>
                        </a:rPr>
                        <a:t>Is_Permutation</a:t>
                      </a:r>
                      <a:r>
                        <a:rPr lang="en-US" sz="2000" b="0" i="0" baseline="0" noProof="0" dirty="0">
                          <a:solidFill>
                            <a:schemeClr val="tx1"/>
                          </a:solidFill>
                          <a:highlight>
                            <a:srgbClr val="00FFFF"/>
                          </a:highlight>
                          <a:latin typeface="Courier New" pitchFamily="49" charset="0"/>
                        </a:rPr>
                        <a:t> (A, B : </a:t>
                      </a:r>
                      <a:r>
                        <a:rPr lang="en-US" sz="2000" b="0" i="0" baseline="0" noProof="0" dirty="0" err="1">
                          <a:solidFill>
                            <a:schemeClr val="tx1"/>
                          </a:solidFill>
                          <a:highlight>
                            <a:srgbClr val="00FFFF"/>
                          </a:highlight>
                          <a:latin typeface="Courier New" pitchFamily="49" charset="0"/>
                        </a:rPr>
                        <a:t>Nat_Array</a:t>
                      </a:r>
                      <a:r>
                        <a:rPr lang="en-US" sz="2000" b="0" i="0" baseline="0" noProof="0" dirty="0">
                          <a:solidFill>
                            <a:schemeClr val="tx1"/>
                          </a:solidFill>
                          <a:highlight>
                            <a:srgbClr val="00FFFF"/>
                          </a:highlight>
                          <a:latin typeface="Courier New" pitchFamily="49" charset="0"/>
                        </a:rPr>
                        <a:t>) </a:t>
                      </a:r>
                      <a:r>
                        <a:rPr lang="en-US" sz="2000" b="1" i="0" baseline="0" noProof="0" dirty="0">
                          <a:solidFill>
                            <a:schemeClr val="tx1"/>
                          </a:solidFill>
                          <a:highlight>
                            <a:srgbClr val="00FFFF"/>
                          </a:highlight>
                          <a:latin typeface="Courier New" pitchFamily="49" charset="0"/>
                        </a:rPr>
                        <a:t>return</a:t>
                      </a:r>
                      <a:r>
                        <a:rPr lang="en-US" sz="2000" b="0" i="0" baseline="0" noProof="0" dirty="0">
                          <a:solidFill>
                            <a:schemeClr val="tx1"/>
                          </a:solidFill>
                          <a:highlight>
                            <a:srgbClr val="00FFFF"/>
                          </a:highlight>
                          <a:latin typeface="Courier New" pitchFamily="49" charset="0"/>
                        </a:rPr>
                        <a:t> Boolean </a:t>
                      </a:r>
                      <a:r>
                        <a:rPr lang="en-US" sz="2000" b="1" i="0" baseline="0" noProof="0" dirty="0">
                          <a:solidFill>
                            <a:schemeClr val="tx1"/>
                          </a:solidFill>
                          <a:highlight>
                            <a:srgbClr val="00FFFF"/>
                          </a:highlight>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0" i="0" baseline="0" noProof="0" dirty="0">
                          <a:solidFill>
                            <a:schemeClr val="tx1"/>
                          </a:solidFill>
                          <a:latin typeface="Courier New" pitchFamily="49" charset="0"/>
                        </a:rPr>
                        <a:t>  </a:t>
                      </a:r>
                      <a:r>
                        <a:rPr lang="en-US" sz="2000" b="0" i="0" baseline="0" noProof="0" dirty="0">
                          <a:solidFill>
                            <a:schemeClr val="tx1"/>
                          </a:solidFill>
                          <a:highlight>
                            <a:srgbClr val="00FFFF"/>
                          </a:highlight>
                          <a:latin typeface="Courier New" pitchFamily="49" charset="0"/>
                        </a:rPr>
                        <a:t>(</a:t>
                      </a:r>
                      <a:r>
                        <a:rPr lang="en-US" sz="2000" b="1" i="0" baseline="0" noProof="0" dirty="0">
                          <a:solidFill>
                            <a:schemeClr val="tx1"/>
                          </a:solidFill>
                          <a:highlight>
                            <a:srgbClr val="00FFFF"/>
                          </a:highlight>
                          <a:latin typeface="Courier New" pitchFamily="49" charset="0"/>
                        </a:rPr>
                        <a:t>for all </a:t>
                      </a:r>
                      <a:r>
                        <a:rPr lang="en-US" sz="2000" b="0" i="0" baseline="0" noProof="0" dirty="0">
                          <a:solidFill>
                            <a:schemeClr val="tx1"/>
                          </a:solidFill>
                          <a:highlight>
                            <a:srgbClr val="00FFFF"/>
                          </a:highlight>
                          <a:latin typeface="Courier New" pitchFamily="49" charset="0"/>
                        </a:rPr>
                        <a:t>E </a:t>
                      </a:r>
                      <a:r>
                        <a:rPr lang="en-US" sz="2000" b="1" i="0" baseline="0" noProof="0" dirty="0">
                          <a:solidFill>
                            <a:schemeClr val="tx1"/>
                          </a:solidFill>
                          <a:highlight>
                            <a:srgbClr val="00FFFF"/>
                          </a:highlight>
                          <a:latin typeface="Courier New" pitchFamily="49" charset="0"/>
                        </a:rPr>
                        <a:t>in</a:t>
                      </a:r>
                      <a:r>
                        <a:rPr lang="en-US" sz="2000" b="0" i="0" baseline="0" noProof="0" dirty="0">
                          <a:solidFill>
                            <a:schemeClr val="tx1"/>
                          </a:solidFill>
                          <a:highlight>
                            <a:srgbClr val="00FFFF"/>
                          </a:highlight>
                          <a:latin typeface="Courier New" pitchFamily="49" charset="0"/>
                        </a:rPr>
                        <a:t> Natural =&gt; Occurrences (A, E) = Occurrences (B, E))</a:t>
                      </a:r>
                    </a:p>
                    <a:p>
                      <a:pPr marL="0" marR="0" indent="0" algn="l" defTabSz="914400" rtl="0" eaLnBrk="1" fontAlgn="auto" latinLnBrk="0" hangingPunct="1">
                        <a:lnSpc>
                          <a:spcPct val="100000"/>
                        </a:lnSpc>
                        <a:spcBef>
                          <a:spcPts val="0"/>
                        </a:spcBef>
                        <a:spcAft>
                          <a:spcPts val="0"/>
                        </a:spcAft>
                        <a:buClrTx/>
                        <a:buSzTx/>
                        <a:buFontTx/>
                        <a:buNone/>
                        <a:tabLst/>
                        <a:defRPr/>
                      </a:pPr>
                      <a:r>
                        <a:rPr lang="en-US" sz="2000" b="1" i="0" baseline="0" noProof="0" dirty="0">
                          <a:solidFill>
                            <a:schemeClr val="tx1"/>
                          </a:solidFill>
                          <a:highlight>
                            <a:srgbClr val="00FFFF"/>
                          </a:highlight>
                          <a:latin typeface="Courier New" pitchFamily="49" charset="0"/>
                        </a:rPr>
                        <a:t>with</a:t>
                      </a:r>
                      <a:r>
                        <a:rPr lang="en-US" sz="2000" b="0" i="0" baseline="0" noProof="0" dirty="0">
                          <a:solidFill>
                            <a:schemeClr val="tx1"/>
                          </a:solidFill>
                          <a:highlight>
                            <a:srgbClr val="00FFFF"/>
                          </a:highlight>
                          <a:latin typeface="Courier New" pitchFamily="49" charset="0"/>
                        </a:rPr>
                        <a:t> Ghost;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8E85B825-1446-4075-A18D-370983C02710}"/>
              </a:ext>
            </a:extLst>
          </p:cNvPr>
          <p:cNvSpPr>
            <a:spLocks noGrp="1"/>
          </p:cNvSpPr>
          <p:nvPr>
            <p:ph type="title"/>
          </p:nvPr>
        </p:nvSpPr>
        <p:spPr/>
        <p:txBody>
          <a:bodyPr/>
          <a:lstStyle/>
          <a:p>
            <a:r>
              <a:rPr lang="en-US" dirty="0"/>
              <a:t>Specification-Only Functions</a:t>
            </a:r>
          </a:p>
        </p:txBody>
      </p:sp>
      <p:sp>
        <p:nvSpPr>
          <p:cNvPr id="4" name="Espace réservé du numéro de diapositive 3">
            <a:extLst>
              <a:ext uri="{FF2B5EF4-FFF2-40B4-BE49-F238E27FC236}">
                <a16:creationId xmlns:a16="http://schemas.microsoft.com/office/drawing/2014/main" id="{18548CA0-F6A0-434B-B2E0-71CB2B44F805}"/>
              </a:ext>
            </a:extLst>
          </p:cNvPr>
          <p:cNvSpPr>
            <a:spLocks noGrp="1"/>
          </p:cNvSpPr>
          <p:nvPr>
            <p:ph type="sldNum" sz="quarter" idx="12"/>
          </p:nvPr>
        </p:nvSpPr>
        <p:spPr/>
        <p:txBody>
          <a:bodyPr/>
          <a:lstStyle/>
          <a:p>
            <a:fld id="{C9355402-0690-4A79-A082-001A68712055}" type="slidenum">
              <a:rPr lang="fr-FR" smtClean="0"/>
              <a:pPr/>
              <a:t>25</a:t>
            </a:fld>
            <a:endParaRPr lang="fr-FR" dirty="0"/>
          </a:p>
        </p:txBody>
      </p:sp>
      <p:sp>
        <p:nvSpPr>
          <p:cNvPr id="6" name="Espace réservé du contenu 5">
            <a:extLst>
              <a:ext uri="{FF2B5EF4-FFF2-40B4-BE49-F238E27FC236}">
                <a16:creationId xmlns:a16="http://schemas.microsoft.com/office/drawing/2014/main" id="{745A53D8-464B-4BFC-ABE7-BA7E638E4259}"/>
              </a:ext>
            </a:extLst>
          </p:cNvPr>
          <p:cNvSpPr>
            <a:spLocks noGrp="1"/>
          </p:cNvSpPr>
          <p:nvPr>
            <p:ph idx="1"/>
          </p:nvPr>
        </p:nvSpPr>
        <p:spPr/>
        <p:txBody>
          <a:bodyPr/>
          <a:lstStyle/>
          <a:p>
            <a:pPr marL="0" indent="0">
              <a:buNone/>
            </a:pPr>
            <a:r>
              <a:rPr lang="en-US" dirty="0"/>
              <a:t>Ghost functions are used to factor out expressions in contracts.</a:t>
            </a:r>
          </a:p>
          <a:p>
            <a:pPr marL="0" indent="0">
              <a:buNone/>
            </a:pPr>
            <a:r>
              <a:rPr lang="en-US" dirty="0"/>
              <a:t>They can disclose state abstractions for specification purposes.</a:t>
            </a:r>
          </a:p>
          <a:p>
            <a:pPr marL="0" indent="0">
              <a:buNone/>
            </a:pPr>
            <a:r>
              <a:rPr lang="en-US" dirty="0"/>
              <a:t>Inefficient is OK if assertions are disabled in the final executable.</a:t>
            </a:r>
          </a:p>
          <a:p>
            <a:pPr marL="0" indent="0">
              <a:buNone/>
            </a:pPr>
            <a:endParaRPr lang="en-US" dirty="0"/>
          </a:p>
        </p:txBody>
      </p:sp>
    </p:spTree>
    <p:extLst>
      <p:ext uri="{BB962C8B-B14F-4D97-AF65-F5344CB8AC3E}">
        <p14:creationId xmlns:p14="http://schemas.microsoft.com/office/powerpoint/2010/main" val="1580279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au 8">
            <a:extLst>
              <a:ext uri="{FF2B5EF4-FFF2-40B4-BE49-F238E27FC236}">
                <a16:creationId xmlns:a16="http://schemas.microsoft.com/office/drawing/2014/main" id="{1EBA0342-5B5B-469A-A137-37D1264EFE6A}"/>
              </a:ext>
            </a:extLst>
          </p:cNvPr>
          <p:cNvGraphicFramePr>
            <a:graphicFrameLocks noGrp="1"/>
          </p:cNvGraphicFramePr>
          <p:nvPr>
            <p:extLst/>
          </p:nvPr>
        </p:nvGraphicFramePr>
        <p:xfrm>
          <a:off x="838200" y="2908710"/>
          <a:ext cx="10515600" cy="37481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highlight>
                            <a:srgbClr val="00FFFF"/>
                          </a:highlight>
                          <a:latin typeface="Courier New" pitchFamily="49" charset="0"/>
                        </a:rPr>
                        <a:t>Perm : Permutation </a:t>
                      </a:r>
                      <a:r>
                        <a:rPr lang="fr-FR" sz="2000" b="1" i="0" baseline="0" dirty="0" err="1">
                          <a:solidFill>
                            <a:schemeClr val="tx1"/>
                          </a:solidFill>
                          <a:highlight>
                            <a:srgbClr val="00FFFF"/>
                          </a:highlight>
                          <a:latin typeface="Courier New" pitchFamily="49" charset="0"/>
                        </a:rPr>
                        <a:t>with</a:t>
                      </a:r>
                      <a:r>
                        <a:rPr lang="fr-FR" sz="2000" b="0" i="0" baseline="0" dirty="0">
                          <a:solidFill>
                            <a:schemeClr val="tx1"/>
                          </a:solidFill>
                          <a:highlight>
                            <a:srgbClr val="00FFFF"/>
                          </a:highlight>
                          <a:latin typeface="Courier New" pitchFamily="49" charset="0"/>
                        </a:rPr>
                        <a:t> </a:t>
                      </a:r>
                      <a:r>
                        <a:rPr lang="fr-FR" sz="2000" b="0" i="0" baseline="0" dirty="0" err="1">
                          <a:solidFill>
                            <a:schemeClr val="tx1"/>
                          </a:solidFill>
                          <a:highlight>
                            <a:srgbClr val="00FFFF"/>
                          </a:highlight>
                          <a:latin typeface="Courier New" pitchFamily="49" charset="0"/>
                        </a:rPr>
                        <a:t>Ghost</a:t>
                      </a:r>
                      <a:r>
                        <a:rPr lang="fr-FR"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1" i="0" baseline="0" dirty="0" err="1">
                          <a:solidFill>
                            <a:schemeClr val="tx1"/>
                          </a:solidFill>
                          <a:latin typeface="Courier New" pitchFamily="49" charset="0"/>
                        </a:rPr>
                        <a:t>procedure</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Perm_Sort</a:t>
                      </a:r>
                      <a:r>
                        <a:rPr lang="fr-FR" sz="2000" b="0" i="0" baseline="0" dirty="0">
                          <a:solidFill>
                            <a:schemeClr val="tx1"/>
                          </a:solidFill>
                          <a:latin typeface="Courier New" pitchFamily="49" charset="0"/>
                        </a:rPr>
                        <a:t> (A : </a:t>
                      </a:r>
                      <a:r>
                        <a:rPr lang="fr-FR" sz="2000" b="0" i="0" baseline="0" dirty="0" err="1">
                          <a:solidFill>
                            <a:schemeClr val="tx1"/>
                          </a:solidFill>
                          <a:latin typeface="Courier New" pitchFamily="49" charset="0"/>
                        </a:rPr>
                        <a:t>Nat_Array</a:t>
                      </a:r>
                      <a:r>
                        <a:rPr lang="fr-FR" sz="2000" b="0" i="0" baseline="0" dirty="0">
                          <a:solidFill>
                            <a:schemeClr val="tx1"/>
                          </a:solidFill>
                          <a:latin typeface="Courier New" pitchFamily="49" charset="0"/>
                        </a:rPr>
                        <a:t>) </a:t>
                      </a:r>
                      <a:r>
                        <a:rPr lang="fr-FR" sz="2000" b="1" i="0" baseline="0" dirty="0" err="1">
                          <a:solidFill>
                            <a:schemeClr val="tx1"/>
                          </a:solidFill>
                          <a:latin typeface="Courier New" pitchFamily="49" charset="0"/>
                        </a:rPr>
                        <a:t>with</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Post =&gt; A = </a:t>
                      </a:r>
                      <a:r>
                        <a:rPr lang="fr-FR" sz="2000" b="0" i="0" baseline="0" dirty="0" err="1">
                          <a:solidFill>
                            <a:schemeClr val="tx1"/>
                          </a:solidFill>
                          <a:latin typeface="Courier New" pitchFamily="49" charset="0"/>
                        </a:rPr>
                        <a:t>Apply_Perm</a:t>
                      </a:r>
                      <a:r>
                        <a:rPr lang="fr-FR" sz="2000" b="0" i="0" baseline="0" dirty="0">
                          <a:solidFill>
                            <a:schemeClr val="tx1"/>
                          </a:solidFill>
                          <a:latin typeface="Courier New" pitchFamily="49" charset="0"/>
                        </a:rPr>
                        <a:t> (</a:t>
                      </a:r>
                      <a:r>
                        <a:rPr lang="fr-FR" sz="2000" b="0" i="0" baseline="0" dirty="0">
                          <a:solidFill>
                            <a:schemeClr val="tx1"/>
                          </a:solidFill>
                          <a:highlight>
                            <a:srgbClr val="00FFFF"/>
                          </a:highlight>
                          <a:latin typeface="Courier New" pitchFamily="49" charset="0"/>
                        </a:rPr>
                        <a:t>Perm</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A’Old</a:t>
                      </a:r>
                      <a:r>
                        <a:rPr lang="fr-FR"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1" i="0" baseline="0" dirty="0" err="1">
                          <a:solidFill>
                            <a:schemeClr val="tx1"/>
                          </a:solidFill>
                          <a:latin typeface="Courier New" pitchFamily="49" charset="0"/>
                        </a:rPr>
                        <a:t>is</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1" i="0" baseline="0" dirty="0" err="1">
                          <a:solidFill>
                            <a:schemeClr val="tx1"/>
                          </a:solidFill>
                          <a:latin typeface="Courier New" pitchFamily="49" charset="0"/>
                        </a:rPr>
                        <a:t>begin</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1" i="0" baseline="0" dirty="0">
                          <a:solidFill>
                            <a:schemeClr val="tx1"/>
                          </a:solidFill>
                          <a:latin typeface="Courier New" pitchFamily="49" charset="0"/>
                        </a:rPr>
                        <a:t>  </a:t>
                      </a:r>
                      <a:r>
                        <a:rPr lang="fr-FR" sz="2000" b="0" i="0" baseline="0" dirty="0">
                          <a:solidFill>
                            <a:schemeClr val="tx1"/>
                          </a:solidFill>
                          <a:highlight>
                            <a:srgbClr val="00FFFF"/>
                          </a:highlight>
                          <a:latin typeface="Courier New" pitchFamily="49" charset="0"/>
                        </a:rPr>
                        <a:t>Perm := </a:t>
                      </a:r>
                      <a:r>
                        <a:rPr lang="fr-FR" sz="2000" b="0" i="0" baseline="0" dirty="0" err="1">
                          <a:solidFill>
                            <a:schemeClr val="tx1"/>
                          </a:solidFill>
                          <a:highlight>
                            <a:srgbClr val="00FFFF"/>
                          </a:highlight>
                          <a:latin typeface="Courier New" pitchFamily="49" charset="0"/>
                        </a:rPr>
                        <a:t>Identity_Perm</a:t>
                      </a:r>
                      <a:r>
                        <a:rPr lang="fr-FR"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1" i="0" baseline="0" dirty="0">
                          <a:solidFill>
                            <a:schemeClr val="tx1"/>
                          </a:solidFill>
                          <a:latin typeface="Courier New" pitchFamily="49" charset="0"/>
                        </a:rPr>
                        <a:t>for</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Current</a:t>
                      </a:r>
                      <a:r>
                        <a:rPr lang="fr-FR" sz="2000" b="0" i="0" baseline="0" dirty="0">
                          <a:solidFill>
                            <a:schemeClr val="tx1"/>
                          </a:solidFill>
                          <a:latin typeface="Courier New" pitchFamily="49" charset="0"/>
                        </a:rPr>
                        <a:t> </a:t>
                      </a:r>
                      <a:r>
                        <a:rPr lang="fr-FR" sz="2000" b="1" i="0" baseline="0" dirty="0">
                          <a:solidFill>
                            <a:schemeClr val="tx1"/>
                          </a:solidFill>
                          <a:latin typeface="Courier New" pitchFamily="49" charset="0"/>
                        </a:rPr>
                        <a:t>in</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A'First</a:t>
                      </a:r>
                      <a:r>
                        <a:rPr lang="fr-FR" sz="2000" b="0" i="0" baseline="0" dirty="0">
                          <a:solidFill>
                            <a:schemeClr val="tx1"/>
                          </a:solidFill>
                          <a:latin typeface="Courier New" pitchFamily="49" charset="0"/>
                        </a:rPr>
                        <a:t> .. </a:t>
                      </a:r>
                      <a:r>
                        <a:rPr lang="fr-FR" sz="2000" b="0" i="0" baseline="0" dirty="0" err="1">
                          <a:solidFill>
                            <a:schemeClr val="tx1"/>
                          </a:solidFill>
                          <a:latin typeface="Courier New" pitchFamily="49" charset="0"/>
                        </a:rPr>
                        <a:t>A'Last</a:t>
                      </a:r>
                      <a:r>
                        <a:rPr lang="fr-FR" sz="2000" b="0" i="0" baseline="0" dirty="0">
                          <a:solidFill>
                            <a:schemeClr val="tx1"/>
                          </a:solidFill>
                          <a:latin typeface="Courier New" pitchFamily="49" charset="0"/>
                        </a:rPr>
                        <a:t> - 1 </a:t>
                      </a:r>
                      <a:r>
                        <a:rPr lang="fr-FR" sz="2000" b="1" i="0" baseline="0" dirty="0" err="1">
                          <a:solidFill>
                            <a:schemeClr val="tx1"/>
                          </a:solidFill>
                          <a:latin typeface="Courier New" pitchFamily="49" charset="0"/>
                        </a:rPr>
                        <a:t>loop</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Smallest</a:t>
                      </a:r>
                      <a:r>
                        <a:rPr lang="fr-FR" sz="2000" b="0" i="0" baseline="0" dirty="0">
                          <a:solidFill>
                            <a:schemeClr val="tx1"/>
                          </a:solidFill>
                          <a:latin typeface="Courier New" pitchFamily="49" charset="0"/>
                        </a:rPr>
                        <a:t> := </a:t>
                      </a:r>
                      <a:r>
                        <a:rPr lang="fr-FR" sz="2000" b="0" i="0" baseline="0" dirty="0" err="1">
                          <a:solidFill>
                            <a:schemeClr val="tx1"/>
                          </a:solidFill>
                          <a:latin typeface="Courier New" pitchFamily="49" charset="0"/>
                        </a:rPr>
                        <a:t>Index_Of_Minimum</a:t>
                      </a:r>
                      <a:r>
                        <a:rPr lang="fr-FR" sz="2000" b="0" i="0" baseline="0" dirty="0">
                          <a:solidFill>
                            <a:schemeClr val="tx1"/>
                          </a:solidFill>
                          <a:latin typeface="Courier New" pitchFamily="49" charset="0"/>
                        </a:rPr>
                        <a:t> (A, </a:t>
                      </a:r>
                      <a:r>
                        <a:rPr lang="fr-FR" sz="2000" b="0" i="0" baseline="0" dirty="0" err="1">
                          <a:solidFill>
                            <a:schemeClr val="tx1"/>
                          </a:solidFill>
                          <a:latin typeface="Courier New" pitchFamily="49" charset="0"/>
                        </a:rPr>
                        <a:t>Current</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A'Last</a:t>
                      </a:r>
                      <a:r>
                        <a:rPr lang="fr-FR"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1" i="0" baseline="0" dirty="0">
                          <a:solidFill>
                            <a:schemeClr val="tx1"/>
                          </a:solidFill>
                          <a:latin typeface="Courier New" pitchFamily="49" charset="0"/>
                        </a:rPr>
                        <a:t>if</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Smallest</a:t>
                      </a:r>
                      <a:r>
                        <a:rPr lang="fr-FR" sz="2000" b="0" i="0" baseline="0" dirty="0">
                          <a:solidFill>
                            <a:schemeClr val="tx1"/>
                          </a:solidFill>
                          <a:latin typeface="Courier New" pitchFamily="49" charset="0"/>
                        </a:rPr>
                        <a:t> /= </a:t>
                      </a:r>
                      <a:r>
                        <a:rPr lang="fr-FR" sz="2000" b="0" i="0" baseline="0" dirty="0" err="1">
                          <a:solidFill>
                            <a:schemeClr val="tx1"/>
                          </a:solidFill>
                          <a:latin typeface="Courier New" pitchFamily="49" charset="0"/>
                        </a:rPr>
                        <a:t>Current</a:t>
                      </a:r>
                      <a:r>
                        <a:rPr lang="fr-FR" sz="2000" b="0" i="0" baseline="0" dirty="0">
                          <a:solidFill>
                            <a:schemeClr val="tx1"/>
                          </a:solidFill>
                          <a:latin typeface="Courier New" pitchFamily="49" charset="0"/>
                        </a:rPr>
                        <a:t> </a:t>
                      </a:r>
                      <a:r>
                        <a:rPr lang="fr-FR" sz="2000" b="1" i="0" baseline="0" dirty="0" err="1">
                          <a:solidFill>
                            <a:schemeClr val="tx1"/>
                          </a:solidFill>
                          <a:latin typeface="Courier New" pitchFamily="49" charset="0"/>
                        </a:rPr>
                        <a:t>then</a:t>
                      </a:r>
                      <a:endParaRPr lang="fr-FR"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Swap (A, </a:t>
                      </a:r>
                      <a:r>
                        <a:rPr lang="fr-FR" sz="2000" b="0" i="0" baseline="0" dirty="0" err="1">
                          <a:solidFill>
                            <a:schemeClr val="tx1"/>
                          </a:solidFill>
                          <a:latin typeface="Courier New" pitchFamily="49" charset="0"/>
                        </a:rPr>
                        <a:t>Current</a:t>
                      </a:r>
                      <a:r>
                        <a:rPr lang="fr-FR" sz="2000" b="0" i="0" baseline="0" dirty="0">
                          <a:solidFill>
                            <a:schemeClr val="tx1"/>
                          </a:solidFill>
                          <a:latin typeface="Courier New" pitchFamily="49" charset="0"/>
                        </a:rPr>
                        <a:t>, </a:t>
                      </a:r>
                      <a:r>
                        <a:rPr lang="fr-FR" sz="2000" b="0" i="0" baseline="0" dirty="0" err="1">
                          <a:solidFill>
                            <a:schemeClr val="tx1"/>
                          </a:solidFill>
                          <a:latin typeface="Courier New" pitchFamily="49" charset="0"/>
                        </a:rPr>
                        <a:t>Smallest</a:t>
                      </a:r>
                      <a:r>
                        <a:rPr lang="fr-FR"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0" i="0" baseline="0" dirty="0">
                          <a:solidFill>
                            <a:schemeClr val="tx1"/>
                          </a:solidFill>
                          <a:highlight>
                            <a:srgbClr val="00FFFF"/>
                          </a:highlight>
                          <a:latin typeface="Courier New" pitchFamily="49" charset="0"/>
                        </a:rPr>
                        <a:t>Permute (Perm, </a:t>
                      </a:r>
                      <a:r>
                        <a:rPr lang="fr-FR" sz="2000" b="0" i="0" baseline="0" dirty="0" err="1">
                          <a:solidFill>
                            <a:schemeClr val="tx1"/>
                          </a:solidFill>
                          <a:highlight>
                            <a:srgbClr val="00FFFF"/>
                          </a:highlight>
                          <a:latin typeface="Courier New" pitchFamily="49" charset="0"/>
                        </a:rPr>
                        <a:t>Current</a:t>
                      </a:r>
                      <a:r>
                        <a:rPr lang="fr-FR" sz="2000" b="0" i="0" baseline="0" dirty="0">
                          <a:solidFill>
                            <a:schemeClr val="tx1"/>
                          </a:solidFill>
                          <a:highlight>
                            <a:srgbClr val="00FFFF"/>
                          </a:highlight>
                          <a:latin typeface="Courier New" pitchFamily="49" charset="0"/>
                        </a:rPr>
                        <a:t>, </a:t>
                      </a:r>
                      <a:r>
                        <a:rPr lang="fr-FR" sz="2000" b="0" i="0" baseline="0" dirty="0" err="1">
                          <a:solidFill>
                            <a:schemeClr val="tx1"/>
                          </a:solidFill>
                          <a:highlight>
                            <a:srgbClr val="00FFFF"/>
                          </a:highlight>
                          <a:latin typeface="Courier New" pitchFamily="49" charset="0"/>
                        </a:rPr>
                        <a:t>Smallest</a:t>
                      </a:r>
                      <a:r>
                        <a:rPr lang="fr-FR"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fr-FR" sz="2000" b="0" i="0" baseline="0" dirty="0">
                          <a:solidFill>
                            <a:schemeClr val="tx1"/>
                          </a:solidFill>
                          <a:latin typeface="Courier New" pitchFamily="49" charset="0"/>
                        </a:rPr>
                        <a:t>    </a:t>
                      </a:r>
                      <a:r>
                        <a:rPr lang="fr-FR" sz="2000" b="1" i="0" baseline="0" dirty="0">
                          <a:solidFill>
                            <a:schemeClr val="tx1"/>
                          </a:solidFill>
                          <a:latin typeface="Courier New" pitchFamily="49" charset="0"/>
                        </a:rPr>
                        <a:t>end if</a:t>
                      </a:r>
                      <a:r>
                        <a:rPr lang="fr-FR" sz="2000" b="0" i="0" baseline="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7" name="Tableau 6">
            <a:extLst>
              <a:ext uri="{FF2B5EF4-FFF2-40B4-BE49-F238E27FC236}">
                <a16:creationId xmlns:a16="http://schemas.microsoft.com/office/drawing/2014/main" id="{3346AA9E-8B7F-4958-8D40-919CC6898020}"/>
              </a:ext>
            </a:extLst>
          </p:cNvPr>
          <p:cNvGraphicFramePr>
            <a:graphicFrameLocks noGrp="1"/>
          </p:cNvGraphicFramePr>
          <p:nvPr>
            <p:extLst/>
          </p:nvPr>
        </p:nvGraphicFramePr>
        <p:xfrm>
          <a:off x="838200" y="2352968"/>
          <a:ext cx="10515600" cy="437295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highlight>
                            <a:srgbClr val="00FFFF"/>
                          </a:highlight>
                          <a:latin typeface="Courier New" pitchFamily="49" charset="0"/>
                        </a:rPr>
                        <a:t> : T </a:t>
                      </a:r>
                      <a:r>
                        <a:rPr lang="es-ES" sz="2000" b="1" i="0" baseline="0" dirty="0" err="1">
                          <a:solidFill>
                            <a:schemeClr val="tx1"/>
                          </a:solidFill>
                          <a:highlight>
                            <a:srgbClr val="00FFFF"/>
                          </a:highlight>
                          <a:latin typeface="Courier New" pitchFamily="49" charset="0"/>
                        </a:rPr>
                        <a:t>with</a:t>
                      </a:r>
                      <a:r>
                        <a:rPr lang="es-ES" sz="2000" b="1"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s-ES" sz="1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Do_Two_Thing</a:t>
                      </a:r>
                      <a:r>
                        <a:rPr lang="es-ES" sz="2000" b="0" i="0" baseline="0" dirty="0">
                          <a:solidFill>
                            <a:schemeClr val="tx1"/>
                          </a:solidFill>
                          <a:latin typeface="Courier New" pitchFamily="49" charset="0"/>
                        </a:rPr>
                        <a:t> (X : </a:t>
                      </a:r>
                      <a:r>
                        <a:rPr lang="es-ES" sz="2000" b="1" i="0" baseline="0" dirty="0">
                          <a:solidFill>
                            <a:schemeClr val="tx1"/>
                          </a:solidFill>
                          <a:latin typeface="Courier New" pitchFamily="49" charset="0"/>
                        </a:rPr>
                        <a:t>in </a:t>
                      </a:r>
                      <a:r>
                        <a:rPr lang="es-ES" sz="2000" b="1" i="0" baseline="0" dirty="0" err="1">
                          <a:solidFill>
                            <a:schemeClr val="tx1"/>
                          </a:solidFill>
                          <a:latin typeface="Courier New" pitchFamily="49" charset="0"/>
                        </a:rPr>
                        <a:t>out</a:t>
                      </a:r>
                      <a:r>
                        <a:rPr lang="es-ES" sz="2000" b="1" i="0" baseline="0" dirty="0">
                          <a:solidFill>
                            <a:schemeClr val="tx1"/>
                          </a:solidFill>
                          <a:latin typeface="Courier New" pitchFamily="49" charset="0"/>
                        </a:rPr>
                        <a:t> </a:t>
                      </a:r>
                      <a:r>
                        <a:rPr lang="es-ES" sz="2000" b="0" i="0" baseline="0" dirty="0">
                          <a:solidFill>
                            <a:schemeClr val="tx1"/>
                          </a:solidFill>
                          <a:latin typeface="Courier New" pitchFamily="49" charset="0"/>
                        </a:rPr>
                        <a:t>T) </a:t>
                      </a:r>
                      <a:r>
                        <a:rPr lang="es-ES" sz="2000" b="0" i="0" baseline="0" dirty="0" err="1">
                          <a:solidFill>
                            <a:schemeClr val="tx1"/>
                          </a:solidFill>
                          <a:latin typeface="Courier New" pitchFamily="49" charset="0"/>
                        </a:rPr>
                        <a:t>with</a:t>
                      </a:r>
                      <a:endParaRPr lang="es-ES" sz="2000" b="0"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latin typeface="Courier New" pitchFamily="49" charset="0"/>
                        </a:rPr>
                        <a:t>First_Thing_Done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X’Old</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and </a:t>
                      </a:r>
                      <a:r>
                        <a:rPr lang="es-ES" sz="2000" b="1" i="0" baseline="0" dirty="0" err="1">
                          <a:solidFill>
                            <a:schemeClr val="tx1"/>
                          </a:solidFill>
                          <a:latin typeface="Courier New" pitchFamily="49" charset="0"/>
                        </a:rPr>
                        <a:t>then</a:t>
                      </a:r>
                      <a:r>
                        <a:rPr lang="es-ES" sz="2000" b="1" i="0" baseline="0" dirty="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Second_Thing_Done</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is</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X_Init</a:t>
                      </a:r>
                      <a:r>
                        <a:rPr lang="es-ES" sz="2000" b="0" i="0" baseline="0" dirty="0">
                          <a:solidFill>
                            <a:schemeClr val="tx1"/>
                          </a:solidFill>
                          <a:latin typeface="Courier New" pitchFamily="49" charset="0"/>
                        </a:rPr>
                        <a:t> : </a:t>
                      </a:r>
                      <a:r>
                        <a:rPr lang="es-ES" sz="2000" b="1" i="0" baseline="0" dirty="0" err="1">
                          <a:solidFill>
                            <a:schemeClr val="tx1"/>
                          </a:solidFill>
                          <a:latin typeface="Courier New" pitchFamily="49" charset="0"/>
                        </a:rPr>
                        <a:t>constant</a:t>
                      </a:r>
                      <a:r>
                        <a:rPr lang="es-ES" sz="2000" b="0" i="0" baseline="0" dirty="0">
                          <a:solidFill>
                            <a:schemeClr val="tx1"/>
                          </a:solidFill>
                          <a:latin typeface="Courier New" pitchFamily="49" charset="0"/>
                        </a:rPr>
                        <a:t> T := X </a:t>
                      </a:r>
                      <a:r>
                        <a:rPr lang="es-ES" sz="2000" b="1" i="0" baseline="0" dirty="0" err="1">
                          <a:solidFill>
                            <a:schemeClr val="tx1"/>
                          </a:solidFill>
                          <a:latin typeface="Courier New" pitchFamily="49" charset="0"/>
                        </a:rPr>
                        <a:t>with</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Ghost</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begin</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Do_Something</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First_Thing_Done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X_Init</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highlight>
                            <a:srgbClr val="00FFFF"/>
                          </a:highlight>
                          <a:latin typeface="Courier New" pitchFamily="49" charset="0"/>
                        </a:rPr>
                        <a:t> := X;</a:t>
                      </a:r>
                    </a:p>
                    <a:p>
                      <a:pPr marL="0" marR="0" indent="0" algn="l" defTabSz="914400" rtl="0" eaLnBrk="1" fontAlgn="auto" latinLnBrk="0" hangingPunct="1">
                        <a:lnSpc>
                          <a:spcPct val="100000"/>
                        </a:lnSpc>
                        <a:spcBef>
                          <a:spcPts val="0"/>
                        </a:spcBef>
                        <a:spcAft>
                          <a:spcPts val="0"/>
                        </a:spcAft>
                        <a:buClrTx/>
                        <a:buSzTx/>
                        <a:buFontTx/>
                        <a:buNone/>
                        <a:tabLst/>
                        <a:defRPr/>
                      </a:pPr>
                      <a:r>
                        <a:rPr lang="es-ES" sz="1100" b="0" i="0" baseline="0" dirty="0">
                          <a:solidFill>
                            <a:schemeClr val="tx1"/>
                          </a:solidFill>
                          <a:latin typeface="Courier New" pitchFamily="49" charset="0"/>
                        </a:rPr>
                        <a:t> </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Do_Something_Else</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a:t>
                      </a:r>
                      <a:r>
                        <a:rPr lang="es-ES" sz="2000" b="1" i="0" baseline="0" dirty="0">
                          <a:solidFill>
                            <a:schemeClr val="tx1"/>
                          </a:solidFill>
                          <a:latin typeface="Courier New" pitchFamily="49" charset="0"/>
                        </a:rPr>
                        <a:t>pragma</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Assert</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Second_Thing_Done</a:t>
                      </a:r>
                      <a:r>
                        <a:rPr lang="es-ES" sz="2000" b="0" i="0" baseline="0" dirty="0">
                          <a:solidFill>
                            <a:schemeClr val="tx1"/>
                          </a:solidFill>
                          <a:latin typeface="Courier New" pitchFamily="49" charset="0"/>
                        </a:rPr>
                        <a:t> (</a:t>
                      </a:r>
                      <a:r>
                        <a:rPr lang="es-ES" sz="2000" b="0" i="0" baseline="0" dirty="0" err="1">
                          <a:solidFill>
                            <a:schemeClr val="tx1"/>
                          </a:solidFill>
                          <a:highlight>
                            <a:srgbClr val="00FFFF"/>
                          </a:highlight>
                          <a:latin typeface="Courier New" pitchFamily="49" charset="0"/>
                        </a:rPr>
                        <a:t>X_Interm</a:t>
                      </a:r>
                      <a:r>
                        <a:rPr lang="es-ES" sz="2000" b="0" i="0" baseline="0" dirty="0">
                          <a:solidFill>
                            <a:schemeClr val="tx1"/>
                          </a:solidFill>
                          <a:latin typeface="Courier New" pitchFamily="49" charset="0"/>
                        </a:rPr>
                        <a:t>, X));</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dirty="0">
                          <a:solidFill>
                            <a:schemeClr val="tx1"/>
                          </a:solidFill>
                          <a:latin typeface="Courier New" pitchFamily="49" charset="0"/>
                        </a:rPr>
                        <a:t>end</a:t>
                      </a:r>
                      <a:r>
                        <a:rPr lang="en-GB" sz="2000" b="0" i="0" baseline="0" dirty="0">
                          <a:solidFill>
                            <a:schemeClr val="tx1"/>
                          </a:solidFill>
                          <a:latin typeface="Courier New" pitchFamily="49" charset="0"/>
                        </a:rPr>
                        <a:t> </a:t>
                      </a:r>
                      <a:r>
                        <a:rPr lang="en-GB" sz="2000" b="0" i="0" baseline="0" dirty="0" err="1">
                          <a:solidFill>
                            <a:schemeClr val="tx1"/>
                          </a:solidFill>
                          <a:latin typeface="Courier New" pitchFamily="49" charset="0"/>
                        </a:rPr>
                        <a:t>Do_Two_Things</a:t>
                      </a:r>
                      <a:r>
                        <a:rPr lang="en-GB" sz="2000" b="0" i="0" baseline="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5" name="Titre 4">
            <a:extLst>
              <a:ext uri="{FF2B5EF4-FFF2-40B4-BE49-F238E27FC236}">
                <a16:creationId xmlns:a16="http://schemas.microsoft.com/office/drawing/2014/main" id="{8E85B825-1446-4075-A18D-370983C02710}"/>
              </a:ext>
            </a:extLst>
          </p:cNvPr>
          <p:cNvSpPr>
            <a:spLocks noGrp="1"/>
          </p:cNvSpPr>
          <p:nvPr>
            <p:ph type="title"/>
          </p:nvPr>
        </p:nvSpPr>
        <p:spPr/>
        <p:txBody>
          <a:bodyPr/>
          <a:lstStyle/>
          <a:p>
            <a:r>
              <a:rPr lang="en-US" dirty="0"/>
              <a:t>Specification-Only Data</a:t>
            </a:r>
          </a:p>
        </p:txBody>
      </p:sp>
      <p:sp>
        <p:nvSpPr>
          <p:cNvPr id="4" name="Espace réservé du numéro de diapositive 3">
            <a:extLst>
              <a:ext uri="{FF2B5EF4-FFF2-40B4-BE49-F238E27FC236}">
                <a16:creationId xmlns:a16="http://schemas.microsoft.com/office/drawing/2014/main" id="{18548CA0-F6A0-434B-B2E0-71CB2B44F805}"/>
              </a:ext>
            </a:extLst>
          </p:cNvPr>
          <p:cNvSpPr>
            <a:spLocks noGrp="1"/>
          </p:cNvSpPr>
          <p:nvPr>
            <p:ph type="sldNum" sz="quarter" idx="12"/>
          </p:nvPr>
        </p:nvSpPr>
        <p:spPr/>
        <p:txBody>
          <a:bodyPr/>
          <a:lstStyle/>
          <a:p>
            <a:fld id="{C9355402-0690-4A79-A082-001A68712055}" type="slidenum">
              <a:rPr lang="fr-FR" smtClean="0"/>
              <a:pPr/>
              <a:t>26</a:t>
            </a:fld>
            <a:endParaRPr lang="fr-FR" dirty="0"/>
          </a:p>
        </p:txBody>
      </p:sp>
      <p:graphicFrame>
        <p:nvGraphicFramePr>
          <p:cNvPr id="8" name="Tableau 7">
            <a:extLst>
              <a:ext uri="{FF2B5EF4-FFF2-40B4-BE49-F238E27FC236}">
                <a16:creationId xmlns:a16="http://schemas.microsoft.com/office/drawing/2014/main" id="{90BFBCCF-7DA3-45A5-9433-DA4111E62D69}"/>
              </a:ext>
            </a:extLst>
          </p:cNvPr>
          <p:cNvGraphicFramePr>
            <a:graphicFrameLocks noGrp="1"/>
          </p:cNvGraphicFramePr>
          <p:nvPr>
            <p:extLst/>
          </p:nvPr>
        </p:nvGraphicFramePr>
        <p:xfrm>
          <a:off x="838200" y="3687038"/>
          <a:ext cx="10515600" cy="19193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highlight>
                            <a:srgbClr val="00FFFF"/>
                          </a:highlight>
                          <a:latin typeface="Courier New" pitchFamily="49" charset="0"/>
                        </a:rPr>
                        <a:t>History : </a:t>
                      </a:r>
                      <a:r>
                        <a:rPr lang="en-GB" sz="2000" b="0" i="0" baseline="0" noProof="0" dirty="0" err="1">
                          <a:solidFill>
                            <a:schemeClr val="tx1"/>
                          </a:solidFill>
                          <a:highlight>
                            <a:srgbClr val="00FFFF"/>
                          </a:highlight>
                          <a:latin typeface="Courier New" pitchFamily="49" charset="0"/>
                        </a:rPr>
                        <a:t>Buffer_Of_Bool</a:t>
                      </a:r>
                      <a:r>
                        <a:rPr lang="en-GB" sz="2000" b="0" i="0" baseline="0" noProof="0" dirty="0">
                          <a:solidFill>
                            <a:schemeClr val="tx1"/>
                          </a:solidFill>
                          <a:highlight>
                            <a:srgbClr val="00FFFF"/>
                          </a:highlight>
                          <a:latin typeface="Courier New" pitchFamily="49" charset="0"/>
                        </a:rPr>
                        <a:t> (1 .. 2) </a:t>
                      </a: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2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Count_To_Three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Is_Third</a:t>
                      </a:r>
                      <a:r>
                        <a:rPr lang="en-GB" sz="2000" b="0" i="0" baseline="0" noProof="0" dirty="0">
                          <a:solidFill>
                            <a:schemeClr val="tx1"/>
                          </a:solidFill>
                          <a:latin typeface="Courier New" pitchFamily="49" charset="0"/>
                        </a:rPr>
                        <a:t> : </a:t>
                      </a:r>
                      <a:r>
                        <a:rPr lang="en-GB" sz="2000" b="1" i="0" baseline="0" noProof="0" dirty="0">
                          <a:solidFill>
                            <a:schemeClr val="tx1"/>
                          </a:solidFill>
                          <a:latin typeface="Courier New" pitchFamily="49" charset="0"/>
                        </a:rPr>
                        <a:t>out</a:t>
                      </a:r>
                      <a:r>
                        <a:rPr lang="en-GB" sz="2000" b="0" i="0" baseline="0" noProof="0" dirty="0">
                          <a:solidFill>
                            <a:schemeClr val="tx1"/>
                          </a:solidFill>
                          <a:latin typeface="Courier New" pitchFamily="49" charset="0"/>
                        </a:rPr>
                        <a:t> Boolean)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0" i="0" baseline="0" noProof="0" dirty="0" err="1">
                          <a:solidFill>
                            <a:schemeClr val="tx1"/>
                          </a:solidFill>
                          <a:latin typeface="Courier New" pitchFamily="49" charset="0"/>
                        </a:rPr>
                        <a:t>Is_Third</a:t>
                      </a:r>
                      <a:r>
                        <a:rPr lang="en-GB" sz="2000" b="0" i="0" baseline="0" noProof="0" dirty="0">
                          <a:solidFill>
                            <a:schemeClr val="tx1"/>
                          </a:solidFill>
                          <a:latin typeface="Courier New" pitchFamily="49" charset="0"/>
                        </a:rPr>
                        <a:t> = (</a:t>
                      </a:r>
                      <a:r>
                        <a:rPr lang="en-GB" sz="2000" b="1" i="0" baseline="0" noProof="0" dirty="0">
                          <a:solidFill>
                            <a:schemeClr val="tx1"/>
                          </a:solidFill>
                          <a:latin typeface="Courier New" pitchFamily="49" charset="0"/>
                        </a:rPr>
                        <a:t>not</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Last_Value</a:t>
                      </a:r>
                      <a:r>
                        <a:rPr lang="en-GB" sz="2000" b="0" i="0" baseline="0" noProof="0" dirty="0">
                          <a:solidFill>
                            <a:schemeClr val="tx1"/>
                          </a:solidFill>
                          <a:latin typeface="Courier New" pitchFamily="49" charset="0"/>
                        </a:rPr>
                        <a:t> (</a:t>
                      </a:r>
                      <a:r>
                        <a:rPr lang="en-GB" sz="2000" b="0" i="0" baseline="0" noProof="0" dirty="0" err="1">
                          <a:solidFill>
                            <a:schemeClr val="tx1"/>
                          </a:solidFill>
                          <a:highlight>
                            <a:srgbClr val="00FFFF"/>
                          </a:highlight>
                          <a:latin typeface="Courier New" pitchFamily="49" charset="0"/>
                        </a:rPr>
                        <a:t>History</a:t>
                      </a:r>
                      <a:r>
                        <a:rPr lang="en-GB" sz="2000" b="0" i="0" baseline="0" noProof="0" dirty="0" err="1">
                          <a:solidFill>
                            <a:schemeClr val="tx1"/>
                          </a:solidFill>
                          <a:latin typeface="Courier New" pitchFamily="49" charset="0"/>
                        </a:rPr>
                        <a:t>’Old</a:t>
                      </a:r>
                      <a:r>
                        <a:rPr lang="en-GB" sz="2000" b="0" i="0" baseline="0" noProof="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and then not </a:t>
                      </a:r>
                      <a:r>
                        <a:rPr lang="en-GB" sz="2000" b="0" i="0" baseline="0" noProof="0" dirty="0" err="1">
                          <a:solidFill>
                            <a:schemeClr val="tx1"/>
                          </a:solidFill>
                          <a:latin typeface="Courier New" pitchFamily="49" charset="0"/>
                        </a:rPr>
                        <a:t>Before_Last_Value</a:t>
                      </a:r>
                      <a:r>
                        <a:rPr lang="en-GB" sz="2000" b="0" i="0" baseline="0" noProof="0" dirty="0">
                          <a:solidFill>
                            <a:schemeClr val="tx1"/>
                          </a:solidFill>
                          <a:latin typeface="Courier New" pitchFamily="49" charset="0"/>
                        </a:rPr>
                        <a:t> (</a:t>
                      </a:r>
                      <a:r>
                        <a:rPr lang="en-GB" sz="2000" b="0" i="0" baseline="0" noProof="0" dirty="0" err="1">
                          <a:solidFill>
                            <a:schemeClr val="tx1"/>
                          </a:solidFill>
                          <a:highlight>
                            <a:srgbClr val="00FFFF"/>
                          </a:highlight>
                          <a:latin typeface="Courier New" pitchFamily="49" charset="0"/>
                        </a:rPr>
                        <a:t>History</a:t>
                      </a:r>
                      <a:r>
                        <a:rPr lang="en-GB" sz="2000" b="0" i="0" baseline="0" noProof="0" dirty="0" err="1">
                          <a:solidFill>
                            <a:schemeClr val="tx1"/>
                          </a:solidFill>
                          <a:latin typeface="Courier New" pitchFamily="49" charset="0"/>
                        </a:rPr>
                        <a:t>’Old</a:t>
                      </a:r>
                      <a:r>
                        <a:rPr lang="en-GB" sz="2000" b="0" i="0" baseline="0" noProof="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and then </a:t>
                      </a:r>
                      <a:r>
                        <a:rPr lang="en-GB" sz="2000" b="0" i="0" baseline="0" noProof="0" dirty="0">
                          <a:solidFill>
                            <a:schemeClr val="tx1"/>
                          </a:solidFill>
                          <a:highlight>
                            <a:srgbClr val="00FFFF"/>
                          </a:highlight>
                          <a:latin typeface="Courier New" pitchFamily="49" charset="0"/>
                        </a:rPr>
                        <a:t>History</a:t>
                      </a:r>
                      <a:r>
                        <a:rPr lang="en-GB" sz="2000" b="0" i="0" baseline="0" noProof="0" dirty="0">
                          <a:solidFill>
                            <a:schemeClr val="tx1"/>
                          </a:solidFill>
                          <a:latin typeface="Courier New" pitchFamily="49" charset="0"/>
                        </a:rPr>
                        <a:t> = Enqueue (</a:t>
                      </a:r>
                      <a:r>
                        <a:rPr lang="en-GB" sz="2000" b="0" i="0" baseline="0" noProof="0" dirty="0" err="1">
                          <a:solidFill>
                            <a:schemeClr val="tx1"/>
                          </a:solidFill>
                          <a:highlight>
                            <a:srgbClr val="00FFFF"/>
                          </a:highlight>
                          <a:latin typeface="Courier New" pitchFamily="49" charset="0"/>
                        </a:rPr>
                        <a:t>History</a:t>
                      </a:r>
                      <a:r>
                        <a:rPr lang="en-GB" sz="2000" b="0" i="0" baseline="0" noProof="0" dirty="0" err="1">
                          <a:solidFill>
                            <a:schemeClr val="tx1"/>
                          </a:solidFill>
                          <a:latin typeface="Courier New" pitchFamily="49" charset="0"/>
                        </a:rPr>
                        <a:t>’Old</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Is_Third</a:t>
                      </a:r>
                      <a:r>
                        <a:rPr lang="en-GB" sz="2000" b="0" i="0" baseline="0" noProof="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6" name="Espace réservé du contenu 5">
            <a:extLst>
              <a:ext uri="{FF2B5EF4-FFF2-40B4-BE49-F238E27FC236}">
                <a16:creationId xmlns:a16="http://schemas.microsoft.com/office/drawing/2014/main" id="{745A53D8-464B-4BFC-ABE7-BA7E638E4259}"/>
              </a:ext>
            </a:extLst>
          </p:cNvPr>
          <p:cNvSpPr>
            <a:spLocks noGrp="1"/>
          </p:cNvSpPr>
          <p:nvPr>
            <p:ph idx="1"/>
          </p:nvPr>
        </p:nvSpPr>
        <p:spPr>
          <a:xfrm>
            <a:off x="838200" y="1825625"/>
            <a:ext cx="10515600" cy="4018584"/>
          </a:xfrm>
        </p:spPr>
        <p:txBody>
          <a:bodyPr/>
          <a:lstStyle/>
          <a:p>
            <a:pPr marL="0" indent="0">
              <a:buNone/>
            </a:pPr>
            <a:r>
              <a:rPr lang="en-US" dirty="0"/>
              <a:t>Ghost variables can be used to store intermediate values of variables.</a:t>
            </a:r>
          </a:p>
          <a:p>
            <a:pPr marL="0" indent="0">
              <a:buNone/>
            </a:pPr>
            <a:r>
              <a:rPr lang="en-US" altLang="en-US" dirty="0">
                <a:ea typeface="ＭＳ Ｐゴシック" panose="020B0600070205080204" pitchFamily="34" charset="-128"/>
              </a:rPr>
              <a:t>Some properties are best expressed by constructing a witness.</a:t>
            </a:r>
            <a:endParaRPr lang="en-US" dirty="0"/>
          </a:p>
          <a:p>
            <a:pPr marL="0" indent="0">
              <a:buNone/>
            </a:pPr>
            <a:r>
              <a:rPr lang="en-US" dirty="0"/>
              <a:t>Ghost variables can also store </a:t>
            </a:r>
            <a:r>
              <a:rPr lang="en-US" dirty="0" err="1"/>
              <a:t>interprocedural</a:t>
            </a:r>
            <a:r>
              <a:rPr lang="en-US" dirty="0"/>
              <a:t> information.</a:t>
            </a:r>
          </a:p>
          <a:p>
            <a:pPr marL="0" indent="0">
              <a:buNone/>
            </a:pPr>
            <a:endParaRPr lang="en-US" dirty="0"/>
          </a:p>
        </p:txBody>
      </p:sp>
    </p:spTree>
    <p:extLst>
      <p:ext uri="{BB962C8B-B14F-4D97-AF65-F5344CB8AC3E}">
        <p14:creationId xmlns:p14="http://schemas.microsoft.com/office/powerpoint/2010/main" val="31641137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a:extLst>
              <a:ext uri="{FF2B5EF4-FFF2-40B4-BE49-F238E27FC236}">
                <a16:creationId xmlns:a16="http://schemas.microsoft.com/office/drawing/2014/main" id="{27656AD8-B2CE-43D2-9199-46B92E3A5FA4}"/>
              </a:ext>
            </a:extLst>
          </p:cNvPr>
          <p:cNvGraphicFramePr>
            <a:graphicFrameLocks noGrp="1"/>
          </p:cNvGraphicFramePr>
          <p:nvPr>
            <p:extLst/>
          </p:nvPr>
        </p:nvGraphicFramePr>
        <p:xfrm>
          <a:off x="838200" y="3165492"/>
          <a:ext cx="10515600" cy="22241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err="1">
                          <a:solidFill>
                            <a:schemeClr val="tx1"/>
                          </a:solidFill>
                          <a:highlight>
                            <a:srgbClr val="00FFFF"/>
                          </a:highlight>
                          <a:latin typeface="Courier New" pitchFamily="49" charset="0"/>
                        </a:rPr>
                        <a:t>Last_Accessed_Is_A</a:t>
                      </a:r>
                      <a:r>
                        <a:rPr lang="en-GB" sz="2000" b="0" i="0" baseline="0" noProof="0" dirty="0">
                          <a:solidFill>
                            <a:schemeClr val="tx1"/>
                          </a:solidFill>
                          <a:highlight>
                            <a:srgbClr val="00FFFF"/>
                          </a:highlight>
                          <a:latin typeface="Courier New" pitchFamily="49" charset="0"/>
                        </a:rPr>
                        <a:t> : Boolean := False </a:t>
                      </a: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Access_A</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0" i="0" baseline="0" noProof="0" dirty="0" err="1">
                          <a:solidFill>
                            <a:schemeClr val="tx1"/>
                          </a:solidFill>
                          <a:highlight>
                            <a:srgbClr val="00FFFF"/>
                          </a:highlight>
                          <a:latin typeface="Courier New" pitchFamily="49" charset="0"/>
                        </a:rPr>
                        <a:t>Last_Accessed_Is_A</a:t>
                      </a:r>
                      <a:r>
                        <a:rPr lang="en-GB" sz="2000" b="0" i="0" baseline="0" noProof="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Access_B</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Pre  =&gt; </a:t>
                      </a:r>
                      <a:r>
                        <a:rPr lang="en-GB" sz="2000" b="0" i="0" baseline="0" noProof="0" dirty="0" err="1">
                          <a:solidFill>
                            <a:schemeClr val="tx1"/>
                          </a:solidFill>
                          <a:highlight>
                            <a:srgbClr val="00FFFF"/>
                          </a:highlight>
                          <a:latin typeface="Courier New" pitchFamily="49" charset="0"/>
                        </a:rPr>
                        <a:t>Last_Accessed_Is_A</a:t>
                      </a:r>
                      <a:r>
                        <a:rPr lang="en-GB" sz="2000" b="0" i="0" baseline="0" noProof="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1" i="0" baseline="0" noProof="0" dirty="0">
                          <a:solidFill>
                            <a:schemeClr val="tx1"/>
                          </a:solidFill>
                          <a:latin typeface="Courier New" pitchFamily="49" charset="0"/>
                        </a:rPr>
                        <a:t>not</a:t>
                      </a:r>
                      <a:r>
                        <a:rPr lang="en-GB" sz="2000" b="0" i="0" baseline="0" noProof="0" dirty="0">
                          <a:solidFill>
                            <a:schemeClr val="tx1"/>
                          </a:solidFill>
                          <a:latin typeface="Courier New" pitchFamily="49" charset="0"/>
                        </a:rPr>
                        <a:t> </a:t>
                      </a:r>
                      <a:r>
                        <a:rPr lang="en-GB" sz="2000" b="0" i="0" baseline="0" noProof="0" dirty="0" err="1">
                          <a:solidFill>
                            <a:schemeClr val="tx1"/>
                          </a:solidFill>
                          <a:highlight>
                            <a:srgbClr val="00FFFF"/>
                          </a:highlight>
                          <a:latin typeface="Courier New" pitchFamily="49" charset="0"/>
                        </a:rPr>
                        <a:t>Last_Accessed_Is_A</a:t>
                      </a:r>
                      <a:r>
                        <a:rPr lang="en-GB" sz="2000" b="0" i="0" baseline="0" noProof="0" dirty="0">
                          <a:solidFill>
                            <a:schemeClr val="tx1"/>
                          </a:solidFill>
                          <a:latin typeface="Courier New" pitchFamily="49" charset="0"/>
                        </a:rPr>
                        <a:t>;</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4" name="Tableau 23">
            <a:extLst>
              <a:ext uri="{FF2B5EF4-FFF2-40B4-BE49-F238E27FC236}">
                <a16:creationId xmlns:a16="http://schemas.microsoft.com/office/drawing/2014/main" id="{E2C95EB9-0A33-485F-9163-07A54BC3241F}"/>
              </a:ext>
            </a:extLst>
          </p:cNvPr>
          <p:cNvGraphicFramePr>
            <a:graphicFrameLocks noGrp="1"/>
          </p:cNvGraphicFramePr>
          <p:nvPr>
            <p:extLst/>
          </p:nvPr>
        </p:nvGraphicFramePr>
        <p:xfrm>
          <a:off x="838200" y="3738443"/>
          <a:ext cx="10515600" cy="28337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type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Mailbox_Status_Kind</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is</a:t>
                      </a:r>
                      <a:r>
                        <a:rPr lang="en-GB" sz="2000" b="0" i="0" baseline="0" noProof="0" dirty="0">
                          <a:solidFill>
                            <a:schemeClr val="tx1"/>
                          </a:solidFill>
                          <a:latin typeface="Courier New" pitchFamily="49" charset="0"/>
                        </a:rPr>
                        <a:t> (Empty, Full) </a:t>
                      </a:r>
                      <a:r>
                        <a:rPr lang="en-GB" sz="2000" b="1" i="0" baseline="0" noProof="0" dirty="0">
                          <a:solidFill>
                            <a:schemeClr val="tx1"/>
                          </a:solidFill>
                          <a:latin typeface="Courier New" pitchFamily="49" charset="0"/>
                        </a:rPr>
                        <a:t>with</a:t>
                      </a:r>
                      <a:r>
                        <a:rPr lang="en-GB" sz="2000" b="0" i="0" baseline="0" noProof="0" dirty="0">
                          <a:solidFill>
                            <a:schemeClr val="tx1"/>
                          </a:solidFill>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err="1">
                          <a:solidFill>
                            <a:schemeClr val="tx1"/>
                          </a:solidFill>
                          <a:latin typeface="Courier New" pitchFamily="49" charset="0"/>
                        </a:rPr>
                        <a:t>Mailbox_Status</a:t>
                      </a:r>
                      <a:r>
                        <a:rPr lang="en-GB" sz="2000" b="0" i="0" baseline="0" noProof="0" dirty="0">
                          <a:solidFill>
                            <a:schemeClr val="tx1"/>
                          </a:solidFill>
                          <a:latin typeface="Courier New" pitchFamily="49" charset="0"/>
                        </a:rPr>
                        <a:t> : </a:t>
                      </a:r>
                      <a:r>
                        <a:rPr lang="en-GB" sz="2000" b="0" i="0" baseline="0" noProof="0" dirty="0" err="1">
                          <a:solidFill>
                            <a:schemeClr val="tx1"/>
                          </a:solidFill>
                          <a:latin typeface="Courier New" pitchFamily="49" charset="0"/>
                        </a:rPr>
                        <a:t>Mailbox_Status_Kind</a:t>
                      </a:r>
                      <a:r>
                        <a:rPr lang="en-GB" sz="2000" b="0" i="0" baseline="0" noProof="0" dirty="0">
                          <a:solidFill>
                            <a:schemeClr val="tx1"/>
                          </a:solidFill>
                          <a:latin typeface="Courier New" pitchFamily="49" charset="0"/>
                        </a:rPr>
                        <a:t> := Empty </a:t>
                      </a:r>
                      <a:r>
                        <a:rPr lang="en-GB" sz="2000" b="1" i="0" baseline="0" noProof="0" dirty="0">
                          <a:solidFill>
                            <a:schemeClr val="tx1"/>
                          </a:solidFill>
                          <a:latin typeface="Courier New" pitchFamily="49" charset="0"/>
                        </a:rPr>
                        <a:t>with</a:t>
                      </a:r>
                      <a:r>
                        <a:rPr lang="en-GB" sz="2000" b="0" i="0" baseline="0" noProof="0" dirty="0">
                          <a:solidFill>
                            <a:schemeClr val="tx1"/>
                          </a:solidFill>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highlight>
                            <a:srgbClr val="00FFFF"/>
                          </a:highlight>
                          <a:latin typeface="Courier New" pitchFamily="49" charset="0"/>
                        </a:rPr>
                        <a:t>function</a:t>
                      </a:r>
                      <a:r>
                        <a:rPr lang="en-GB" sz="2000" b="0" i="0" baseline="0" noProof="0" dirty="0">
                          <a:solidFill>
                            <a:schemeClr val="tx1"/>
                          </a:solidFill>
                          <a:highlight>
                            <a:srgbClr val="00FFFF"/>
                          </a:highlight>
                          <a:latin typeface="Courier New" pitchFamily="49" charset="0"/>
                        </a:rPr>
                        <a:t> Invariant </a:t>
                      </a:r>
                      <a:r>
                        <a:rPr lang="en-GB" sz="2000" b="1" i="0" baseline="0" noProof="0" dirty="0">
                          <a:solidFill>
                            <a:schemeClr val="tx1"/>
                          </a:solidFill>
                          <a:highlight>
                            <a:srgbClr val="00FFFF"/>
                          </a:highlight>
                          <a:latin typeface="Courier New" pitchFamily="49" charset="0"/>
                        </a:rPr>
                        <a:t>return</a:t>
                      </a:r>
                      <a:r>
                        <a:rPr lang="en-GB" sz="2000" b="0" i="0" baseline="0" noProof="0" dirty="0">
                          <a:solidFill>
                            <a:schemeClr val="tx1"/>
                          </a:solidFill>
                          <a:highlight>
                            <a:srgbClr val="00FFFF"/>
                          </a:highlight>
                          <a:latin typeface="Courier New" pitchFamily="49" charset="0"/>
                        </a:rPr>
                        <a:t> Boolean </a:t>
                      </a:r>
                      <a:r>
                        <a:rPr lang="en-GB" sz="2000" b="1" i="0" baseline="0" noProof="0" dirty="0">
                          <a:solidFill>
                            <a:schemeClr val="tx1"/>
                          </a:solidFill>
                          <a:highlight>
                            <a:srgbClr val="00FFFF"/>
                          </a:highlight>
                          <a:latin typeface="Courier New" pitchFamily="49" charset="0"/>
                        </a:rPr>
                        <a:t>is</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0" i="0" baseline="0" noProof="0" dirty="0">
                          <a:solidFill>
                            <a:schemeClr val="tx1"/>
                          </a:solidFill>
                          <a:highlight>
                            <a:srgbClr val="00FFFF"/>
                          </a:highlight>
                          <a:latin typeface="Courier New" pitchFamily="49" charset="0"/>
                        </a:rPr>
                        <a:t>(</a:t>
                      </a:r>
                      <a:r>
                        <a:rPr lang="en-GB" sz="2000" b="1" i="0" baseline="0" noProof="0" dirty="0">
                          <a:solidFill>
                            <a:schemeClr val="tx1"/>
                          </a:solidFill>
                          <a:highlight>
                            <a:srgbClr val="00FFFF"/>
                          </a:highlight>
                          <a:latin typeface="Courier New" pitchFamily="49" charset="0"/>
                        </a:rPr>
                        <a:t>if</a:t>
                      </a:r>
                      <a:r>
                        <a:rPr lang="en-GB" sz="2000" b="0" i="0" baseline="0" noProof="0" dirty="0">
                          <a:solidFill>
                            <a:schemeClr val="tx1"/>
                          </a:solidFill>
                          <a:highlight>
                            <a:srgbClr val="00FFFF"/>
                          </a:highlight>
                          <a:latin typeface="Courier New" pitchFamily="49" charset="0"/>
                        </a:rPr>
                        <a:t> </a:t>
                      </a:r>
                      <a:r>
                        <a:rPr lang="en-GB" sz="2000" b="0" i="0" baseline="0" noProof="0" dirty="0" err="1">
                          <a:solidFill>
                            <a:schemeClr val="tx1"/>
                          </a:solidFill>
                          <a:highlight>
                            <a:srgbClr val="00FFFF"/>
                          </a:highlight>
                          <a:latin typeface="Courier New" pitchFamily="49" charset="0"/>
                        </a:rPr>
                        <a:t>Mailbox_Status</a:t>
                      </a:r>
                      <a:r>
                        <a:rPr lang="en-GB" sz="2000" b="0" i="0" baseline="0" noProof="0" dirty="0">
                          <a:solidFill>
                            <a:schemeClr val="tx1"/>
                          </a:solidFill>
                          <a:highlight>
                            <a:srgbClr val="00FFFF"/>
                          </a:highlight>
                          <a:latin typeface="Courier New" pitchFamily="49" charset="0"/>
                        </a:rPr>
                        <a:t> = Full </a:t>
                      </a:r>
                      <a:r>
                        <a:rPr lang="en-GB" sz="2000" b="1" i="0" baseline="0" noProof="0" dirty="0">
                          <a:solidFill>
                            <a:schemeClr val="tx1"/>
                          </a:solidFill>
                          <a:highlight>
                            <a:srgbClr val="00FFFF"/>
                          </a:highlight>
                          <a:latin typeface="Courier New" pitchFamily="49" charset="0"/>
                        </a:rPr>
                        <a:t>then</a:t>
                      </a:r>
                      <a:r>
                        <a:rPr lang="en-GB" sz="2000" b="0" i="0" baseline="0" noProof="0" dirty="0">
                          <a:solidFill>
                            <a:schemeClr val="tx1"/>
                          </a:solidFill>
                          <a:highlight>
                            <a:srgbClr val="00FFFF"/>
                          </a:highlight>
                          <a:latin typeface="Courier New" pitchFamily="49" charset="0"/>
                        </a:rPr>
                        <a:t> Valid (</a:t>
                      </a:r>
                      <a:r>
                        <a:rPr lang="en-GB" sz="2000" b="0" i="0" baseline="0" noProof="0" dirty="0" err="1">
                          <a:solidFill>
                            <a:schemeClr val="tx1"/>
                          </a:solidFill>
                          <a:highlight>
                            <a:srgbClr val="00FFFF"/>
                          </a:highlight>
                          <a:latin typeface="Courier New" pitchFamily="49" charset="0"/>
                        </a:rPr>
                        <a:t>Message_Content</a:t>
                      </a:r>
                      <a:r>
                        <a:rPr lang="en-GB" sz="2000" b="0" i="0" baseline="0" noProof="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Receive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Pre  =&gt; </a:t>
                      </a:r>
                      <a:r>
                        <a:rPr lang="en-GB" sz="2000" b="0" i="0" baseline="0" noProof="0" dirty="0">
                          <a:solidFill>
                            <a:schemeClr val="tx1"/>
                          </a:solidFill>
                          <a:highlight>
                            <a:srgbClr val="00FFFF"/>
                          </a:highlight>
                          <a:latin typeface="Courier New" pitchFamily="49" charset="0"/>
                        </a:rPr>
                        <a:t>Invariant</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and then </a:t>
                      </a:r>
                      <a:r>
                        <a:rPr lang="en-GB" sz="2000" b="0" i="0" baseline="0" noProof="0" dirty="0" err="1">
                          <a:solidFill>
                            <a:schemeClr val="tx1"/>
                          </a:solidFill>
                          <a:latin typeface="Courier New" pitchFamily="49" charset="0"/>
                        </a:rPr>
                        <a:t>Mailbox_Status</a:t>
                      </a:r>
                      <a:r>
                        <a:rPr lang="en-GB" sz="2000" b="0" i="0" baseline="0" noProof="0" dirty="0">
                          <a:solidFill>
                            <a:schemeClr val="tx1"/>
                          </a:solidFill>
                          <a:latin typeface="Courier New" pitchFamily="49" charset="0"/>
                        </a:rPr>
                        <a:t> = Full,</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0" i="0" baseline="0" noProof="0" dirty="0">
                          <a:solidFill>
                            <a:schemeClr val="tx1"/>
                          </a:solidFill>
                          <a:highlight>
                            <a:srgbClr val="00FFFF"/>
                          </a:highlight>
                          <a:latin typeface="Courier New" pitchFamily="49" charset="0"/>
                        </a:rPr>
                        <a:t>Invariant</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and then </a:t>
                      </a:r>
                      <a:r>
                        <a:rPr lang="en-GB" sz="2000" b="0" i="0" baseline="0" noProof="0" dirty="0" err="1">
                          <a:solidFill>
                            <a:schemeClr val="tx1"/>
                          </a:solidFill>
                          <a:latin typeface="Courier New" pitchFamily="49" charset="0"/>
                        </a:rPr>
                        <a:t>Mailbox_Status</a:t>
                      </a:r>
                      <a:r>
                        <a:rPr lang="en-GB" sz="2000" b="0" i="0" baseline="0" noProof="0" dirty="0">
                          <a:solidFill>
                            <a:schemeClr val="tx1"/>
                          </a:solidFill>
                          <a:latin typeface="Courier New" pitchFamily="49" charset="0"/>
                        </a:rPr>
                        <a:t> = Empty;</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6" name="Tableau 5">
            <a:extLst>
              <a:ext uri="{FF2B5EF4-FFF2-40B4-BE49-F238E27FC236}">
                <a16:creationId xmlns:a16="http://schemas.microsoft.com/office/drawing/2014/main" id="{17C65E7B-6932-410F-959B-038F076E35C2}"/>
              </a:ext>
            </a:extLst>
          </p:cNvPr>
          <p:cNvGraphicFramePr>
            <a:graphicFrameLocks noGrp="1"/>
          </p:cNvGraphicFramePr>
          <p:nvPr>
            <p:extLst/>
          </p:nvPr>
        </p:nvGraphicFramePr>
        <p:xfrm>
          <a:off x="838200" y="3165492"/>
          <a:ext cx="10515600" cy="34433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highlight>
                            <a:srgbClr val="00FFFF"/>
                          </a:highlight>
                          <a:latin typeface="Courier New" pitchFamily="49" charset="0"/>
                        </a:rPr>
                        <a:t>type</a:t>
                      </a:r>
                      <a:r>
                        <a:rPr lang="en-GB" sz="2000" b="0" i="0" baseline="0" noProof="0" dirty="0">
                          <a:solidFill>
                            <a:schemeClr val="tx1"/>
                          </a:solidFill>
                          <a:highlight>
                            <a:srgbClr val="00FFFF"/>
                          </a:highlight>
                          <a:latin typeface="Courier New" pitchFamily="49" charset="0"/>
                        </a:rPr>
                        <a:t> </a:t>
                      </a:r>
                      <a:r>
                        <a:rPr lang="en-GB" sz="2000" b="0" i="0" baseline="0" noProof="0" dirty="0" err="1">
                          <a:solidFill>
                            <a:schemeClr val="tx1"/>
                          </a:solidFill>
                          <a:highlight>
                            <a:srgbClr val="00FFFF"/>
                          </a:highlight>
                          <a:latin typeface="Courier New" pitchFamily="49" charset="0"/>
                        </a:rPr>
                        <a:t>State_Kind</a:t>
                      </a:r>
                      <a:r>
                        <a:rPr lang="en-GB" sz="2000" b="0" i="0" baseline="0" noProof="0" dirty="0">
                          <a:solidFill>
                            <a:schemeClr val="tx1"/>
                          </a:solidFill>
                          <a:highlight>
                            <a:srgbClr val="00FFFF"/>
                          </a:highlight>
                          <a:latin typeface="Courier New" pitchFamily="49" charset="0"/>
                        </a:rPr>
                        <a:t> </a:t>
                      </a:r>
                      <a:r>
                        <a:rPr lang="en-GB" sz="2000" b="1" i="0" baseline="0" noProof="0" dirty="0">
                          <a:solidFill>
                            <a:schemeClr val="tx1"/>
                          </a:solidFill>
                          <a:highlight>
                            <a:srgbClr val="00FFFF"/>
                          </a:highlight>
                          <a:latin typeface="Courier New" pitchFamily="49" charset="0"/>
                        </a:rPr>
                        <a:t>is</a:t>
                      </a:r>
                      <a:r>
                        <a:rPr lang="en-GB" sz="2000" b="0" i="0" baseline="0" noProof="0" dirty="0">
                          <a:solidFill>
                            <a:schemeClr val="tx1"/>
                          </a:solidFill>
                          <a:highlight>
                            <a:srgbClr val="00FFFF"/>
                          </a:highlight>
                          <a:latin typeface="Courier New" pitchFamily="49" charset="0"/>
                        </a:rPr>
                        <a:t> (S1, S2, S3) </a:t>
                      </a: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highlight>
                            <a:srgbClr val="00FFFF"/>
                          </a:highlight>
                          <a:latin typeface="Courier New" pitchFamily="49" charset="0"/>
                        </a:rPr>
                        <a:t>State : </a:t>
                      </a:r>
                      <a:r>
                        <a:rPr lang="en-GB" sz="2000" b="0" i="0" baseline="0" noProof="0" dirty="0" err="1">
                          <a:solidFill>
                            <a:schemeClr val="tx1"/>
                          </a:solidFill>
                          <a:highlight>
                            <a:srgbClr val="00FFFF"/>
                          </a:highlight>
                          <a:latin typeface="Courier New" pitchFamily="49" charset="0"/>
                        </a:rPr>
                        <a:t>State_Kind</a:t>
                      </a:r>
                      <a:r>
                        <a:rPr lang="en-GB" sz="2000" b="0" i="0" baseline="0" noProof="0" dirty="0">
                          <a:solidFill>
                            <a:schemeClr val="tx1"/>
                          </a:solidFill>
                          <a:highlight>
                            <a:srgbClr val="00FFFF"/>
                          </a:highlight>
                          <a:latin typeface="Courier New" pitchFamily="49" charset="0"/>
                        </a:rPr>
                        <a:t> := S1 </a:t>
                      </a:r>
                      <a:r>
                        <a:rPr lang="en-GB" sz="2000" b="1" i="0" baseline="0" noProof="0" dirty="0">
                          <a:solidFill>
                            <a:schemeClr val="tx1"/>
                          </a:solidFill>
                          <a:highlight>
                            <a:srgbClr val="00FFFF"/>
                          </a:highlight>
                          <a:latin typeface="Courier New" pitchFamily="49" charset="0"/>
                        </a:rPr>
                        <a:t>with</a:t>
                      </a:r>
                      <a:r>
                        <a:rPr lang="en-GB" sz="2000" b="0" i="0" baseline="0" noProof="0" dirty="0">
                          <a:solidFill>
                            <a:schemeClr val="tx1"/>
                          </a:solidFill>
                          <a:highlight>
                            <a:srgbClr val="00FFFF"/>
                          </a:highlight>
                          <a:latin typeface="Courier New" pitchFamily="49" charset="0"/>
                        </a:rPr>
                        <a:t> Ghost;</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Access_A</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Pre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in</a:t>
                      </a:r>
                      <a:r>
                        <a:rPr lang="en-GB" sz="2000" b="0" i="0" baseline="0" noProof="0" dirty="0">
                          <a:solidFill>
                            <a:schemeClr val="tx1"/>
                          </a:solidFill>
                          <a:latin typeface="Courier New" pitchFamily="49" charset="0"/>
                        </a:rPr>
                        <a:t> S1 | S3,</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Contract_Cases</a:t>
                      </a:r>
                      <a:r>
                        <a:rPr lang="en-GB" sz="2000" b="0" i="0" baseline="0" noProof="0" dirty="0">
                          <a:solidFill>
                            <a:schemeClr val="tx1"/>
                          </a:solidFill>
                          <a:latin typeface="Courier New" pitchFamily="49" charset="0"/>
                        </a:rPr>
                        <a:t> =&gt;</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S1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S2,</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S3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S3);</a:t>
                      </a:r>
                    </a:p>
                    <a:p>
                      <a:pPr marL="0" marR="0" indent="0" algn="l" defTabSz="914400" rtl="0" eaLnBrk="1" fontAlgn="auto" latinLnBrk="0" hangingPunct="1">
                        <a:lnSpc>
                          <a:spcPct val="100000"/>
                        </a:lnSpc>
                        <a:spcBef>
                          <a:spcPts val="0"/>
                        </a:spcBef>
                        <a:spcAft>
                          <a:spcPts val="0"/>
                        </a:spcAft>
                        <a:buClrTx/>
                        <a:buSzTx/>
                        <a:buFontTx/>
                        <a:buNone/>
                        <a:tabLst/>
                        <a:defRPr/>
                      </a:pPr>
                      <a:endParaRPr lang="en-GB" sz="1000" b="0" i="0" baseline="0" noProof="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GB" sz="2000" b="1" i="0" baseline="0" noProof="0" dirty="0">
                          <a:solidFill>
                            <a:schemeClr val="tx1"/>
                          </a:solidFill>
                          <a:latin typeface="Courier New" pitchFamily="49" charset="0"/>
                        </a:rPr>
                        <a:t>procedure</a:t>
                      </a:r>
                      <a:r>
                        <a:rPr lang="en-GB" sz="2000" b="0" i="0" baseline="0" noProof="0" dirty="0">
                          <a:solidFill>
                            <a:schemeClr val="tx1"/>
                          </a:solidFill>
                          <a:latin typeface="Courier New" pitchFamily="49" charset="0"/>
                        </a:rPr>
                        <a:t> </a:t>
                      </a:r>
                      <a:r>
                        <a:rPr lang="en-GB" sz="2000" b="0" i="0" baseline="0" noProof="0" dirty="0" err="1">
                          <a:solidFill>
                            <a:schemeClr val="tx1"/>
                          </a:solidFill>
                          <a:latin typeface="Courier New" pitchFamily="49" charset="0"/>
                        </a:rPr>
                        <a:t>Access_B</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with</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Pre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a:t>
                      </a:r>
                      <a:r>
                        <a:rPr lang="en-GB" sz="2000" b="1" i="0" baseline="0" noProof="0" dirty="0">
                          <a:solidFill>
                            <a:schemeClr val="tx1"/>
                          </a:solidFill>
                          <a:latin typeface="Courier New" pitchFamily="49" charset="0"/>
                        </a:rPr>
                        <a:t>in</a:t>
                      </a:r>
                      <a:r>
                        <a:rPr lang="en-GB" sz="2000" b="0" i="0" baseline="0" noProof="0" dirty="0">
                          <a:solidFill>
                            <a:schemeClr val="tx1"/>
                          </a:solidFill>
                          <a:latin typeface="Courier New" pitchFamily="49" charset="0"/>
                        </a:rPr>
                        <a:t> S2 | S3,</a:t>
                      </a:r>
                    </a:p>
                    <a:p>
                      <a:pPr marL="0" marR="0" indent="0" algn="l" defTabSz="914400" rtl="0" eaLnBrk="1" fontAlgn="auto" latinLnBrk="0" hangingPunct="1">
                        <a:lnSpc>
                          <a:spcPct val="100000"/>
                        </a:lnSpc>
                        <a:spcBef>
                          <a:spcPts val="0"/>
                        </a:spcBef>
                        <a:spcAft>
                          <a:spcPts val="0"/>
                        </a:spcAft>
                        <a:buClrTx/>
                        <a:buSzTx/>
                        <a:buFontTx/>
                        <a:buNone/>
                        <a:tabLst/>
                        <a:defRPr/>
                      </a:pPr>
                      <a:r>
                        <a:rPr lang="en-GB" sz="2000" b="0" i="0" baseline="0" noProof="0" dirty="0">
                          <a:solidFill>
                            <a:schemeClr val="tx1"/>
                          </a:solidFill>
                          <a:latin typeface="Courier New" pitchFamily="49" charset="0"/>
                        </a:rPr>
                        <a:t>  Post =&gt; </a:t>
                      </a:r>
                      <a:r>
                        <a:rPr lang="en-GB" sz="2000" b="0" i="0" baseline="0" noProof="0" dirty="0">
                          <a:solidFill>
                            <a:schemeClr val="tx1"/>
                          </a:solidFill>
                          <a:highlight>
                            <a:srgbClr val="00FFFF"/>
                          </a:highlight>
                          <a:latin typeface="Courier New" pitchFamily="49" charset="0"/>
                        </a:rPr>
                        <a:t>State</a:t>
                      </a:r>
                      <a:r>
                        <a:rPr lang="en-GB" sz="2000" b="0" i="0" baseline="0" noProof="0" dirty="0">
                          <a:solidFill>
                            <a:schemeClr val="tx1"/>
                          </a:solidFill>
                          <a:latin typeface="Courier New" pitchFamily="49" charset="0"/>
                        </a:rPr>
                        <a:t> = S3;</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
        <p:nvSpPr>
          <p:cNvPr id="2" name="Titre 1">
            <a:extLst>
              <a:ext uri="{FF2B5EF4-FFF2-40B4-BE49-F238E27FC236}">
                <a16:creationId xmlns:a16="http://schemas.microsoft.com/office/drawing/2014/main" id="{B4A0FD1A-9D74-4FEE-878C-8129B8E5EA23}"/>
              </a:ext>
            </a:extLst>
          </p:cNvPr>
          <p:cNvSpPr>
            <a:spLocks noGrp="1"/>
          </p:cNvSpPr>
          <p:nvPr>
            <p:ph type="title"/>
          </p:nvPr>
        </p:nvSpPr>
        <p:spPr/>
        <p:txBody>
          <a:bodyPr/>
          <a:lstStyle/>
          <a:p>
            <a:r>
              <a:rPr lang="en-US" dirty="0"/>
              <a:t>Models of Control Flow</a:t>
            </a:r>
          </a:p>
        </p:txBody>
      </p:sp>
      <p:sp>
        <p:nvSpPr>
          <p:cNvPr id="4" name="Espace réservé du numéro de diapositive 3">
            <a:extLst>
              <a:ext uri="{FF2B5EF4-FFF2-40B4-BE49-F238E27FC236}">
                <a16:creationId xmlns:a16="http://schemas.microsoft.com/office/drawing/2014/main" id="{6CBA474B-790F-46EC-B3B6-179B1B84A12E}"/>
              </a:ext>
            </a:extLst>
          </p:cNvPr>
          <p:cNvSpPr>
            <a:spLocks noGrp="1"/>
          </p:cNvSpPr>
          <p:nvPr>
            <p:ph type="sldNum" sz="quarter" idx="12"/>
          </p:nvPr>
        </p:nvSpPr>
        <p:spPr/>
        <p:txBody>
          <a:bodyPr/>
          <a:lstStyle/>
          <a:p>
            <a:fld id="{C9355402-0690-4A79-A082-001A68712055}" type="slidenum">
              <a:rPr lang="fr-FR" smtClean="0"/>
              <a:t>27</a:t>
            </a:fld>
            <a:endParaRPr lang="fr-FR"/>
          </a:p>
        </p:txBody>
      </p:sp>
      <p:grpSp>
        <p:nvGrpSpPr>
          <p:cNvPr id="55" name="Groupe 54">
            <a:extLst>
              <a:ext uri="{FF2B5EF4-FFF2-40B4-BE49-F238E27FC236}">
                <a16:creationId xmlns:a16="http://schemas.microsoft.com/office/drawing/2014/main" id="{9FC57D65-7BE8-4CD7-8E7A-B5C9ABECC1DF}"/>
              </a:ext>
            </a:extLst>
          </p:cNvPr>
          <p:cNvGrpSpPr/>
          <p:nvPr/>
        </p:nvGrpSpPr>
        <p:grpSpPr>
          <a:xfrm>
            <a:off x="7667408" y="3705014"/>
            <a:ext cx="3095404" cy="2018450"/>
            <a:chOff x="8466661" y="1867870"/>
            <a:chExt cx="2237481" cy="1467410"/>
          </a:xfrm>
        </p:grpSpPr>
        <p:grpSp>
          <p:nvGrpSpPr>
            <p:cNvPr id="15" name="Groupe 14">
              <a:extLst>
                <a:ext uri="{FF2B5EF4-FFF2-40B4-BE49-F238E27FC236}">
                  <a16:creationId xmlns:a16="http://schemas.microsoft.com/office/drawing/2014/main" id="{1694BDD5-C1D1-410E-A322-3A58BC842D2F}"/>
                </a:ext>
              </a:extLst>
            </p:cNvPr>
            <p:cNvGrpSpPr/>
            <p:nvPr/>
          </p:nvGrpSpPr>
          <p:grpSpPr>
            <a:xfrm>
              <a:off x="8466661" y="2393705"/>
              <a:ext cx="447445" cy="631941"/>
              <a:chOff x="6096000" y="2438400"/>
              <a:chExt cx="447445" cy="631941"/>
            </a:xfrm>
          </p:grpSpPr>
          <p:sp>
            <p:nvSpPr>
              <p:cNvPr id="7" name="Ellipse 6">
                <a:extLst>
                  <a:ext uri="{FF2B5EF4-FFF2-40B4-BE49-F238E27FC236}">
                    <a16:creationId xmlns:a16="http://schemas.microsoft.com/office/drawing/2014/main" id="{045A75B9-7E84-4054-8842-F08ADA9814F9}"/>
                  </a:ext>
                </a:extLst>
              </p:cNvPr>
              <p:cNvSpPr/>
              <p:nvPr/>
            </p:nvSpPr>
            <p:spPr>
              <a:xfrm>
                <a:off x="6096000" y="2438400"/>
                <a:ext cx="413173" cy="385556"/>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8" name="ZoneTexte 7">
                <a:extLst>
                  <a:ext uri="{FF2B5EF4-FFF2-40B4-BE49-F238E27FC236}">
                    <a16:creationId xmlns:a16="http://schemas.microsoft.com/office/drawing/2014/main" id="{03B43CD4-F33A-4E67-ACFD-2DA259167388}"/>
                  </a:ext>
                </a:extLst>
              </p:cNvPr>
              <p:cNvSpPr txBox="1"/>
              <p:nvPr/>
            </p:nvSpPr>
            <p:spPr>
              <a:xfrm>
                <a:off x="6130271" y="2466208"/>
                <a:ext cx="413174" cy="604133"/>
              </a:xfrm>
              <a:prstGeom prst="rect">
                <a:avLst/>
              </a:prstGeom>
              <a:noFill/>
            </p:spPr>
            <p:txBody>
              <a:bodyPr wrap="square" rtlCol="0">
                <a:spAutoFit/>
              </a:bodyPr>
              <a:lstStyle/>
              <a:p>
                <a:r>
                  <a:rPr lang="en-US" sz="2400" dirty="0"/>
                  <a:t>S1</a:t>
                </a:r>
              </a:p>
            </p:txBody>
          </p:sp>
        </p:grpSp>
        <p:grpSp>
          <p:nvGrpSpPr>
            <p:cNvPr id="14" name="Groupe 13">
              <a:extLst>
                <a:ext uri="{FF2B5EF4-FFF2-40B4-BE49-F238E27FC236}">
                  <a16:creationId xmlns:a16="http://schemas.microsoft.com/office/drawing/2014/main" id="{10D1715D-02C0-4147-9B27-64E74E95AF4A}"/>
                </a:ext>
              </a:extLst>
            </p:cNvPr>
            <p:cNvGrpSpPr/>
            <p:nvPr/>
          </p:nvGrpSpPr>
          <p:grpSpPr>
            <a:xfrm>
              <a:off x="9364127" y="2393705"/>
              <a:ext cx="442549" cy="392216"/>
              <a:chOff x="6810586" y="2430288"/>
              <a:chExt cx="442549" cy="392216"/>
            </a:xfrm>
          </p:grpSpPr>
          <p:sp>
            <p:nvSpPr>
              <p:cNvPr id="10" name="ZoneTexte 9">
                <a:extLst>
                  <a:ext uri="{FF2B5EF4-FFF2-40B4-BE49-F238E27FC236}">
                    <a16:creationId xmlns:a16="http://schemas.microsoft.com/office/drawing/2014/main" id="{25E9F80B-43EB-4760-A2B7-E8C580593FF0}"/>
                  </a:ext>
                </a:extLst>
              </p:cNvPr>
              <p:cNvSpPr txBox="1"/>
              <p:nvPr/>
            </p:nvSpPr>
            <p:spPr>
              <a:xfrm>
                <a:off x="6839962" y="2453172"/>
                <a:ext cx="413173" cy="369332"/>
              </a:xfrm>
              <a:prstGeom prst="rect">
                <a:avLst/>
              </a:prstGeom>
              <a:noFill/>
            </p:spPr>
            <p:txBody>
              <a:bodyPr wrap="square" rtlCol="0">
                <a:spAutoFit/>
              </a:bodyPr>
              <a:lstStyle/>
              <a:p>
                <a:r>
                  <a:rPr lang="en-US" sz="2400" dirty="0"/>
                  <a:t>S2</a:t>
                </a:r>
              </a:p>
            </p:txBody>
          </p:sp>
          <p:sp>
            <p:nvSpPr>
              <p:cNvPr id="9" name="Ellipse 8">
                <a:extLst>
                  <a:ext uri="{FF2B5EF4-FFF2-40B4-BE49-F238E27FC236}">
                    <a16:creationId xmlns:a16="http://schemas.microsoft.com/office/drawing/2014/main" id="{AD959A90-9953-48B4-B9BD-BF24C13DFF0F}"/>
                  </a:ext>
                </a:extLst>
              </p:cNvPr>
              <p:cNvSpPr/>
              <p:nvPr/>
            </p:nvSpPr>
            <p:spPr>
              <a:xfrm>
                <a:off x="6810586" y="2430288"/>
                <a:ext cx="413173" cy="385556"/>
              </a:xfrm>
              <a:prstGeom prst="ellipse">
                <a:avLst/>
              </a:prstGeom>
              <a:no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grpSp>
        <p:cxnSp>
          <p:nvCxnSpPr>
            <p:cNvPr id="17" name="Connecteur droit avec flèche 16">
              <a:extLst>
                <a:ext uri="{FF2B5EF4-FFF2-40B4-BE49-F238E27FC236}">
                  <a16:creationId xmlns:a16="http://schemas.microsoft.com/office/drawing/2014/main" id="{656BEA04-FA6A-460B-B962-DA7378DC847B}"/>
                </a:ext>
              </a:extLst>
            </p:cNvPr>
            <p:cNvCxnSpPr>
              <a:cxnSpLocks/>
            </p:cNvCxnSpPr>
            <p:nvPr/>
          </p:nvCxnSpPr>
          <p:spPr>
            <a:xfrm>
              <a:off x="8879834" y="2586483"/>
              <a:ext cx="484293" cy="0"/>
            </a:xfrm>
            <a:prstGeom prst="straightConnector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Connecteur droit avec flèche 18">
              <a:extLst>
                <a:ext uri="{FF2B5EF4-FFF2-40B4-BE49-F238E27FC236}">
                  <a16:creationId xmlns:a16="http://schemas.microsoft.com/office/drawing/2014/main" id="{038A9E99-90AC-4669-979A-D3479B197966}"/>
                </a:ext>
              </a:extLst>
            </p:cNvPr>
            <p:cNvCxnSpPr>
              <a:cxnSpLocks/>
              <a:stCxn id="9" idx="6"/>
              <a:endCxn id="11" idx="2"/>
            </p:cNvCxnSpPr>
            <p:nvPr/>
          </p:nvCxnSpPr>
          <p:spPr>
            <a:xfrm>
              <a:off x="9777300" y="2586483"/>
              <a:ext cx="484293" cy="0"/>
            </a:xfrm>
            <a:prstGeom prst="straightConnector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eur : en arc 22">
              <a:extLst>
                <a:ext uri="{FF2B5EF4-FFF2-40B4-BE49-F238E27FC236}">
                  <a16:creationId xmlns:a16="http://schemas.microsoft.com/office/drawing/2014/main" id="{0C3F16A5-7B7B-434A-A7A9-6401C84578CA}"/>
                </a:ext>
              </a:extLst>
            </p:cNvPr>
            <p:cNvCxnSpPr>
              <a:cxnSpLocks/>
              <a:stCxn id="11" idx="1"/>
              <a:endCxn id="11" idx="7"/>
            </p:cNvCxnSpPr>
            <p:nvPr/>
          </p:nvCxnSpPr>
          <p:spPr>
            <a:xfrm rot="5400000" flipH="1" flipV="1">
              <a:off x="10468179" y="2304090"/>
              <a:ext cx="12700" cy="292157"/>
            </a:xfrm>
            <a:prstGeom prst="curvedConnector3">
              <a:avLst>
                <a:gd name="adj1" fmla="val 2244591"/>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Connecteur : en arc 47">
              <a:extLst>
                <a:ext uri="{FF2B5EF4-FFF2-40B4-BE49-F238E27FC236}">
                  <a16:creationId xmlns:a16="http://schemas.microsoft.com/office/drawing/2014/main" id="{F89EC71D-4988-4617-BFF0-01CAA7048549}"/>
                </a:ext>
              </a:extLst>
            </p:cNvPr>
            <p:cNvCxnSpPr>
              <a:cxnSpLocks/>
              <a:stCxn id="11" idx="3"/>
              <a:endCxn id="11" idx="5"/>
            </p:cNvCxnSpPr>
            <p:nvPr/>
          </p:nvCxnSpPr>
          <p:spPr>
            <a:xfrm rot="16200000" flipH="1">
              <a:off x="10468179" y="2576719"/>
              <a:ext cx="12700" cy="292157"/>
            </a:xfrm>
            <a:prstGeom prst="curvedConnector3">
              <a:avLst>
                <a:gd name="adj1" fmla="val 2244591"/>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51" name="ZoneTexte 50">
              <a:extLst>
                <a:ext uri="{FF2B5EF4-FFF2-40B4-BE49-F238E27FC236}">
                  <a16:creationId xmlns:a16="http://schemas.microsoft.com/office/drawing/2014/main" id="{8072F0E9-2E55-44F6-B5B5-A3E209A92AD2}"/>
                </a:ext>
              </a:extLst>
            </p:cNvPr>
            <p:cNvSpPr txBox="1"/>
            <p:nvPr/>
          </p:nvSpPr>
          <p:spPr>
            <a:xfrm>
              <a:off x="8967884" y="2241114"/>
              <a:ext cx="284480" cy="369332"/>
            </a:xfrm>
            <a:prstGeom prst="rect">
              <a:avLst/>
            </a:prstGeom>
            <a:noFill/>
          </p:spPr>
          <p:txBody>
            <a:bodyPr wrap="square" rtlCol="0">
              <a:spAutoFit/>
            </a:bodyPr>
            <a:lstStyle/>
            <a:p>
              <a:r>
                <a:rPr lang="en-US" sz="2400" dirty="0">
                  <a:solidFill>
                    <a:srgbClr val="0070C0"/>
                  </a:solidFill>
                </a:rPr>
                <a:t>A</a:t>
              </a:r>
            </a:p>
          </p:txBody>
        </p:sp>
        <p:sp>
          <p:nvSpPr>
            <p:cNvPr id="52" name="ZoneTexte 51">
              <a:extLst>
                <a:ext uri="{FF2B5EF4-FFF2-40B4-BE49-F238E27FC236}">
                  <a16:creationId xmlns:a16="http://schemas.microsoft.com/office/drawing/2014/main" id="{17AF323D-9C8D-4286-982C-B3FD4E4C82C8}"/>
                </a:ext>
              </a:extLst>
            </p:cNvPr>
            <p:cNvSpPr txBox="1"/>
            <p:nvPr/>
          </p:nvSpPr>
          <p:spPr>
            <a:xfrm>
              <a:off x="9866126" y="2241114"/>
              <a:ext cx="284480" cy="369332"/>
            </a:xfrm>
            <a:prstGeom prst="rect">
              <a:avLst/>
            </a:prstGeom>
            <a:noFill/>
          </p:spPr>
          <p:txBody>
            <a:bodyPr wrap="square" rtlCol="0">
              <a:spAutoFit/>
            </a:bodyPr>
            <a:lstStyle/>
            <a:p>
              <a:r>
                <a:rPr lang="en-US" sz="2400" dirty="0">
                  <a:solidFill>
                    <a:srgbClr val="C00000"/>
                  </a:solidFill>
                </a:rPr>
                <a:t>B</a:t>
              </a:r>
            </a:p>
          </p:txBody>
        </p:sp>
        <p:sp>
          <p:nvSpPr>
            <p:cNvPr id="53" name="ZoneTexte 52">
              <a:extLst>
                <a:ext uri="{FF2B5EF4-FFF2-40B4-BE49-F238E27FC236}">
                  <a16:creationId xmlns:a16="http://schemas.microsoft.com/office/drawing/2014/main" id="{2813C81C-3CBB-4781-A7C7-2F8FDA46E2E0}"/>
                </a:ext>
              </a:extLst>
            </p:cNvPr>
            <p:cNvSpPr txBox="1"/>
            <p:nvPr/>
          </p:nvSpPr>
          <p:spPr>
            <a:xfrm>
              <a:off x="10325059" y="1867870"/>
              <a:ext cx="284480" cy="369332"/>
            </a:xfrm>
            <a:prstGeom prst="rect">
              <a:avLst/>
            </a:prstGeom>
            <a:noFill/>
          </p:spPr>
          <p:txBody>
            <a:bodyPr wrap="square" rtlCol="0">
              <a:spAutoFit/>
            </a:bodyPr>
            <a:lstStyle/>
            <a:p>
              <a:r>
                <a:rPr lang="en-US" sz="2400" dirty="0">
                  <a:solidFill>
                    <a:srgbClr val="0070C0"/>
                  </a:solidFill>
                </a:rPr>
                <a:t>A</a:t>
              </a:r>
            </a:p>
          </p:txBody>
        </p:sp>
        <p:sp>
          <p:nvSpPr>
            <p:cNvPr id="54" name="ZoneTexte 53">
              <a:extLst>
                <a:ext uri="{FF2B5EF4-FFF2-40B4-BE49-F238E27FC236}">
                  <a16:creationId xmlns:a16="http://schemas.microsoft.com/office/drawing/2014/main" id="{A260E205-9DFB-47E5-BB7B-6863C3A93257}"/>
                </a:ext>
              </a:extLst>
            </p:cNvPr>
            <p:cNvSpPr txBox="1"/>
            <p:nvPr/>
          </p:nvSpPr>
          <p:spPr>
            <a:xfrm>
              <a:off x="10325059" y="2965948"/>
              <a:ext cx="284480" cy="369332"/>
            </a:xfrm>
            <a:prstGeom prst="rect">
              <a:avLst/>
            </a:prstGeom>
            <a:noFill/>
          </p:spPr>
          <p:txBody>
            <a:bodyPr wrap="square" rtlCol="0">
              <a:spAutoFit/>
            </a:bodyPr>
            <a:lstStyle/>
            <a:p>
              <a:r>
                <a:rPr lang="en-US" sz="2400" dirty="0">
                  <a:solidFill>
                    <a:srgbClr val="C00000"/>
                  </a:solidFill>
                </a:rPr>
                <a:t>B</a:t>
              </a:r>
            </a:p>
          </p:txBody>
        </p:sp>
        <p:sp>
          <p:nvSpPr>
            <p:cNvPr id="11" name="Ellipse 10">
              <a:extLst>
                <a:ext uri="{FF2B5EF4-FFF2-40B4-BE49-F238E27FC236}">
                  <a16:creationId xmlns:a16="http://schemas.microsoft.com/office/drawing/2014/main" id="{6643C1E3-F683-4498-A128-31E95E5CE4E3}"/>
                </a:ext>
              </a:extLst>
            </p:cNvPr>
            <p:cNvSpPr/>
            <p:nvPr/>
          </p:nvSpPr>
          <p:spPr>
            <a:xfrm>
              <a:off x="10261593" y="2393705"/>
              <a:ext cx="413173" cy="385556"/>
            </a:xfrm>
            <a:prstGeom prst="ellipse">
              <a:avLst/>
            </a:prstGeom>
            <a:solidFill>
              <a:schemeClr val="bg1">
                <a:lumMod val="95000"/>
              </a:schemeClr>
            </a:solidFill>
            <a:ln w="19050"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ZoneTexte 11">
              <a:extLst>
                <a:ext uri="{FF2B5EF4-FFF2-40B4-BE49-F238E27FC236}">
                  <a16:creationId xmlns:a16="http://schemas.microsoft.com/office/drawing/2014/main" id="{BFC103A0-543D-43F9-8E84-A9301A7F18C5}"/>
                </a:ext>
              </a:extLst>
            </p:cNvPr>
            <p:cNvSpPr txBox="1"/>
            <p:nvPr/>
          </p:nvSpPr>
          <p:spPr>
            <a:xfrm>
              <a:off x="10290969" y="2416589"/>
              <a:ext cx="413173" cy="369332"/>
            </a:xfrm>
            <a:prstGeom prst="rect">
              <a:avLst/>
            </a:prstGeom>
            <a:noFill/>
          </p:spPr>
          <p:txBody>
            <a:bodyPr wrap="square" rtlCol="0">
              <a:spAutoFit/>
            </a:bodyPr>
            <a:lstStyle/>
            <a:p>
              <a:r>
                <a:rPr lang="en-US" sz="2400" dirty="0"/>
                <a:t>S3</a:t>
              </a:r>
            </a:p>
          </p:txBody>
        </p:sp>
      </p:grpSp>
      <p:sp>
        <p:nvSpPr>
          <p:cNvPr id="3" name="Espace réservé du contenu 2">
            <a:extLst>
              <a:ext uri="{FF2B5EF4-FFF2-40B4-BE49-F238E27FC236}">
                <a16:creationId xmlns:a16="http://schemas.microsoft.com/office/drawing/2014/main" id="{5A22F2B9-C3D2-45CB-9153-1B1EB73D9490}"/>
              </a:ext>
            </a:extLst>
          </p:cNvPr>
          <p:cNvSpPr>
            <a:spLocks noGrp="1"/>
          </p:cNvSpPr>
          <p:nvPr>
            <p:ph idx="1"/>
          </p:nvPr>
        </p:nvSpPr>
        <p:spPr/>
        <p:txBody>
          <a:bodyPr/>
          <a:lstStyle/>
          <a:p>
            <a:pPr marL="0" indent="0">
              <a:buNone/>
            </a:pPr>
            <a:r>
              <a:rPr lang="en-US" dirty="0"/>
              <a:t>Ghost variable can also model </a:t>
            </a:r>
            <a:r>
              <a:rPr lang="en-US" dirty="0" err="1"/>
              <a:t>interprocedural</a:t>
            </a:r>
            <a:r>
              <a:rPr lang="en-US" dirty="0"/>
              <a:t> control flow.</a:t>
            </a:r>
          </a:p>
          <a:p>
            <a:pPr marL="0" indent="0">
              <a:buNone/>
            </a:pPr>
            <a:r>
              <a:rPr lang="en-US" dirty="0"/>
              <a:t>More generally, expected control flow can be expressed as an automaton.</a:t>
            </a:r>
          </a:p>
          <a:p>
            <a:pPr marL="0" indent="0">
              <a:buNone/>
            </a:pPr>
            <a:r>
              <a:rPr lang="en-US" dirty="0"/>
              <a:t>An invariant can link the ghost and regular states.</a:t>
            </a:r>
          </a:p>
        </p:txBody>
      </p:sp>
    </p:spTree>
    <p:extLst>
      <p:ext uri="{BB962C8B-B14F-4D97-AF65-F5344CB8AC3E}">
        <p14:creationId xmlns:p14="http://schemas.microsoft.com/office/powerpoint/2010/main" val="1309643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xit" presetSubtype="0" fill="hold" nodeType="withEffect">
                                  <p:stCondLst>
                                    <p:cond delay="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nodeType="withEffect">
                                  <p:stCondLst>
                                    <p:cond delay="0"/>
                                  </p:stCondLst>
                                  <p:childTnLst>
                                    <p:set>
                                      <p:cBhvr>
                                        <p:cTn id="22" dur="1" fill="hold">
                                          <p:stCondLst>
                                            <p:cond delay="0"/>
                                          </p:stCondLst>
                                        </p:cTn>
                                        <p:tgtEl>
                                          <p:spTgt spid="5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8E85B825-1446-4075-A18D-370983C02710}"/>
              </a:ext>
            </a:extLst>
          </p:cNvPr>
          <p:cNvSpPr>
            <a:spLocks noGrp="1"/>
          </p:cNvSpPr>
          <p:nvPr>
            <p:ph type="title"/>
          </p:nvPr>
        </p:nvSpPr>
        <p:spPr/>
        <p:txBody>
          <a:bodyPr/>
          <a:lstStyle/>
          <a:p>
            <a:r>
              <a:rPr lang="en-US" dirty="0"/>
              <a:t>Models of Data Structures</a:t>
            </a:r>
          </a:p>
        </p:txBody>
      </p:sp>
      <p:sp>
        <p:nvSpPr>
          <p:cNvPr id="6" name="Espace réservé du contenu 5">
            <a:extLst>
              <a:ext uri="{FF2B5EF4-FFF2-40B4-BE49-F238E27FC236}">
                <a16:creationId xmlns:a16="http://schemas.microsoft.com/office/drawing/2014/main" id="{745A53D8-464B-4BFC-ABE7-BA7E638E4259}"/>
              </a:ext>
            </a:extLst>
          </p:cNvPr>
          <p:cNvSpPr>
            <a:spLocks noGrp="1"/>
          </p:cNvSpPr>
          <p:nvPr>
            <p:ph idx="1"/>
          </p:nvPr>
        </p:nvSpPr>
        <p:spPr>
          <a:xfrm>
            <a:off x="838200" y="1825625"/>
            <a:ext cx="10515600" cy="4351338"/>
          </a:xfrm>
        </p:spPr>
        <p:txBody>
          <a:bodyPr/>
          <a:lstStyle/>
          <a:p>
            <a:pPr marL="0" indent="0">
              <a:buNone/>
            </a:pPr>
            <a:r>
              <a:rPr lang="en-US" dirty="0"/>
              <a:t>A model is an alternative view of a data structure.</a:t>
            </a:r>
          </a:p>
          <a:p>
            <a:pPr marL="0" indent="0">
              <a:buNone/>
            </a:pPr>
            <a:r>
              <a:rPr lang="en-US" dirty="0"/>
              <a:t>They are typically simpler and less efficient.</a:t>
            </a:r>
          </a:p>
          <a:p>
            <a:pPr marL="0" indent="0">
              <a:buNone/>
            </a:pPr>
            <a:r>
              <a:rPr lang="en-US" dirty="0"/>
              <a:t>They can be stored in global variables or computed through a function.</a:t>
            </a:r>
          </a:p>
        </p:txBody>
      </p:sp>
      <p:sp>
        <p:nvSpPr>
          <p:cNvPr id="4" name="Espace réservé du numéro de diapositive 3">
            <a:extLst>
              <a:ext uri="{FF2B5EF4-FFF2-40B4-BE49-F238E27FC236}">
                <a16:creationId xmlns:a16="http://schemas.microsoft.com/office/drawing/2014/main" id="{18548CA0-F6A0-434B-B2E0-71CB2B44F805}"/>
              </a:ext>
            </a:extLst>
          </p:cNvPr>
          <p:cNvSpPr>
            <a:spLocks noGrp="1"/>
          </p:cNvSpPr>
          <p:nvPr>
            <p:ph type="sldNum" sz="quarter" idx="12"/>
          </p:nvPr>
        </p:nvSpPr>
        <p:spPr/>
        <p:txBody>
          <a:bodyPr/>
          <a:lstStyle/>
          <a:p>
            <a:fld id="{C9355402-0690-4A79-A082-001A68712055}" type="slidenum">
              <a:rPr lang="fr-FR" smtClean="0"/>
              <a:pPr/>
              <a:t>28</a:t>
            </a:fld>
            <a:endParaRPr lang="fr-FR" dirty="0"/>
          </a:p>
        </p:txBody>
      </p:sp>
      <p:graphicFrame>
        <p:nvGraphicFramePr>
          <p:cNvPr id="2" name="Tableau 1">
            <a:extLst>
              <a:ext uri="{FF2B5EF4-FFF2-40B4-BE49-F238E27FC236}">
                <a16:creationId xmlns:a16="http://schemas.microsoft.com/office/drawing/2014/main" id="{D5CC3199-C5E2-4CD2-9681-2D48274867A0}"/>
              </a:ext>
            </a:extLst>
          </p:cNvPr>
          <p:cNvGraphicFramePr>
            <a:graphicFrameLocks noGrp="1"/>
          </p:cNvGraphicFramePr>
          <p:nvPr>
            <p:extLst/>
          </p:nvPr>
        </p:nvGraphicFramePr>
        <p:xfrm>
          <a:off x="1216870" y="3777173"/>
          <a:ext cx="4023362" cy="576152"/>
        </p:xfrm>
        <a:graphic>
          <a:graphicData uri="http://schemas.openxmlformats.org/drawingml/2006/table">
            <a:tbl>
              <a:tblPr firstRow="1" bandRow="1">
                <a:tableStyleId>{5940675A-B579-460E-94D1-54222C63F5DA}</a:tableStyleId>
              </a:tblPr>
              <a:tblGrid>
                <a:gridCol w="574766">
                  <a:extLst>
                    <a:ext uri="{9D8B030D-6E8A-4147-A177-3AD203B41FA5}">
                      <a16:colId xmlns:a16="http://schemas.microsoft.com/office/drawing/2014/main" val="2153399177"/>
                    </a:ext>
                  </a:extLst>
                </a:gridCol>
                <a:gridCol w="574766">
                  <a:extLst>
                    <a:ext uri="{9D8B030D-6E8A-4147-A177-3AD203B41FA5}">
                      <a16:colId xmlns:a16="http://schemas.microsoft.com/office/drawing/2014/main" val="2030402228"/>
                    </a:ext>
                  </a:extLst>
                </a:gridCol>
                <a:gridCol w="574766">
                  <a:extLst>
                    <a:ext uri="{9D8B030D-6E8A-4147-A177-3AD203B41FA5}">
                      <a16:colId xmlns:a16="http://schemas.microsoft.com/office/drawing/2014/main" val="3416197210"/>
                    </a:ext>
                  </a:extLst>
                </a:gridCol>
                <a:gridCol w="574766">
                  <a:extLst>
                    <a:ext uri="{9D8B030D-6E8A-4147-A177-3AD203B41FA5}">
                      <a16:colId xmlns:a16="http://schemas.microsoft.com/office/drawing/2014/main" val="283351066"/>
                    </a:ext>
                  </a:extLst>
                </a:gridCol>
                <a:gridCol w="574766">
                  <a:extLst>
                    <a:ext uri="{9D8B030D-6E8A-4147-A177-3AD203B41FA5}">
                      <a16:colId xmlns:a16="http://schemas.microsoft.com/office/drawing/2014/main" val="2456168371"/>
                    </a:ext>
                  </a:extLst>
                </a:gridCol>
                <a:gridCol w="574766">
                  <a:extLst>
                    <a:ext uri="{9D8B030D-6E8A-4147-A177-3AD203B41FA5}">
                      <a16:colId xmlns:a16="http://schemas.microsoft.com/office/drawing/2014/main" val="948200249"/>
                    </a:ext>
                  </a:extLst>
                </a:gridCol>
                <a:gridCol w="574766">
                  <a:extLst>
                    <a:ext uri="{9D8B030D-6E8A-4147-A177-3AD203B41FA5}">
                      <a16:colId xmlns:a16="http://schemas.microsoft.com/office/drawing/2014/main" val="2326970676"/>
                    </a:ext>
                  </a:extLst>
                </a:gridCol>
              </a:tblGrid>
              <a:tr h="57615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927672246"/>
                  </a:ext>
                </a:extLst>
              </a:tr>
            </a:tbl>
          </a:graphicData>
        </a:graphic>
      </p:graphicFrame>
      <p:graphicFrame>
        <p:nvGraphicFramePr>
          <p:cNvPr id="7" name="Tableau 6">
            <a:extLst>
              <a:ext uri="{FF2B5EF4-FFF2-40B4-BE49-F238E27FC236}">
                <a16:creationId xmlns:a16="http://schemas.microsoft.com/office/drawing/2014/main" id="{0FA3E920-0EC0-45AC-9234-2B9DD0FB93AD}"/>
              </a:ext>
            </a:extLst>
          </p:cNvPr>
          <p:cNvGraphicFramePr>
            <a:graphicFrameLocks noGrp="1"/>
          </p:cNvGraphicFramePr>
          <p:nvPr>
            <p:extLst/>
          </p:nvPr>
        </p:nvGraphicFramePr>
        <p:xfrm>
          <a:off x="6605952" y="3777173"/>
          <a:ext cx="4023362" cy="576152"/>
        </p:xfrm>
        <a:graphic>
          <a:graphicData uri="http://schemas.openxmlformats.org/drawingml/2006/table">
            <a:tbl>
              <a:tblPr firstRow="1" bandRow="1">
                <a:tableStyleId>{5940675A-B579-460E-94D1-54222C63F5DA}</a:tableStyleId>
              </a:tblPr>
              <a:tblGrid>
                <a:gridCol w="574766">
                  <a:extLst>
                    <a:ext uri="{9D8B030D-6E8A-4147-A177-3AD203B41FA5}">
                      <a16:colId xmlns:a16="http://schemas.microsoft.com/office/drawing/2014/main" val="2153399177"/>
                    </a:ext>
                  </a:extLst>
                </a:gridCol>
                <a:gridCol w="574766">
                  <a:extLst>
                    <a:ext uri="{9D8B030D-6E8A-4147-A177-3AD203B41FA5}">
                      <a16:colId xmlns:a16="http://schemas.microsoft.com/office/drawing/2014/main" val="2030402228"/>
                    </a:ext>
                  </a:extLst>
                </a:gridCol>
                <a:gridCol w="574766">
                  <a:extLst>
                    <a:ext uri="{9D8B030D-6E8A-4147-A177-3AD203B41FA5}">
                      <a16:colId xmlns:a16="http://schemas.microsoft.com/office/drawing/2014/main" val="3416197210"/>
                    </a:ext>
                  </a:extLst>
                </a:gridCol>
                <a:gridCol w="574766">
                  <a:extLst>
                    <a:ext uri="{9D8B030D-6E8A-4147-A177-3AD203B41FA5}">
                      <a16:colId xmlns:a16="http://schemas.microsoft.com/office/drawing/2014/main" val="283351066"/>
                    </a:ext>
                  </a:extLst>
                </a:gridCol>
                <a:gridCol w="574766">
                  <a:extLst>
                    <a:ext uri="{9D8B030D-6E8A-4147-A177-3AD203B41FA5}">
                      <a16:colId xmlns:a16="http://schemas.microsoft.com/office/drawing/2014/main" val="2456168371"/>
                    </a:ext>
                  </a:extLst>
                </a:gridCol>
                <a:gridCol w="574766">
                  <a:extLst>
                    <a:ext uri="{9D8B030D-6E8A-4147-A177-3AD203B41FA5}">
                      <a16:colId xmlns:a16="http://schemas.microsoft.com/office/drawing/2014/main" val="948200249"/>
                    </a:ext>
                  </a:extLst>
                </a:gridCol>
                <a:gridCol w="574766">
                  <a:extLst>
                    <a:ext uri="{9D8B030D-6E8A-4147-A177-3AD203B41FA5}">
                      <a16:colId xmlns:a16="http://schemas.microsoft.com/office/drawing/2014/main" val="2326970676"/>
                    </a:ext>
                  </a:extLst>
                </a:gridCol>
              </a:tblGrid>
              <a:tr h="57615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2060"/>
                    </a:solidFill>
                  </a:tcPr>
                </a:tc>
                <a:extLst>
                  <a:ext uri="{0D108BD9-81ED-4DB2-BD59-A6C34878D82A}">
                    <a16:rowId xmlns:a16="http://schemas.microsoft.com/office/drawing/2014/main" val="2927672246"/>
                  </a:ext>
                </a:extLst>
              </a:tr>
            </a:tbl>
          </a:graphicData>
        </a:graphic>
      </p:graphicFrame>
      <p:graphicFrame>
        <p:nvGraphicFramePr>
          <p:cNvPr id="8" name="Tableau 7">
            <a:extLst>
              <a:ext uri="{FF2B5EF4-FFF2-40B4-BE49-F238E27FC236}">
                <a16:creationId xmlns:a16="http://schemas.microsoft.com/office/drawing/2014/main" id="{F22D1C3A-EEDA-4125-A64F-A092A61057CE}"/>
              </a:ext>
            </a:extLst>
          </p:cNvPr>
          <p:cNvGraphicFramePr>
            <a:graphicFrameLocks noGrp="1"/>
          </p:cNvGraphicFramePr>
          <p:nvPr>
            <p:extLst/>
          </p:nvPr>
        </p:nvGraphicFramePr>
        <p:xfrm>
          <a:off x="1207084" y="5261322"/>
          <a:ext cx="4023362" cy="576152"/>
        </p:xfrm>
        <a:graphic>
          <a:graphicData uri="http://schemas.openxmlformats.org/drawingml/2006/table">
            <a:tbl>
              <a:tblPr firstRow="1" bandRow="1">
                <a:tableStyleId>{5940675A-B579-460E-94D1-54222C63F5DA}</a:tableStyleId>
              </a:tblPr>
              <a:tblGrid>
                <a:gridCol w="574766">
                  <a:extLst>
                    <a:ext uri="{9D8B030D-6E8A-4147-A177-3AD203B41FA5}">
                      <a16:colId xmlns:a16="http://schemas.microsoft.com/office/drawing/2014/main" val="2153399177"/>
                    </a:ext>
                  </a:extLst>
                </a:gridCol>
                <a:gridCol w="574766">
                  <a:extLst>
                    <a:ext uri="{9D8B030D-6E8A-4147-A177-3AD203B41FA5}">
                      <a16:colId xmlns:a16="http://schemas.microsoft.com/office/drawing/2014/main" val="2030402228"/>
                    </a:ext>
                  </a:extLst>
                </a:gridCol>
                <a:gridCol w="574766">
                  <a:extLst>
                    <a:ext uri="{9D8B030D-6E8A-4147-A177-3AD203B41FA5}">
                      <a16:colId xmlns:a16="http://schemas.microsoft.com/office/drawing/2014/main" val="3416197210"/>
                    </a:ext>
                  </a:extLst>
                </a:gridCol>
                <a:gridCol w="574766">
                  <a:extLst>
                    <a:ext uri="{9D8B030D-6E8A-4147-A177-3AD203B41FA5}">
                      <a16:colId xmlns:a16="http://schemas.microsoft.com/office/drawing/2014/main" val="283351066"/>
                    </a:ext>
                  </a:extLst>
                </a:gridCol>
                <a:gridCol w="574766">
                  <a:extLst>
                    <a:ext uri="{9D8B030D-6E8A-4147-A177-3AD203B41FA5}">
                      <a16:colId xmlns:a16="http://schemas.microsoft.com/office/drawing/2014/main" val="2456168371"/>
                    </a:ext>
                  </a:extLst>
                </a:gridCol>
                <a:gridCol w="574766">
                  <a:extLst>
                    <a:ext uri="{9D8B030D-6E8A-4147-A177-3AD203B41FA5}">
                      <a16:colId xmlns:a16="http://schemas.microsoft.com/office/drawing/2014/main" val="948200249"/>
                    </a:ext>
                  </a:extLst>
                </a:gridCol>
                <a:gridCol w="574766">
                  <a:extLst>
                    <a:ext uri="{9D8B030D-6E8A-4147-A177-3AD203B41FA5}">
                      <a16:colId xmlns:a16="http://schemas.microsoft.com/office/drawing/2014/main" val="2326970676"/>
                    </a:ext>
                  </a:extLst>
                </a:gridCol>
              </a:tblGrid>
              <a:tr h="57615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2927672246"/>
                  </a:ext>
                </a:extLst>
              </a:tr>
            </a:tbl>
          </a:graphicData>
        </a:graphic>
      </p:graphicFrame>
      <p:graphicFrame>
        <p:nvGraphicFramePr>
          <p:cNvPr id="9" name="Tableau 8">
            <a:extLst>
              <a:ext uri="{FF2B5EF4-FFF2-40B4-BE49-F238E27FC236}">
                <a16:creationId xmlns:a16="http://schemas.microsoft.com/office/drawing/2014/main" id="{C75B007B-4C1E-4911-82A1-F23EFDF190CD}"/>
              </a:ext>
            </a:extLst>
          </p:cNvPr>
          <p:cNvGraphicFramePr>
            <a:graphicFrameLocks noGrp="1"/>
          </p:cNvGraphicFramePr>
          <p:nvPr>
            <p:extLst/>
          </p:nvPr>
        </p:nvGraphicFramePr>
        <p:xfrm>
          <a:off x="6605952" y="5261322"/>
          <a:ext cx="4023362" cy="576152"/>
        </p:xfrm>
        <a:graphic>
          <a:graphicData uri="http://schemas.openxmlformats.org/drawingml/2006/table">
            <a:tbl>
              <a:tblPr firstRow="1" bandRow="1">
                <a:tableStyleId>{5940675A-B579-460E-94D1-54222C63F5DA}</a:tableStyleId>
              </a:tblPr>
              <a:tblGrid>
                <a:gridCol w="574766">
                  <a:extLst>
                    <a:ext uri="{9D8B030D-6E8A-4147-A177-3AD203B41FA5}">
                      <a16:colId xmlns:a16="http://schemas.microsoft.com/office/drawing/2014/main" val="2011639477"/>
                    </a:ext>
                  </a:extLst>
                </a:gridCol>
                <a:gridCol w="574766">
                  <a:extLst>
                    <a:ext uri="{9D8B030D-6E8A-4147-A177-3AD203B41FA5}">
                      <a16:colId xmlns:a16="http://schemas.microsoft.com/office/drawing/2014/main" val="2153399177"/>
                    </a:ext>
                  </a:extLst>
                </a:gridCol>
                <a:gridCol w="574766">
                  <a:extLst>
                    <a:ext uri="{9D8B030D-6E8A-4147-A177-3AD203B41FA5}">
                      <a16:colId xmlns:a16="http://schemas.microsoft.com/office/drawing/2014/main" val="2030402228"/>
                    </a:ext>
                  </a:extLst>
                </a:gridCol>
                <a:gridCol w="574766">
                  <a:extLst>
                    <a:ext uri="{9D8B030D-6E8A-4147-A177-3AD203B41FA5}">
                      <a16:colId xmlns:a16="http://schemas.microsoft.com/office/drawing/2014/main" val="3416197210"/>
                    </a:ext>
                  </a:extLst>
                </a:gridCol>
                <a:gridCol w="574766">
                  <a:extLst>
                    <a:ext uri="{9D8B030D-6E8A-4147-A177-3AD203B41FA5}">
                      <a16:colId xmlns:a16="http://schemas.microsoft.com/office/drawing/2014/main" val="283351066"/>
                    </a:ext>
                  </a:extLst>
                </a:gridCol>
                <a:gridCol w="574766">
                  <a:extLst>
                    <a:ext uri="{9D8B030D-6E8A-4147-A177-3AD203B41FA5}">
                      <a16:colId xmlns:a16="http://schemas.microsoft.com/office/drawing/2014/main" val="2456168371"/>
                    </a:ext>
                  </a:extLst>
                </a:gridCol>
                <a:gridCol w="574766">
                  <a:extLst>
                    <a:ext uri="{9D8B030D-6E8A-4147-A177-3AD203B41FA5}">
                      <a16:colId xmlns:a16="http://schemas.microsoft.com/office/drawing/2014/main" val="948200249"/>
                    </a:ext>
                  </a:extLst>
                </a:gridCol>
              </a:tblGrid>
              <a:tr h="576152">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0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92D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5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B0F0"/>
                    </a:solidFill>
                  </a:tcPr>
                </a:tc>
                <a:tc>
                  <a:txBody>
                    <a:bodyPr/>
                    <a:lstStyle/>
                    <a:p>
                      <a:endParaRPr lang="en-US" dirty="0"/>
                    </a:p>
                  </a:txBody>
                  <a:tcPr>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2927672246"/>
                  </a:ext>
                </a:extLst>
              </a:tr>
            </a:tbl>
          </a:graphicData>
        </a:graphic>
      </p:graphicFrame>
      <p:sp>
        <p:nvSpPr>
          <p:cNvPr id="10" name="Flèche : bas 9">
            <a:extLst>
              <a:ext uri="{FF2B5EF4-FFF2-40B4-BE49-F238E27FC236}">
                <a16:creationId xmlns:a16="http://schemas.microsoft.com/office/drawing/2014/main" id="{3DC05FCE-7DF1-4C3A-B362-C7FBB08F669C}"/>
              </a:ext>
            </a:extLst>
          </p:cNvPr>
          <p:cNvSpPr/>
          <p:nvPr/>
        </p:nvSpPr>
        <p:spPr>
          <a:xfrm>
            <a:off x="1861229" y="4685792"/>
            <a:ext cx="400930" cy="41954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Flèche : bas 10">
            <a:extLst>
              <a:ext uri="{FF2B5EF4-FFF2-40B4-BE49-F238E27FC236}">
                <a16:creationId xmlns:a16="http://schemas.microsoft.com/office/drawing/2014/main" id="{7B529C95-2627-4144-BDC2-DDFCB3FAA2C4}"/>
              </a:ext>
            </a:extLst>
          </p:cNvPr>
          <p:cNvSpPr/>
          <p:nvPr/>
        </p:nvSpPr>
        <p:spPr>
          <a:xfrm rot="16200000">
            <a:off x="7645079" y="5307872"/>
            <a:ext cx="271033" cy="478282"/>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Flèche : bas 11">
            <a:extLst>
              <a:ext uri="{FF2B5EF4-FFF2-40B4-BE49-F238E27FC236}">
                <a16:creationId xmlns:a16="http://schemas.microsoft.com/office/drawing/2014/main" id="{19C1AE16-85A7-4B04-80FD-8DCEB580370E}"/>
              </a:ext>
            </a:extLst>
          </p:cNvPr>
          <p:cNvSpPr/>
          <p:nvPr/>
        </p:nvSpPr>
        <p:spPr>
          <a:xfrm rot="16200000">
            <a:off x="8234604" y="5315661"/>
            <a:ext cx="271035" cy="478282"/>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Flèche : bas 12">
            <a:extLst>
              <a:ext uri="{FF2B5EF4-FFF2-40B4-BE49-F238E27FC236}">
                <a16:creationId xmlns:a16="http://schemas.microsoft.com/office/drawing/2014/main" id="{62E10AF2-4EE6-47E5-9C60-418B3FE71030}"/>
              </a:ext>
            </a:extLst>
          </p:cNvPr>
          <p:cNvSpPr/>
          <p:nvPr/>
        </p:nvSpPr>
        <p:spPr>
          <a:xfrm rot="16200000">
            <a:off x="8824131" y="5307872"/>
            <a:ext cx="271033" cy="478282"/>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Flèche : bas 13">
            <a:extLst>
              <a:ext uri="{FF2B5EF4-FFF2-40B4-BE49-F238E27FC236}">
                <a16:creationId xmlns:a16="http://schemas.microsoft.com/office/drawing/2014/main" id="{D8320F80-1CCC-47C8-9C47-D11C3F2F402D}"/>
              </a:ext>
            </a:extLst>
          </p:cNvPr>
          <p:cNvSpPr/>
          <p:nvPr/>
        </p:nvSpPr>
        <p:spPr>
          <a:xfrm rot="16200000">
            <a:off x="9413657" y="5315661"/>
            <a:ext cx="271033" cy="478282"/>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 name="Flèche : bas 14">
            <a:extLst>
              <a:ext uri="{FF2B5EF4-FFF2-40B4-BE49-F238E27FC236}">
                <a16:creationId xmlns:a16="http://schemas.microsoft.com/office/drawing/2014/main" id="{887191C8-C68B-4519-B547-985831F0F7C4}"/>
              </a:ext>
            </a:extLst>
          </p:cNvPr>
          <p:cNvSpPr/>
          <p:nvPr/>
        </p:nvSpPr>
        <p:spPr>
          <a:xfrm rot="16200000">
            <a:off x="10003181" y="5315663"/>
            <a:ext cx="271033" cy="478279"/>
          </a:xfrm>
          <a:prstGeom prst="downArrow">
            <a:avLst/>
          </a:prstGeom>
          <a:solidFill>
            <a:schemeClr val="tx1">
              <a:lumMod val="75000"/>
              <a:lumOff val="25000"/>
            </a:schemeClr>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 name="Flèche : bas 15">
            <a:extLst>
              <a:ext uri="{FF2B5EF4-FFF2-40B4-BE49-F238E27FC236}">
                <a16:creationId xmlns:a16="http://schemas.microsoft.com/office/drawing/2014/main" id="{4134C9B0-17AB-4148-8A4C-9891BC7B29F3}"/>
              </a:ext>
            </a:extLst>
          </p:cNvPr>
          <p:cNvSpPr/>
          <p:nvPr/>
        </p:nvSpPr>
        <p:spPr>
          <a:xfrm>
            <a:off x="2456777" y="3226059"/>
            <a:ext cx="400930" cy="419543"/>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7" name="ZoneTexte 16">
            <a:extLst>
              <a:ext uri="{FF2B5EF4-FFF2-40B4-BE49-F238E27FC236}">
                <a16:creationId xmlns:a16="http://schemas.microsoft.com/office/drawing/2014/main" id="{06653C14-1496-4F8E-9974-0A5088D26711}"/>
              </a:ext>
            </a:extLst>
          </p:cNvPr>
          <p:cNvSpPr txBox="1"/>
          <p:nvPr/>
        </p:nvSpPr>
        <p:spPr>
          <a:xfrm>
            <a:off x="190987" y="3090945"/>
            <a:ext cx="2146212" cy="523220"/>
          </a:xfrm>
          <a:prstGeom prst="rect">
            <a:avLst/>
          </a:prstGeom>
          <a:noFill/>
        </p:spPr>
        <p:txBody>
          <a:bodyPr wrap="square" rtlCol="0">
            <a:spAutoFit/>
          </a:bodyPr>
          <a:lstStyle/>
          <a:p>
            <a:pPr algn="ctr"/>
            <a:r>
              <a:rPr lang="en-US" sz="2800" dirty="0"/>
              <a:t>A ring buffer</a:t>
            </a:r>
          </a:p>
        </p:txBody>
      </p:sp>
      <p:sp>
        <p:nvSpPr>
          <p:cNvPr id="18" name="ZoneTexte 17">
            <a:extLst>
              <a:ext uri="{FF2B5EF4-FFF2-40B4-BE49-F238E27FC236}">
                <a16:creationId xmlns:a16="http://schemas.microsoft.com/office/drawing/2014/main" id="{A226E315-DEE1-443C-B5AA-CB4A61702B40}"/>
              </a:ext>
            </a:extLst>
          </p:cNvPr>
          <p:cNvSpPr txBox="1"/>
          <p:nvPr/>
        </p:nvSpPr>
        <p:spPr>
          <a:xfrm>
            <a:off x="5745384" y="3096533"/>
            <a:ext cx="2975122" cy="523220"/>
          </a:xfrm>
          <a:prstGeom prst="rect">
            <a:avLst/>
          </a:prstGeom>
          <a:noFill/>
        </p:spPr>
        <p:txBody>
          <a:bodyPr wrap="square" rtlCol="0">
            <a:spAutoFit/>
          </a:bodyPr>
          <a:lstStyle/>
          <a:p>
            <a:pPr algn="ctr"/>
            <a:r>
              <a:rPr lang="en-US" sz="2800" dirty="0"/>
              <a:t>Its model : an array</a:t>
            </a:r>
          </a:p>
        </p:txBody>
      </p:sp>
      <p:graphicFrame>
        <p:nvGraphicFramePr>
          <p:cNvPr id="19" name="Tableau 18">
            <a:extLst>
              <a:ext uri="{FF2B5EF4-FFF2-40B4-BE49-F238E27FC236}">
                <a16:creationId xmlns:a16="http://schemas.microsoft.com/office/drawing/2014/main" id="{87963037-26C3-4DEE-999E-E8AE7C788794}"/>
              </a:ext>
            </a:extLst>
          </p:cNvPr>
          <p:cNvGraphicFramePr>
            <a:graphicFrameLocks noGrp="1"/>
          </p:cNvGraphicFramePr>
          <p:nvPr>
            <p:extLst/>
          </p:nvPr>
        </p:nvGraphicFramePr>
        <p:xfrm>
          <a:off x="838200" y="4006450"/>
          <a:ext cx="10515600" cy="1614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latin typeface="Courier New" pitchFamily="49" charset="0"/>
                        </a:rPr>
                        <a:t>Buffer_Content</a:t>
                      </a:r>
                      <a:r>
                        <a:rPr lang="es-ES" sz="2000" b="0" i="0" baseline="0" dirty="0">
                          <a:solidFill>
                            <a:schemeClr val="tx1"/>
                          </a:solidFill>
                          <a:latin typeface="Courier New" pitchFamily="49" charset="0"/>
                        </a:rPr>
                        <a:t> : </a:t>
                      </a:r>
                      <a:r>
                        <a:rPr lang="es-ES" sz="2000" b="0" i="0" baseline="0" dirty="0" err="1">
                          <a:solidFill>
                            <a:schemeClr val="tx1"/>
                          </a:solidFill>
                          <a:latin typeface="Courier New" pitchFamily="49" charset="0"/>
                        </a:rPr>
                        <a:t>Nat_Array</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latin typeface="Courier New" pitchFamily="49" charset="0"/>
                        </a:rPr>
                        <a:t>Buffer_Top</a:t>
                      </a:r>
                      <a:r>
                        <a:rPr lang="es-ES" sz="2000" b="0" i="0" baseline="0" dirty="0">
                          <a:solidFill>
                            <a:schemeClr val="tx1"/>
                          </a:solidFill>
                          <a:latin typeface="Courier New" pitchFamily="49" charset="0"/>
                        </a:rPr>
                        <a:t>     : Natural;</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err="1">
                          <a:solidFill>
                            <a:schemeClr val="tx1"/>
                          </a:solidFill>
                          <a:highlight>
                            <a:srgbClr val="00FFFF"/>
                          </a:highlight>
                          <a:latin typeface="Courier New" pitchFamily="49" charset="0"/>
                        </a:rPr>
                        <a:t>Buffer_Model</a:t>
                      </a:r>
                      <a:r>
                        <a:rPr lang="es-ES" sz="2000" b="0" i="0" baseline="0" dirty="0">
                          <a:solidFill>
                            <a:schemeClr val="tx1"/>
                          </a:solidFill>
                          <a:highlight>
                            <a:srgbClr val="00FFFF"/>
                          </a:highlight>
                          <a:latin typeface="Courier New" pitchFamily="49" charset="0"/>
                        </a:rPr>
                        <a:t>   : </a:t>
                      </a:r>
                      <a:r>
                        <a:rPr lang="es-ES" sz="2000" b="0" i="0" baseline="0" dirty="0" err="1">
                          <a:solidFill>
                            <a:schemeClr val="tx1"/>
                          </a:solidFill>
                          <a:highlight>
                            <a:srgbClr val="00FFFF"/>
                          </a:highlight>
                          <a:latin typeface="Courier New" pitchFamily="49" charset="0"/>
                        </a:rPr>
                        <a:t>Nat_Array</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Enqueue</a:t>
                      </a:r>
                      <a:r>
                        <a:rPr lang="es-ES" sz="2000" b="0" i="0" baseline="0" dirty="0">
                          <a:solidFill>
                            <a:schemeClr val="tx1"/>
                          </a:solidFill>
                          <a:latin typeface="Courier New" pitchFamily="49" charset="0"/>
                        </a:rPr>
                        <a:t> (E : Natural)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highlight>
                            <a:srgbClr val="00FFFF"/>
                          </a:highlight>
                          <a:latin typeface="Courier New" pitchFamily="49" charset="0"/>
                        </a:rPr>
                        <a:t>Buffer_Model</a:t>
                      </a:r>
                      <a:r>
                        <a:rPr lang="es-ES" sz="2000" b="0" i="0" baseline="0" dirty="0">
                          <a:solidFill>
                            <a:schemeClr val="tx1"/>
                          </a:solidFill>
                          <a:latin typeface="Courier New" pitchFamily="49" charset="0"/>
                        </a:rPr>
                        <a:t> = E &amp; </a:t>
                      </a:r>
                      <a:r>
                        <a:rPr lang="es-ES" sz="2000" b="0" i="0" baseline="0" dirty="0" err="1">
                          <a:solidFill>
                            <a:schemeClr val="tx1"/>
                          </a:solidFill>
                          <a:highlight>
                            <a:srgbClr val="00FFFF"/>
                          </a:highlight>
                          <a:latin typeface="Courier New" pitchFamily="49" charset="0"/>
                        </a:rPr>
                        <a:t>Buffer_Model</a:t>
                      </a:r>
                      <a:r>
                        <a:rPr lang="es-ES" sz="2000" b="0" i="0" baseline="0" dirty="0" err="1">
                          <a:solidFill>
                            <a:schemeClr val="tx1"/>
                          </a:solidFill>
                          <a:latin typeface="Courier New" pitchFamily="49" charset="0"/>
                        </a:rPr>
                        <a:t>’Old</a:t>
                      </a:r>
                      <a:r>
                        <a:rPr lang="es-ES" sz="2000" b="0" i="0" baseline="0" dirty="0">
                          <a:solidFill>
                            <a:schemeClr val="tx1"/>
                          </a:solidFill>
                          <a:latin typeface="Courier New" pitchFamily="49" charset="0"/>
                        </a:rPr>
                        <a:t> (1 .. Max – 1);</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graphicFrame>
        <p:nvGraphicFramePr>
          <p:cNvPr id="20" name="Tableau 19">
            <a:extLst>
              <a:ext uri="{FF2B5EF4-FFF2-40B4-BE49-F238E27FC236}">
                <a16:creationId xmlns:a16="http://schemas.microsoft.com/office/drawing/2014/main" id="{0B1883A6-2E20-42FD-9CCB-4119D5CB57F2}"/>
              </a:ext>
            </a:extLst>
          </p:cNvPr>
          <p:cNvGraphicFramePr>
            <a:graphicFrameLocks noGrp="1"/>
          </p:cNvGraphicFramePr>
          <p:nvPr>
            <p:extLst/>
          </p:nvPr>
        </p:nvGraphicFramePr>
        <p:xfrm>
          <a:off x="838200" y="3978374"/>
          <a:ext cx="10515600" cy="1614518"/>
        </p:xfrm>
        <a:graphic>
          <a:graphicData uri="http://schemas.openxmlformats.org/drawingml/2006/table">
            <a:tbl>
              <a:tblPr firstRow="1" bandRow="1">
                <a:tableStyleId>{5C22544A-7EE6-4342-B048-85BDC9FD1C3A}</a:tableStyleId>
              </a:tblPr>
              <a:tblGrid>
                <a:gridCol w="10515600">
                  <a:extLst>
                    <a:ext uri="{9D8B030D-6E8A-4147-A177-3AD203B41FA5}">
                      <a16:colId xmlns:a16="http://schemas.microsoft.com/office/drawing/2014/main" val="20000"/>
                    </a:ext>
                  </a:extLst>
                </a:gridCol>
              </a:tblGrid>
              <a:tr h="23659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type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Buffer_Type</a:t>
                      </a:r>
                      <a:r>
                        <a:rPr lang="es-ES" sz="2000" b="0" i="0" baseline="0" dirty="0">
                          <a:solidFill>
                            <a:schemeClr val="tx1"/>
                          </a:solidFill>
                          <a:latin typeface="Courier New" pitchFamily="49" charset="0"/>
                        </a:rPr>
                        <a:t> </a:t>
                      </a:r>
                      <a:r>
                        <a:rPr lang="es-ES" sz="2000" b="1" i="0" baseline="0" dirty="0" err="1">
                          <a:solidFill>
                            <a:schemeClr val="tx1"/>
                          </a:solidFill>
                          <a:latin typeface="Courier New" pitchFamily="49" charset="0"/>
                        </a:rPr>
                        <a:t>is</a:t>
                      </a:r>
                      <a:r>
                        <a:rPr lang="es-ES" sz="2000" b="1" i="0" baseline="0" dirty="0">
                          <a:solidFill>
                            <a:schemeClr val="tx1"/>
                          </a:solidFill>
                          <a:latin typeface="Courier New" pitchFamily="49" charset="0"/>
                        </a:rPr>
                        <a:t> </a:t>
                      </a:r>
                      <a:r>
                        <a:rPr lang="es-ES" sz="2000" b="1" i="0" baseline="0" dirty="0" err="1">
                          <a:solidFill>
                            <a:schemeClr val="tx1"/>
                          </a:solidFill>
                          <a:latin typeface="Courier New" pitchFamily="49" charset="0"/>
                        </a:rPr>
                        <a:t>record</a:t>
                      </a:r>
                      <a:r>
                        <a:rPr lang="es-ES" sz="2000" b="1" i="0" baseline="0" dirty="0">
                          <a:solidFill>
                            <a:schemeClr val="tx1"/>
                          </a:solidFill>
                          <a:latin typeface="Courier New" pitchFamily="49" charset="0"/>
                        </a:rPr>
                        <a:t> </a:t>
                      </a:r>
                      <a:r>
                        <a:rPr lang="es-ES" sz="2000" b="0" i="0" baseline="0" dirty="0">
                          <a:solidFill>
                            <a:schemeClr val="tx1"/>
                          </a:solidFill>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highlight>
                            <a:srgbClr val="00FFFF"/>
                          </a:highlight>
                          <a:latin typeface="Courier New" pitchFamily="49" charset="0"/>
                        </a:rPr>
                        <a:t>subtype</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Model_Type</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is</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Nat_Array</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highlight>
                            <a:srgbClr val="00FFFF"/>
                          </a:highlight>
                          <a:latin typeface="Courier New" pitchFamily="49" charset="0"/>
                        </a:rPr>
                        <a:t>function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Get_Model</a:t>
                      </a:r>
                      <a:r>
                        <a:rPr lang="es-ES" sz="2000" b="0" i="0" baseline="0" dirty="0">
                          <a:solidFill>
                            <a:schemeClr val="tx1"/>
                          </a:solidFill>
                          <a:highlight>
                            <a:srgbClr val="00FFFF"/>
                          </a:highlight>
                          <a:latin typeface="Courier New" pitchFamily="49" charset="0"/>
                        </a:rPr>
                        <a:t> (B : </a:t>
                      </a:r>
                      <a:r>
                        <a:rPr lang="es-ES" sz="2000" b="0" i="0" baseline="0" dirty="0" err="1">
                          <a:solidFill>
                            <a:schemeClr val="tx1"/>
                          </a:solidFill>
                          <a:highlight>
                            <a:srgbClr val="00FFFF"/>
                          </a:highlight>
                          <a:latin typeface="Courier New" pitchFamily="49" charset="0"/>
                        </a:rPr>
                        <a:t>Buffer_Type</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return</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Model_Type</a:t>
                      </a:r>
                      <a:r>
                        <a:rPr lang="es-ES" sz="2000" b="0" i="0" baseline="0" dirty="0">
                          <a:solidFill>
                            <a:schemeClr val="tx1"/>
                          </a:solidFill>
                          <a:highlight>
                            <a:srgbClr val="00FFFF"/>
                          </a:highlight>
                          <a:latin typeface="Courier New" pitchFamily="49" charset="0"/>
                        </a:rPr>
                        <a:t> </a:t>
                      </a:r>
                      <a:r>
                        <a:rPr lang="es-ES" sz="2000" b="1" i="0" baseline="0" dirty="0" err="1">
                          <a:solidFill>
                            <a:schemeClr val="tx1"/>
                          </a:solidFill>
                          <a:highlight>
                            <a:srgbClr val="00FFFF"/>
                          </a:highlight>
                          <a:latin typeface="Courier New" pitchFamily="49" charset="0"/>
                        </a:rPr>
                        <a:t>with</a:t>
                      </a:r>
                      <a:r>
                        <a:rPr lang="es-ES" sz="2000" b="0" i="0" baseline="0" dirty="0">
                          <a:solidFill>
                            <a:schemeClr val="tx1"/>
                          </a:solidFill>
                          <a:highlight>
                            <a:srgbClr val="00FFFF"/>
                          </a:highlight>
                          <a:latin typeface="Courier New" pitchFamily="49" charset="0"/>
                        </a:rPr>
                        <a:t> </a:t>
                      </a:r>
                      <a:r>
                        <a:rPr lang="es-ES" sz="2000" b="0" i="0" baseline="0" dirty="0" err="1">
                          <a:solidFill>
                            <a:schemeClr val="tx1"/>
                          </a:solidFill>
                          <a:highlight>
                            <a:srgbClr val="00FFFF"/>
                          </a:highlight>
                          <a:latin typeface="Courier New" pitchFamily="49" charset="0"/>
                        </a:rPr>
                        <a:t>Ghost</a:t>
                      </a:r>
                      <a:r>
                        <a:rPr lang="es-ES" sz="2000" b="0" i="0" baseline="0" dirty="0">
                          <a:solidFill>
                            <a:schemeClr val="tx1"/>
                          </a:solidFill>
                          <a:highlight>
                            <a:srgbClr val="00FFFF"/>
                          </a:highlight>
                          <a:latin typeface="Courier New" pitchFamily="49" charset="0"/>
                        </a:rPr>
                        <a:t>;</a:t>
                      </a:r>
                    </a:p>
                    <a:p>
                      <a:pPr marL="0" marR="0" indent="0" algn="l" defTabSz="914400" rtl="0" eaLnBrk="1" fontAlgn="auto" latinLnBrk="0" hangingPunct="1">
                        <a:lnSpc>
                          <a:spcPct val="100000"/>
                        </a:lnSpc>
                        <a:spcBef>
                          <a:spcPts val="0"/>
                        </a:spcBef>
                        <a:spcAft>
                          <a:spcPts val="0"/>
                        </a:spcAft>
                        <a:buClrTx/>
                        <a:buSzTx/>
                        <a:buFontTx/>
                        <a:buNone/>
                        <a:tabLst/>
                        <a:defRPr/>
                      </a:pPr>
                      <a:r>
                        <a:rPr lang="es-ES" sz="2000" b="1" i="0" baseline="0" dirty="0" err="1">
                          <a:solidFill>
                            <a:schemeClr val="tx1"/>
                          </a:solidFill>
                          <a:latin typeface="Courier New" pitchFamily="49" charset="0"/>
                        </a:rPr>
                        <a:t>procedure</a:t>
                      </a:r>
                      <a:r>
                        <a:rPr lang="es-ES" sz="2000" b="0" i="0" baseline="0" dirty="0">
                          <a:solidFill>
                            <a:schemeClr val="tx1"/>
                          </a:solidFill>
                          <a:latin typeface="Courier New" pitchFamily="49" charset="0"/>
                        </a:rPr>
                        <a:t> </a:t>
                      </a:r>
                      <a:r>
                        <a:rPr lang="es-ES" sz="2000" b="0" i="0" baseline="0" dirty="0" err="1">
                          <a:solidFill>
                            <a:schemeClr val="tx1"/>
                          </a:solidFill>
                          <a:latin typeface="Courier New" pitchFamily="49" charset="0"/>
                        </a:rPr>
                        <a:t>Enqueue</a:t>
                      </a:r>
                      <a:r>
                        <a:rPr lang="es-ES" sz="2000" b="0" i="0" baseline="0" dirty="0">
                          <a:solidFill>
                            <a:schemeClr val="tx1"/>
                          </a:solidFill>
                          <a:latin typeface="Courier New" pitchFamily="49" charset="0"/>
                        </a:rPr>
                        <a:t> (B : </a:t>
                      </a:r>
                      <a:r>
                        <a:rPr lang="es-ES" sz="2000" b="0" i="0" baseline="0" dirty="0" err="1">
                          <a:solidFill>
                            <a:schemeClr val="tx1"/>
                          </a:solidFill>
                          <a:latin typeface="Courier New" pitchFamily="49" charset="0"/>
                        </a:rPr>
                        <a:t>Buffer_Type</a:t>
                      </a:r>
                      <a:r>
                        <a:rPr lang="es-ES" sz="2000" b="0" i="0" baseline="0" dirty="0">
                          <a:solidFill>
                            <a:schemeClr val="tx1"/>
                          </a:solidFill>
                          <a:latin typeface="Courier New" pitchFamily="49" charset="0"/>
                        </a:rPr>
                        <a:t>, E : Natural) </a:t>
                      </a:r>
                      <a:r>
                        <a:rPr lang="es-ES" sz="2000" b="1" i="0" baseline="0" dirty="0" err="1">
                          <a:solidFill>
                            <a:schemeClr val="tx1"/>
                          </a:solidFill>
                          <a:latin typeface="Courier New" pitchFamily="49" charset="0"/>
                        </a:rPr>
                        <a:t>with</a:t>
                      </a:r>
                      <a:endParaRPr lang="es-ES" sz="2000" b="1" i="0" baseline="0" dirty="0">
                        <a:solidFill>
                          <a:schemeClr val="tx1"/>
                        </a:solidFill>
                        <a:latin typeface="Courier New" pitchFamily="49"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s-ES" sz="2000" b="0" i="0" baseline="0" dirty="0">
                          <a:solidFill>
                            <a:schemeClr val="tx1"/>
                          </a:solidFill>
                          <a:latin typeface="Courier New" pitchFamily="49" charset="0"/>
                        </a:rPr>
                        <a:t>  Post =&gt; </a:t>
                      </a:r>
                      <a:r>
                        <a:rPr lang="es-ES" sz="2000" b="0" i="0" baseline="0" dirty="0" err="1">
                          <a:solidFill>
                            <a:schemeClr val="tx1"/>
                          </a:solidFill>
                          <a:highlight>
                            <a:srgbClr val="00FFFF"/>
                          </a:highlight>
                          <a:latin typeface="Courier New" pitchFamily="49" charset="0"/>
                        </a:rPr>
                        <a:t>Get_Model</a:t>
                      </a:r>
                      <a:r>
                        <a:rPr lang="es-ES" sz="2000" b="0" i="0" baseline="0" dirty="0">
                          <a:solidFill>
                            <a:schemeClr val="tx1"/>
                          </a:solidFill>
                          <a:latin typeface="Courier New" pitchFamily="49" charset="0"/>
                        </a:rPr>
                        <a:t> (B) = E &amp; </a:t>
                      </a:r>
                      <a:r>
                        <a:rPr lang="es-ES" sz="2000" b="0" i="0" baseline="0" dirty="0" err="1">
                          <a:solidFill>
                            <a:schemeClr val="tx1"/>
                          </a:solidFill>
                          <a:highlight>
                            <a:srgbClr val="00FFFF"/>
                          </a:highlight>
                          <a:latin typeface="Courier New" pitchFamily="49" charset="0"/>
                        </a:rPr>
                        <a:t>Get_Model</a:t>
                      </a:r>
                      <a:r>
                        <a:rPr lang="es-ES" sz="2000" b="0" i="0" baseline="0" dirty="0">
                          <a:solidFill>
                            <a:schemeClr val="tx1"/>
                          </a:solidFill>
                          <a:latin typeface="Courier New" pitchFamily="49" charset="0"/>
                        </a:rPr>
                        <a:t> (B)’Old (1 .. Max – 1);</a:t>
                      </a:r>
                    </a:p>
                  </a:txBody>
                  <a:tcPr marL="91430" marR="91430" marT="45259" marB="45259">
                    <a:solidFill>
                      <a:schemeClr val="bg1">
                        <a:lumMod val="95000"/>
                      </a:schemeClr>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4110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par>
                                <p:cTn id="27" presetID="1" presetClass="exit" presetSubtype="0" fill="hold" nodeType="withEffect">
                                  <p:stCondLst>
                                    <p:cond delay="0"/>
                                  </p:stCondLst>
                                  <p:childTnLst>
                                    <p:set>
                                      <p:cBhvr>
                                        <p:cTn id="28" dur="1" fill="hold">
                                          <p:stCondLst>
                                            <p:cond delay="0"/>
                                          </p:stCondLst>
                                        </p:cTn>
                                        <p:tgtEl>
                                          <p:spTgt spid="2"/>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7"/>
                                        </p:tgtEl>
                                        <p:attrNameLst>
                                          <p:attrName>style.visibility</p:attrName>
                                        </p:attrNameLst>
                                      </p:cBhvr>
                                      <p:to>
                                        <p:strVal val="hidden"/>
                                      </p:to>
                                    </p:set>
                                  </p:childTnLst>
                                </p:cTn>
                              </p:par>
                              <p:par>
                                <p:cTn id="31" presetID="1" presetClass="exit"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hidden"/>
                                      </p:to>
                                    </p:set>
                                  </p:childTnLst>
                                </p:cTn>
                              </p:par>
                              <p:par>
                                <p:cTn id="33" presetID="1" presetClass="exit"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hidden"/>
                                      </p:to>
                                    </p:set>
                                  </p:childTnLst>
                                </p:cTn>
                              </p:par>
                              <p:par>
                                <p:cTn id="35" presetID="1" presetClass="exit"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hidden"/>
                                      </p:to>
                                    </p:set>
                                  </p:childTnLst>
                                </p:cTn>
                              </p:par>
                              <p:par>
                                <p:cTn id="37" presetID="1" presetClass="exit" presetSubtype="0" fill="hold"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nodeType="with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xit"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11"/>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2"/>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5"/>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1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7" grpId="0"/>
      <p:bldP spid="1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5877A4-B9D4-3C4E-9446-BEFEFB29E6F5}"/>
              </a:ext>
            </a:extLst>
          </p:cNvPr>
          <p:cNvSpPr>
            <a:spLocks noGrp="1"/>
          </p:cNvSpPr>
          <p:nvPr>
            <p:ph type="title"/>
          </p:nvPr>
        </p:nvSpPr>
        <p:spPr/>
        <p:txBody>
          <a:bodyPr/>
          <a:lstStyle/>
          <a:p>
            <a:pPr algn="ctr"/>
            <a:r>
              <a:rPr lang="en-US" dirty="0"/>
              <a:t>How to prove properties that provers can’t prove?</a:t>
            </a:r>
          </a:p>
        </p:txBody>
      </p:sp>
      <p:sp>
        <p:nvSpPr>
          <p:cNvPr id="3" name="Espace réservé du texte 2">
            <a:extLst>
              <a:ext uri="{FF2B5EF4-FFF2-40B4-BE49-F238E27FC236}">
                <a16:creationId xmlns:a16="http://schemas.microsoft.com/office/drawing/2014/main" id="{F3EFE587-988C-6B4D-A3CB-9BD43AC00C36}"/>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5ED9C426-9FB2-CC49-9949-ABDA80EF015E}"/>
              </a:ext>
            </a:extLst>
          </p:cNvPr>
          <p:cNvSpPr>
            <a:spLocks noGrp="1"/>
          </p:cNvSpPr>
          <p:nvPr>
            <p:ph type="sldNum" sz="quarter" idx="12"/>
          </p:nvPr>
        </p:nvSpPr>
        <p:spPr/>
        <p:txBody>
          <a:bodyPr/>
          <a:lstStyle/>
          <a:p>
            <a:fld id="{E92B1909-25A8-774B-B7CA-4DB401BD0334}" type="slidenum">
              <a:rPr lang="en-US" smtClean="0"/>
              <a:t>29</a:t>
            </a:fld>
            <a:endParaRPr lang="en-US"/>
          </a:p>
        </p:txBody>
      </p:sp>
    </p:spTree>
    <p:extLst>
      <p:ext uri="{BB962C8B-B14F-4D97-AF65-F5344CB8AC3E}">
        <p14:creationId xmlns:p14="http://schemas.microsoft.com/office/powerpoint/2010/main" val="18857818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60087DD-9AF3-CF4B-95F2-AD58414D22F2}"/>
              </a:ext>
            </a:extLst>
          </p:cNvPr>
          <p:cNvSpPr>
            <a:spLocks noGrp="1"/>
          </p:cNvSpPr>
          <p:nvPr>
            <p:ph type="title"/>
          </p:nvPr>
        </p:nvSpPr>
        <p:spPr/>
        <p:txBody>
          <a:bodyPr/>
          <a:lstStyle/>
          <a:p>
            <a:r>
              <a:rPr lang="en-US" dirty="0"/>
              <a:t>SPARK – flow analysis</a:t>
            </a:r>
          </a:p>
        </p:txBody>
      </p:sp>
      <p:graphicFrame>
        <p:nvGraphicFramePr>
          <p:cNvPr id="4" name="Diagramme 3">
            <a:extLst>
              <a:ext uri="{FF2B5EF4-FFF2-40B4-BE49-F238E27FC236}">
                <a16:creationId xmlns:a16="http://schemas.microsoft.com/office/drawing/2014/main" id="{B14011EE-31F7-8846-9CF8-74C792CB4FCD}"/>
              </a:ext>
            </a:extLst>
          </p:cNvPr>
          <p:cNvGraphicFramePr/>
          <p:nvPr>
            <p:extLst>
              <p:ext uri="{D42A27DB-BD31-4B8C-83A1-F6EECF244321}">
                <p14:modId xmlns:p14="http://schemas.microsoft.com/office/powerpoint/2010/main" val="4257317794"/>
              </p:ext>
            </p:extLst>
          </p:nvPr>
        </p:nvGraphicFramePr>
        <p:xfrm>
          <a:off x="2032000" y="245277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Image 4">
            <a:extLst>
              <a:ext uri="{FF2B5EF4-FFF2-40B4-BE49-F238E27FC236}">
                <a16:creationId xmlns:a16="http://schemas.microsoft.com/office/drawing/2014/main" id="{E09D1CAC-0E56-6846-9AD6-606512773AC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23950" y="2341895"/>
            <a:ext cx="8289320" cy="1628447"/>
          </a:xfrm>
          <a:prstGeom prst="rect">
            <a:avLst/>
          </a:prstGeom>
        </p:spPr>
      </p:pic>
      <p:sp>
        <p:nvSpPr>
          <p:cNvPr id="6" name="Espace réservé du numéro de diapositive 5">
            <a:extLst>
              <a:ext uri="{FF2B5EF4-FFF2-40B4-BE49-F238E27FC236}">
                <a16:creationId xmlns:a16="http://schemas.microsoft.com/office/drawing/2014/main" id="{993C2075-81F0-9642-A480-09E34181CDEC}"/>
              </a:ext>
            </a:extLst>
          </p:cNvPr>
          <p:cNvSpPr>
            <a:spLocks noGrp="1"/>
          </p:cNvSpPr>
          <p:nvPr>
            <p:ph type="sldNum" sz="quarter" idx="12"/>
          </p:nvPr>
        </p:nvSpPr>
        <p:spPr/>
        <p:txBody>
          <a:bodyPr/>
          <a:lstStyle/>
          <a:p>
            <a:fld id="{E92B1909-25A8-774B-B7CA-4DB401BD0334}" type="slidenum">
              <a:rPr lang="en-US" smtClean="0"/>
              <a:t>3</a:t>
            </a:fld>
            <a:endParaRPr lang="en-US"/>
          </a:p>
        </p:txBody>
      </p:sp>
    </p:spTree>
    <p:extLst>
      <p:ext uri="{BB962C8B-B14F-4D97-AF65-F5344CB8AC3E}">
        <p14:creationId xmlns:p14="http://schemas.microsoft.com/office/powerpoint/2010/main" val="10856687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12368-815D-5847-8A6F-283309BB4E04}"/>
              </a:ext>
            </a:extLst>
          </p:cNvPr>
          <p:cNvSpPr>
            <a:spLocks noGrp="1"/>
          </p:cNvSpPr>
          <p:nvPr>
            <p:ph type="title"/>
          </p:nvPr>
        </p:nvSpPr>
        <p:spPr/>
        <p:txBody>
          <a:bodyPr/>
          <a:lstStyle/>
          <a:p>
            <a:r>
              <a:rPr lang="en-US" dirty="0"/>
              <a:t>Use Coq or Isabelle</a:t>
            </a:r>
          </a:p>
        </p:txBody>
      </p:sp>
      <p:sp>
        <p:nvSpPr>
          <p:cNvPr id="3" name="Espace réservé du numéro de diapositive 2">
            <a:extLst>
              <a:ext uri="{FF2B5EF4-FFF2-40B4-BE49-F238E27FC236}">
                <a16:creationId xmlns:a16="http://schemas.microsoft.com/office/drawing/2014/main" id="{59FD5645-DAAC-E049-9F8C-AFF7319350DA}"/>
              </a:ext>
            </a:extLst>
          </p:cNvPr>
          <p:cNvSpPr>
            <a:spLocks noGrp="1"/>
          </p:cNvSpPr>
          <p:nvPr>
            <p:ph type="sldNum" sz="quarter" idx="12"/>
          </p:nvPr>
        </p:nvSpPr>
        <p:spPr/>
        <p:txBody>
          <a:bodyPr/>
          <a:lstStyle/>
          <a:p>
            <a:fld id="{E92B1909-25A8-774B-B7CA-4DB401BD0334}" type="slidenum">
              <a:rPr lang="en-US" smtClean="0"/>
              <a:t>30</a:t>
            </a:fld>
            <a:endParaRPr lang="en-US"/>
          </a:p>
        </p:txBody>
      </p:sp>
      <p:pic>
        <p:nvPicPr>
          <p:cNvPr id="5" name="Image 4">
            <a:extLst>
              <a:ext uri="{FF2B5EF4-FFF2-40B4-BE49-F238E27FC236}">
                <a16:creationId xmlns:a16="http://schemas.microsoft.com/office/drawing/2014/main" id="{2DF937AA-FBE2-2C41-974A-8521660A4315}"/>
              </a:ext>
            </a:extLst>
          </p:cNvPr>
          <p:cNvPicPr>
            <a:picLocks noChangeAspect="1"/>
          </p:cNvPicPr>
          <p:nvPr/>
        </p:nvPicPr>
        <p:blipFill>
          <a:blip r:embed="rId2"/>
          <a:stretch>
            <a:fillRect/>
          </a:stretch>
        </p:blipFill>
        <p:spPr>
          <a:xfrm>
            <a:off x="666893" y="2302669"/>
            <a:ext cx="7193596" cy="3441700"/>
          </a:xfrm>
          <a:prstGeom prst="rect">
            <a:avLst/>
          </a:prstGeom>
        </p:spPr>
      </p:pic>
      <p:sp>
        <p:nvSpPr>
          <p:cNvPr id="6" name="Bulle ronde 5">
            <a:extLst>
              <a:ext uri="{FF2B5EF4-FFF2-40B4-BE49-F238E27FC236}">
                <a16:creationId xmlns:a16="http://schemas.microsoft.com/office/drawing/2014/main" id="{7A0E7C0A-9E4E-2B46-AA3A-DD9EB2C4C5F4}"/>
              </a:ext>
            </a:extLst>
          </p:cNvPr>
          <p:cNvSpPr/>
          <p:nvPr/>
        </p:nvSpPr>
        <p:spPr>
          <a:xfrm>
            <a:off x="7953375" y="2451894"/>
            <a:ext cx="4057650" cy="1571625"/>
          </a:xfrm>
          <a:prstGeom prst="wedgeEllipseCallout">
            <a:avLst>
              <a:gd name="adj1" fmla="val -64818"/>
              <a:gd name="adj2" fmla="val 46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Proof in Coq that operator div over integers is monotonic</a:t>
            </a:r>
          </a:p>
        </p:txBody>
      </p:sp>
    </p:spTree>
    <p:extLst>
      <p:ext uri="{BB962C8B-B14F-4D97-AF65-F5344CB8AC3E}">
        <p14:creationId xmlns:p14="http://schemas.microsoft.com/office/powerpoint/2010/main" val="7626118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ED12368-815D-5847-8A6F-283309BB4E04}"/>
              </a:ext>
            </a:extLst>
          </p:cNvPr>
          <p:cNvSpPr>
            <a:spLocks noGrp="1"/>
          </p:cNvSpPr>
          <p:nvPr>
            <p:ph type="title"/>
          </p:nvPr>
        </p:nvSpPr>
        <p:spPr/>
        <p:txBody>
          <a:bodyPr/>
          <a:lstStyle/>
          <a:p>
            <a:r>
              <a:rPr lang="en-US" dirty="0"/>
              <a:t>Use Coq or Isabelle</a:t>
            </a:r>
          </a:p>
        </p:txBody>
      </p:sp>
      <p:sp>
        <p:nvSpPr>
          <p:cNvPr id="3" name="Espace réservé du numéro de diapositive 2">
            <a:extLst>
              <a:ext uri="{FF2B5EF4-FFF2-40B4-BE49-F238E27FC236}">
                <a16:creationId xmlns:a16="http://schemas.microsoft.com/office/drawing/2014/main" id="{59FD5645-DAAC-E049-9F8C-AFF7319350DA}"/>
              </a:ext>
            </a:extLst>
          </p:cNvPr>
          <p:cNvSpPr>
            <a:spLocks noGrp="1"/>
          </p:cNvSpPr>
          <p:nvPr>
            <p:ph type="sldNum" sz="quarter" idx="12"/>
          </p:nvPr>
        </p:nvSpPr>
        <p:spPr/>
        <p:txBody>
          <a:bodyPr/>
          <a:lstStyle/>
          <a:p>
            <a:fld id="{E92B1909-25A8-774B-B7CA-4DB401BD0334}" type="slidenum">
              <a:rPr lang="en-US" smtClean="0"/>
              <a:t>31</a:t>
            </a:fld>
            <a:endParaRPr lang="en-US"/>
          </a:p>
        </p:txBody>
      </p:sp>
      <p:sp>
        <p:nvSpPr>
          <p:cNvPr id="6" name="Bulle ronde 5">
            <a:extLst>
              <a:ext uri="{FF2B5EF4-FFF2-40B4-BE49-F238E27FC236}">
                <a16:creationId xmlns:a16="http://schemas.microsoft.com/office/drawing/2014/main" id="{7A0E7C0A-9E4E-2B46-AA3A-DD9EB2C4C5F4}"/>
              </a:ext>
            </a:extLst>
          </p:cNvPr>
          <p:cNvSpPr/>
          <p:nvPr/>
        </p:nvSpPr>
        <p:spPr>
          <a:xfrm>
            <a:off x="2800719" y="2058987"/>
            <a:ext cx="3724275" cy="1571625"/>
          </a:xfrm>
          <a:prstGeom prst="wedgeEllipseCallout">
            <a:avLst>
              <a:gd name="adj1" fmla="val 74855"/>
              <a:gd name="adj2" fmla="val 361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Proof in Coq that operator div over floats is monotonic</a:t>
            </a:r>
          </a:p>
        </p:txBody>
      </p:sp>
      <p:pic>
        <p:nvPicPr>
          <p:cNvPr id="7" name="Image 6">
            <a:extLst>
              <a:ext uri="{FF2B5EF4-FFF2-40B4-BE49-F238E27FC236}">
                <a16:creationId xmlns:a16="http://schemas.microsoft.com/office/drawing/2014/main" id="{0BAFF9F3-48AB-D840-9EAA-9BF54684A05E}"/>
              </a:ext>
            </a:extLst>
          </p:cNvPr>
          <p:cNvPicPr>
            <a:picLocks noChangeAspect="1"/>
          </p:cNvPicPr>
          <p:nvPr/>
        </p:nvPicPr>
        <p:blipFill>
          <a:blip r:embed="rId2"/>
          <a:stretch>
            <a:fillRect/>
          </a:stretch>
        </p:blipFill>
        <p:spPr>
          <a:xfrm>
            <a:off x="7910512" y="188912"/>
            <a:ext cx="2286000" cy="6350000"/>
          </a:xfrm>
          <a:prstGeom prst="rect">
            <a:avLst/>
          </a:prstGeom>
        </p:spPr>
      </p:pic>
      <p:pic>
        <p:nvPicPr>
          <p:cNvPr id="8" name="Image 7">
            <a:extLst>
              <a:ext uri="{FF2B5EF4-FFF2-40B4-BE49-F238E27FC236}">
                <a16:creationId xmlns:a16="http://schemas.microsoft.com/office/drawing/2014/main" id="{4EEA9580-AD4F-F640-ACC8-848205BE51D0}"/>
              </a:ext>
            </a:extLst>
          </p:cNvPr>
          <p:cNvPicPr>
            <a:picLocks noChangeAspect="1"/>
          </p:cNvPicPr>
          <p:nvPr/>
        </p:nvPicPr>
        <p:blipFill>
          <a:blip r:embed="rId3"/>
          <a:stretch>
            <a:fillRect/>
          </a:stretch>
        </p:blipFill>
        <p:spPr>
          <a:xfrm>
            <a:off x="260719" y="3998912"/>
            <a:ext cx="2540000" cy="2540000"/>
          </a:xfrm>
          <a:prstGeom prst="rect">
            <a:avLst/>
          </a:prstGeom>
        </p:spPr>
      </p:pic>
      <p:sp>
        <p:nvSpPr>
          <p:cNvPr id="9" name="Bulle rectangulaire à coins arrondis 8">
            <a:extLst>
              <a:ext uri="{FF2B5EF4-FFF2-40B4-BE49-F238E27FC236}">
                <a16:creationId xmlns:a16="http://schemas.microsoft.com/office/drawing/2014/main" id="{CF773DA4-38C4-4740-833A-8505A48F716C}"/>
              </a:ext>
            </a:extLst>
          </p:cNvPr>
          <p:cNvSpPr/>
          <p:nvPr/>
        </p:nvSpPr>
        <p:spPr>
          <a:xfrm>
            <a:off x="3352735" y="4674226"/>
            <a:ext cx="2705165" cy="801059"/>
          </a:xfrm>
          <a:prstGeom prst="wedgeRoundRectCallout">
            <a:avLst>
              <a:gd name="adj1" fmla="val -63439"/>
              <a:gd name="adj2" fmla="val 9308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More </a:t>
            </a:r>
            <a:r>
              <a:rPr lang="en-US" sz="2400" dirty="0" err="1"/>
              <a:t>Vogon</a:t>
            </a:r>
            <a:r>
              <a:rPr lang="en-US" sz="2400" dirty="0"/>
              <a:t> poetry for developers.</a:t>
            </a:r>
          </a:p>
        </p:txBody>
      </p:sp>
    </p:spTree>
    <p:extLst>
      <p:ext uri="{BB962C8B-B14F-4D97-AF65-F5344CB8AC3E}">
        <p14:creationId xmlns:p14="http://schemas.microsoft.com/office/powerpoint/2010/main" val="143700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BD58F-75E1-FF48-825A-6BCD777E85E9}"/>
              </a:ext>
            </a:extLst>
          </p:cNvPr>
          <p:cNvSpPr>
            <a:spLocks noGrp="1"/>
          </p:cNvSpPr>
          <p:nvPr>
            <p:ph type="title"/>
          </p:nvPr>
        </p:nvSpPr>
        <p:spPr/>
        <p:txBody>
          <a:bodyPr/>
          <a:lstStyle/>
          <a:p>
            <a:r>
              <a:rPr lang="en-US" dirty="0"/>
              <a:t>Or use manual proof inside IDE</a:t>
            </a:r>
          </a:p>
        </p:txBody>
      </p:sp>
      <p:sp>
        <p:nvSpPr>
          <p:cNvPr id="3" name="Espace réservé du numéro de diapositive 2">
            <a:extLst>
              <a:ext uri="{FF2B5EF4-FFF2-40B4-BE49-F238E27FC236}">
                <a16:creationId xmlns:a16="http://schemas.microsoft.com/office/drawing/2014/main" id="{3E079418-30B9-4948-A009-D37A1D6C56BA}"/>
              </a:ext>
            </a:extLst>
          </p:cNvPr>
          <p:cNvSpPr>
            <a:spLocks noGrp="1"/>
          </p:cNvSpPr>
          <p:nvPr>
            <p:ph type="sldNum" sz="quarter" idx="12"/>
          </p:nvPr>
        </p:nvSpPr>
        <p:spPr/>
        <p:txBody>
          <a:bodyPr/>
          <a:lstStyle/>
          <a:p>
            <a:fld id="{E92B1909-25A8-774B-B7CA-4DB401BD0334}" type="slidenum">
              <a:rPr lang="en-US" smtClean="0"/>
              <a:t>32</a:t>
            </a:fld>
            <a:endParaRPr lang="en-US"/>
          </a:p>
        </p:txBody>
      </p:sp>
      <p:pic>
        <p:nvPicPr>
          <p:cNvPr id="5" name="Image 4">
            <a:extLst>
              <a:ext uri="{FF2B5EF4-FFF2-40B4-BE49-F238E27FC236}">
                <a16:creationId xmlns:a16="http://schemas.microsoft.com/office/drawing/2014/main" id="{407E7AD8-4053-F14D-BE95-B19F46D6302B}"/>
              </a:ext>
            </a:extLst>
          </p:cNvPr>
          <p:cNvPicPr>
            <a:picLocks noChangeAspect="1"/>
          </p:cNvPicPr>
          <p:nvPr/>
        </p:nvPicPr>
        <p:blipFill>
          <a:blip r:embed="rId2"/>
          <a:stretch>
            <a:fillRect/>
          </a:stretch>
        </p:blipFill>
        <p:spPr>
          <a:xfrm>
            <a:off x="838200" y="1661323"/>
            <a:ext cx="10227813" cy="4364631"/>
          </a:xfrm>
          <a:prstGeom prst="rect">
            <a:avLst/>
          </a:prstGeom>
        </p:spPr>
      </p:pic>
    </p:spTree>
    <p:extLst>
      <p:ext uri="{BB962C8B-B14F-4D97-AF65-F5344CB8AC3E}">
        <p14:creationId xmlns:p14="http://schemas.microsoft.com/office/powerpoint/2010/main" val="21848442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EEBD58F-75E1-FF48-825A-6BCD777E85E9}"/>
              </a:ext>
            </a:extLst>
          </p:cNvPr>
          <p:cNvSpPr>
            <a:spLocks noGrp="1"/>
          </p:cNvSpPr>
          <p:nvPr>
            <p:ph type="title"/>
          </p:nvPr>
        </p:nvSpPr>
        <p:spPr/>
        <p:txBody>
          <a:bodyPr/>
          <a:lstStyle/>
          <a:p>
            <a:r>
              <a:rPr lang="en-US" dirty="0"/>
              <a:t>Or use manual proof inside IDE</a:t>
            </a:r>
          </a:p>
        </p:txBody>
      </p:sp>
      <p:sp>
        <p:nvSpPr>
          <p:cNvPr id="3" name="Espace réservé du numéro de diapositive 2">
            <a:extLst>
              <a:ext uri="{FF2B5EF4-FFF2-40B4-BE49-F238E27FC236}">
                <a16:creationId xmlns:a16="http://schemas.microsoft.com/office/drawing/2014/main" id="{3E079418-30B9-4948-A009-D37A1D6C56BA}"/>
              </a:ext>
            </a:extLst>
          </p:cNvPr>
          <p:cNvSpPr>
            <a:spLocks noGrp="1"/>
          </p:cNvSpPr>
          <p:nvPr>
            <p:ph type="sldNum" sz="quarter" idx="12"/>
          </p:nvPr>
        </p:nvSpPr>
        <p:spPr/>
        <p:txBody>
          <a:bodyPr/>
          <a:lstStyle/>
          <a:p>
            <a:fld id="{E92B1909-25A8-774B-B7CA-4DB401BD0334}" type="slidenum">
              <a:rPr lang="en-US" smtClean="0"/>
              <a:t>33</a:t>
            </a:fld>
            <a:endParaRPr lang="en-US"/>
          </a:p>
        </p:txBody>
      </p:sp>
      <p:pic>
        <p:nvPicPr>
          <p:cNvPr id="6" name="Image 5">
            <a:extLst>
              <a:ext uri="{FF2B5EF4-FFF2-40B4-BE49-F238E27FC236}">
                <a16:creationId xmlns:a16="http://schemas.microsoft.com/office/drawing/2014/main" id="{B406CFF6-FF1C-DA40-B8FF-1CEBFED3D8B6}"/>
              </a:ext>
            </a:extLst>
          </p:cNvPr>
          <p:cNvPicPr>
            <a:picLocks noChangeAspect="1"/>
          </p:cNvPicPr>
          <p:nvPr/>
        </p:nvPicPr>
        <p:blipFill>
          <a:blip r:embed="rId2"/>
          <a:stretch>
            <a:fillRect/>
          </a:stretch>
        </p:blipFill>
        <p:spPr>
          <a:xfrm>
            <a:off x="838200" y="1659990"/>
            <a:ext cx="10158413" cy="4878922"/>
          </a:xfrm>
          <a:prstGeom prst="rect">
            <a:avLst/>
          </a:prstGeom>
        </p:spPr>
      </p:pic>
    </p:spTree>
    <p:extLst>
      <p:ext uri="{BB962C8B-B14F-4D97-AF65-F5344CB8AC3E}">
        <p14:creationId xmlns:p14="http://schemas.microsoft.com/office/powerpoint/2010/main" val="23614806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2AB6AC-E36B-FA43-BC47-77A602B7B364}"/>
              </a:ext>
            </a:extLst>
          </p:cNvPr>
          <p:cNvSpPr>
            <a:spLocks noGrp="1"/>
          </p:cNvSpPr>
          <p:nvPr>
            <p:ph type="title"/>
          </p:nvPr>
        </p:nvSpPr>
        <p:spPr/>
        <p:txBody>
          <a:bodyPr/>
          <a:lstStyle/>
          <a:p>
            <a:pPr algn="ctr"/>
            <a:r>
              <a:rPr lang="en-US" dirty="0"/>
              <a:t>So if everything does not prove…</a:t>
            </a:r>
          </a:p>
        </p:txBody>
      </p:sp>
      <p:sp>
        <p:nvSpPr>
          <p:cNvPr id="3" name="Espace réservé du texte 2">
            <a:extLst>
              <a:ext uri="{FF2B5EF4-FFF2-40B4-BE49-F238E27FC236}">
                <a16:creationId xmlns:a16="http://schemas.microsoft.com/office/drawing/2014/main" id="{69ED9188-A1B6-ED4D-A023-3E51E0568AF5}"/>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3A9CE95A-1338-1447-8F22-F164144EBB6E}"/>
              </a:ext>
            </a:extLst>
          </p:cNvPr>
          <p:cNvSpPr>
            <a:spLocks noGrp="1"/>
          </p:cNvSpPr>
          <p:nvPr>
            <p:ph type="sldNum" sz="quarter" idx="12"/>
          </p:nvPr>
        </p:nvSpPr>
        <p:spPr/>
        <p:txBody>
          <a:bodyPr/>
          <a:lstStyle/>
          <a:p>
            <a:fld id="{E92B1909-25A8-774B-B7CA-4DB401BD0334}" type="slidenum">
              <a:rPr lang="en-US" smtClean="0"/>
              <a:t>34</a:t>
            </a:fld>
            <a:endParaRPr lang="en-US"/>
          </a:p>
        </p:txBody>
      </p:sp>
    </p:spTree>
    <p:extLst>
      <p:ext uri="{BB962C8B-B14F-4D97-AF65-F5344CB8AC3E}">
        <p14:creationId xmlns:p14="http://schemas.microsoft.com/office/powerpoint/2010/main" val="11958126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B5BD84-5109-584B-9409-556949DAD308}"/>
              </a:ext>
            </a:extLst>
          </p:cNvPr>
          <p:cNvSpPr>
            <a:spLocks noGrp="1"/>
          </p:cNvSpPr>
          <p:nvPr>
            <p:ph type="sldNum" sz="quarter" idx="12"/>
          </p:nvPr>
        </p:nvSpPr>
        <p:spPr/>
        <p:txBody>
          <a:bodyPr/>
          <a:lstStyle/>
          <a:p>
            <a:fld id="{E92B1909-25A8-774B-B7CA-4DB401BD0334}" type="slidenum">
              <a:rPr lang="en-US" smtClean="0"/>
              <a:t>35</a:t>
            </a:fld>
            <a:endParaRPr lang="en-US"/>
          </a:p>
        </p:txBody>
      </p:sp>
      <p:pic>
        <p:nvPicPr>
          <p:cNvPr id="4" name="Image 3">
            <a:extLst>
              <a:ext uri="{FF2B5EF4-FFF2-40B4-BE49-F238E27FC236}">
                <a16:creationId xmlns:a16="http://schemas.microsoft.com/office/drawing/2014/main" id="{466882FD-A099-FA49-85C4-A93C31818A97}"/>
              </a:ext>
            </a:extLst>
          </p:cNvPr>
          <p:cNvPicPr>
            <a:picLocks noChangeAspect="1"/>
          </p:cNvPicPr>
          <p:nvPr/>
        </p:nvPicPr>
        <p:blipFill>
          <a:blip r:embed="rId2"/>
          <a:stretch>
            <a:fillRect/>
          </a:stretch>
        </p:blipFill>
        <p:spPr>
          <a:xfrm>
            <a:off x="3368676" y="1"/>
            <a:ext cx="5137266" cy="6858000"/>
          </a:xfrm>
          <a:prstGeom prst="rect">
            <a:avLst/>
          </a:prstGeom>
        </p:spPr>
      </p:pic>
    </p:spTree>
    <p:extLst>
      <p:ext uri="{BB962C8B-B14F-4D97-AF65-F5344CB8AC3E}">
        <p14:creationId xmlns:p14="http://schemas.microsoft.com/office/powerpoint/2010/main" val="27158630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577F82DA-3177-BE4E-A7E9-8DD015D78D66}"/>
              </a:ext>
            </a:extLst>
          </p:cNvPr>
          <p:cNvSpPr>
            <a:spLocks noGrp="1"/>
          </p:cNvSpPr>
          <p:nvPr>
            <p:ph type="sldNum" sz="quarter" idx="12"/>
          </p:nvPr>
        </p:nvSpPr>
        <p:spPr/>
        <p:txBody>
          <a:bodyPr/>
          <a:lstStyle/>
          <a:p>
            <a:fld id="{E92B1909-25A8-774B-B7CA-4DB401BD0334}" type="slidenum">
              <a:rPr lang="en-US" smtClean="0"/>
              <a:t>36</a:t>
            </a:fld>
            <a:endParaRPr lang="en-US"/>
          </a:p>
        </p:txBody>
      </p:sp>
      <p:pic>
        <p:nvPicPr>
          <p:cNvPr id="3" name="Image 2">
            <a:extLst>
              <a:ext uri="{FF2B5EF4-FFF2-40B4-BE49-F238E27FC236}">
                <a16:creationId xmlns:a16="http://schemas.microsoft.com/office/drawing/2014/main" id="{DE5F982C-CCCD-C443-8AD2-4639E2144B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2765" y="794489"/>
            <a:ext cx="10571035" cy="5744423"/>
          </a:xfrm>
          <a:prstGeom prst="rect">
            <a:avLst/>
          </a:prstGeom>
        </p:spPr>
      </p:pic>
    </p:spTree>
    <p:extLst>
      <p:ext uri="{BB962C8B-B14F-4D97-AF65-F5344CB8AC3E}">
        <p14:creationId xmlns:p14="http://schemas.microsoft.com/office/powerpoint/2010/main" val="3461451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2AB6AC-E36B-FA43-BC47-77A602B7B364}"/>
              </a:ext>
            </a:extLst>
          </p:cNvPr>
          <p:cNvSpPr>
            <a:spLocks noGrp="1"/>
          </p:cNvSpPr>
          <p:nvPr>
            <p:ph type="title"/>
          </p:nvPr>
        </p:nvSpPr>
        <p:spPr/>
        <p:txBody>
          <a:bodyPr/>
          <a:lstStyle/>
          <a:p>
            <a:pPr algn="ctr"/>
            <a:r>
              <a:rPr lang="en-US" dirty="0"/>
              <a:t>But what if you have a loop?!?</a:t>
            </a:r>
          </a:p>
        </p:txBody>
      </p:sp>
      <p:sp>
        <p:nvSpPr>
          <p:cNvPr id="3" name="Espace réservé du texte 2">
            <a:extLst>
              <a:ext uri="{FF2B5EF4-FFF2-40B4-BE49-F238E27FC236}">
                <a16:creationId xmlns:a16="http://schemas.microsoft.com/office/drawing/2014/main" id="{69ED9188-A1B6-ED4D-A023-3E51E0568AF5}"/>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3A9CE95A-1338-1447-8F22-F164144EBB6E}"/>
              </a:ext>
            </a:extLst>
          </p:cNvPr>
          <p:cNvSpPr>
            <a:spLocks noGrp="1"/>
          </p:cNvSpPr>
          <p:nvPr>
            <p:ph type="sldNum" sz="quarter" idx="12"/>
          </p:nvPr>
        </p:nvSpPr>
        <p:spPr/>
        <p:txBody>
          <a:bodyPr/>
          <a:lstStyle/>
          <a:p>
            <a:fld id="{E92B1909-25A8-774B-B7CA-4DB401BD0334}" type="slidenum">
              <a:rPr lang="en-US" smtClean="0"/>
              <a:t>37</a:t>
            </a:fld>
            <a:endParaRPr lang="en-US"/>
          </a:p>
        </p:txBody>
      </p:sp>
    </p:spTree>
    <p:extLst>
      <p:ext uri="{BB962C8B-B14F-4D97-AF65-F5344CB8AC3E}">
        <p14:creationId xmlns:p14="http://schemas.microsoft.com/office/powerpoint/2010/main" val="18154022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DB5BD84-5109-584B-9409-556949DAD308}"/>
              </a:ext>
            </a:extLst>
          </p:cNvPr>
          <p:cNvSpPr>
            <a:spLocks noGrp="1"/>
          </p:cNvSpPr>
          <p:nvPr>
            <p:ph type="sldNum" sz="quarter" idx="12"/>
          </p:nvPr>
        </p:nvSpPr>
        <p:spPr/>
        <p:txBody>
          <a:bodyPr/>
          <a:lstStyle/>
          <a:p>
            <a:fld id="{E92B1909-25A8-774B-B7CA-4DB401BD0334}" type="slidenum">
              <a:rPr lang="en-US" smtClean="0"/>
              <a:t>38</a:t>
            </a:fld>
            <a:endParaRPr lang="en-US"/>
          </a:p>
        </p:txBody>
      </p:sp>
      <p:pic>
        <p:nvPicPr>
          <p:cNvPr id="4" name="Image 3">
            <a:extLst>
              <a:ext uri="{FF2B5EF4-FFF2-40B4-BE49-F238E27FC236}">
                <a16:creationId xmlns:a16="http://schemas.microsoft.com/office/drawing/2014/main" id="{466882FD-A099-FA49-85C4-A93C31818A97}"/>
              </a:ext>
            </a:extLst>
          </p:cNvPr>
          <p:cNvPicPr>
            <a:picLocks noChangeAspect="1"/>
          </p:cNvPicPr>
          <p:nvPr/>
        </p:nvPicPr>
        <p:blipFill>
          <a:blip r:embed="rId2"/>
          <a:stretch>
            <a:fillRect/>
          </a:stretch>
        </p:blipFill>
        <p:spPr>
          <a:xfrm>
            <a:off x="3368676" y="1"/>
            <a:ext cx="5137266" cy="6858000"/>
          </a:xfrm>
          <a:prstGeom prst="rect">
            <a:avLst/>
          </a:prstGeom>
        </p:spPr>
      </p:pic>
    </p:spTree>
    <p:extLst>
      <p:ext uri="{BB962C8B-B14F-4D97-AF65-F5344CB8AC3E}">
        <p14:creationId xmlns:p14="http://schemas.microsoft.com/office/powerpoint/2010/main" val="1795413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C303A8C-D339-774E-AC89-E091B1CA532E}"/>
              </a:ext>
            </a:extLst>
          </p:cNvPr>
          <p:cNvSpPr>
            <a:spLocks noGrp="1"/>
          </p:cNvSpPr>
          <p:nvPr>
            <p:ph type="title"/>
          </p:nvPr>
        </p:nvSpPr>
        <p:spPr/>
        <p:txBody>
          <a:bodyPr/>
          <a:lstStyle/>
          <a:p>
            <a:r>
              <a:rPr lang="en-US" dirty="0"/>
              <a:t>Loops and loop invariants</a:t>
            </a:r>
          </a:p>
        </p:txBody>
      </p:sp>
      <p:sp>
        <p:nvSpPr>
          <p:cNvPr id="4" name="Espace réservé du numéro de diapositive 3">
            <a:extLst>
              <a:ext uri="{FF2B5EF4-FFF2-40B4-BE49-F238E27FC236}">
                <a16:creationId xmlns:a16="http://schemas.microsoft.com/office/drawing/2014/main" id="{CC0D75C5-9B23-9A4A-98A8-D8F5DAFD2BBA}"/>
              </a:ext>
            </a:extLst>
          </p:cNvPr>
          <p:cNvSpPr>
            <a:spLocks noGrp="1"/>
          </p:cNvSpPr>
          <p:nvPr>
            <p:ph type="sldNum" sz="quarter" idx="12"/>
          </p:nvPr>
        </p:nvSpPr>
        <p:spPr/>
        <p:txBody>
          <a:bodyPr/>
          <a:lstStyle/>
          <a:p>
            <a:fld id="{E92B1909-25A8-774B-B7CA-4DB401BD0334}" type="slidenum">
              <a:rPr lang="en-US" smtClean="0"/>
              <a:t>39</a:t>
            </a:fld>
            <a:endParaRPr lang="en-US"/>
          </a:p>
        </p:txBody>
      </p:sp>
      <p:graphicFrame>
        <p:nvGraphicFramePr>
          <p:cNvPr id="9" name="Tableau 8">
            <a:extLst>
              <a:ext uri="{FF2B5EF4-FFF2-40B4-BE49-F238E27FC236}">
                <a16:creationId xmlns:a16="http://schemas.microsoft.com/office/drawing/2014/main" id="{5AC21A4B-1920-BA41-9E60-E971815616D2}"/>
              </a:ext>
            </a:extLst>
          </p:cNvPr>
          <p:cNvGraphicFramePr>
            <a:graphicFrameLocks noGrp="1" noChangeAspect="1"/>
          </p:cNvGraphicFramePr>
          <p:nvPr>
            <p:extLst>
              <p:ext uri="{D42A27DB-BD31-4B8C-83A1-F6EECF244321}">
                <p14:modId xmlns:p14="http://schemas.microsoft.com/office/powerpoint/2010/main" val="2618431304"/>
              </p:ext>
            </p:extLst>
          </p:nvPr>
        </p:nvGraphicFramePr>
        <p:xfrm>
          <a:off x="2995742" y="2537620"/>
          <a:ext cx="6769100" cy="1719262"/>
        </p:xfrm>
        <a:graphic>
          <a:graphicData uri="http://schemas.openxmlformats.org/drawingml/2006/table">
            <a:tbl>
              <a:tblPr/>
              <a:tblGrid>
                <a:gridCol w="6769100">
                  <a:extLst>
                    <a:ext uri="{9D8B030D-6E8A-4147-A177-3AD203B41FA5}">
                      <a16:colId xmlns:a16="http://schemas.microsoft.com/office/drawing/2014/main" val="20000"/>
                    </a:ext>
                  </a:extLst>
                </a:gridCol>
              </a:tblGrid>
              <a:tr h="1719262">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noProof="0" dirty="0">
                          <a:ln>
                            <a:noFill/>
                          </a:ln>
                          <a:solidFill>
                            <a:schemeClr val="tx1"/>
                          </a:solidFill>
                          <a:effectLst/>
                          <a:latin typeface="Courier New" pitchFamily="49" charset="0"/>
                          <a:ea typeface="ＭＳ Ｐゴシック" pitchFamily="34" charset="-128"/>
                        </a:rPr>
                        <a:t>Stmt1;</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noProof="0" dirty="0">
                          <a:ln>
                            <a:noFill/>
                          </a:ln>
                          <a:solidFill>
                            <a:schemeClr val="tx1"/>
                          </a:solidFill>
                          <a:effectLst/>
                          <a:latin typeface="Courier New" pitchFamily="49" charset="0"/>
                          <a:ea typeface="ＭＳ Ｐゴシック" pitchFamily="34" charset="-128"/>
                        </a:rPr>
                        <a:t>loop</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noProof="0" dirty="0">
                          <a:ln>
                            <a:noFill/>
                          </a:ln>
                          <a:solidFill>
                            <a:schemeClr val="tx1"/>
                          </a:solidFill>
                          <a:effectLst/>
                          <a:latin typeface="Courier New" pitchFamily="49" charset="0"/>
                          <a:ea typeface="ＭＳ Ｐゴシック" pitchFamily="34" charset="-128"/>
                        </a:rPr>
                        <a:t>  Stmt2;</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noProof="0" dirty="0">
                          <a:ln>
                            <a:noFill/>
                          </a:ln>
                          <a:solidFill>
                            <a:schemeClr val="tx1"/>
                          </a:solidFill>
                          <a:effectLst/>
                          <a:latin typeface="Courier New" pitchFamily="49" charset="0"/>
                          <a:ea typeface="ＭＳ Ｐゴシック" pitchFamily="34" charset="-128"/>
                        </a:rPr>
                        <a:t>  </a:t>
                      </a:r>
                      <a:r>
                        <a:rPr kumimoji="0" lang="en-US" sz="1300" b="1" i="0" u="none" strike="noStrike" cap="none" normalizeH="0" baseline="0" noProof="0" dirty="0">
                          <a:ln>
                            <a:noFill/>
                          </a:ln>
                          <a:solidFill>
                            <a:schemeClr val="tx1"/>
                          </a:solidFill>
                          <a:effectLst/>
                          <a:latin typeface="Courier New" pitchFamily="49" charset="0"/>
                          <a:ea typeface="ＭＳ Ｐゴシック" pitchFamily="34" charset="-128"/>
                        </a:rPr>
                        <a:t>exit when </a:t>
                      </a:r>
                      <a:r>
                        <a:rPr kumimoji="0" lang="en-US" sz="1300" b="0" i="0" u="none" strike="noStrike" cap="none" normalizeH="0" baseline="0" noProof="0" dirty="0">
                          <a:ln>
                            <a:noFill/>
                          </a:ln>
                          <a:solidFill>
                            <a:schemeClr val="tx1"/>
                          </a:solidFill>
                          <a:effectLst/>
                          <a:latin typeface="Courier New" pitchFamily="49" charset="0"/>
                          <a:ea typeface="ＭＳ Ｐゴシック" pitchFamily="34" charset="-128"/>
                        </a:rPr>
                        <a:t>Cond;</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noProof="0" dirty="0">
                          <a:ln>
                            <a:noFill/>
                          </a:ln>
                          <a:solidFill>
                            <a:schemeClr val="tx1"/>
                          </a:solidFill>
                          <a:effectLst/>
                          <a:latin typeface="Courier New" pitchFamily="49" charset="0"/>
                          <a:ea typeface="ＭＳ Ｐゴシック" pitchFamily="34" charset="-128"/>
                        </a:rPr>
                        <a:t>  Stmt3;</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1" i="0" u="none" strike="noStrike" cap="none" normalizeH="0" baseline="0" noProof="0" dirty="0">
                          <a:ln>
                            <a:noFill/>
                          </a:ln>
                          <a:solidFill>
                            <a:schemeClr val="tx1"/>
                          </a:solidFill>
                          <a:effectLst/>
                          <a:latin typeface="Courier New" pitchFamily="49" charset="0"/>
                          <a:ea typeface="ＭＳ Ｐゴシック" pitchFamily="34" charset="-128"/>
                        </a:rPr>
                        <a:t>end loop</a:t>
                      </a:r>
                      <a:r>
                        <a:rPr kumimoji="0" lang="en-US" sz="1300" b="0" i="0" u="none" strike="noStrike" cap="none" normalizeH="0" baseline="0" noProof="0" dirty="0">
                          <a:ln>
                            <a:noFill/>
                          </a:ln>
                          <a:solidFill>
                            <a:schemeClr val="tx1"/>
                          </a:solidFill>
                          <a:effectLst/>
                          <a:latin typeface="Courier New" pitchFamily="49" charset="0"/>
                          <a:ea typeface="ＭＳ Ｐゴシック" pitchFamily="34" charset="-128"/>
                        </a:rPr>
                        <a:t>;</a:t>
                      </a:r>
                    </a:p>
                    <a:p>
                      <a:pPr marL="0" marR="0" lvl="0" indent="0" algn="l" defTabSz="914400" rtl="0" eaLnBrk="1" fontAlgn="base" latinLnBrk="0" hangingPunct="1">
                        <a:lnSpc>
                          <a:spcPct val="100000"/>
                        </a:lnSpc>
                        <a:spcBef>
                          <a:spcPct val="0"/>
                        </a:spcBef>
                        <a:spcAft>
                          <a:spcPct val="0"/>
                        </a:spcAft>
                        <a:buClrTx/>
                        <a:buSzTx/>
                        <a:buFontTx/>
                        <a:buNone/>
                        <a:tabLst/>
                      </a:pPr>
                      <a:r>
                        <a:rPr kumimoji="0" lang="en-US" sz="1300" b="0" i="0" u="none" strike="noStrike" cap="none" normalizeH="0" baseline="0" noProof="0" dirty="0">
                          <a:ln>
                            <a:noFill/>
                          </a:ln>
                          <a:solidFill>
                            <a:schemeClr val="tx1"/>
                          </a:solidFill>
                          <a:effectLst/>
                          <a:latin typeface="Courier New" pitchFamily="49" charset="0"/>
                          <a:ea typeface="ＭＳ Ｐゴシック" pitchFamily="34" charset="-128"/>
                        </a:rPr>
                        <a:t>Stmt4;</a:t>
                      </a:r>
                    </a:p>
                  </a:txBody>
                  <a:tcPr marL="91417" marR="91417" marT="45490" marB="4549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2F2F2"/>
                    </a:solidFill>
                  </a:tcPr>
                </a:tc>
                <a:extLst>
                  <a:ext uri="{0D108BD9-81ED-4DB2-BD59-A6C34878D82A}">
                    <a16:rowId xmlns:a16="http://schemas.microsoft.com/office/drawing/2014/main" val="10000"/>
                  </a:ext>
                </a:extLst>
              </a:tr>
            </a:tbl>
          </a:graphicData>
        </a:graphic>
      </p:graphicFrame>
      <p:sp>
        <p:nvSpPr>
          <p:cNvPr id="10" name="Ellipse 7">
            <a:extLst>
              <a:ext uri="{FF2B5EF4-FFF2-40B4-BE49-F238E27FC236}">
                <a16:creationId xmlns:a16="http://schemas.microsoft.com/office/drawing/2014/main" id="{3849D7BD-A230-1541-9FBB-6FC339E522D2}"/>
              </a:ext>
            </a:extLst>
          </p:cNvPr>
          <p:cNvSpPr>
            <a:spLocks noChangeAspect="1" noChangeArrowheads="1"/>
          </p:cNvSpPr>
          <p:nvPr/>
        </p:nvSpPr>
        <p:spPr bwMode="auto">
          <a:xfrm>
            <a:off x="6308852" y="3293268"/>
            <a:ext cx="1150937" cy="661988"/>
          </a:xfrm>
          <a:prstGeom prst="ellipse">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9pPr>
          </a:lstStyle>
          <a:p>
            <a:pPr eaLnBrk="1" hangingPunct="1">
              <a:lnSpc>
                <a:spcPct val="100000"/>
              </a:lnSpc>
              <a:spcBef>
                <a:spcPct val="0"/>
              </a:spcBef>
              <a:buClrTx/>
              <a:buFontTx/>
              <a:buNone/>
            </a:pPr>
            <a:endParaRPr lang="en-US" altLang="en-US" sz="1800" b="0" i="1">
              <a:solidFill>
                <a:schemeClr val="tx1"/>
              </a:solidFill>
              <a:latin typeface="Arial" panose="020B0604020202020204" pitchFamily="34" charset="0"/>
            </a:endParaRPr>
          </a:p>
        </p:txBody>
      </p:sp>
      <p:cxnSp>
        <p:nvCxnSpPr>
          <p:cNvPr id="11" name="Connecteur droit 8">
            <a:extLst>
              <a:ext uri="{FF2B5EF4-FFF2-40B4-BE49-F238E27FC236}">
                <a16:creationId xmlns:a16="http://schemas.microsoft.com/office/drawing/2014/main" id="{B4382D0C-0B01-7544-8FE6-73CBBE8CF30A}"/>
              </a:ext>
            </a:extLst>
          </p:cNvPr>
          <p:cNvCxnSpPr>
            <a:cxnSpLocks noChangeAspect="1" noChangeShapeType="1"/>
            <a:stCxn id="12" idx="2"/>
          </p:cNvCxnSpPr>
          <p:nvPr/>
        </p:nvCxnSpPr>
        <p:spPr bwMode="auto">
          <a:xfrm>
            <a:off x="7532519" y="3602721"/>
            <a:ext cx="300" cy="672234"/>
          </a:xfrm>
          <a:prstGeom prst="line">
            <a:avLst/>
          </a:prstGeom>
          <a:noFill/>
          <a:ln w="38100">
            <a:solidFill>
              <a:srgbClr val="0070C0"/>
            </a:solidFill>
            <a:round/>
            <a:headEnd/>
            <a:tailEnd/>
          </a:ln>
          <a:extLst>
            <a:ext uri="{909E8E84-426E-40DD-AFC4-6F175D3DCCD1}">
              <a14:hiddenFill xmlns:a14="http://schemas.microsoft.com/office/drawing/2010/main">
                <a:noFill/>
              </a14:hiddenFill>
            </a:ext>
          </a:extLst>
        </p:spPr>
      </p:cxnSp>
      <p:sp>
        <p:nvSpPr>
          <p:cNvPr id="12" name="Arc 11">
            <a:extLst>
              <a:ext uri="{FF2B5EF4-FFF2-40B4-BE49-F238E27FC236}">
                <a16:creationId xmlns:a16="http://schemas.microsoft.com/office/drawing/2014/main" id="{1402EB78-4768-FB49-94F3-71F4771202D5}"/>
              </a:ext>
            </a:extLst>
          </p:cNvPr>
          <p:cNvSpPr>
            <a:spLocks noChangeAspect="1"/>
          </p:cNvSpPr>
          <p:nvPr/>
        </p:nvSpPr>
        <p:spPr bwMode="auto">
          <a:xfrm>
            <a:off x="6235828" y="3228179"/>
            <a:ext cx="1296988" cy="727075"/>
          </a:xfrm>
          <a:prstGeom prst="arc">
            <a:avLst>
              <a:gd name="adj1" fmla="val 11031575"/>
              <a:gd name="adj2" fmla="val 58359"/>
            </a:avLst>
          </a:prstGeom>
          <a:noFill/>
          <a:ln w="38100" cap="flat" cmpd="sng" algn="ctr">
            <a:solidFill>
              <a:srgbClr val="0070C0"/>
            </a:solidFill>
            <a:prstDash val="solid"/>
            <a:round/>
            <a:headEnd type="none" w="med" len="med"/>
            <a:tailEnd type="none" w="med" len="med"/>
          </a:ln>
          <a:effectLst/>
        </p:spPr>
        <p:txBody>
          <a:bodyPr/>
          <a:lstStyle/>
          <a:p>
            <a:pPr eaLnBrk="1" hangingPunct="1">
              <a:defRPr/>
            </a:pPr>
            <a:endParaRPr lang="en-US" i="1">
              <a:latin typeface="Arial" charset="0"/>
            </a:endParaRPr>
          </a:p>
        </p:txBody>
      </p:sp>
      <p:cxnSp>
        <p:nvCxnSpPr>
          <p:cNvPr id="13" name="Connecteur droit 6">
            <a:extLst>
              <a:ext uri="{FF2B5EF4-FFF2-40B4-BE49-F238E27FC236}">
                <a16:creationId xmlns:a16="http://schemas.microsoft.com/office/drawing/2014/main" id="{0E3692C5-58CC-DA43-B228-529385DC5812}"/>
              </a:ext>
            </a:extLst>
          </p:cNvPr>
          <p:cNvCxnSpPr>
            <a:cxnSpLocks noChangeAspect="1" noChangeShapeType="1"/>
          </p:cNvCxnSpPr>
          <p:nvPr/>
        </p:nvCxnSpPr>
        <p:spPr bwMode="auto">
          <a:xfrm>
            <a:off x="6235830" y="2724941"/>
            <a:ext cx="0" cy="827088"/>
          </a:xfrm>
          <a:prstGeom prst="line">
            <a:avLst/>
          </a:prstGeom>
          <a:noFill/>
          <a:ln w="38100">
            <a:solidFill>
              <a:srgbClr val="FFC000"/>
            </a:solidFill>
            <a:round/>
            <a:headEnd/>
            <a:tailEnd/>
          </a:ln>
          <a:extLst>
            <a:ext uri="{909E8E84-426E-40DD-AFC4-6F175D3DCCD1}">
              <a14:hiddenFill xmlns:a14="http://schemas.microsoft.com/office/drawing/2010/main">
                <a:noFill/>
              </a14:hiddenFill>
            </a:ext>
          </a:extLst>
        </p:spPr>
      </p:cxnSp>
      <p:sp>
        <p:nvSpPr>
          <p:cNvPr id="14" name="Ellipse 13">
            <a:extLst>
              <a:ext uri="{FF2B5EF4-FFF2-40B4-BE49-F238E27FC236}">
                <a16:creationId xmlns:a16="http://schemas.microsoft.com/office/drawing/2014/main" id="{B9180A3C-10CE-EF47-BBBE-5AEC06D6DC4C}"/>
              </a:ext>
            </a:extLst>
          </p:cNvPr>
          <p:cNvSpPr>
            <a:spLocks noChangeAspect="1"/>
          </p:cNvSpPr>
          <p:nvPr/>
        </p:nvSpPr>
        <p:spPr bwMode="auto">
          <a:xfrm>
            <a:off x="6164389" y="3515517"/>
            <a:ext cx="215900" cy="217488"/>
          </a:xfrm>
          <a:prstGeom prst="ellipse">
            <a:avLst/>
          </a:prstGeom>
          <a:solidFill>
            <a:schemeClr val="accent5">
              <a:lumMod val="50000"/>
            </a:schemeClr>
          </a:solidFill>
          <a:ln w="9525" cap="flat" cmpd="sng" algn="ctr">
            <a:noFill/>
            <a:prstDash val="solid"/>
            <a:round/>
            <a:headEnd type="none" w="med" len="med"/>
            <a:tailEnd type="none" w="med" len="med"/>
          </a:ln>
          <a:effectLst/>
        </p:spPr>
        <p:txBody>
          <a:bodyPr/>
          <a:lstStyle/>
          <a:p>
            <a:pPr eaLnBrk="1" hangingPunct="1">
              <a:defRPr/>
            </a:pPr>
            <a:endParaRPr lang="en-US" i="1">
              <a:latin typeface="Arial" charset="0"/>
            </a:endParaRPr>
          </a:p>
        </p:txBody>
      </p:sp>
      <p:sp>
        <p:nvSpPr>
          <p:cNvPr id="15" name="ZoneTexte 24">
            <a:extLst>
              <a:ext uri="{FF2B5EF4-FFF2-40B4-BE49-F238E27FC236}">
                <a16:creationId xmlns:a16="http://schemas.microsoft.com/office/drawing/2014/main" id="{DB1DCD4F-A2EE-6D45-A8E6-3B3D3EAF7DDF}"/>
              </a:ext>
            </a:extLst>
          </p:cNvPr>
          <p:cNvSpPr txBox="1">
            <a:spLocks noChangeAspect="1" noChangeArrowheads="1"/>
          </p:cNvSpPr>
          <p:nvPr/>
        </p:nvSpPr>
        <p:spPr bwMode="auto">
          <a:xfrm>
            <a:off x="6235829" y="2796379"/>
            <a:ext cx="614363" cy="30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9pPr>
          </a:lstStyle>
          <a:p>
            <a:pPr algn="r">
              <a:lnSpc>
                <a:spcPct val="100000"/>
              </a:lnSpc>
              <a:spcBef>
                <a:spcPct val="0"/>
              </a:spcBef>
              <a:buClrTx/>
              <a:buFontTx/>
              <a:buNone/>
            </a:pPr>
            <a:r>
              <a:rPr lang="en-US" altLang="en-US" sz="1400" b="0" dirty="0">
                <a:solidFill>
                  <a:schemeClr val="tx1"/>
                </a:solidFill>
                <a:latin typeface="Courier New" panose="02070309020205020404" pitchFamily="49" charset="0"/>
              </a:rPr>
              <a:t>Smt1</a:t>
            </a:r>
          </a:p>
        </p:txBody>
      </p:sp>
      <p:sp>
        <p:nvSpPr>
          <p:cNvPr id="16" name="ZoneTexte 25">
            <a:extLst>
              <a:ext uri="{FF2B5EF4-FFF2-40B4-BE49-F238E27FC236}">
                <a16:creationId xmlns:a16="http://schemas.microsoft.com/office/drawing/2014/main" id="{707672F3-FA61-C34B-863B-1E2AC71F3240}"/>
              </a:ext>
            </a:extLst>
          </p:cNvPr>
          <p:cNvSpPr txBox="1">
            <a:spLocks noChangeAspect="1" noChangeArrowheads="1"/>
          </p:cNvSpPr>
          <p:nvPr/>
        </p:nvSpPr>
        <p:spPr bwMode="auto">
          <a:xfrm>
            <a:off x="4867402" y="3948904"/>
            <a:ext cx="2547937" cy="30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9pPr>
          </a:lstStyle>
          <a:p>
            <a:pPr algn="r">
              <a:lnSpc>
                <a:spcPct val="100000"/>
              </a:lnSpc>
              <a:spcBef>
                <a:spcPct val="0"/>
              </a:spcBef>
              <a:buClrTx/>
              <a:buFontTx/>
              <a:buNone/>
            </a:pPr>
            <a:r>
              <a:rPr lang="en-US" altLang="en-US" sz="1400" b="0" dirty="0">
                <a:solidFill>
                  <a:schemeClr val="tx1"/>
                </a:solidFill>
                <a:latin typeface="Courier New" panose="02070309020205020404" pitchFamily="49" charset="0"/>
              </a:rPr>
              <a:t>Smt2 + not Cond + Smt3</a:t>
            </a:r>
          </a:p>
        </p:txBody>
      </p:sp>
      <p:sp>
        <p:nvSpPr>
          <p:cNvPr id="17" name="ZoneTexte 26">
            <a:extLst>
              <a:ext uri="{FF2B5EF4-FFF2-40B4-BE49-F238E27FC236}">
                <a16:creationId xmlns:a16="http://schemas.microsoft.com/office/drawing/2014/main" id="{D9A333DD-05C2-734B-A5D9-59600A919970}"/>
              </a:ext>
            </a:extLst>
          </p:cNvPr>
          <p:cNvSpPr txBox="1">
            <a:spLocks noChangeAspect="1" noChangeArrowheads="1"/>
          </p:cNvSpPr>
          <p:nvPr/>
        </p:nvSpPr>
        <p:spPr bwMode="auto">
          <a:xfrm>
            <a:off x="7604252" y="3567904"/>
            <a:ext cx="2117726" cy="3079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9pPr>
          </a:lstStyle>
          <a:p>
            <a:pPr algn="r">
              <a:lnSpc>
                <a:spcPct val="100000"/>
              </a:lnSpc>
              <a:spcBef>
                <a:spcPct val="0"/>
              </a:spcBef>
              <a:buClrTx/>
              <a:buFontTx/>
              <a:buNone/>
            </a:pPr>
            <a:r>
              <a:rPr lang="en-US" altLang="en-US" sz="1400" b="0">
                <a:solidFill>
                  <a:schemeClr val="tx1"/>
                </a:solidFill>
                <a:latin typeface="Courier New" panose="02070309020205020404" pitchFamily="49" charset="0"/>
              </a:rPr>
              <a:t>Smt2 + Cond + Smt4</a:t>
            </a:r>
          </a:p>
        </p:txBody>
      </p:sp>
      <p:sp>
        <p:nvSpPr>
          <p:cNvPr id="18" name="Ellipse 17">
            <a:extLst>
              <a:ext uri="{FF2B5EF4-FFF2-40B4-BE49-F238E27FC236}">
                <a16:creationId xmlns:a16="http://schemas.microsoft.com/office/drawing/2014/main" id="{49896D41-80B9-024C-B350-DFCD9807BDC9}"/>
              </a:ext>
            </a:extLst>
          </p:cNvPr>
          <p:cNvSpPr>
            <a:spLocks noChangeAspect="1"/>
          </p:cNvSpPr>
          <p:nvPr/>
        </p:nvSpPr>
        <p:spPr bwMode="auto">
          <a:xfrm>
            <a:off x="7388352" y="3515517"/>
            <a:ext cx="215900" cy="217488"/>
          </a:xfrm>
          <a:prstGeom prst="ellipse">
            <a:avLst/>
          </a:prstGeom>
          <a:solidFill>
            <a:schemeClr val="accent5">
              <a:lumMod val="50000"/>
            </a:schemeClr>
          </a:solidFill>
          <a:ln w="9525" cap="flat" cmpd="sng" algn="ctr">
            <a:noFill/>
            <a:prstDash val="solid"/>
            <a:round/>
            <a:headEnd type="none" w="med" len="med"/>
            <a:tailEnd type="none" w="med" len="med"/>
          </a:ln>
          <a:effectLst/>
        </p:spPr>
        <p:txBody>
          <a:bodyPr/>
          <a:lstStyle/>
          <a:p>
            <a:pPr eaLnBrk="1" hangingPunct="1">
              <a:defRPr/>
            </a:pPr>
            <a:endParaRPr lang="en-US" i="1">
              <a:latin typeface="Arial" charset="0"/>
            </a:endParaRPr>
          </a:p>
        </p:txBody>
      </p:sp>
      <p:sp>
        <p:nvSpPr>
          <p:cNvPr id="19" name="Flèche droite 28">
            <a:extLst>
              <a:ext uri="{FF2B5EF4-FFF2-40B4-BE49-F238E27FC236}">
                <a16:creationId xmlns:a16="http://schemas.microsoft.com/office/drawing/2014/main" id="{3F653B22-5243-484E-A52B-8D19DC5E3788}"/>
              </a:ext>
            </a:extLst>
          </p:cNvPr>
          <p:cNvSpPr>
            <a:spLocks noChangeAspect="1" noChangeArrowheads="1"/>
          </p:cNvSpPr>
          <p:nvPr/>
        </p:nvSpPr>
        <p:spPr bwMode="auto">
          <a:xfrm>
            <a:off x="7424862" y="3552028"/>
            <a:ext cx="142876" cy="144464"/>
          </a:xfrm>
          <a:prstGeom prst="rightArrow">
            <a:avLst>
              <a:gd name="adj1" fmla="val 50000"/>
              <a:gd name="adj2" fmla="val 50000"/>
            </a:avLst>
          </a:pr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lnSpc>
                <a:spcPct val="120000"/>
              </a:lnSpc>
              <a:spcBef>
                <a:spcPct val="20000"/>
              </a:spcBef>
              <a:buClr>
                <a:srgbClr val="404040"/>
              </a:buClr>
              <a:buChar char="•"/>
              <a:defRPr sz="1600" b="1">
                <a:solidFill>
                  <a:srgbClr val="404040"/>
                </a:solidFill>
                <a:latin typeface="Calibri" panose="020F0502020204030204" pitchFamily="34" charset="0"/>
                <a:ea typeface="ＭＳ Ｐゴシック" panose="020B0600070205080204" pitchFamily="34" charset="-128"/>
              </a:defRPr>
            </a:lvl1pPr>
            <a:lvl2pPr marL="742950" indent="-285750">
              <a:lnSpc>
                <a:spcPct val="120000"/>
              </a:lnSpc>
              <a:spcBef>
                <a:spcPct val="20000"/>
              </a:spcBef>
              <a:buChar char="–"/>
              <a:defRPr sz="14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2pPr>
            <a:lvl3pPr marL="1143000" indent="-228600">
              <a:lnSpc>
                <a:spcPct val="120000"/>
              </a:lnSpc>
              <a:spcBef>
                <a:spcPct val="20000"/>
              </a:spcBef>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3pPr>
            <a:lvl4pPr marL="16002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4pPr>
            <a:lvl5pPr marL="2057400" indent="-228600">
              <a:spcBef>
                <a:spcPct val="20000"/>
              </a:spcBef>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5pPr>
            <a:lvl6pPr marL="25146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6pPr>
            <a:lvl7pPr marL="29718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7pPr>
            <a:lvl8pPr marL="34290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8pPr>
            <a:lvl9pPr marL="3886200" indent="-228600" eaLnBrk="0" fontAlgn="base" hangingPunct="0">
              <a:spcBef>
                <a:spcPct val="20000"/>
              </a:spcBef>
              <a:spcAft>
                <a:spcPct val="0"/>
              </a:spcAft>
              <a:buFont typeface="Times" pitchFamily="2" charset="0"/>
              <a:buChar char="•"/>
              <a:defRPr sz="1200">
                <a:solidFill>
                  <a:schemeClr val="tx1"/>
                </a:solidFill>
                <a:latin typeface="Calibri" panose="020F0502020204030204" pitchFamily="34" charset="0"/>
                <a:ea typeface="ヒラギノ角ゴ ProN W3" panose="020B0300000000000000" pitchFamily="34" charset="-128"/>
                <a:cs typeface="ヒラギノ角ゴ ProN W3" panose="020B0300000000000000" pitchFamily="34" charset="-128"/>
              </a:defRPr>
            </a:lvl9pPr>
          </a:lstStyle>
          <a:p>
            <a:pPr eaLnBrk="1" hangingPunct="1">
              <a:lnSpc>
                <a:spcPct val="100000"/>
              </a:lnSpc>
              <a:spcBef>
                <a:spcPct val="0"/>
              </a:spcBef>
              <a:buClrTx/>
              <a:buFontTx/>
              <a:buNone/>
            </a:pPr>
            <a:endParaRPr lang="en-US" altLang="en-US" sz="1800" b="0" i="1">
              <a:solidFill>
                <a:schemeClr val="tx1"/>
              </a:solidFill>
              <a:latin typeface="Arial" panose="020B0604020202020204" pitchFamily="34" charset="0"/>
            </a:endParaRPr>
          </a:p>
        </p:txBody>
      </p:sp>
      <p:sp>
        <p:nvSpPr>
          <p:cNvPr id="20" name="Bulle ronde 19">
            <a:extLst>
              <a:ext uri="{FF2B5EF4-FFF2-40B4-BE49-F238E27FC236}">
                <a16:creationId xmlns:a16="http://schemas.microsoft.com/office/drawing/2014/main" id="{CCC2D1B8-6C1A-5F4F-8A53-A31A09700CD9}"/>
              </a:ext>
            </a:extLst>
          </p:cNvPr>
          <p:cNvSpPr/>
          <p:nvPr/>
        </p:nvSpPr>
        <p:spPr>
          <a:xfrm>
            <a:off x="188260" y="1695710"/>
            <a:ext cx="2917851" cy="1346199"/>
          </a:xfrm>
          <a:prstGeom prst="wedgeEllipseCallout">
            <a:avLst>
              <a:gd name="adj1" fmla="val 47113"/>
              <a:gd name="adj2" fmla="val 4170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Loop rewritten in normal form</a:t>
            </a:r>
          </a:p>
        </p:txBody>
      </p:sp>
      <p:sp>
        <p:nvSpPr>
          <p:cNvPr id="21" name="Bulle ronde 20">
            <a:extLst>
              <a:ext uri="{FF2B5EF4-FFF2-40B4-BE49-F238E27FC236}">
                <a16:creationId xmlns:a16="http://schemas.microsoft.com/office/drawing/2014/main" id="{49AB4FFE-02E8-094C-A1F8-EC76170C5963}"/>
              </a:ext>
            </a:extLst>
          </p:cNvPr>
          <p:cNvSpPr/>
          <p:nvPr/>
        </p:nvSpPr>
        <p:spPr>
          <a:xfrm>
            <a:off x="6365302" y="1017588"/>
            <a:ext cx="3018541" cy="1346199"/>
          </a:xfrm>
          <a:prstGeom prst="wedgeEllipseCallout">
            <a:avLst>
              <a:gd name="adj1" fmla="val -49470"/>
              <a:gd name="adj2" fmla="val 76222"/>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Path before the loop invariant</a:t>
            </a:r>
          </a:p>
        </p:txBody>
      </p:sp>
      <p:sp>
        <p:nvSpPr>
          <p:cNvPr id="22" name="Bulle ronde 21">
            <a:extLst>
              <a:ext uri="{FF2B5EF4-FFF2-40B4-BE49-F238E27FC236}">
                <a16:creationId xmlns:a16="http://schemas.microsoft.com/office/drawing/2014/main" id="{DB90EFEF-4019-E748-A4DB-B81F6F340EA8}"/>
              </a:ext>
            </a:extLst>
          </p:cNvPr>
          <p:cNvSpPr/>
          <p:nvPr/>
        </p:nvSpPr>
        <p:spPr>
          <a:xfrm>
            <a:off x="8800030" y="2079713"/>
            <a:ext cx="3224889" cy="1346199"/>
          </a:xfrm>
          <a:prstGeom prst="wedgeEllipseCallout">
            <a:avLst>
              <a:gd name="adj1" fmla="val -100124"/>
              <a:gd name="adj2" fmla="val 43930"/>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Path from/to the loop invariant</a:t>
            </a:r>
          </a:p>
        </p:txBody>
      </p:sp>
      <p:sp>
        <p:nvSpPr>
          <p:cNvPr id="23" name="Bulle ronde 22">
            <a:extLst>
              <a:ext uri="{FF2B5EF4-FFF2-40B4-BE49-F238E27FC236}">
                <a16:creationId xmlns:a16="http://schemas.microsoft.com/office/drawing/2014/main" id="{3ACBADAD-B2A7-8D4F-AF6E-544FED9F9FD7}"/>
              </a:ext>
            </a:extLst>
          </p:cNvPr>
          <p:cNvSpPr/>
          <p:nvPr/>
        </p:nvSpPr>
        <p:spPr>
          <a:xfrm>
            <a:off x="7708927" y="4398874"/>
            <a:ext cx="2499376" cy="1105836"/>
          </a:xfrm>
          <a:prstGeom prst="wedgeEllipseCallout">
            <a:avLst>
              <a:gd name="adj1" fmla="val -52039"/>
              <a:gd name="adj2" fmla="val -6185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Path exiting the loop</a:t>
            </a:r>
          </a:p>
        </p:txBody>
      </p:sp>
      <p:pic>
        <p:nvPicPr>
          <p:cNvPr id="5" name="Image 4">
            <a:extLst>
              <a:ext uri="{FF2B5EF4-FFF2-40B4-BE49-F238E27FC236}">
                <a16:creationId xmlns:a16="http://schemas.microsoft.com/office/drawing/2014/main" id="{263FB5FA-9302-CC46-9066-E0684F93983C}"/>
              </a:ext>
            </a:extLst>
          </p:cNvPr>
          <p:cNvPicPr>
            <a:picLocks noChangeAspect="1"/>
          </p:cNvPicPr>
          <p:nvPr/>
        </p:nvPicPr>
        <p:blipFill>
          <a:blip r:embed="rId2"/>
          <a:stretch>
            <a:fillRect/>
          </a:stretch>
        </p:blipFill>
        <p:spPr>
          <a:xfrm>
            <a:off x="0" y="4912517"/>
            <a:ext cx="5572156" cy="1959737"/>
          </a:xfrm>
          <a:prstGeom prst="rect">
            <a:avLst/>
          </a:prstGeom>
        </p:spPr>
      </p:pic>
    </p:spTree>
    <p:extLst>
      <p:ext uri="{BB962C8B-B14F-4D97-AF65-F5344CB8AC3E}">
        <p14:creationId xmlns:p14="http://schemas.microsoft.com/office/powerpoint/2010/main" val="352562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9371049-BE1C-FC4C-A832-3724A36C3F72}"/>
              </a:ext>
            </a:extLst>
          </p:cNvPr>
          <p:cNvSpPr>
            <a:spLocks noGrp="1"/>
          </p:cNvSpPr>
          <p:nvPr>
            <p:ph type="title"/>
          </p:nvPr>
        </p:nvSpPr>
        <p:spPr/>
        <p:txBody>
          <a:bodyPr/>
          <a:lstStyle/>
          <a:p>
            <a:r>
              <a:rPr lang="en-US" dirty="0"/>
              <a:t>SPARK – proof </a:t>
            </a:r>
          </a:p>
        </p:txBody>
      </p:sp>
      <p:graphicFrame>
        <p:nvGraphicFramePr>
          <p:cNvPr id="3" name="Diagramme 2">
            <a:extLst>
              <a:ext uri="{FF2B5EF4-FFF2-40B4-BE49-F238E27FC236}">
                <a16:creationId xmlns:a16="http://schemas.microsoft.com/office/drawing/2014/main" id="{CC62DF0F-DB20-3449-B84D-A56380596B1E}"/>
              </a:ext>
            </a:extLst>
          </p:cNvPr>
          <p:cNvGraphicFramePr/>
          <p:nvPr>
            <p:extLst>
              <p:ext uri="{D42A27DB-BD31-4B8C-83A1-F6EECF244321}">
                <p14:modId xmlns:p14="http://schemas.microsoft.com/office/powerpoint/2010/main" val="3392605321"/>
              </p:ext>
            </p:extLst>
          </p:nvPr>
        </p:nvGraphicFramePr>
        <p:xfrm>
          <a:off x="2032000" y="245277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Image 3">
            <a:extLst>
              <a:ext uri="{FF2B5EF4-FFF2-40B4-BE49-F238E27FC236}">
                <a16:creationId xmlns:a16="http://schemas.microsoft.com/office/drawing/2014/main" id="{D720B629-ACBB-3949-B839-00D986B12A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77113" y="2379827"/>
            <a:ext cx="9902013" cy="1858999"/>
          </a:xfrm>
          <a:prstGeom prst="rect">
            <a:avLst/>
          </a:prstGeom>
        </p:spPr>
      </p:pic>
      <p:sp>
        <p:nvSpPr>
          <p:cNvPr id="5" name="Espace réservé du numéro de diapositive 4">
            <a:extLst>
              <a:ext uri="{FF2B5EF4-FFF2-40B4-BE49-F238E27FC236}">
                <a16:creationId xmlns:a16="http://schemas.microsoft.com/office/drawing/2014/main" id="{FCA7BFCE-657F-0446-A771-4E420668C664}"/>
              </a:ext>
            </a:extLst>
          </p:cNvPr>
          <p:cNvSpPr>
            <a:spLocks noGrp="1"/>
          </p:cNvSpPr>
          <p:nvPr>
            <p:ph type="sldNum" sz="quarter" idx="12"/>
          </p:nvPr>
        </p:nvSpPr>
        <p:spPr/>
        <p:txBody>
          <a:bodyPr/>
          <a:lstStyle/>
          <a:p>
            <a:fld id="{E92B1909-25A8-774B-B7CA-4DB401BD0334}" type="slidenum">
              <a:rPr lang="en-US" smtClean="0"/>
              <a:t>4</a:t>
            </a:fld>
            <a:endParaRPr lang="en-US"/>
          </a:p>
        </p:txBody>
      </p:sp>
    </p:spTree>
    <p:extLst>
      <p:ext uri="{BB962C8B-B14F-4D97-AF65-F5344CB8AC3E}">
        <p14:creationId xmlns:p14="http://schemas.microsoft.com/office/powerpoint/2010/main" val="17445947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5D282EA-FDE3-3F46-8D42-05203A6F6D62}"/>
              </a:ext>
            </a:extLst>
          </p:cNvPr>
          <p:cNvSpPr>
            <a:spLocks noGrp="1"/>
          </p:cNvSpPr>
          <p:nvPr>
            <p:ph type="title"/>
          </p:nvPr>
        </p:nvSpPr>
        <p:spPr/>
        <p:txBody>
          <a:bodyPr/>
          <a:lstStyle/>
          <a:p>
            <a:r>
              <a:rPr lang="en-US" dirty="0"/>
              <a:t>Loop invariants – fun facts!</a:t>
            </a:r>
          </a:p>
        </p:txBody>
      </p:sp>
      <p:sp>
        <p:nvSpPr>
          <p:cNvPr id="3" name="Espace réservé du contenu 2">
            <a:extLst>
              <a:ext uri="{FF2B5EF4-FFF2-40B4-BE49-F238E27FC236}">
                <a16:creationId xmlns:a16="http://schemas.microsoft.com/office/drawing/2014/main" id="{0F8C486B-C5E9-4C40-A91D-9555B3D29265}"/>
              </a:ext>
            </a:extLst>
          </p:cNvPr>
          <p:cNvSpPr>
            <a:spLocks noGrp="1"/>
          </p:cNvSpPr>
          <p:nvPr>
            <p:ph idx="1"/>
          </p:nvPr>
        </p:nvSpPr>
        <p:spPr/>
        <p:txBody>
          <a:bodyPr/>
          <a:lstStyle/>
          <a:p>
            <a:pPr marL="0" indent="0">
              <a:buNone/>
            </a:pPr>
            <a:r>
              <a:rPr lang="en-US" altLang="en-US" dirty="0">
                <a:ea typeface="ＭＳ Ｐゴシック" panose="020B0600070205080204" pitchFamily="34" charset="-128"/>
              </a:rPr>
              <a:t>Only source of information in the tool about some variables:</a:t>
            </a:r>
          </a:p>
          <a:p>
            <a:pPr marL="0" indent="0">
              <a:buNone/>
            </a:pPr>
            <a:endParaRPr lang="en-US" altLang="en-US" dirty="0">
              <a:ea typeface="ＭＳ Ｐゴシック" panose="020B0600070205080204" pitchFamily="34" charset="-128"/>
            </a:endParaRPr>
          </a:p>
          <a:p>
            <a:pPr marL="514350" indent="-514350">
              <a:buFont typeface="+mj-lt"/>
              <a:buAutoNum type="arabicPeriod"/>
            </a:pPr>
            <a:r>
              <a:rPr lang="en-US" altLang="en-US" dirty="0">
                <a:ea typeface="ＭＳ Ｐゴシック" panose="020B0600070205080204" pitchFamily="34" charset="-128"/>
              </a:rPr>
              <a:t>Information about modifications of variables by previous iterations of the loop is lost</a:t>
            </a:r>
          </a:p>
          <a:p>
            <a:pPr lvl="1"/>
            <a:r>
              <a:rPr lang="en-US" altLang="en-US" dirty="0">
                <a:ea typeface="ＭＳ Ｐゴシック" panose="020B0600070205080204" pitchFamily="34" charset="-128"/>
                <a:cs typeface="ヒラギノ角ゴ ProN W3" panose="020B0300000000000000" pitchFamily="34" charset="-128"/>
              </a:rPr>
              <a:t>The tool knows only about values of unmodified variables</a:t>
            </a:r>
          </a:p>
          <a:p>
            <a:pPr lvl="1"/>
            <a:r>
              <a:rPr lang="en-US" altLang="en-US" dirty="0">
                <a:ea typeface="ＭＳ Ｐゴシック" panose="020B0600070205080204" pitchFamily="34" charset="-128"/>
                <a:cs typeface="ヒラギノ角ゴ ProN W3" panose="020B0300000000000000" pitchFamily="34" charset="-128"/>
              </a:rPr>
              <a:t>And about the loop’s range or condition if any</a:t>
            </a:r>
          </a:p>
          <a:p>
            <a:pPr marL="0" indent="0">
              <a:buNone/>
            </a:pPr>
            <a:endParaRPr lang="en-US" altLang="en-US" dirty="0">
              <a:ea typeface="ＭＳ Ｐゴシック" panose="020B0600070205080204" pitchFamily="34" charset="-128"/>
            </a:endParaRPr>
          </a:p>
          <a:p>
            <a:pPr marL="514350" indent="-514350">
              <a:buFont typeface="+mj-lt"/>
              <a:buAutoNum type="arabicPeriod" startAt="2"/>
            </a:pPr>
            <a:r>
              <a:rPr lang="en-US" altLang="en-US" dirty="0">
                <a:ea typeface="ＭＳ Ｐゴシック" panose="020B0600070205080204" pitchFamily="34" charset="-128"/>
              </a:rPr>
              <a:t>No information about constants is accumulated</a:t>
            </a:r>
          </a:p>
        </p:txBody>
      </p:sp>
      <p:sp>
        <p:nvSpPr>
          <p:cNvPr id="4" name="Espace réservé du numéro de diapositive 3">
            <a:extLst>
              <a:ext uri="{FF2B5EF4-FFF2-40B4-BE49-F238E27FC236}">
                <a16:creationId xmlns:a16="http://schemas.microsoft.com/office/drawing/2014/main" id="{3EC95D54-E4D3-4E41-A5CE-0D6169A36FEC}"/>
              </a:ext>
            </a:extLst>
          </p:cNvPr>
          <p:cNvSpPr>
            <a:spLocks noGrp="1"/>
          </p:cNvSpPr>
          <p:nvPr>
            <p:ph type="sldNum" sz="quarter" idx="12"/>
          </p:nvPr>
        </p:nvSpPr>
        <p:spPr/>
        <p:txBody>
          <a:bodyPr/>
          <a:lstStyle/>
          <a:p>
            <a:fld id="{E92B1909-25A8-774B-B7CA-4DB401BD0334}" type="slidenum">
              <a:rPr lang="en-US" smtClean="0"/>
              <a:t>40</a:t>
            </a:fld>
            <a:endParaRPr lang="en-US"/>
          </a:p>
        </p:txBody>
      </p:sp>
    </p:spTree>
    <p:extLst>
      <p:ext uri="{BB962C8B-B14F-4D97-AF65-F5344CB8AC3E}">
        <p14:creationId xmlns:p14="http://schemas.microsoft.com/office/powerpoint/2010/main" val="1139042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C6A30A-6020-FC47-805D-1DD4532BA34A}"/>
              </a:ext>
            </a:extLst>
          </p:cNvPr>
          <p:cNvSpPr>
            <a:spLocks noGrp="1"/>
          </p:cNvSpPr>
          <p:nvPr>
            <p:ph type="title"/>
          </p:nvPr>
        </p:nvSpPr>
        <p:spPr/>
        <p:txBody>
          <a:bodyPr/>
          <a:lstStyle/>
          <a:p>
            <a:r>
              <a:rPr lang="en-US" dirty="0"/>
              <a:t>The 4 properties of a good loop invariant</a:t>
            </a:r>
          </a:p>
        </p:txBody>
      </p:sp>
      <p:sp>
        <p:nvSpPr>
          <p:cNvPr id="4" name="Espace réservé du numéro de diapositive 3">
            <a:extLst>
              <a:ext uri="{FF2B5EF4-FFF2-40B4-BE49-F238E27FC236}">
                <a16:creationId xmlns:a16="http://schemas.microsoft.com/office/drawing/2014/main" id="{4AB93BB3-39E1-7246-A932-81FBAA644F7B}"/>
              </a:ext>
            </a:extLst>
          </p:cNvPr>
          <p:cNvSpPr>
            <a:spLocks noGrp="1"/>
          </p:cNvSpPr>
          <p:nvPr>
            <p:ph type="sldNum" sz="quarter" idx="12"/>
          </p:nvPr>
        </p:nvSpPr>
        <p:spPr/>
        <p:txBody>
          <a:bodyPr/>
          <a:lstStyle/>
          <a:p>
            <a:fld id="{E92B1909-25A8-774B-B7CA-4DB401BD0334}" type="slidenum">
              <a:rPr lang="en-US" smtClean="0"/>
              <a:t>41</a:t>
            </a:fld>
            <a:endParaRPr lang="en-US"/>
          </a:p>
        </p:txBody>
      </p:sp>
      <p:graphicFrame>
        <p:nvGraphicFramePr>
          <p:cNvPr id="5" name="Tableau 4">
            <a:extLst>
              <a:ext uri="{FF2B5EF4-FFF2-40B4-BE49-F238E27FC236}">
                <a16:creationId xmlns:a16="http://schemas.microsoft.com/office/drawing/2014/main" id="{BA35CC1B-672B-3549-AD8B-7A37FAD8F039}"/>
              </a:ext>
            </a:extLst>
          </p:cNvPr>
          <p:cNvGraphicFramePr>
            <a:graphicFrameLocks noGrp="1"/>
          </p:cNvGraphicFramePr>
          <p:nvPr>
            <p:extLst>
              <p:ext uri="{D42A27DB-BD31-4B8C-83A1-F6EECF244321}">
                <p14:modId xmlns:p14="http://schemas.microsoft.com/office/powerpoint/2010/main" val="1208411453"/>
              </p:ext>
            </p:extLst>
          </p:nvPr>
        </p:nvGraphicFramePr>
        <p:xfrm>
          <a:off x="773867" y="1968373"/>
          <a:ext cx="10644266" cy="3995032"/>
        </p:xfrm>
        <a:graphic>
          <a:graphicData uri="http://schemas.openxmlformats.org/drawingml/2006/table">
            <a:tbl>
              <a:tblPr firstRow="1" bandRow="1">
                <a:tableStyleId>{5C22544A-7EE6-4342-B048-85BDC9FD1C3A}</a:tableStyleId>
              </a:tblPr>
              <a:tblGrid>
                <a:gridCol w="2259828">
                  <a:extLst>
                    <a:ext uri="{9D8B030D-6E8A-4147-A177-3AD203B41FA5}">
                      <a16:colId xmlns:a16="http://schemas.microsoft.com/office/drawing/2014/main" val="354329697"/>
                    </a:ext>
                  </a:extLst>
                </a:gridCol>
                <a:gridCol w="8384438">
                  <a:extLst>
                    <a:ext uri="{9D8B030D-6E8A-4147-A177-3AD203B41FA5}">
                      <a16:colId xmlns:a16="http://schemas.microsoft.com/office/drawing/2014/main" val="4238841107"/>
                    </a:ext>
                  </a:extLst>
                </a:gridCol>
              </a:tblGrid>
              <a:tr h="370840">
                <a:tc>
                  <a:txBody>
                    <a:bodyPr/>
                    <a:lstStyle/>
                    <a:p>
                      <a:r>
                        <a:rPr lang="en-US" sz="2800" b="1" dirty="0">
                          <a:solidFill>
                            <a:schemeClr val="tx1"/>
                          </a:solidFill>
                        </a:rPr>
                        <a:t>[INIT] </a:t>
                      </a:r>
                      <a:endParaRPr lang="en-US" sz="2800" dirty="0">
                        <a:solidFill>
                          <a:schemeClr val="tx1"/>
                        </a:solidFill>
                      </a:endParaRPr>
                    </a:p>
                  </a:txBody>
                  <a:tcPr marT="125999" marB="125999">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b="0" dirty="0">
                          <a:solidFill>
                            <a:schemeClr val="tx1"/>
                          </a:solidFill>
                        </a:rPr>
                        <a:t>It should be provable in the first iteration of the loop</a:t>
                      </a:r>
                    </a:p>
                  </a:txBody>
                  <a:tcPr marT="125999" marB="125999">
                    <a:noFill/>
                  </a:tcPr>
                </a:tc>
                <a:extLst>
                  <a:ext uri="{0D108BD9-81ED-4DB2-BD59-A6C34878D82A}">
                    <a16:rowId xmlns:a16="http://schemas.microsoft.com/office/drawing/2014/main" val="1783764061"/>
                  </a:ext>
                </a:extLst>
              </a:tr>
              <a:tr h="370840">
                <a:tc>
                  <a:txBody>
                    <a:bodyPr/>
                    <a:lstStyle/>
                    <a:p>
                      <a:r>
                        <a:rPr lang="en-US" sz="2800" b="1" dirty="0"/>
                        <a:t>[INSIDE] </a:t>
                      </a:r>
                      <a:endParaRPr lang="en-US" sz="2800" dirty="0">
                        <a:solidFill>
                          <a:schemeClr val="tx1"/>
                        </a:solidFill>
                      </a:endParaRPr>
                    </a:p>
                  </a:txBody>
                  <a:tcPr marT="125999" marB="125999">
                    <a:noFill/>
                  </a:tcPr>
                </a:tc>
                <a:tc>
                  <a:txBody>
                    <a:bodyPr/>
                    <a:lstStyle/>
                    <a:p>
                      <a:r>
                        <a:rPr lang="en-US" sz="2800" b="0" dirty="0"/>
                        <a:t>It should allow proving absence of run-time errors and local assertions inside the loop</a:t>
                      </a:r>
                      <a:endParaRPr lang="en-US" sz="2800" b="0" dirty="0">
                        <a:solidFill>
                          <a:schemeClr val="tx1"/>
                        </a:solidFill>
                      </a:endParaRPr>
                    </a:p>
                  </a:txBody>
                  <a:tcPr marT="125999" marB="125999">
                    <a:noFill/>
                  </a:tcPr>
                </a:tc>
                <a:extLst>
                  <a:ext uri="{0D108BD9-81ED-4DB2-BD59-A6C34878D82A}">
                    <a16:rowId xmlns:a16="http://schemas.microsoft.com/office/drawing/2014/main" val="3856884310"/>
                  </a:ext>
                </a:extLst>
              </a:tr>
              <a:tr h="370840">
                <a:tc>
                  <a:txBody>
                    <a:bodyPr/>
                    <a:lstStyle/>
                    <a:p>
                      <a:r>
                        <a:rPr lang="en-US" sz="2800" b="1" dirty="0"/>
                        <a:t>[AFTER] </a:t>
                      </a:r>
                      <a:endParaRPr lang="en-US" sz="2800" dirty="0">
                        <a:solidFill>
                          <a:schemeClr val="tx1"/>
                        </a:solidFill>
                      </a:endParaRPr>
                    </a:p>
                  </a:txBody>
                  <a:tcPr marT="125999" marB="125999">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800" dirty="0"/>
                        <a:t>It should allow proving absence of run-time errors, local assertions and the subprogram postcondition after the loop</a:t>
                      </a:r>
                    </a:p>
                  </a:txBody>
                  <a:tcPr marT="125999" marB="125999">
                    <a:noFill/>
                  </a:tcPr>
                </a:tc>
                <a:extLst>
                  <a:ext uri="{0D108BD9-81ED-4DB2-BD59-A6C34878D82A}">
                    <a16:rowId xmlns:a16="http://schemas.microsoft.com/office/drawing/2014/main" val="1619126472"/>
                  </a:ext>
                </a:extLst>
              </a:tr>
              <a:tr h="370840">
                <a:tc>
                  <a:txBody>
                    <a:bodyPr/>
                    <a:lstStyle/>
                    <a:p>
                      <a:r>
                        <a:rPr lang="en-US" sz="2800" b="1" dirty="0"/>
                        <a:t>[PRESERVE] </a:t>
                      </a:r>
                      <a:endParaRPr lang="en-US" sz="2800" dirty="0">
                        <a:solidFill>
                          <a:schemeClr val="tx1"/>
                        </a:solidFill>
                      </a:endParaRPr>
                    </a:p>
                  </a:txBody>
                  <a:tcPr marT="125999" marB="125999">
                    <a:noFill/>
                  </a:tcPr>
                </a:tc>
                <a:tc>
                  <a:txBody>
                    <a:bodyPr/>
                    <a:lstStyle/>
                    <a:p>
                      <a:pPr marL="0" indent="0">
                        <a:buNone/>
                      </a:pPr>
                      <a:r>
                        <a:rPr lang="en-US" sz="2800" dirty="0"/>
                        <a:t>It should be provable after the first iteration of the loop</a:t>
                      </a:r>
                    </a:p>
                  </a:txBody>
                  <a:tcPr marT="125999" marB="125999">
                    <a:noFill/>
                  </a:tcPr>
                </a:tc>
                <a:extLst>
                  <a:ext uri="{0D108BD9-81ED-4DB2-BD59-A6C34878D82A}">
                    <a16:rowId xmlns:a16="http://schemas.microsoft.com/office/drawing/2014/main" val="785680645"/>
                  </a:ext>
                </a:extLst>
              </a:tr>
            </a:tbl>
          </a:graphicData>
        </a:graphic>
      </p:graphicFrame>
    </p:spTree>
    <p:extLst>
      <p:ext uri="{BB962C8B-B14F-4D97-AF65-F5344CB8AC3E}">
        <p14:creationId xmlns:p14="http://schemas.microsoft.com/office/powerpoint/2010/main" val="63527968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92AB6AC-E36B-FA43-BC47-77A602B7B364}"/>
              </a:ext>
            </a:extLst>
          </p:cNvPr>
          <p:cNvSpPr>
            <a:spLocks noGrp="1"/>
          </p:cNvSpPr>
          <p:nvPr>
            <p:ph type="title"/>
          </p:nvPr>
        </p:nvSpPr>
        <p:spPr/>
        <p:txBody>
          <a:bodyPr/>
          <a:lstStyle/>
          <a:p>
            <a:pPr algn="ctr"/>
            <a:r>
              <a:rPr lang="en-US" dirty="0"/>
              <a:t>If you want to know more…</a:t>
            </a:r>
          </a:p>
        </p:txBody>
      </p:sp>
      <p:sp>
        <p:nvSpPr>
          <p:cNvPr id="3" name="Espace réservé du texte 2">
            <a:extLst>
              <a:ext uri="{FF2B5EF4-FFF2-40B4-BE49-F238E27FC236}">
                <a16:creationId xmlns:a16="http://schemas.microsoft.com/office/drawing/2014/main" id="{69ED9188-A1B6-ED4D-A023-3E51E0568AF5}"/>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3A9CE95A-1338-1447-8F22-F164144EBB6E}"/>
              </a:ext>
            </a:extLst>
          </p:cNvPr>
          <p:cNvSpPr>
            <a:spLocks noGrp="1"/>
          </p:cNvSpPr>
          <p:nvPr>
            <p:ph type="sldNum" sz="quarter" idx="12"/>
          </p:nvPr>
        </p:nvSpPr>
        <p:spPr/>
        <p:txBody>
          <a:bodyPr/>
          <a:lstStyle/>
          <a:p>
            <a:fld id="{E92B1909-25A8-774B-B7CA-4DB401BD0334}" type="slidenum">
              <a:rPr lang="en-US" smtClean="0"/>
              <a:t>42</a:t>
            </a:fld>
            <a:endParaRPr lang="en-US"/>
          </a:p>
        </p:txBody>
      </p:sp>
    </p:spTree>
    <p:extLst>
      <p:ext uri="{BB962C8B-B14F-4D97-AF65-F5344CB8AC3E}">
        <p14:creationId xmlns:p14="http://schemas.microsoft.com/office/powerpoint/2010/main" val="1275794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AAE239D5-25AA-9C42-B6D2-6CCCBC78040E}"/>
              </a:ext>
            </a:extLst>
          </p:cNvPr>
          <p:cNvSpPr>
            <a:spLocks noGrp="1"/>
          </p:cNvSpPr>
          <p:nvPr>
            <p:ph type="sldNum" sz="quarter" idx="12"/>
          </p:nvPr>
        </p:nvSpPr>
        <p:spPr/>
        <p:txBody>
          <a:bodyPr/>
          <a:lstStyle/>
          <a:p>
            <a:fld id="{E92B1909-25A8-774B-B7CA-4DB401BD0334}" type="slidenum">
              <a:rPr lang="en-US" smtClean="0"/>
              <a:t>43</a:t>
            </a:fld>
            <a:endParaRPr lang="en-US"/>
          </a:p>
        </p:txBody>
      </p:sp>
      <p:pic>
        <p:nvPicPr>
          <p:cNvPr id="4" name="Image 3">
            <a:extLst>
              <a:ext uri="{FF2B5EF4-FFF2-40B4-BE49-F238E27FC236}">
                <a16:creationId xmlns:a16="http://schemas.microsoft.com/office/drawing/2014/main" id="{10915D99-01E7-E740-B37D-7EA48A3BE403}"/>
              </a:ext>
            </a:extLst>
          </p:cNvPr>
          <p:cNvPicPr>
            <a:picLocks noChangeAspect="1"/>
          </p:cNvPicPr>
          <p:nvPr/>
        </p:nvPicPr>
        <p:blipFill>
          <a:blip r:embed="rId2"/>
          <a:stretch>
            <a:fillRect/>
          </a:stretch>
        </p:blipFill>
        <p:spPr>
          <a:xfrm>
            <a:off x="1485901" y="91863"/>
            <a:ext cx="9286874" cy="6626695"/>
          </a:xfrm>
          <a:prstGeom prst="rect">
            <a:avLst/>
          </a:prstGeom>
        </p:spPr>
      </p:pic>
    </p:spTree>
    <p:extLst>
      <p:ext uri="{BB962C8B-B14F-4D97-AF65-F5344CB8AC3E}">
        <p14:creationId xmlns:p14="http://schemas.microsoft.com/office/powerpoint/2010/main" val="22390629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7236D-316E-6243-A44C-4A6C493914AF}"/>
              </a:ext>
            </a:extLst>
          </p:cNvPr>
          <p:cNvSpPr>
            <a:spLocks noGrp="1"/>
          </p:cNvSpPr>
          <p:nvPr>
            <p:ph type="title"/>
          </p:nvPr>
        </p:nvSpPr>
        <p:spPr/>
        <p:txBody>
          <a:bodyPr/>
          <a:lstStyle/>
          <a:p>
            <a:r>
              <a:rPr lang="en-US" dirty="0"/>
              <a:t>SPARK – demo </a:t>
            </a:r>
          </a:p>
        </p:txBody>
      </p:sp>
      <p:pic>
        <p:nvPicPr>
          <p:cNvPr id="4" name="Image 3">
            <a:extLst>
              <a:ext uri="{FF2B5EF4-FFF2-40B4-BE49-F238E27FC236}">
                <a16:creationId xmlns:a16="http://schemas.microsoft.com/office/drawing/2014/main" id="{A64E13C7-846C-CA4D-AD1F-E290E6E6E2BE}"/>
              </a:ext>
            </a:extLst>
          </p:cNvPr>
          <p:cNvPicPr>
            <a:picLocks noChangeAspect="1"/>
          </p:cNvPicPr>
          <p:nvPr/>
        </p:nvPicPr>
        <p:blipFill>
          <a:blip r:embed="rId2"/>
          <a:stretch>
            <a:fillRect/>
          </a:stretch>
        </p:blipFill>
        <p:spPr>
          <a:xfrm>
            <a:off x="1680530" y="1985962"/>
            <a:ext cx="8830940" cy="3773487"/>
          </a:xfrm>
          <a:prstGeom prst="rect">
            <a:avLst/>
          </a:prstGeom>
        </p:spPr>
      </p:pic>
      <p:sp>
        <p:nvSpPr>
          <p:cNvPr id="5" name="Espace réservé du numéro de diapositive 4">
            <a:extLst>
              <a:ext uri="{FF2B5EF4-FFF2-40B4-BE49-F238E27FC236}">
                <a16:creationId xmlns:a16="http://schemas.microsoft.com/office/drawing/2014/main" id="{D19348A7-3B99-9C42-9476-D13C7600612C}"/>
              </a:ext>
            </a:extLst>
          </p:cNvPr>
          <p:cNvSpPr>
            <a:spLocks noGrp="1"/>
          </p:cNvSpPr>
          <p:nvPr>
            <p:ph type="sldNum" sz="quarter" idx="12"/>
          </p:nvPr>
        </p:nvSpPr>
        <p:spPr/>
        <p:txBody>
          <a:bodyPr/>
          <a:lstStyle/>
          <a:p>
            <a:fld id="{E92B1909-25A8-774B-B7CA-4DB401BD0334}" type="slidenum">
              <a:rPr lang="en-US" smtClean="0"/>
              <a:t>5</a:t>
            </a:fld>
            <a:endParaRPr lang="en-US"/>
          </a:p>
        </p:txBody>
      </p:sp>
    </p:spTree>
    <p:extLst>
      <p:ext uri="{BB962C8B-B14F-4D97-AF65-F5344CB8AC3E}">
        <p14:creationId xmlns:p14="http://schemas.microsoft.com/office/powerpoint/2010/main" val="22724485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5877A4-B9D4-3C4E-9446-BEFEFB29E6F5}"/>
              </a:ext>
            </a:extLst>
          </p:cNvPr>
          <p:cNvSpPr>
            <a:spLocks noGrp="1"/>
          </p:cNvSpPr>
          <p:nvPr>
            <p:ph type="title"/>
          </p:nvPr>
        </p:nvSpPr>
        <p:spPr/>
        <p:txBody>
          <a:bodyPr/>
          <a:lstStyle/>
          <a:p>
            <a:pPr algn="ctr"/>
            <a:r>
              <a:rPr lang="en-US" dirty="0"/>
              <a:t>How to investigate unproved properties?</a:t>
            </a:r>
          </a:p>
        </p:txBody>
      </p:sp>
      <p:sp>
        <p:nvSpPr>
          <p:cNvPr id="3" name="Espace réservé du texte 2">
            <a:extLst>
              <a:ext uri="{FF2B5EF4-FFF2-40B4-BE49-F238E27FC236}">
                <a16:creationId xmlns:a16="http://schemas.microsoft.com/office/drawing/2014/main" id="{F3EFE587-988C-6B4D-A3CB-9BD43AC00C36}"/>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082D353C-ED11-804E-862A-DA774FF48B78}"/>
              </a:ext>
            </a:extLst>
          </p:cNvPr>
          <p:cNvSpPr>
            <a:spLocks noGrp="1"/>
          </p:cNvSpPr>
          <p:nvPr>
            <p:ph type="sldNum" sz="quarter" idx="12"/>
          </p:nvPr>
        </p:nvSpPr>
        <p:spPr/>
        <p:txBody>
          <a:bodyPr/>
          <a:lstStyle/>
          <a:p>
            <a:fld id="{E92B1909-25A8-774B-B7CA-4DB401BD0334}" type="slidenum">
              <a:rPr lang="en-US" smtClean="0"/>
              <a:t>6</a:t>
            </a:fld>
            <a:endParaRPr lang="en-US"/>
          </a:p>
        </p:txBody>
      </p:sp>
    </p:spTree>
    <p:extLst>
      <p:ext uri="{BB962C8B-B14F-4D97-AF65-F5344CB8AC3E}">
        <p14:creationId xmlns:p14="http://schemas.microsoft.com/office/powerpoint/2010/main" val="19199133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EADA3-21E0-4B41-8BFA-7825F21DAFB9}"/>
              </a:ext>
            </a:extLst>
          </p:cNvPr>
          <p:cNvSpPr>
            <a:spLocks noGrp="1"/>
          </p:cNvSpPr>
          <p:nvPr>
            <p:ph type="title"/>
          </p:nvPr>
        </p:nvSpPr>
        <p:spPr/>
        <p:txBody>
          <a:bodyPr/>
          <a:lstStyle/>
          <a:p>
            <a:r>
              <a:rPr lang="en-US" dirty="0"/>
              <a:t>Back to 2008…</a:t>
            </a:r>
          </a:p>
        </p:txBody>
      </p:sp>
      <p:pic>
        <p:nvPicPr>
          <p:cNvPr id="3" name="Espace réservé du contenu 4">
            <a:extLst>
              <a:ext uri="{FF2B5EF4-FFF2-40B4-BE49-F238E27FC236}">
                <a16:creationId xmlns:a16="http://schemas.microsoft.com/office/drawing/2014/main" id="{C62ED42E-7696-4742-9750-09E7BBA60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90" y="1812373"/>
            <a:ext cx="5639889" cy="4351338"/>
          </a:xfrm>
          <a:prstGeom prst="rect">
            <a:avLst/>
          </a:prstGeom>
        </p:spPr>
      </p:pic>
      <p:sp>
        <p:nvSpPr>
          <p:cNvPr id="6" name="ZoneTexte 5">
            <a:extLst>
              <a:ext uri="{FF2B5EF4-FFF2-40B4-BE49-F238E27FC236}">
                <a16:creationId xmlns:a16="http://schemas.microsoft.com/office/drawing/2014/main" id="{E61B9DCF-1F7D-FD4C-BB8B-31798B71075B}"/>
              </a:ext>
            </a:extLst>
          </p:cNvPr>
          <p:cNvSpPr txBox="1"/>
          <p:nvPr/>
        </p:nvSpPr>
        <p:spPr>
          <a:xfrm>
            <a:off x="4362989" y="2094332"/>
            <a:ext cx="2226365" cy="646331"/>
          </a:xfrm>
          <a:prstGeom prst="rect">
            <a:avLst/>
          </a:prstGeom>
          <a:noFill/>
          <a:ln w="25400">
            <a:solidFill>
              <a:schemeClr val="accent1">
                <a:shade val="50000"/>
              </a:schemeClr>
            </a:solidFill>
          </a:ln>
        </p:spPr>
        <p:txBody>
          <a:bodyPr wrap="square" rtlCol="0">
            <a:spAutoFit/>
          </a:bodyPr>
          <a:lstStyle/>
          <a:p>
            <a:r>
              <a:rPr lang="en-US" dirty="0"/>
              <a:t>Verification Condition </a:t>
            </a:r>
          </a:p>
          <a:p>
            <a:r>
              <a:rPr lang="en-US" dirty="0"/>
              <a:t>in SPARK 2005</a:t>
            </a:r>
          </a:p>
        </p:txBody>
      </p:sp>
      <p:pic>
        <p:nvPicPr>
          <p:cNvPr id="11" name="Image 10">
            <a:extLst>
              <a:ext uri="{FF2B5EF4-FFF2-40B4-BE49-F238E27FC236}">
                <a16:creationId xmlns:a16="http://schemas.microsoft.com/office/drawing/2014/main" id="{AEC60011-AC3F-6843-AC95-D47D9C59E5F2}"/>
              </a:ext>
            </a:extLst>
          </p:cNvPr>
          <p:cNvPicPr>
            <a:picLocks noChangeAspect="1"/>
          </p:cNvPicPr>
          <p:nvPr/>
        </p:nvPicPr>
        <p:blipFill>
          <a:blip r:embed="rId3"/>
          <a:stretch>
            <a:fillRect/>
          </a:stretch>
        </p:blipFill>
        <p:spPr>
          <a:xfrm>
            <a:off x="7149928" y="1690688"/>
            <a:ext cx="4497252" cy="4317362"/>
          </a:xfrm>
          <a:prstGeom prst="rect">
            <a:avLst/>
          </a:prstGeom>
        </p:spPr>
      </p:pic>
      <p:sp>
        <p:nvSpPr>
          <p:cNvPr id="12" name="Bulle rectangulaire à coins arrondis 11">
            <a:extLst>
              <a:ext uri="{FF2B5EF4-FFF2-40B4-BE49-F238E27FC236}">
                <a16:creationId xmlns:a16="http://schemas.microsoft.com/office/drawing/2014/main" id="{89F6EBDC-59B9-204B-B4FC-551E4BCEC50E}"/>
              </a:ext>
            </a:extLst>
          </p:cNvPr>
          <p:cNvSpPr/>
          <p:nvPr/>
        </p:nvSpPr>
        <p:spPr>
          <a:xfrm>
            <a:off x="6816979" y="365125"/>
            <a:ext cx="4173901" cy="801059"/>
          </a:xfrm>
          <a:prstGeom prst="wedgeRoundRectCallout">
            <a:avLst>
              <a:gd name="adj1" fmla="val 4605"/>
              <a:gd name="adj2" fmla="val 10557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This requires Sherlock Homes-like observational skills.</a:t>
            </a:r>
          </a:p>
        </p:txBody>
      </p:sp>
      <p:sp>
        <p:nvSpPr>
          <p:cNvPr id="13" name="Espace réservé du numéro de diapositive 12">
            <a:extLst>
              <a:ext uri="{FF2B5EF4-FFF2-40B4-BE49-F238E27FC236}">
                <a16:creationId xmlns:a16="http://schemas.microsoft.com/office/drawing/2014/main" id="{FE9AF101-4E13-7E40-92E8-7BD85CB0F825}"/>
              </a:ext>
            </a:extLst>
          </p:cNvPr>
          <p:cNvSpPr>
            <a:spLocks noGrp="1"/>
          </p:cNvSpPr>
          <p:nvPr>
            <p:ph type="sldNum" sz="quarter" idx="12"/>
          </p:nvPr>
        </p:nvSpPr>
        <p:spPr/>
        <p:txBody>
          <a:bodyPr/>
          <a:lstStyle/>
          <a:p>
            <a:fld id="{E92B1909-25A8-774B-B7CA-4DB401BD0334}" type="slidenum">
              <a:rPr lang="en-US" smtClean="0"/>
              <a:t>7</a:t>
            </a:fld>
            <a:endParaRPr lang="en-US"/>
          </a:p>
        </p:txBody>
      </p:sp>
    </p:spTree>
    <p:extLst>
      <p:ext uri="{BB962C8B-B14F-4D97-AF65-F5344CB8AC3E}">
        <p14:creationId xmlns:p14="http://schemas.microsoft.com/office/powerpoint/2010/main" val="3398312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6EADA3-21E0-4B41-8BFA-7825F21DAFB9}"/>
              </a:ext>
            </a:extLst>
          </p:cNvPr>
          <p:cNvSpPr>
            <a:spLocks noGrp="1"/>
          </p:cNvSpPr>
          <p:nvPr>
            <p:ph type="title"/>
          </p:nvPr>
        </p:nvSpPr>
        <p:spPr/>
        <p:txBody>
          <a:bodyPr/>
          <a:lstStyle/>
          <a:p>
            <a:r>
              <a:rPr lang="en-US" dirty="0"/>
              <a:t>Back to 2008…</a:t>
            </a:r>
          </a:p>
        </p:txBody>
      </p:sp>
      <p:pic>
        <p:nvPicPr>
          <p:cNvPr id="3" name="Espace réservé du contenu 4">
            <a:extLst>
              <a:ext uri="{FF2B5EF4-FFF2-40B4-BE49-F238E27FC236}">
                <a16:creationId xmlns:a16="http://schemas.microsoft.com/office/drawing/2014/main" id="{C62ED42E-7696-4742-9750-09E7BBA604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890" y="1812373"/>
            <a:ext cx="5639889" cy="4351338"/>
          </a:xfrm>
          <a:prstGeom prst="rect">
            <a:avLst/>
          </a:prstGeom>
        </p:spPr>
      </p:pic>
      <p:pic>
        <p:nvPicPr>
          <p:cNvPr id="4" name="Image 3">
            <a:extLst>
              <a:ext uri="{FF2B5EF4-FFF2-40B4-BE49-F238E27FC236}">
                <a16:creationId xmlns:a16="http://schemas.microsoft.com/office/drawing/2014/main" id="{18B4531F-1CAD-A949-B230-03E0C40E8A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06748" y="1563455"/>
            <a:ext cx="3499668" cy="5201779"/>
          </a:xfrm>
          <a:prstGeom prst="rect">
            <a:avLst/>
          </a:prstGeom>
        </p:spPr>
      </p:pic>
      <p:sp>
        <p:nvSpPr>
          <p:cNvPr id="5" name="Flèche vers la droite 4">
            <a:extLst>
              <a:ext uri="{FF2B5EF4-FFF2-40B4-BE49-F238E27FC236}">
                <a16:creationId xmlns:a16="http://schemas.microsoft.com/office/drawing/2014/main" id="{3E70762E-825D-E24C-AE47-420B1F33844D}"/>
              </a:ext>
            </a:extLst>
          </p:cNvPr>
          <p:cNvSpPr/>
          <p:nvPr/>
        </p:nvSpPr>
        <p:spPr>
          <a:xfrm>
            <a:off x="6589354" y="3790639"/>
            <a:ext cx="901147" cy="43732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ZoneTexte 5">
            <a:extLst>
              <a:ext uri="{FF2B5EF4-FFF2-40B4-BE49-F238E27FC236}">
                <a16:creationId xmlns:a16="http://schemas.microsoft.com/office/drawing/2014/main" id="{E61B9DCF-1F7D-FD4C-BB8B-31798B71075B}"/>
              </a:ext>
            </a:extLst>
          </p:cNvPr>
          <p:cNvSpPr txBox="1"/>
          <p:nvPr/>
        </p:nvSpPr>
        <p:spPr>
          <a:xfrm>
            <a:off x="4362989" y="2094332"/>
            <a:ext cx="2226365" cy="646331"/>
          </a:xfrm>
          <a:prstGeom prst="rect">
            <a:avLst/>
          </a:prstGeom>
          <a:noFill/>
          <a:ln w="25400">
            <a:solidFill>
              <a:schemeClr val="accent1">
                <a:shade val="50000"/>
              </a:schemeClr>
            </a:solidFill>
          </a:ln>
        </p:spPr>
        <p:txBody>
          <a:bodyPr wrap="square" rtlCol="0">
            <a:spAutoFit/>
          </a:bodyPr>
          <a:lstStyle/>
          <a:p>
            <a:r>
              <a:rPr lang="en-US" dirty="0"/>
              <a:t>Verification Condition </a:t>
            </a:r>
          </a:p>
          <a:p>
            <a:r>
              <a:rPr lang="en-US" dirty="0"/>
              <a:t>in SPARK 2005</a:t>
            </a:r>
          </a:p>
        </p:txBody>
      </p:sp>
      <p:sp>
        <p:nvSpPr>
          <p:cNvPr id="7" name="ZoneTexte 6">
            <a:extLst>
              <a:ext uri="{FF2B5EF4-FFF2-40B4-BE49-F238E27FC236}">
                <a16:creationId xmlns:a16="http://schemas.microsoft.com/office/drawing/2014/main" id="{1BCB2140-F7D9-B147-824C-A015DD2985FC}"/>
              </a:ext>
            </a:extLst>
          </p:cNvPr>
          <p:cNvSpPr txBox="1"/>
          <p:nvPr/>
        </p:nvSpPr>
        <p:spPr>
          <a:xfrm>
            <a:off x="9177676" y="4459845"/>
            <a:ext cx="1516828" cy="646331"/>
          </a:xfrm>
          <a:prstGeom prst="rect">
            <a:avLst/>
          </a:prstGeom>
          <a:noFill/>
          <a:ln w="25400">
            <a:solidFill>
              <a:schemeClr val="accent1">
                <a:shade val="50000"/>
              </a:schemeClr>
            </a:solidFill>
          </a:ln>
        </p:spPr>
        <p:txBody>
          <a:bodyPr wrap="square" rtlCol="0">
            <a:spAutoFit/>
          </a:bodyPr>
          <a:lstStyle/>
          <a:p>
            <a:r>
              <a:rPr lang="en-US" dirty="0"/>
              <a:t>Manual Proof</a:t>
            </a:r>
          </a:p>
          <a:p>
            <a:r>
              <a:rPr lang="en-US" dirty="0"/>
              <a:t>in SPARK 2005</a:t>
            </a:r>
          </a:p>
        </p:txBody>
      </p:sp>
      <p:pic>
        <p:nvPicPr>
          <p:cNvPr id="9" name="Image 8">
            <a:extLst>
              <a:ext uri="{FF2B5EF4-FFF2-40B4-BE49-F238E27FC236}">
                <a16:creationId xmlns:a16="http://schemas.microsoft.com/office/drawing/2014/main" id="{71D720CA-7DD9-A343-8132-67D2B5CFF09B}"/>
              </a:ext>
            </a:extLst>
          </p:cNvPr>
          <p:cNvPicPr>
            <a:picLocks noChangeAspect="1"/>
          </p:cNvPicPr>
          <p:nvPr/>
        </p:nvPicPr>
        <p:blipFill>
          <a:blip r:embed="rId4"/>
          <a:stretch>
            <a:fillRect/>
          </a:stretch>
        </p:blipFill>
        <p:spPr>
          <a:xfrm>
            <a:off x="9356582" y="200663"/>
            <a:ext cx="2540000" cy="2540000"/>
          </a:xfrm>
          <a:prstGeom prst="rect">
            <a:avLst/>
          </a:prstGeom>
        </p:spPr>
      </p:pic>
      <p:sp>
        <p:nvSpPr>
          <p:cNvPr id="10" name="Bulle rectangulaire à coins arrondis 9">
            <a:extLst>
              <a:ext uri="{FF2B5EF4-FFF2-40B4-BE49-F238E27FC236}">
                <a16:creationId xmlns:a16="http://schemas.microsoft.com/office/drawing/2014/main" id="{8EC2BDBD-13A2-C34F-86A6-F159E83EBD15}"/>
              </a:ext>
            </a:extLst>
          </p:cNvPr>
          <p:cNvSpPr/>
          <p:nvPr/>
        </p:nvSpPr>
        <p:spPr>
          <a:xfrm>
            <a:off x="5932714" y="365125"/>
            <a:ext cx="3172259" cy="801059"/>
          </a:xfrm>
          <a:prstGeom prst="wedgeRoundRectCallout">
            <a:avLst>
              <a:gd name="adj1" fmla="val 57265"/>
              <a:gd name="adj2" fmla="val 77035"/>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This is </a:t>
            </a:r>
            <a:r>
              <a:rPr lang="en-US" sz="2400" dirty="0" err="1"/>
              <a:t>Vogon</a:t>
            </a:r>
            <a:r>
              <a:rPr lang="en-US" sz="2400" dirty="0"/>
              <a:t> poetry to most developers.</a:t>
            </a:r>
          </a:p>
        </p:txBody>
      </p:sp>
      <p:sp>
        <p:nvSpPr>
          <p:cNvPr id="11" name="Espace réservé du numéro de diapositive 10">
            <a:extLst>
              <a:ext uri="{FF2B5EF4-FFF2-40B4-BE49-F238E27FC236}">
                <a16:creationId xmlns:a16="http://schemas.microsoft.com/office/drawing/2014/main" id="{0D9086B7-44EE-1349-BEEA-EDAFC54D95AD}"/>
              </a:ext>
            </a:extLst>
          </p:cNvPr>
          <p:cNvSpPr>
            <a:spLocks noGrp="1"/>
          </p:cNvSpPr>
          <p:nvPr>
            <p:ph type="sldNum" sz="quarter" idx="12"/>
          </p:nvPr>
        </p:nvSpPr>
        <p:spPr/>
        <p:txBody>
          <a:bodyPr/>
          <a:lstStyle/>
          <a:p>
            <a:fld id="{E92B1909-25A8-774B-B7CA-4DB401BD0334}" type="slidenum">
              <a:rPr lang="en-US" smtClean="0"/>
              <a:t>8</a:t>
            </a:fld>
            <a:endParaRPr lang="en-US"/>
          </a:p>
        </p:txBody>
      </p:sp>
    </p:spTree>
    <p:extLst>
      <p:ext uri="{BB962C8B-B14F-4D97-AF65-F5344CB8AC3E}">
        <p14:creationId xmlns:p14="http://schemas.microsoft.com/office/powerpoint/2010/main" val="2290948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157B587-42F0-F948-B230-8230D7C6952F}"/>
              </a:ext>
            </a:extLst>
          </p:cNvPr>
          <p:cNvSpPr>
            <a:spLocks noGrp="1"/>
          </p:cNvSpPr>
          <p:nvPr>
            <p:ph type="title"/>
          </p:nvPr>
        </p:nvSpPr>
        <p:spPr/>
        <p:txBody>
          <a:bodyPr/>
          <a:lstStyle/>
          <a:p>
            <a:r>
              <a:rPr lang="en-US" dirty="0"/>
              <a:t>And now 10 years later…</a:t>
            </a:r>
          </a:p>
        </p:txBody>
      </p:sp>
      <p:sp>
        <p:nvSpPr>
          <p:cNvPr id="3" name="Espace réservé du contenu 2">
            <a:extLst>
              <a:ext uri="{FF2B5EF4-FFF2-40B4-BE49-F238E27FC236}">
                <a16:creationId xmlns:a16="http://schemas.microsoft.com/office/drawing/2014/main" id="{FBC3B023-0C38-3145-9D2F-2411259F3A24}"/>
              </a:ext>
            </a:extLst>
          </p:cNvPr>
          <p:cNvSpPr>
            <a:spLocks noGrp="1"/>
          </p:cNvSpPr>
          <p:nvPr>
            <p:ph idx="1"/>
          </p:nvPr>
        </p:nvSpPr>
        <p:spPr/>
        <p:txBody>
          <a:bodyPr/>
          <a:lstStyle/>
          <a:p>
            <a:pPr marL="0" indent="0">
              <a:buNone/>
            </a:pPr>
            <a:r>
              <a:rPr lang="en-US" dirty="0"/>
              <a:t>Detailed process for finding root cause of unproved property:</a:t>
            </a:r>
          </a:p>
          <a:p>
            <a:pPr marL="0" indent="0">
              <a:buNone/>
            </a:pPr>
            <a:endParaRPr lang="en-US" dirty="0"/>
          </a:p>
          <a:p>
            <a:pPr lvl="1">
              <a:buFontTx/>
              <a:buChar char="-"/>
            </a:pPr>
            <a:r>
              <a:rPr lang="en-US" sz="2800" dirty="0"/>
              <a:t>Code is incorrect</a:t>
            </a:r>
          </a:p>
          <a:p>
            <a:pPr lvl="1">
              <a:buFontTx/>
              <a:buChar char="-"/>
            </a:pPr>
            <a:r>
              <a:rPr lang="en-US" sz="2800" dirty="0"/>
              <a:t>Specification is incorrect</a:t>
            </a:r>
          </a:p>
          <a:p>
            <a:pPr lvl="1">
              <a:buFontTx/>
              <a:buChar char="-"/>
            </a:pPr>
            <a:r>
              <a:rPr lang="en-US" sz="2800" dirty="0"/>
              <a:t>Specification is missing/incomplete</a:t>
            </a:r>
          </a:p>
          <a:p>
            <a:pPr lvl="1">
              <a:buFontTx/>
              <a:buChar char="-"/>
            </a:pPr>
            <a:r>
              <a:rPr lang="en-US" sz="2800" dirty="0"/>
              <a:t>Limitation of the program model used in proof</a:t>
            </a:r>
          </a:p>
          <a:p>
            <a:pPr lvl="1">
              <a:buFontTx/>
              <a:buChar char="-"/>
            </a:pPr>
            <a:r>
              <a:rPr lang="en-US" sz="2800" dirty="0"/>
              <a:t>Prover timeouts</a:t>
            </a:r>
          </a:p>
          <a:p>
            <a:pPr lvl="1">
              <a:buFontTx/>
              <a:buChar char="-"/>
            </a:pPr>
            <a:r>
              <a:rPr lang="en-US" sz="2800" dirty="0"/>
              <a:t>Prover is not smart enough</a:t>
            </a:r>
          </a:p>
        </p:txBody>
      </p:sp>
      <p:pic>
        <p:nvPicPr>
          <p:cNvPr id="5" name="Image 4">
            <a:extLst>
              <a:ext uri="{FF2B5EF4-FFF2-40B4-BE49-F238E27FC236}">
                <a16:creationId xmlns:a16="http://schemas.microsoft.com/office/drawing/2014/main" id="{8951E8CF-6A2B-C643-B41D-94CDEF777F54}"/>
              </a:ext>
            </a:extLst>
          </p:cNvPr>
          <p:cNvPicPr>
            <a:picLocks noChangeAspect="1"/>
          </p:cNvPicPr>
          <p:nvPr/>
        </p:nvPicPr>
        <p:blipFill>
          <a:blip r:embed="rId2"/>
          <a:stretch>
            <a:fillRect/>
          </a:stretch>
        </p:blipFill>
        <p:spPr>
          <a:xfrm>
            <a:off x="6312680" y="4892675"/>
            <a:ext cx="5879320" cy="1965325"/>
          </a:xfrm>
          <a:prstGeom prst="rect">
            <a:avLst/>
          </a:prstGeom>
        </p:spPr>
      </p:pic>
      <p:sp>
        <p:nvSpPr>
          <p:cNvPr id="6" name="Espace réservé du numéro de diapositive 5">
            <a:extLst>
              <a:ext uri="{FF2B5EF4-FFF2-40B4-BE49-F238E27FC236}">
                <a16:creationId xmlns:a16="http://schemas.microsoft.com/office/drawing/2014/main" id="{CF3CAFFA-7185-8140-AFD2-C8AFEF3FBA04}"/>
              </a:ext>
            </a:extLst>
          </p:cNvPr>
          <p:cNvSpPr>
            <a:spLocks noGrp="1"/>
          </p:cNvSpPr>
          <p:nvPr>
            <p:ph type="sldNum" sz="quarter" idx="12"/>
          </p:nvPr>
        </p:nvSpPr>
        <p:spPr/>
        <p:txBody>
          <a:bodyPr/>
          <a:lstStyle/>
          <a:p>
            <a:fld id="{E92B1909-25A8-774B-B7CA-4DB401BD0334}" type="slidenum">
              <a:rPr lang="en-US" smtClean="0"/>
              <a:t>9</a:t>
            </a:fld>
            <a:endParaRPr lang="en-US"/>
          </a:p>
        </p:txBody>
      </p:sp>
    </p:spTree>
    <p:extLst>
      <p:ext uri="{BB962C8B-B14F-4D97-AF65-F5344CB8AC3E}">
        <p14:creationId xmlns:p14="http://schemas.microsoft.com/office/powerpoint/2010/main" val="2449719997"/>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1576</TotalTime>
  <Words>2823</Words>
  <Application>Microsoft Macintosh PowerPoint</Application>
  <PresentationFormat>Grand écran</PresentationFormat>
  <Paragraphs>441</Paragraphs>
  <Slides>43</Slides>
  <Notes>7</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43</vt:i4>
      </vt:variant>
    </vt:vector>
  </HeadingPairs>
  <TitlesOfParts>
    <vt:vector size="52" baseType="lpstr">
      <vt:lpstr>ＭＳ Ｐゴシック</vt:lpstr>
      <vt:lpstr>ヒラギノ角ゴ ProN W3</vt:lpstr>
      <vt:lpstr>Arial</vt:lpstr>
      <vt:lpstr>Calibri</vt:lpstr>
      <vt:lpstr>Calibri Light</vt:lpstr>
      <vt:lpstr>Cambria Math</vt:lpstr>
      <vt:lpstr>Courier New</vt:lpstr>
      <vt:lpstr>Wingdings</vt:lpstr>
      <vt:lpstr>Thème Office</vt:lpstr>
      <vt:lpstr>Mostly harmless –  luring programmers into proof with SPARK</vt:lpstr>
      <vt:lpstr>SPARK – the language</vt:lpstr>
      <vt:lpstr>SPARK – flow analysis</vt:lpstr>
      <vt:lpstr>SPARK – proof </vt:lpstr>
      <vt:lpstr>SPARK – demo </vt:lpstr>
      <vt:lpstr>How to investigate unproved properties?</vt:lpstr>
      <vt:lpstr>Back to 2008…</vt:lpstr>
      <vt:lpstr>Back to 2008…</vt:lpstr>
      <vt:lpstr>And now 10 years later…</vt:lpstr>
      <vt:lpstr>Investigating incorrect code or specification</vt:lpstr>
      <vt:lpstr>Investigating missing/incomplete specification</vt:lpstr>
      <vt:lpstr>Typical missing/incomplete specifications</vt:lpstr>
      <vt:lpstr>Investigating prover shortcomings</vt:lpstr>
      <vt:lpstr>Typical prover shortcomings</vt:lpstr>
      <vt:lpstr>How to prove properties despite prover shortcomings?</vt:lpstr>
      <vt:lpstr>Guide the Proof Tool</vt:lpstr>
      <vt:lpstr>Ghost Code – General Definition</vt:lpstr>
      <vt:lpstr>Ghost Code in SPARK</vt:lpstr>
      <vt:lpstr>Ghost Code in SPARK – Execution</vt:lpstr>
      <vt:lpstr>Ghost Code in SPARK – Verification</vt:lpstr>
      <vt:lpstr>Guide the Proof Tool – Provide Witnesses</vt:lpstr>
      <vt:lpstr>Guide the Proof Tool – Proof by Induction</vt:lpstr>
      <vt:lpstr>Guide the Proof Tool – Lemmas</vt:lpstr>
      <vt:lpstr>How to specify properties not visible in the code?</vt:lpstr>
      <vt:lpstr>Specification-Only Functions</vt:lpstr>
      <vt:lpstr>Specification-Only Data</vt:lpstr>
      <vt:lpstr>Models of Control Flow</vt:lpstr>
      <vt:lpstr>Models of Data Structures</vt:lpstr>
      <vt:lpstr>How to prove properties that provers can’t prove?</vt:lpstr>
      <vt:lpstr>Use Coq or Isabelle</vt:lpstr>
      <vt:lpstr>Use Coq or Isabelle</vt:lpstr>
      <vt:lpstr>Or use manual proof inside IDE</vt:lpstr>
      <vt:lpstr>Or use manual proof inside IDE</vt:lpstr>
      <vt:lpstr>So if everything does not prove…</vt:lpstr>
      <vt:lpstr>Présentation PowerPoint</vt:lpstr>
      <vt:lpstr>Présentation PowerPoint</vt:lpstr>
      <vt:lpstr>But what if you have a loop?!?</vt:lpstr>
      <vt:lpstr>Présentation PowerPoint</vt:lpstr>
      <vt:lpstr>Loops and loop invariants</vt:lpstr>
      <vt:lpstr>Loop invariants – fun facts!</vt:lpstr>
      <vt:lpstr>The 4 properties of a good loop invariant</vt:lpstr>
      <vt:lpstr>If you want to know more…</vt:lpstr>
      <vt:lpstr>Présentation PowerPoint</vt:lpstr>
    </vt:vector>
  </TitlesOfParts>
  <Company/>
  <LinksUpToDate>false</LinksUpToDate>
  <SharedDoc>false</SharedDoc>
  <HyperlinksChanged>false</HyperlinksChanged>
  <AppVersion>16.0015</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Boundaries of Formal Program Verification</dc:title>
  <dc:creator>Utilisateur Microsoft Office</dc:creator>
  <cp:lastModifiedBy>Utilisateur Microsoft Office</cp:lastModifiedBy>
  <cp:revision>98</cp:revision>
  <cp:lastPrinted>2018-07-09T15:17:50Z</cp:lastPrinted>
  <dcterms:created xsi:type="dcterms:W3CDTF">2018-07-09T13:31:59Z</dcterms:created>
  <dcterms:modified xsi:type="dcterms:W3CDTF">2018-07-19T20:26:34Z</dcterms:modified>
</cp:coreProperties>
</file>