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18"/>
  </p:notesMasterIdLst>
  <p:handoutMasterIdLst>
    <p:handoutMasterId r:id="rId19"/>
  </p:handoutMasterIdLst>
  <p:sldIdLst>
    <p:sldId id="1106" r:id="rId2"/>
    <p:sldId id="1277" r:id="rId3"/>
    <p:sldId id="1260" r:id="rId4"/>
    <p:sldId id="1281" r:id="rId5"/>
    <p:sldId id="1289" r:id="rId6"/>
    <p:sldId id="1278" r:id="rId7"/>
    <p:sldId id="1282" r:id="rId8"/>
    <p:sldId id="1283" r:id="rId9"/>
    <p:sldId id="1284" r:id="rId10"/>
    <p:sldId id="1285" r:id="rId11"/>
    <p:sldId id="1279" r:id="rId12"/>
    <p:sldId id="1286" r:id="rId13"/>
    <p:sldId id="1287" r:id="rId14"/>
    <p:sldId id="1280" r:id="rId15"/>
    <p:sldId id="1288" r:id="rId16"/>
    <p:sldId id="1276" r:id="rId1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45"/>
    <p:restoredTop sz="94551"/>
  </p:normalViewPr>
  <p:slideViewPr>
    <p:cSldViewPr>
      <p:cViewPr>
        <p:scale>
          <a:sx n="101" d="100"/>
          <a:sy n="101" d="100"/>
        </p:scale>
        <p:origin x="856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8/26/16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CP Meets Verification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fr-FR" dirty="0"/>
              <a:t>Challenges of Program </a:t>
            </a:r>
            <a:r>
              <a:rPr lang="fr-FR" dirty="0" err="1"/>
              <a:t>Verification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SPARK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Quantified</a:t>
            </a:r>
            <a:r>
              <a:rPr lang="fr-FR" dirty="0" smtClean="0"/>
              <a:t> </a:t>
            </a:r>
            <a:r>
              <a:rPr lang="fr-FR" dirty="0" err="1" smtClean="0"/>
              <a:t>axioms</a:t>
            </a:r>
            <a:r>
              <a:rPr lang="fr-FR" dirty="0" smtClean="0"/>
              <a:t> are essential to:</a:t>
            </a:r>
          </a:p>
          <a:p>
            <a:r>
              <a:rPr lang="fr-FR" dirty="0" smtClean="0"/>
              <a:t>Encode the </a:t>
            </a:r>
            <a:r>
              <a:rPr lang="fr-FR" dirty="0" err="1" smtClean="0"/>
              <a:t>semantics</a:t>
            </a:r>
            <a:r>
              <a:rPr lang="fr-FR" dirty="0" smtClean="0"/>
              <a:t> of the </a:t>
            </a:r>
            <a:r>
              <a:rPr lang="fr-FR" dirty="0" err="1" smtClean="0"/>
              <a:t>language</a:t>
            </a:r>
            <a:r>
              <a:rPr lang="fr-FR" dirty="0" smtClean="0"/>
              <a:t> types.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of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Encode user-</a:t>
            </a:r>
            <a:r>
              <a:rPr lang="fr-FR" dirty="0" err="1" smtClean="0"/>
              <a:t>defined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over collections.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Quantifier </a:t>
            </a:r>
            <a:r>
              <a:rPr lang="fr-FR" dirty="0" err="1" smtClean="0"/>
              <a:t>instantiation</a:t>
            </a:r>
            <a:r>
              <a:rPr lang="fr-FR" dirty="0" smtClean="0"/>
              <a:t> in SMT </a:t>
            </a:r>
            <a:r>
              <a:rPr lang="fr-FR" dirty="0" err="1" smtClean="0"/>
              <a:t>solvers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on:</a:t>
            </a:r>
          </a:p>
          <a:p>
            <a:pPr lvl="1"/>
            <a:r>
              <a:rPr lang="fr-FR" dirty="0" err="1" smtClean="0"/>
              <a:t>Syntax-directed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(triggers)</a:t>
            </a:r>
          </a:p>
          <a:p>
            <a:pPr lvl="1"/>
            <a:r>
              <a:rPr lang="fr-FR" dirty="0" smtClean="0"/>
              <a:t>Value-</a:t>
            </a:r>
            <a:r>
              <a:rPr lang="fr-FR" dirty="0" err="1" smtClean="0"/>
              <a:t>directed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(</a:t>
            </a:r>
            <a:r>
              <a:rPr lang="fr-FR" dirty="0" err="1" smtClean="0"/>
              <a:t>models</a:t>
            </a:r>
            <a:r>
              <a:rPr lang="fr-FR" dirty="0" smtClean="0"/>
              <a:t>)</a:t>
            </a:r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Mixing</a:t>
            </a:r>
            <a:r>
              <a:rPr lang="fr-FR" dirty="0" smtClean="0"/>
              <a:t> </a:t>
            </a:r>
            <a:r>
              <a:rPr lang="fr-FR" dirty="0" err="1" smtClean="0"/>
              <a:t>quantifiers</a:t>
            </a:r>
            <a:r>
              <a:rPr lang="fr-FR" dirty="0" smtClean="0"/>
              <a:t> and </a:t>
            </a:r>
            <a:r>
              <a:rPr lang="fr-FR" dirty="0" err="1" smtClean="0"/>
              <a:t>theories</a:t>
            </a:r>
            <a:r>
              <a:rPr lang="fr-FR" dirty="0" smtClean="0"/>
              <a:t> (</a:t>
            </a:r>
            <a:r>
              <a:rPr lang="fr-FR" dirty="0" err="1" smtClean="0"/>
              <a:t>arithmetic</a:t>
            </a:r>
            <a:r>
              <a:rPr lang="fr-FR" dirty="0" smtClean="0"/>
              <a:t> in </a:t>
            </a:r>
            <a:r>
              <a:rPr lang="fr-FR" dirty="0" err="1" smtClean="0"/>
              <a:t>particular</a:t>
            </a:r>
            <a:r>
              <a:rPr lang="fr-FR" dirty="0" smtClean="0"/>
              <a:t>) lead </a:t>
            </a:r>
            <a:r>
              <a:rPr lang="fr-FR" dirty="0" err="1" smtClean="0"/>
              <a:t>sometimes</a:t>
            </a:r>
            <a:r>
              <a:rPr lang="fr-FR" dirty="0" smtClean="0"/>
              <a:t> to </a:t>
            </a:r>
            <a:r>
              <a:rPr lang="fr-FR" dirty="0" err="1" smtClean="0"/>
              <a:t>surprising</a:t>
            </a:r>
            <a:r>
              <a:rPr lang="fr-FR" dirty="0" smtClean="0"/>
              <a:t> </a:t>
            </a:r>
            <a:r>
              <a:rPr lang="fr-FR" dirty="0" err="1" smtClean="0"/>
              <a:t>results</a:t>
            </a:r>
            <a:r>
              <a:rPr lang="is-IS" dirty="0" smtClean="0"/>
              <a:t>…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no / simple </a:t>
            </a:r>
            <a:r>
              <a:rPr lang="fr-FR" dirty="0" err="1" smtClean="0"/>
              <a:t>quantifiers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</a:t>
            </a:r>
          </a:p>
          <a:p>
            <a:pPr lvl="1"/>
            <a:r>
              <a:rPr lang="fr-FR" dirty="0" smtClean="0"/>
              <a:t>Use types </a:t>
            </a:r>
            <a:r>
              <a:rPr lang="fr-FR" dirty="0" err="1" smtClean="0"/>
              <a:t>integer</a:t>
            </a:r>
            <a:r>
              <a:rPr lang="fr-FR" dirty="0" smtClean="0"/>
              <a:t>/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whenever</a:t>
            </a:r>
            <a:r>
              <a:rPr lang="fr-FR" dirty="0" smtClean="0"/>
              <a:t> possible (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axiomatized</a:t>
            </a:r>
            <a:r>
              <a:rPr lang="fr-FR" dirty="0" smtClean="0"/>
              <a:t> abstract type)</a:t>
            </a:r>
          </a:p>
          <a:p>
            <a:pPr lvl="1"/>
            <a:r>
              <a:rPr lang="fr-FR" dirty="0" smtClean="0"/>
              <a:t>Split variables to </a:t>
            </a:r>
            <a:r>
              <a:rPr lang="fr-FR" dirty="0" err="1" smtClean="0"/>
              <a:t>get</a:t>
            </a:r>
            <a:r>
              <a:rPr lang="fr-FR" dirty="0" smtClean="0"/>
              <a:t> frame condition for free (</a:t>
            </a:r>
            <a:r>
              <a:rPr lang="fr-FR" dirty="0" err="1" smtClean="0"/>
              <a:t>instead</a:t>
            </a:r>
            <a:r>
              <a:rPr lang="fr-FR" dirty="0" smtClean="0"/>
              <a:t> of </a:t>
            </a:r>
            <a:r>
              <a:rPr lang="fr-FR" dirty="0" err="1" smtClean="0"/>
              <a:t>using</a:t>
            </a:r>
            <a:r>
              <a:rPr lang="fr-FR" dirty="0" smtClean="0"/>
              <a:t> quantification)</a:t>
            </a:r>
          </a:p>
          <a:p>
            <a:pPr lvl="1"/>
            <a:r>
              <a:rPr lang="fr-FR" dirty="0" smtClean="0"/>
              <a:t>Use triggers to force direction of </a:t>
            </a:r>
            <a:r>
              <a:rPr lang="fr-FR" dirty="0" err="1" smtClean="0"/>
              <a:t>instantiation</a:t>
            </a:r>
            <a:r>
              <a:rPr lang="fr-FR" dirty="0" smtClean="0"/>
              <a:t> (for </a:t>
            </a:r>
            <a:r>
              <a:rPr lang="fr-FR" dirty="0" err="1" smtClean="0"/>
              <a:t>definitions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Handling of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06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Roadmap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</a:t>
            </a:r>
            <a:r>
              <a:rPr lang="fr-FR" dirty="0" err="1" smtClean="0"/>
              <a:t>project</a:t>
            </a:r>
            <a:r>
              <a:rPr lang="fr-FR" dirty="0" smtClean="0"/>
              <a:t> SOPRANO (2014 – 2019) </a:t>
            </a:r>
            <a:r>
              <a:rPr lang="fr-FR" dirty="0" err="1" smtClean="0"/>
              <a:t>between</a:t>
            </a:r>
            <a:r>
              <a:rPr lang="fr-FR" dirty="0" smtClean="0"/>
              <a:t> AdaCore, CEA, </a:t>
            </a:r>
            <a:r>
              <a:rPr lang="fr-FR" dirty="0" err="1" smtClean="0"/>
              <a:t>Inria</a:t>
            </a:r>
            <a:r>
              <a:rPr lang="fr-FR" dirty="0" smtClean="0"/>
              <a:t>, </a:t>
            </a:r>
            <a:r>
              <a:rPr lang="fr-FR" dirty="0" err="1" smtClean="0"/>
              <a:t>OCamlPro</a:t>
            </a:r>
            <a:r>
              <a:rPr lang="fr-FR" dirty="0" smtClean="0"/>
              <a:t>, Université Paris-Sud, Université Rennes 1:</a:t>
            </a:r>
          </a:p>
          <a:p>
            <a:pPr lvl="1"/>
            <a:r>
              <a:rPr lang="fr-FR" dirty="0" err="1" smtClean="0"/>
              <a:t>Integration</a:t>
            </a:r>
            <a:r>
              <a:rPr lang="fr-FR" dirty="0" smtClean="0"/>
              <a:t> of CP and SMT in </a:t>
            </a:r>
            <a:r>
              <a:rPr lang="fr-FR" dirty="0" err="1" smtClean="0"/>
              <a:t>Popop</a:t>
            </a:r>
            <a:r>
              <a:rPr lang="fr-FR" dirty="0" smtClean="0"/>
              <a:t> (</a:t>
            </a:r>
            <a:r>
              <a:rPr lang="fr-FR" dirty="0" err="1" smtClean="0"/>
              <a:t>developed</a:t>
            </a:r>
            <a:r>
              <a:rPr lang="fr-FR" dirty="0" smtClean="0"/>
              <a:t> at CEA).</a:t>
            </a:r>
          </a:p>
          <a:p>
            <a:pPr lvl="1"/>
            <a:r>
              <a:rPr lang="fr-FR" dirty="0" smtClean="0"/>
              <a:t>Support for </a:t>
            </a:r>
            <a:r>
              <a:rPr lang="fr-FR" dirty="0" err="1" smtClean="0"/>
              <a:t>floats</a:t>
            </a:r>
            <a:r>
              <a:rPr lang="fr-FR" dirty="0" smtClean="0"/>
              <a:t> in Alt-Ergo (</a:t>
            </a:r>
            <a:r>
              <a:rPr lang="fr-FR" dirty="0" err="1" smtClean="0"/>
              <a:t>developed</a:t>
            </a:r>
            <a:r>
              <a:rPr lang="fr-FR" dirty="0" smtClean="0"/>
              <a:t> at </a:t>
            </a:r>
            <a:r>
              <a:rPr lang="fr-FR" dirty="0" err="1" smtClean="0"/>
              <a:t>OCamlPro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Experiments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use of </a:t>
            </a:r>
            <a:r>
              <a:rPr lang="fr-FR" dirty="0" err="1" smtClean="0"/>
              <a:t>Gappa</a:t>
            </a:r>
            <a:r>
              <a:rPr lang="fr-FR" dirty="0" smtClean="0"/>
              <a:t> (</a:t>
            </a:r>
            <a:r>
              <a:rPr lang="fr-FR" dirty="0" err="1" smtClean="0"/>
              <a:t>from</a:t>
            </a:r>
            <a:r>
              <a:rPr lang="fr-FR" dirty="0" smtClean="0"/>
              <a:t> </a:t>
            </a:r>
            <a:r>
              <a:rPr lang="fr-FR" dirty="0" err="1" smtClean="0"/>
              <a:t>Inria</a:t>
            </a:r>
            <a:r>
              <a:rPr lang="fr-FR" dirty="0" smtClean="0"/>
              <a:t>) and Colibri (CP </a:t>
            </a:r>
            <a:r>
              <a:rPr lang="fr-FR" dirty="0" err="1" smtClean="0"/>
              <a:t>solver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CEA).</a:t>
            </a:r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well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Deal </a:t>
            </a:r>
            <a:r>
              <a:rPr lang="fr-FR" dirty="0" err="1" smtClean="0"/>
              <a:t>with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Handle</a:t>
            </a:r>
            <a:r>
              <a:rPr lang="fr-FR" dirty="0" smtClean="0"/>
              <a:t> </a:t>
            </a:r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is-IS" dirty="0" smtClean="0"/>
              <a:t>… while preserving the good quantifier instantiation of SMT provers</a:t>
            </a:r>
            <a:r>
              <a:rPr lang="is-IS" dirty="0" smtClean="0"/>
              <a:t>.</a:t>
            </a:r>
          </a:p>
          <a:p>
            <a:pPr>
              <a:buFont typeface="+mj-lt"/>
              <a:buAutoNum type="arabicPeriod"/>
            </a:pPr>
            <a:endParaRPr lang="is-IS" dirty="0" smtClean="0"/>
          </a:p>
          <a:p>
            <a:pPr>
              <a:buFont typeface="+mj-lt"/>
              <a:buAutoNum type="arabicPeriod"/>
            </a:pPr>
            <a:endParaRPr lang="is-IS" dirty="0"/>
          </a:p>
          <a:p>
            <a:pPr marL="0" indent="0">
              <a:buNone/>
            </a:pPr>
            <a:r>
              <a:rPr lang="fr-FR" dirty="0"/>
              <a:t>Objective of joint </a:t>
            </a:r>
            <a:r>
              <a:rPr lang="fr-FR" dirty="0" smtClean="0"/>
              <a:t>labo </a:t>
            </a:r>
            <a:r>
              <a:rPr lang="fr-FR" dirty="0" err="1"/>
              <a:t>ProofInUse</a:t>
            </a:r>
            <a:r>
              <a:rPr lang="fr-FR" dirty="0"/>
              <a:t> (</a:t>
            </a:r>
            <a:r>
              <a:rPr lang="fr-FR" dirty="0" smtClean="0"/>
              <a:t>2014 – </a:t>
            </a:r>
            <a:r>
              <a:rPr lang="fr-FR" dirty="0"/>
              <a:t>2017) </a:t>
            </a:r>
            <a:r>
              <a:rPr lang="fr-FR" dirty="0" err="1"/>
              <a:t>between</a:t>
            </a:r>
            <a:r>
              <a:rPr lang="fr-FR" dirty="0"/>
              <a:t> AdaCore and </a:t>
            </a:r>
            <a:r>
              <a:rPr lang="fr-FR" dirty="0" err="1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 smtClean="0"/>
              <a:t>Goals: 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Use support for </a:t>
            </a:r>
            <a:r>
              <a:rPr lang="fr-FR" dirty="0" err="1" smtClean="0"/>
              <a:t>bitvectors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 and </a:t>
            </a:r>
            <a:r>
              <a:rPr lang="fr-FR" dirty="0" err="1" smtClean="0"/>
              <a:t>floats</a:t>
            </a:r>
            <a:r>
              <a:rPr lang="fr-FR" dirty="0" smtClean="0"/>
              <a:t> in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>
              <a:buFont typeface="+mj-lt"/>
              <a:buAutoNum type="arabicPeriod"/>
            </a:pPr>
            <a:r>
              <a:rPr lang="fr-FR" dirty="0" err="1" smtClean="0"/>
              <a:t>Generate</a:t>
            </a:r>
            <a:r>
              <a:rPr lang="fr-FR" dirty="0" smtClean="0"/>
              <a:t> </a:t>
            </a:r>
            <a:r>
              <a:rPr lang="fr-FR" dirty="0" err="1" smtClean="0"/>
              <a:t>counterexamples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when</a:t>
            </a:r>
            <a:r>
              <a:rPr lang="fr-FR" dirty="0" smtClean="0"/>
              <a:t> possible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Automatic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28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Objective of joint </a:t>
            </a:r>
            <a:r>
              <a:rPr lang="fr-FR" dirty="0" err="1" smtClean="0"/>
              <a:t>lab</a:t>
            </a:r>
            <a:r>
              <a:rPr lang="fr-FR" dirty="0" smtClean="0"/>
              <a:t> </a:t>
            </a:r>
            <a:r>
              <a:rPr lang="fr-FR" dirty="0" err="1" smtClean="0"/>
              <a:t>ProofInUse</a:t>
            </a:r>
            <a:r>
              <a:rPr lang="fr-FR" dirty="0" smtClean="0"/>
              <a:t> (2014 – 2017) </a:t>
            </a:r>
            <a:r>
              <a:rPr lang="fr-FR" dirty="0" err="1" smtClean="0"/>
              <a:t>between</a:t>
            </a:r>
            <a:r>
              <a:rPr lang="fr-FR" dirty="0" smtClean="0"/>
              <a:t> AdaCore and </a:t>
            </a:r>
            <a:r>
              <a:rPr lang="fr-FR" dirty="0" err="1" smtClean="0"/>
              <a:t>Inria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Goals: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auto-active proof </a:t>
            </a:r>
            <a:r>
              <a:rPr lang="fr-FR" dirty="0" err="1" smtClean="0"/>
              <a:t>method</a:t>
            </a:r>
            <a:r>
              <a:rPr lang="fr-FR" dirty="0" smtClean="0"/>
              <a:t> (</a:t>
            </a:r>
            <a:r>
              <a:rPr lang="fr-FR" dirty="0" err="1" smtClean="0"/>
              <a:t>done</a:t>
            </a:r>
            <a:r>
              <a:rPr lang="fr-FR" dirty="0" smtClean="0"/>
              <a:t>).</a:t>
            </a:r>
          </a:p>
          <a:p>
            <a:pPr lvl="1">
              <a:buFont typeface="+mj-lt"/>
              <a:buAutoNum type="arabicPeriod"/>
            </a:pPr>
            <a:r>
              <a:rPr lang="fr-FR" dirty="0" smtClean="0"/>
              <a:t>Support </a:t>
            </a:r>
            <a:r>
              <a:rPr lang="fr-FR" dirty="0" err="1" smtClean="0"/>
              <a:t>manual</a:t>
            </a:r>
            <a:r>
              <a:rPr lang="fr-FR" dirty="0" smtClean="0"/>
              <a:t> proof guidance at source code </a:t>
            </a:r>
            <a:r>
              <a:rPr lang="fr-FR" dirty="0" err="1" smtClean="0"/>
              <a:t>level</a:t>
            </a:r>
            <a:r>
              <a:rPr lang="fr-FR" dirty="0" smtClean="0"/>
              <a:t>.</a:t>
            </a: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02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Better</a:t>
            </a:r>
            <a:r>
              <a:rPr lang="fr-FR" dirty="0" smtClean="0"/>
              <a:t> </a:t>
            </a:r>
            <a:r>
              <a:rPr lang="fr-FR" dirty="0" err="1" smtClean="0"/>
              <a:t>Integration</a:t>
            </a:r>
            <a:r>
              <a:rPr lang="fr-FR" dirty="0" smtClean="0"/>
              <a:t> of </a:t>
            </a:r>
            <a:r>
              <a:rPr lang="fr-FR" dirty="0" err="1" smtClean="0"/>
              <a:t>Automatic</a:t>
            </a:r>
            <a:r>
              <a:rPr lang="fr-FR" dirty="0" smtClean="0"/>
              <a:t> and Interactive </a:t>
            </a:r>
            <a:r>
              <a:rPr lang="fr-FR" dirty="0" err="1" smtClean="0"/>
              <a:t>Provers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  <p:cxnSp>
        <p:nvCxnSpPr>
          <p:cNvPr id="33" name="Connecteur droit 32"/>
          <p:cNvCxnSpPr/>
          <p:nvPr/>
        </p:nvCxnSpPr>
        <p:spPr>
          <a:xfrm flipV="1">
            <a:off x="179512" y="1897621"/>
            <a:ext cx="14450" cy="4390225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152400" y="6287846"/>
            <a:ext cx="6910435" cy="53753"/>
          </a:xfrm>
          <a:prstGeom prst="line">
            <a:avLst/>
          </a:prstGeom>
          <a:ln w="635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178842" y="1183655"/>
            <a:ext cx="1386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PROPERTY 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7062835" y="5805264"/>
            <a:ext cx="17793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smtClean="0"/>
              <a:t>USER-PERCEIVED</a:t>
            </a:r>
          </a:p>
          <a:p>
            <a:pPr algn="ctr"/>
            <a:r>
              <a:rPr lang="fr-FR" dirty="0" smtClean="0"/>
              <a:t>COMPLEXITY</a:t>
            </a:r>
            <a:endParaRPr lang="fr-FR" dirty="0"/>
          </a:p>
        </p:txBody>
      </p:sp>
      <p:sp>
        <p:nvSpPr>
          <p:cNvPr id="37" name="Ellipse 36"/>
          <p:cNvSpPr/>
          <p:nvPr/>
        </p:nvSpPr>
        <p:spPr>
          <a:xfrm>
            <a:off x="739942" y="5116986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2009941" y="364379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3296876" y="3203521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0" name="Ellipse 39"/>
          <p:cNvSpPr/>
          <p:nvPr/>
        </p:nvSpPr>
        <p:spPr>
          <a:xfrm>
            <a:off x="4451378" y="2880459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5619777" y="2728065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8212943" y="1043008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6692971" y="2270624"/>
            <a:ext cx="220133" cy="220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 rot="2862278">
            <a:off x="711653" y="5694322"/>
            <a:ext cx="1629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</a:t>
            </a:r>
            <a:r>
              <a:rPr lang="fr-FR" smtClean="0"/>
              <a:t>efault </a:t>
            </a:r>
            <a:r>
              <a:rPr lang="fr-FR" dirty="0" smtClean="0"/>
              <a:t>settings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 rot="2862278">
            <a:off x="1902575" y="4323305"/>
            <a:ext cx="184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higher</a:t>
            </a:r>
            <a:r>
              <a:rPr lang="fr-FR" dirty="0" smtClean="0"/>
              <a:t> proof </a:t>
            </a:r>
            <a:r>
              <a:rPr lang="fr-FR" dirty="0" err="1" smtClean="0"/>
              <a:t>level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 rot="2862278">
            <a:off x="3231071" y="3780858"/>
            <a:ext cx="148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library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 rot="2862278">
            <a:off x="4305117" y="3776358"/>
            <a:ext cx="2402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intermediate</a:t>
            </a:r>
            <a:r>
              <a:rPr lang="fr-FR" dirty="0" smtClean="0"/>
              <a:t> assertions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 rot="2862278">
            <a:off x="5655092" y="3178293"/>
            <a:ext cx="120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ghost</a:t>
            </a:r>
            <a:r>
              <a:rPr lang="fr-FR" dirty="0" smtClean="0"/>
              <a:t> code</a:t>
            </a:r>
            <a:endParaRPr lang="fr-FR" dirty="0"/>
          </a:p>
        </p:txBody>
      </p:sp>
      <p:sp>
        <p:nvSpPr>
          <p:cNvPr id="49" name="ZoneTexte 48"/>
          <p:cNvSpPr txBox="1"/>
          <p:nvPr/>
        </p:nvSpPr>
        <p:spPr>
          <a:xfrm rot="2862278">
            <a:off x="6961973" y="2482622"/>
            <a:ext cx="14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</a:t>
            </a:r>
            <a:r>
              <a:rPr lang="fr-FR" smtClean="0"/>
              <a:t>anual</a:t>
            </a:r>
            <a:r>
              <a:rPr lang="fr-FR" dirty="0" smtClean="0"/>
              <a:t> proof</a:t>
            </a:r>
            <a:endParaRPr lang="fr-FR" dirty="0"/>
          </a:p>
        </p:txBody>
      </p:sp>
      <p:cxnSp>
        <p:nvCxnSpPr>
          <p:cNvPr id="50" name="Connecteur droit 49"/>
          <p:cNvCxnSpPr>
            <a:endCxn id="42" idx="3"/>
          </p:cNvCxnSpPr>
          <p:nvPr/>
        </p:nvCxnSpPr>
        <p:spPr>
          <a:xfrm flipV="1">
            <a:off x="6692971" y="1230903"/>
            <a:ext cx="1552210" cy="1198166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 flipV="1">
            <a:off x="4616451" y="2848427"/>
            <a:ext cx="1044746" cy="151180"/>
          </a:xfrm>
          <a:prstGeom prst="line">
            <a:avLst/>
          </a:prstGeom>
          <a:ln w="317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2711384" y="2518800"/>
            <a:ext cx="1153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nonlinear</a:t>
            </a:r>
            <a:r>
              <a:rPr lang="fr-FR" dirty="0" smtClean="0"/>
              <a:t> </a:t>
            </a:r>
          </a:p>
          <a:p>
            <a:pPr algn="ctr"/>
            <a:r>
              <a:rPr lang="fr-FR" dirty="0" err="1"/>
              <a:t>i</a:t>
            </a:r>
            <a:r>
              <a:rPr lang="fr-FR" dirty="0" err="1" smtClean="0"/>
              <a:t>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978663" y="3021430"/>
            <a:ext cx="1526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m</a:t>
            </a:r>
            <a:r>
              <a:rPr lang="fr-FR" dirty="0" err="1" smtClean="0"/>
              <a:t>odular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r>
              <a:rPr lang="fr-FR" dirty="0" smtClean="0"/>
              <a:t> 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322150" y="4391640"/>
            <a:ext cx="16846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boolean</a:t>
            </a:r>
            <a:r>
              <a:rPr lang="fr-FR" dirty="0" smtClean="0"/>
              <a:t> cases</a:t>
            </a:r>
          </a:p>
          <a:p>
            <a:pPr algn="ctr"/>
            <a:r>
              <a:rPr lang="fr-FR" dirty="0" smtClean="0"/>
              <a:t>+ </a:t>
            </a:r>
            <a:r>
              <a:rPr lang="fr-FR" dirty="0" err="1" smtClean="0"/>
              <a:t>linear</a:t>
            </a:r>
            <a:r>
              <a:rPr lang="fr-FR" dirty="0" smtClean="0"/>
              <a:t> </a:t>
            </a:r>
            <a:r>
              <a:rPr lang="fr-FR" dirty="0" err="1" smtClean="0"/>
              <a:t>int</a:t>
            </a:r>
            <a:r>
              <a:rPr lang="fr-FR" dirty="0" smtClean="0"/>
              <a:t> </a:t>
            </a:r>
            <a:r>
              <a:rPr lang="fr-FR" dirty="0" err="1" smtClean="0"/>
              <a:t>arith</a:t>
            </a:r>
            <a:endParaRPr lang="fr-FR" dirty="0"/>
          </a:p>
        </p:txBody>
      </p:sp>
      <p:sp>
        <p:nvSpPr>
          <p:cNvPr id="55" name="ZoneTexte 54"/>
          <p:cNvSpPr txBox="1"/>
          <p:nvPr/>
        </p:nvSpPr>
        <p:spPr>
          <a:xfrm>
            <a:off x="4012910" y="2022299"/>
            <a:ext cx="20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r>
              <a:rPr lang="fr-FR" dirty="0" err="1" smtClean="0"/>
              <a:t>boolean</a:t>
            </a:r>
            <a:r>
              <a:rPr lang="fr-FR" dirty="0" smtClean="0"/>
              <a:t> + </a:t>
            </a:r>
          </a:p>
          <a:p>
            <a:pPr algn="ctr"/>
            <a:r>
              <a:rPr lang="fr-FR" dirty="0" err="1" smtClean="0"/>
              <a:t>arith</a:t>
            </a:r>
            <a:r>
              <a:rPr lang="fr-FR" dirty="0" smtClean="0"/>
              <a:t> + </a:t>
            </a:r>
            <a:r>
              <a:rPr lang="fr-FR" dirty="0" err="1" smtClean="0"/>
              <a:t>quantifiers</a:t>
            </a:r>
            <a:endParaRPr lang="fr-FR" dirty="0"/>
          </a:p>
        </p:txBody>
      </p:sp>
      <p:sp>
        <p:nvSpPr>
          <p:cNvPr id="56" name="ZoneTexte 55"/>
          <p:cNvSpPr txBox="1"/>
          <p:nvPr/>
        </p:nvSpPr>
        <p:spPr>
          <a:xfrm>
            <a:off x="6886771" y="719842"/>
            <a:ext cx="1266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mtClean="0"/>
              <a:t>compiler </a:t>
            </a:r>
          </a:p>
          <a:p>
            <a:pPr algn="ctr"/>
            <a:r>
              <a:rPr lang="fr-FR" dirty="0" err="1" smtClean="0"/>
              <a:t>correctness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022285" y="1538055"/>
            <a:ext cx="1081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 err="1"/>
              <a:t>y</a:t>
            </a:r>
            <a:r>
              <a:rPr lang="fr-FR" dirty="0" err="1" smtClean="0"/>
              <a:t>et</a:t>
            </a:r>
            <a:r>
              <a:rPr lang="fr-FR" dirty="0" smtClean="0"/>
              <a:t> more </a:t>
            </a:r>
          </a:p>
          <a:p>
            <a:pPr algn="ctr"/>
            <a:r>
              <a:rPr lang="fr-FR" dirty="0" err="1" smtClean="0"/>
              <a:t>complex</a:t>
            </a:r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9144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source code (GPLv3) 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(Reference </a:t>
            </a:r>
            <a:r>
              <a:rPr lang="fr-FR" sz="2000" b="0" dirty="0" err="1" smtClean="0"/>
              <a:t>Manual</a:t>
            </a:r>
            <a:r>
              <a:rPr lang="fr-FR" sz="2000" b="0" dirty="0" smtClean="0"/>
              <a:t> and 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coding</a:t>
            </a:r>
            <a:r>
              <a:rPr lang="fr-FR" dirty="0" smtClean="0"/>
              <a:t> standard for </a:t>
            </a:r>
            <a:r>
              <a:rPr lang="fr-FR" dirty="0" err="1" smtClean="0"/>
              <a:t>critical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absence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errors</a:t>
            </a:r>
            <a:r>
              <a:rPr lang="fr-FR" dirty="0" smtClean="0"/>
              <a:t> (</a:t>
            </a:r>
            <a:r>
              <a:rPr lang="fr-FR" dirty="0" err="1" smtClean="0"/>
              <a:t>AoRTE</a:t>
            </a:r>
            <a:r>
              <a:rPr lang="fr-FR" dirty="0" smtClean="0"/>
              <a:t>)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correct </a:t>
            </a:r>
            <a:r>
              <a:rPr lang="fr-FR" dirty="0" err="1" smtClean="0"/>
              <a:t>integration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components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correctness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correct </a:t>
            </a:r>
            <a:r>
              <a:rPr lang="fr-FR" dirty="0" err="1" smtClean="0"/>
              <a:t>behavior</a:t>
            </a:r>
            <a:r>
              <a:rPr lang="fr-FR" dirty="0" smtClean="0"/>
              <a:t> of </a:t>
            </a:r>
            <a:r>
              <a:rPr lang="fr-FR" dirty="0" err="1" smtClean="0"/>
              <a:t>parameterized</a:t>
            </a:r>
            <a:r>
              <a:rPr lang="fr-FR" dirty="0" smtClean="0"/>
              <a:t> software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optimization</a:t>
            </a:r>
            <a:r>
              <a:rPr lang="fr-FR" dirty="0" smtClean="0"/>
              <a:t> of </a:t>
            </a:r>
            <a:r>
              <a:rPr lang="fr-FR" dirty="0" err="1" smtClean="0"/>
              <a:t>run</a:t>
            </a:r>
            <a:r>
              <a:rPr lang="fr-FR" dirty="0" smtClean="0"/>
              <a:t>-time </a:t>
            </a:r>
            <a:r>
              <a:rPr lang="fr-FR" dirty="0" err="1" smtClean="0"/>
              <a:t>checks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Address</a:t>
            </a:r>
            <a:r>
              <a:rPr lang="fr-FR" dirty="0" smtClean="0"/>
              <a:t> data and control </a:t>
            </a:r>
            <a:r>
              <a:rPr lang="fr-FR" dirty="0" err="1" smtClean="0"/>
              <a:t>coupling</a:t>
            </a:r>
            <a:endParaRPr lang="fr-FR" dirty="0" smtClean="0"/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pPr>
              <a:buFont typeface="+mj-lt"/>
              <a:buAutoNum type="arabicPeriod"/>
            </a:pPr>
            <a:r>
              <a:rPr lang="fr-FR" dirty="0" err="1" smtClean="0"/>
              <a:t>Ensure</a:t>
            </a:r>
            <a:r>
              <a:rPr lang="fr-FR" dirty="0" smtClean="0"/>
              <a:t> </a:t>
            </a:r>
            <a:r>
              <a:rPr lang="fr-FR" dirty="0" err="1" smtClean="0"/>
              <a:t>portability</a:t>
            </a:r>
            <a:r>
              <a:rPr lang="fr-FR" dirty="0" smtClean="0"/>
              <a:t> of programs</a:t>
            </a:r>
          </a:p>
          <a:p>
            <a:pPr>
              <a:buFont typeface="+mj-lt"/>
              <a:buAutoNum type="arabicPeriod"/>
            </a:pPr>
            <a:endParaRPr lang="fr-FR" dirty="0" smtClean="0"/>
          </a:p>
          <a:p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Objectives of </a:t>
            </a:r>
            <a:r>
              <a:rPr lang="fr-FR" dirty="0" err="1" smtClean="0"/>
              <a:t>Using</a:t>
            </a:r>
            <a:r>
              <a:rPr lang="fr-FR" dirty="0" smtClean="0"/>
              <a:t> SPARK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 rot="10800000">
            <a:off x="5148064" y="1484784"/>
            <a:ext cx="248326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0000" i="0" kern="1200" dirty="0" smtClean="0">
                <a:solidFill>
                  <a:schemeClr val="accent1"/>
                </a:solidFill>
              </a:rPr>
              <a:t>{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876256" y="3717032"/>
            <a:ext cx="182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600" b="1" i="0" kern="1200" dirty="0" smtClean="0">
                <a:solidFill>
                  <a:schemeClr val="accent1"/>
                </a:solidFill>
              </a:rPr>
              <a:t>PROOF</a:t>
            </a:r>
          </a:p>
        </p:txBody>
      </p:sp>
    </p:spTree>
    <p:extLst>
      <p:ext uri="{BB962C8B-B14F-4D97-AF65-F5344CB8AC3E}">
        <p14:creationId xmlns:p14="http://schemas.microsoft.com/office/powerpoint/2010/main" val="1717968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shipped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SPARK: Alt-Ergo, CVC4, Z3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All </a:t>
            </a:r>
            <a:r>
              <a:rPr lang="fr-FR" dirty="0" err="1" smtClean="0"/>
              <a:t>three</a:t>
            </a:r>
            <a:r>
              <a:rPr lang="fr-FR" dirty="0" smtClean="0"/>
              <a:t> are SMT </a:t>
            </a:r>
            <a:r>
              <a:rPr lang="fr-FR" dirty="0" err="1" smtClean="0"/>
              <a:t>provers</a:t>
            </a:r>
            <a:r>
              <a:rPr lang="fr-FR" dirty="0" smtClean="0"/>
              <a:t> </a:t>
            </a:r>
            <a:r>
              <a:rPr lang="fr-FR" dirty="0" err="1" smtClean="0"/>
              <a:t>supporting</a:t>
            </a:r>
            <a:r>
              <a:rPr lang="fr-FR" dirty="0" smtClean="0"/>
              <a:t> first </a:t>
            </a:r>
            <a:r>
              <a:rPr lang="fr-FR" dirty="0" err="1" smtClean="0"/>
              <a:t>order</a:t>
            </a:r>
            <a:r>
              <a:rPr lang="fr-FR" dirty="0" smtClean="0"/>
              <a:t> </a:t>
            </a:r>
            <a:r>
              <a:rPr lang="fr-FR" dirty="0" err="1" smtClean="0"/>
              <a:t>logic</a:t>
            </a:r>
            <a:r>
              <a:rPr lang="fr-FR" dirty="0" smtClean="0"/>
              <a:t> (</a:t>
            </a:r>
            <a:r>
              <a:rPr lang="fr-FR" dirty="0" err="1" smtClean="0"/>
              <a:t>axioms</a:t>
            </a:r>
            <a:r>
              <a:rPr lang="fr-FR" dirty="0" smtClean="0"/>
              <a:t>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other</a:t>
            </a:r>
            <a:r>
              <a:rPr lang="fr-FR" dirty="0" smtClean="0"/>
              <a:t> </a:t>
            </a:r>
            <a:r>
              <a:rPr lang="fr-FR" dirty="0" err="1" smtClean="0"/>
              <a:t>provers</a:t>
            </a:r>
            <a:r>
              <a:rPr lang="fr-FR" dirty="0" smtClean="0"/>
              <a:t> (SMT or not)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Why3 bridge.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 smtClean="0"/>
              <a:t>Strengths</a:t>
            </a:r>
            <a:r>
              <a:rPr lang="fr-FR" dirty="0" smtClean="0"/>
              <a:t> of SMT </a:t>
            </a:r>
            <a:r>
              <a:rPr lang="fr-FR" dirty="0" err="1" smtClean="0"/>
              <a:t>provers</a:t>
            </a:r>
            <a:r>
              <a:rPr lang="fr-FR" dirty="0" smtClean="0"/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Good handling of </a:t>
            </a:r>
            <a:r>
              <a:rPr lang="fr-FR" dirty="0" err="1" smtClean="0"/>
              <a:t>arithmetic</a:t>
            </a:r>
            <a:r>
              <a:rPr lang="fr-FR" dirty="0" smtClean="0"/>
              <a:t> (</a:t>
            </a:r>
            <a:r>
              <a:rPr lang="fr-FR" dirty="0" err="1" smtClean="0"/>
              <a:t>integers</a:t>
            </a:r>
            <a:r>
              <a:rPr lang="fr-FR" dirty="0" smtClean="0"/>
              <a:t>, </a:t>
            </a:r>
            <a:r>
              <a:rPr lang="fr-FR" dirty="0" err="1" smtClean="0"/>
              <a:t>bitvectors</a:t>
            </a:r>
            <a:r>
              <a:rPr lang="fr-FR" dirty="0" smtClean="0"/>
              <a:t>, </a:t>
            </a:r>
            <a:r>
              <a:rPr lang="fr-FR" dirty="0" err="1" smtClean="0"/>
              <a:t>reals</a:t>
            </a:r>
            <a:r>
              <a:rPr lang="fr-FR" dirty="0" smtClean="0"/>
              <a:t>, ≈ </a:t>
            </a:r>
            <a:r>
              <a:rPr lang="fr-FR" dirty="0" err="1" smtClean="0"/>
              <a:t>floats</a:t>
            </a:r>
            <a:r>
              <a:rPr lang="fr-FR" dirty="0" smtClean="0"/>
              <a:t>)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smtClean="0"/>
              <a:t>Good handling of </a:t>
            </a:r>
            <a:r>
              <a:rPr lang="fr-FR" dirty="0" err="1" smtClean="0"/>
              <a:t>axioms</a:t>
            </a:r>
            <a:r>
              <a:rPr lang="fr-FR" dirty="0" smtClean="0"/>
              <a:t>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err="1" smtClean="0"/>
              <a:t>Reasonably</a:t>
            </a:r>
            <a:r>
              <a:rPr lang="fr-FR" dirty="0" smtClean="0"/>
              <a:t> </a:t>
            </a:r>
            <a:r>
              <a:rPr lang="fr-FR" dirty="0" err="1" smtClean="0"/>
              <a:t>fast</a:t>
            </a: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fr-FR" dirty="0" err="1" smtClean="0"/>
              <a:t>Agreed</a:t>
            </a:r>
            <a:r>
              <a:rPr lang="fr-FR" dirty="0" smtClean="0"/>
              <a:t> </a:t>
            </a:r>
            <a:r>
              <a:rPr lang="fr-FR" dirty="0" err="1" smtClean="0"/>
              <a:t>semantics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all </a:t>
            </a:r>
            <a:r>
              <a:rPr lang="fr-FR" dirty="0" err="1" smtClean="0"/>
              <a:t>provers</a:t>
            </a:r>
            <a:r>
              <a:rPr lang="fr-FR" dirty="0" smtClean="0"/>
              <a:t> (SMTLIB)</a:t>
            </a:r>
            <a:endParaRPr lang="fr-FR" dirty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 smtClean="0"/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fr-FR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fr-FR" dirty="0" smtClean="0"/>
              <a:t>But </a:t>
            </a:r>
            <a:r>
              <a:rPr lang="fr-FR" dirty="0" err="1" smtClean="0"/>
              <a:t>some</a:t>
            </a:r>
            <a:r>
              <a:rPr lang="fr-FR" dirty="0" smtClean="0"/>
              <a:t> challenges </a:t>
            </a:r>
            <a:r>
              <a:rPr lang="fr-FR" dirty="0" err="1" smtClean="0"/>
              <a:t>too</a:t>
            </a:r>
            <a:r>
              <a:rPr lang="is-IS" dirty="0" smtClean="0"/>
              <a:t>…</a:t>
            </a: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Automatic</a:t>
            </a:r>
            <a:r>
              <a:rPr lang="fr-FR" dirty="0" smtClean="0"/>
              <a:t> Proof </a:t>
            </a:r>
            <a:r>
              <a:rPr lang="fr-FR" dirty="0" err="1" smtClean="0"/>
              <a:t>Using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884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Challenges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combin</a:t>
            </a:r>
            <a:r>
              <a:rPr lang="fr-FR" dirty="0" err="1" smtClean="0"/>
              <a:t>ing</a:t>
            </a:r>
            <a:r>
              <a:rPr lang="fr-FR" dirty="0" smtClean="0"/>
              <a:t> </a:t>
            </a:r>
            <a:r>
              <a:rPr lang="fr-FR" dirty="0" smtClean="0"/>
              <a:t>/ * ** </a:t>
            </a:r>
            <a:r>
              <a:rPr lang="fr-FR" dirty="0" err="1" smtClean="0"/>
              <a:t>mod</a:t>
            </a:r>
            <a:r>
              <a:rPr lang="fr-FR" dirty="0" smtClean="0"/>
              <a:t> rem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use a </a:t>
            </a:r>
            <a:r>
              <a:rPr lang="fr-FR" dirty="0" err="1" smtClean="0"/>
              <a:t>library</a:t>
            </a:r>
            <a:r>
              <a:rPr lang="fr-FR" dirty="0" smtClean="0"/>
              <a:t> of </a:t>
            </a:r>
            <a:r>
              <a:rPr lang="fr-FR" dirty="0" err="1" smtClean="0"/>
              <a:t>predefined</a:t>
            </a:r>
            <a:r>
              <a:rPr lang="fr-FR" dirty="0" smtClean="0"/>
              <a:t> </a:t>
            </a:r>
            <a:r>
              <a:rPr lang="fr-FR" dirty="0" err="1" smtClean="0"/>
              <a:t>lemmas</a:t>
            </a:r>
            <a:endParaRPr lang="fr-FR" dirty="0" smtClean="0"/>
          </a:p>
          <a:p>
            <a:pPr lvl="1"/>
            <a:r>
              <a:rPr lang="fr-FR" dirty="0" smtClean="0"/>
              <a:t>A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ghost</a:t>
            </a:r>
            <a:r>
              <a:rPr lang="fr-FR" dirty="0" smtClean="0"/>
              <a:t> </a:t>
            </a:r>
            <a:r>
              <a:rPr lang="fr-FR" dirty="0" err="1" smtClean="0"/>
              <a:t>procedure</a:t>
            </a:r>
            <a:r>
              <a:rPr lang="fr-FR" dirty="0" smtClean="0"/>
              <a:t> (= no visible </a:t>
            </a:r>
            <a:r>
              <a:rPr lang="fr-FR" dirty="0" err="1" smtClean="0"/>
              <a:t>effect</a:t>
            </a:r>
            <a:r>
              <a:rPr lang="fr-FR" dirty="0" smtClean="0"/>
              <a:t>, </a:t>
            </a:r>
            <a:r>
              <a:rPr lang="fr-FR" dirty="0" err="1" smtClean="0"/>
              <a:t>removed</a:t>
            </a:r>
            <a:r>
              <a:rPr lang="fr-FR" dirty="0" smtClean="0"/>
              <a:t> by compiler) </a:t>
            </a:r>
            <a:r>
              <a:rPr lang="fr-FR" dirty="0" err="1" smtClean="0"/>
              <a:t>with</a:t>
            </a:r>
            <a:r>
              <a:rPr lang="fr-FR" dirty="0" smtClean="0"/>
              <a:t> a </a:t>
            </a:r>
            <a:r>
              <a:rPr lang="fr-FR" dirty="0" err="1" smtClean="0"/>
              <a:t>postcondition</a:t>
            </a:r>
            <a:r>
              <a:rPr lang="fr-FR" dirty="0" smtClean="0"/>
              <a:t> (the </a:t>
            </a:r>
            <a:r>
              <a:rPr lang="fr-FR" dirty="0" err="1" smtClean="0"/>
              <a:t>lemma</a:t>
            </a:r>
            <a:r>
              <a:rPr lang="fr-FR" dirty="0" smtClean="0"/>
              <a:t>) and </a:t>
            </a:r>
            <a:r>
              <a:rPr lang="fr-FR" dirty="0" err="1" smtClean="0"/>
              <a:t>possibly</a:t>
            </a:r>
            <a:r>
              <a:rPr lang="fr-FR" dirty="0" smtClean="0"/>
              <a:t> a </a:t>
            </a:r>
            <a:r>
              <a:rPr lang="fr-FR" dirty="0" err="1" smtClean="0"/>
              <a:t>precondition</a:t>
            </a:r>
            <a:r>
              <a:rPr lang="fr-FR" dirty="0" smtClean="0"/>
              <a:t> (the conditions for </a:t>
            </a:r>
            <a:r>
              <a:rPr lang="fr-FR" dirty="0" err="1" smtClean="0"/>
              <a:t>applying</a:t>
            </a:r>
            <a:r>
              <a:rPr lang="fr-FR" dirty="0" smtClean="0"/>
              <a:t> the </a:t>
            </a:r>
            <a:r>
              <a:rPr lang="fr-FR" dirty="0" err="1" smtClean="0"/>
              <a:t>lemma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generic</a:t>
            </a:r>
            <a:r>
              <a:rPr lang="fr-FR" dirty="0" smtClean="0"/>
              <a:t> in the argument/</a:t>
            </a:r>
            <a:r>
              <a:rPr lang="fr-FR" dirty="0" err="1" smtClean="0"/>
              <a:t>result</a:t>
            </a:r>
            <a:r>
              <a:rPr lang="fr-FR" dirty="0" smtClean="0"/>
              <a:t> type.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lemma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instantiated</a:t>
            </a:r>
            <a:r>
              <a:rPr lang="fr-FR" dirty="0" smtClean="0"/>
              <a:t> for 32 bits and 64 bits </a:t>
            </a:r>
            <a:r>
              <a:rPr lang="fr-FR" dirty="0" err="1" smtClean="0"/>
              <a:t>integers</a:t>
            </a:r>
            <a:r>
              <a:rPr lang="fr-FR" dirty="0" smtClean="0"/>
              <a:t> (</a:t>
            </a:r>
            <a:r>
              <a:rPr lang="fr-FR" dirty="0" err="1" smtClean="0"/>
              <a:t>either</a:t>
            </a:r>
            <a:r>
              <a:rPr lang="fr-FR" dirty="0" smtClean="0"/>
              <a:t> </a:t>
            </a:r>
            <a:r>
              <a:rPr lang="fr-FR" dirty="0" err="1" smtClean="0"/>
              <a:t>signed</a:t>
            </a:r>
            <a:r>
              <a:rPr lang="fr-FR" dirty="0" smtClean="0"/>
              <a:t> or </a:t>
            </a:r>
            <a:r>
              <a:rPr lang="fr-FR" dirty="0" err="1" smtClean="0"/>
              <a:t>modular</a:t>
            </a:r>
            <a:r>
              <a:rPr lang="fr-FR" dirty="0" smtClean="0"/>
              <a:t>).</a:t>
            </a:r>
          </a:p>
          <a:p>
            <a:pPr lvl="1"/>
            <a:r>
              <a:rPr lang="fr-FR" dirty="0" err="1" smtClean="0"/>
              <a:t>Each</a:t>
            </a:r>
            <a:r>
              <a:rPr lang="fr-FR" dirty="0" smtClean="0"/>
              <a:t> </a:t>
            </a:r>
            <a:r>
              <a:rPr lang="fr-FR" dirty="0" err="1" smtClean="0"/>
              <a:t>instantiation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proved</a:t>
            </a:r>
            <a:r>
              <a:rPr lang="fr-FR" dirty="0" smtClean="0"/>
              <a:t> </a:t>
            </a:r>
            <a:r>
              <a:rPr lang="fr-FR" dirty="0" err="1" smtClean="0"/>
              <a:t>using</a:t>
            </a:r>
            <a:r>
              <a:rPr lang="fr-FR" dirty="0" smtClean="0"/>
              <a:t> SMT </a:t>
            </a:r>
            <a:r>
              <a:rPr lang="fr-FR" dirty="0" err="1" smtClean="0"/>
              <a:t>provers</a:t>
            </a:r>
            <a:r>
              <a:rPr lang="fr-FR" dirty="0" smtClean="0"/>
              <a:t> and Coq.</a:t>
            </a:r>
          </a:p>
          <a:p>
            <a:pPr lvl="1"/>
            <a:r>
              <a:rPr lang="fr-FR" dirty="0" err="1" smtClean="0"/>
              <a:t>Users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call </a:t>
            </a:r>
            <a:r>
              <a:rPr lang="fr-FR" dirty="0" err="1" smtClean="0"/>
              <a:t>lemmas</a:t>
            </a:r>
            <a:r>
              <a:rPr lang="fr-FR" dirty="0" smtClean="0"/>
              <a:t> in </a:t>
            </a:r>
            <a:r>
              <a:rPr lang="fr-FR" dirty="0" err="1" smtClean="0"/>
              <a:t>their</a:t>
            </a:r>
            <a:r>
              <a:rPr lang="fr-FR" dirty="0" smtClean="0"/>
              <a:t> code to </a:t>
            </a:r>
            <a:r>
              <a:rPr lang="fr-FR" dirty="0" err="1" smtClean="0"/>
              <a:t>get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i="1" dirty="0" smtClean="0"/>
              <a:t>for free</a:t>
            </a:r>
            <a:r>
              <a:rPr lang="fr-FR" dirty="0" smtClean="0"/>
              <a:t>.</a:t>
            </a:r>
            <a:endParaRPr lang="fr-FR" dirty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For </a:t>
            </a:r>
            <a:r>
              <a:rPr lang="fr-FR" dirty="0" err="1" smtClean="0"/>
              <a:t>example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Nonlinear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Arithmetic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20" y="4890686"/>
            <a:ext cx="6804248" cy="185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465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990656" cy="5334000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Most </a:t>
            </a:r>
            <a:r>
              <a:rPr lang="fr-FR" dirty="0" err="1" smtClean="0"/>
              <a:t>properties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</a:t>
            </a:r>
            <a:r>
              <a:rPr lang="fr-FR" dirty="0" err="1" smtClean="0"/>
              <a:t>floating</a:t>
            </a:r>
            <a:r>
              <a:rPr lang="fr-FR" dirty="0" smtClean="0"/>
              <a:t>-point values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solution in SPARK: mix abstract </a:t>
            </a:r>
            <a:r>
              <a:rPr lang="fr-FR" dirty="0" err="1" smtClean="0"/>
              <a:t>interpretation</a:t>
            </a:r>
            <a:r>
              <a:rPr lang="fr-FR" dirty="0" smtClean="0"/>
              <a:t> and proof</a:t>
            </a:r>
          </a:p>
          <a:p>
            <a:pPr lvl="1"/>
            <a:r>
              <a:rPr lang="fr-FR" dirty="0" smtClean="0"/>
              <a:t>Types in SPARK </a:t>
            </a:r>
            <a:r>
              <a:rPr lang="fr-FR" dirty="0" err="1" smtClean="0"/>
              <a:t>provide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of variables and record/</a:t>
            </a:r>
            <a:r>
              <a:rPr lang="fr-FR" dirty="0" err="1" smtClean="0"/>
              <a:t>array</a:t>
            </a:r>
            <a:r>
              <a:rPr lang="fr-FR" dirty="0" smtClean="0"/>
              <a:t> components.</a:t>
            </a:r>
          </a:p>
          <a:p>
            <a:pPr lvl="1"/>
            <a:r>
              <a:rPr lang="fr-FR" dirty="0" smtClean="0"/>
              <a:t>Simple </a:t>
            </a:r>
            <a:r>
              <a:rPr lang="fr-FR" dirty="0" err="1" smtClean="0"/>
              <a:t>interval</a:t>
            </a:r>
            <a:r>
              <a:rPr lang="fr-FR" dirty="0" smtClean="0"/>
              <a:t> </a:t>
            </a:r>
            <a:r>
              <a:rPr lang="fr-FR" dirty="0" err="1" smtClean="0"/>
              <a:t>analysis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types </a:t>
            </a:r>
            <a:r>
              <a:rPr lang="fr-FR" dirty="0" err="1" smtClean="0"/>
              <a:t>proves</a:t>
            </a:r>
            <a:r>
              <a:rPr lang="fr-FR" dirty="0" smtClean="0"/>
              <a:t> </a:t>
            </a:r>
            <a:r>
              <a:rPr lang="fr-FR" dirty="0" err="1" smtClean="0"/>
              <a:t>most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 are </a:t>
            </a:r>
            <a:r>
              <a:rPr lang="fr-FR" dirty="0" err="1" smtClean="0"/>
              <a:t>preserved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Abstract </a:t>
            </a:r>
            <a:r>
              <a:rPr lang="fr-FR" dirty="0" err="1" smtClean="0"/>
              <a:t>interpretation</a:t>
            </a:r>
            <a:r>
              <a:rPr lang="fr-FR" dirty="0" smtClean="0"/>
              <a:t> </a:t>
            </a:r>
            <a:r>
              <a:rPr lang="fr-FR" dirty="0" err="1" smtClean="0"/>
              <a:t>handles</a:t>
            </a:r>
            <a:r>
              <a:rPr lang="fr-FR" dirty="0" smtClean="0"/>
              <a:t> more </a:t>
            </a:r>
            <a:r>
              <a:rPr lang="fr-FR" dirty="0" err="1" smtClean="0"/>
              <a:t>complex</a:t>
            </a:r>
            <a:r>
              <a:rPr lang="fr-FR" dirty="0" smtClean="0"/>
              <a:t> cases of relations to </a:t>
            </a:r>
            <a:r>
              <a:rPr lang="fr-FR" dirty="0" err="1" smtClean="0"/>
              <a:t>prove</a:t>
            </a:r>
            <a:r>
              <a:rPr lang="fr-FR" dirty="0" smtClean="0"/>
              <a:t> </a:t>
            </a:r>
            <a:r>
              <a:rPr lang="fr-FR" dirty="0" err="1" smtClean="0"/>
              <a:t>safe</a:t>
            </a:r>
            <a:r>
              <a:rPr lang="fr-FR" dirty="0" smtClean="0"/>
              <a:t> </a:t>
            </a:r>
            <a:r>
              <a:rPr lang="fr-FR" dirty="0" err="1" smtClean="0"/>
              <a:t>bounds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Axiomatization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to encode </a:t>
            </a:r>
            <a:r>
              <a:rPr lang="fr-FR" dirty="0" err="1" smtClean="0"/>
              <a:t>floats</a:t>
            </a:r>
            <a:r>
              <a:rPr lang="fr-FR" dirty="0" smtClean="0"/>
              <a:t> for SMT </a:t>
            </a:r>
            <a:r>
              <a:rPr lang="fr-FR" dirty="0" err="1" smtClean="0"/>
              <a:t>provers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err="1" smtClean="0"/>
              <a:t>Many</a:t>
            </a:r>
            <a:r>
              <a:rPr lang="fr-FR" dirty="0" smtClean="0"/>
              <a:t> </a:t>
            </a:r>
            <a:r>
              <a:rPr lang="fr-FR" dirty="0" err="1" smtClean="0"/>
              <a:t>axioms</a:t>
            </a:r>
            <a:r>
              <a:rPr lang="fr-FR" dirty="0" smtClean="0"/>
              <a:t> are </a:t>
            </a:r>
            <a:r>
              <a:rPr lang="fr-FR" dirty="0" err="1" smtClean="0"/>
              <a:t>needed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 smtClean="0"/>
              <a:t>Difference</a:t>
            </a:r>
            <a:r>
              <a:rPr lang="fr-FR" dirty="0" smtClean="0"/>
              <a:t> </a:t>
            </a:r>
            <a:r>
              <a:rPr lang="fr-FR" dirty="0" err="1" smtClean="0"/>
              <a:t>between</a:t>
            </a:r>
            <a:r>
              <a:rPr lang="fr-FR" dirty="0" smtClean="0"/>
              <a:t> real value X and </a:t>
            </a:r>
            <a:r>
              <a:rPr lang="fr-FR" dirty="0" err="1" smtClean="0"/>
              <a:t>rounding</a:t>
            </a:r>
            <a:r>
              <a:rPr lang="fr-FR" dirty="0" smtClean="0"/>
              <a:t> of value </a:t>
            </a:r>
            <a:r>
              <a:rPr lang="fr-FR" dirty="0" err="1" smtClean="0"/>
              <a:t>bounded</a:t>
            </a:r>
            <a:r>
              <a:rPr lang="fr-FR" dirty="0" smtClean="0"/>
              <a:t> by ε1 . X + ε2</a:t>
            </a:r>
          </a:p>
          <a:p>
            <a:pPr lvl="1"/>
            <a:r>
              <a:rPr lang="fr-FR" dirty="0" err="1" smtClean="0"/>
              <a:t>Every</a:t>
            </a:r>
            <a:r>
              <a:rPr lang="fr-FR" dirty="0" smtClean="0"/>
              <a:t> single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double </a:t>
            </a:r>
            <a:r>
              <a:rPr lang="fr-FR" dirty="0" err="1" smtClean="0"/>
              <a:t>precision</a:t>
            </a:r>
            <a:r>
              <a:rPr lang="fr-FR" dirty="0" smtClean="0"/>
              <a:t> </a:t>
            </a:r>
            <a:r>
              <a:rPr lang="fr-FR" dirty="0" err="1" smtClean="0"/>
              <a:t>float</a:t>
            </a:r>
            <a:r>
              <a:rPr lang="fr-FR" dirty="0" smtClean="0"/>
              <a:t>.</a:t>
            </a:r>
          </a:p>
          <a:p>
            <a:pPr lvl="1"/>
            <a:r>
              <a:rPr lang="fr-FR" dirty="0" err="1" smtClean="0"/>
              <a:t>Monotonicity</a:t>
            </a:r>
            <a:r>
              <a:rPr lang="fr-FR" dirty="0" smtClean="0"/>
              <a:t> of </a:t>
            </a:r>
            <a:r>
              <a:rPr lang="fr-FR" dirty="0" err="1" smtClean="0"/>
              <a:t>rounding</a:t>
            </a:r>
            <a:r>
              <a:rPr lang="fr-FR" dirty="0" smtClean="0"/>
              <a:t>.</a:t>
            </a:r>
          </a:p>
          <a:p>
            <a:pPr lvl="1"/>
            <a:r>
              <a:rPr lang="is-IS" dirty="0" smtClean="0"/>
              <a:t>…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	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attempt</a:t>
            </a:r>
            <a:r>
              <a:rPr lang="fr-FR" dirty="0" smtClean="0"/>
              <a:t> to use the support for </a:t>
            </a:r>
            <a:r>
              <a:rPr lang="fr-FR" dirty="0" err="1" smtClean="0"/>
              <a:t>floats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overall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endParaRPr lang="fr-FR" dirty="0" smtClean="0">
              <a:sym typeface="Wingdings"/>
            </a:endParaRPr>
          </a:p>
          <a:p>
            <a:pPr lvl="1"/>
            <a:r>
              <a:rPr lang="fr-FR" dirty="0" smtClean="0"/>
              <a:t>Z3 </a:t>
            </a:r>
            <a:r>
              <a:rPr lang="fr-FR" dirty="0" err="1" smtClean="0"/>
              <a:t>float</a:t>
            </a:r>
            <a:r>
              <a:rPr lang="fr-FR" dirty="0" smtClean="0"/>
              <a:t> support </a:t>
            </a:r>
            <a:r>
              <a:rPr lang="fr-FR" dirty="0" err="1" smtClean="0"/>
              <a:t>quite</a:t>
            </a:r>
            <a:r>
              <a:rPr lang="fr-FR" dirty="0" smtClean="0"/>
              <a:t> </a:t>
            </a:r>
            <a:r>
              <a:rPr lang="fr-FR" dirty="0" err="1" smtClean="0"/>
              <a:t>precise</a:t>
            </a:r>
            <a:endParaRPr lang="fr-FR" dirty="0" smtClean="0"/>
          </a:p>
          <a:p>
            <a:pPr lvl="1"/>
            <a:r>
              <a:rPr lang="fr-FR" dirty="0" smtClean="0"/>
              <a:t>But change </a:t>
            </a:r>
            <a:r>
              <a:rPr lang="fr-FR" dirty="0" err="1" smtClean="0"/>
              <a:t>from</a:t>
            </a:r>
            <a:r>
              <a:rPr lang="fr-FR" dirty="0" smtClean="0"/>
              <a:t> (real + </a:t>
            </a:r>
            <a:r>
              <a:rPr lang="fr-FR" dirty="0" err="1" smtClean="0"/>
              <a:t>rounding</a:t>
            </a:r>
            <a:r>
              <a:rPr lang="fr-FR" dirty="0"/>
              <a:t>)</a:t>
            </a:r>
            <a:r>
              <a:rPr lang="fr-FR" dirty="0" smtClean="0"/>
              <a:t> to (</a:t>
            </a:r>
            <a:r>
              <a:rPr lang="fr-FR" dirty="0" err="1" smtClean="0"/>
              <a:t>float</a:t>
            </a:r>
            <a:r>
              <a:rPr lang="fr-FR" dirty="0" smtClean="0"/>
              <a:t> + </a:t>
            </a:r>
            <a:r>
              <a:rPr lang="fr-FR" dirty="0" err="1" smtClean="0"/>
              <a:t>axioms</a:t>
            </a:r>
            <a:r>
              <a:rPr lang="fr-FR" dirty="0" smtClean="0"/>
              <a:t>) </a:t>
            </a:r>
            <a:r>
              <a:rPr lang="fr-FR" dirty="0" err="1" smtClean="0"/>
              <a:t>loses</a:t>
            </a:r>
            <a:r>
              <a:rPr lang="fr-FR" dirty="0" smtClean="0"/>
              <a:t> </a:t>
            </a:r>
            <a:r>
              <a:rPr lang="fr-FR" dirty="0" err="1" smtClean="0"/>
              <a:t>proofs</a:t>
            </a:r>
            <a:r>
              <a:rPr lang="fr-FR" dirty="0" smtClean="0"/>
              <a:t> for Alt-Ergo and CVC4.</a:t>
            </a: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Floating</a:t>
            </a:r>
            <a:r>
              <a:rPr lang="fr-FR" dirty="0" smtClean="0"/>
              <a:t>-point </a:t>
            </a:r>
            <a:r>
              <a:rPr lang="fr-FR" dirty="0" err="1" smtClean="0"/>
              <a:t>Arithmetic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8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P</a:t>
            </a:r>
            <a:r>
              <a:rPr lang="fr-FR" dirty="0" err="1" smtClean="0"/>
              <a:t>roperties</a:t>
            </a:r>
            <a:r>
              <a:rPr lang="fr-FR" dirty="0" smtClean="0"/>
              <a:t> </a:t>
            </a:r>
            <a:r>
              <a:rPr lang="fr-FR" dirty="0" err="1" smtClean="0"/>
              <a:t>involving</a:t>
            </a:r>
            <a:r>
              <a:rPr lang="fr-FR" dirty="0" smtClean="0"/>
              <a:t> conversions </a:t>
            </a:r>
            <a:r>
              <a:rPr lang="fr-FR" dirty="0" err="1" smtClean="0"/>
              <a:t>between</a:t>
            </a:r>
            <a:r>
              <a:rPr lang="fr-FR" dirty="0" smtClean="0"/>
              <a:t> types are not </a:t>
            </a:r>
            <a:r>
              <a:rPr lang="fr-FR" dirty="0" err="1" smtClean="0"/>
              <a:t>proved</a:t>
            </a:r>
            <a:r>
              <a:rPr lang="fr-FR" dirty="0" smtClean="0"/>
              <a:t> by SMT </a:t>
            </a:r>
            <a:r>
              <a:rPr lang="fr-FR" dirty="0" err="1" smtClean="0"/>
              <a:t>provers</a:t>
            </a:r>
            <a:r>
              <a:rPr lang="fr-FR" dirty="0" smtClean="0"/>
              <a:t>:</a:t>
            </a:r>
          </a:p>
          <a:p>
            <a:pPr lvl="1"/>
            <a:r>
              <a:rPr lang="fr-FR" dirty="0" err="1"/>
              <a:t>i</a:t>
            </a:r>
            <a:r>
              <a:rPr lang="fr-FR" dirty="0" err="1" smtClean="0"/>
              <a:t>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⟷ </a:t>
            </a:r>
            <a:r>
              <a:rPr lang="fr-FR" dirty="0" err="1" smtClean="0">
                <a:sym typeface="Wingdings"/>
              </a:rPr>
              <a:t>bitvectors</a:t>
            </a:r>
            <a:endParaRPr lang="fr-FR" dirty="0" smtClean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⟷ </a:t>
            </a:r>
            <a:r>
              <a:rPr lang="fr-FR" dirty="0" err="1" smtClean="0">
                <a:sym typeface="Wingdings"/>
              </a:rPr>
              <a:t>reals</a:t>
            </a:r>
            <a:r>
              <a:rPr lang="fr-FR" dirty="0" smtClean="0">
                <a:sym typeface="Wingdings"/>
              </a:rPr>
              <a:t> (</a:t>
            </a:r>
            <a:r>
              <a:rPr lang="fr-FR" dirty="0" err="1" smtClean="0">
                <a:sym typeface="Wingdings"/>
              </a:rPr>
              <a:t>with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rounding</a:t>
            </a:r>
            <a:r>
              <a:rPr lang="fr-FR" dirty="0" smtClean="0">
                <a:sym typeface="Wingdings"/>
              </a:rPr>
              <a:t>)</a:t>
            </a:r>
            <a:endParaRPr lang="fr-FR" dirty="0">
              <a:sym typeface="Wingdings"/>
            </a:endParaRPr>
          </a:p>
          <a:p>
            <a:pPr lvl="1"/>
            <a:r>
              <a:rPr lang="fr-FR" dirty="0" err="1" smtClean="0">
                <a:sym typeface="Wingdings"/>
              </a:rPr>
              <a:t>integers</a:t>
            </a:r>
            <a:r>
              <a:rPr lang="fr-FR" dirty="0" smtClean="0">
                <a:sym typeface="Wingdings"/>
              </a:rPr>
              <a:t> </a:t>
            </a:r>
            <a:r>
              <a:rPr lang="fr-FR" dirty="0">
                <a:sym typeface="Wingdings"/>
              </a:rPr>
              <a:t>⟷ </a:t>
            </a:r>
            <a:r>
              <a:rPr lang="fr-FR" dirty="0" err="1">
                <a:sym typeface="Wingdings"/>
              </a:rPr>
              <a:t>floats</a:t>
            </a:r>
            <a:endParaRPr lang="fr-FR" dirty="0">
              <a:sym typeface="Wingdings"/>
            </a:endParaRPr>
          </a:p>
          <a:p>
            <a:pPr marL="0" indent="0">
              <a:buNone/>
            </a:pPr>
            <a:endParaRPr lang="fr-FR" dirty="0">
              <a:sym typeface="Wingdings"/>
            </a:endParaRPr>
          </a:p>
          <a:p>
            <a:pPr marL="0" indent="0">
              <a:buNone/>
            </a:pPr>
            <a:r>
              <a:rPr lang="fr-FR" dirty="0" err="1" smtClean="0">
                <a:sym typeface="Wingdings"/>
              </a:rPr>
              <a:t>Current</a:t>
            </a:r>
            <a:r>
              <a:rPr lang="fr-FR" dirty="0" smtClean="0">
                <a:sym typeface="Wingdings"/>
              </a:rPr>
              <a:t> solution in SPARK: </a:t>
            </a:r>
            <a:r>
              <a:rPr lang="fr-FR" dirty="0" err="1" smtClean="0">
                <a:sym typeface="Wingdings"/>
              </a:rPr>
              <a:t>avoid</a:t>
            </a:r>
            <a:r>
              <a:rPr lang="fr-FR" dirty="0" smtClean="0">
                <a:sym typeface="Wingdings"/>
              </a:rPr>
              <a:t> conversions as </a:t>
            </a:r>
            <a:r>
              <a:rPr lang="fr-FR" dirty="0" err="1" smtClean="0">
                <a:sym typeface="Wingdings"/>
              </a:rPr>
              <a:t>much</a:t>
            </a:r>
            <a:r>
              <a:rPr lang="fr-FR" dirty="0" smtClean="0">
                <a:sym typeface="Wingdings"/>
              </a:rPr>
              <a:t> as possible</a:t>
            </a:r>
          </a:p>
          <a:p>
            <a:pPr lvl="1"/>
            <a:r>
              <a:rPr lang="fr-FR" dirty="0" err="1">
                <a:sym typeface="Wingdings"/>
              </a:rPr>
              <a:t>F</a:t>
            </a:r>
            <a:r>
              <a:rPr lang="fr-FR" dirty="0" err="1" smtClean="0">
                <a:sym typeface="Wingdings"/>
              </a:rPr>
              <a:t>loat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literals</a:t>
            </a:r>
            <a:r>
              <a:rPr lang="fr-FR" dirty="0" smtClean="0">
                <a:sym typeface="Wingdings"/>
              </a:rPr>
              <a:t> are </a:t>
            </a:r>
            <a:r>
              <a:rPr lang="fr-FR" dirty="0" err="1" smtClean="0">
                <a:sym typeface="Wingdings"/>
              </a:rPr>
              <a:t>replaced</a:t>
            </a:r>
            <a:r>
              <a:rPr lang="fr-FR" dirty="0" smtClean="0">
                <a:sym typeface="Wingdings"/>
              </a:rPr>
              <a:t> by </a:t>
            </a:r>
            <a:r>
              <a:rPr lang="fr-FR" dirty="0" err="1" smtClean="0">
                <a:sym typeface="Wingdings"/>
              </a:rPr>
              <a:t>integral</a:t>
            </a:r>
            <a:r>
              <a:rPr lang="fr-FR" dirty="0" smtClean="0">
                <a:sym typeface="Wingdings"/>
              </a:rPr>
              <a:t> part + </a:t>
            </a:r>
            <a:r>
              <a:rPr lang="fr-FR" dirty="0" err="1" smtClean="0">
                <a:sym typeface="Wingdings"/>
              </a:rPr>
              <a:t>fractional</a:t>
            </a:r>
            <a:r>
              <a:rPr lang="fr-FR" dirty="0" smtClean="0">
                <a:sym typeface="Wingdings"/>
              </a:rPr>
              <a:t> part.</a:t>
            </a:r>
          </a:p>
          <a:p>
            <a:pPr lvl="1"/>
            <a:r>
              <a:rPr lang="fr-FR" dirty="0" smtClean="0"/>
              <a:t>Translation of </a:t>
            </a:r>
            <a:r>
              <a:rPr lang="fr-FR" dirty="0" err="1" smtClean="0"/>
              <a:t>integer</a:t>
            </a:r>
            <a:r>
              <a:rPr lang="fr-FR" dirty="0" smtClean="0"/>
              <a:t> </a:t>
            </a:r>
            <a:r>
              <a:rPr lang="fr-FR" dirty="0" err="1" smtClean="0"/>
              <a:t>literals</a:t>
            </a:r>
            <a:r>
              <a:rPr lang="fr-FR" dirty="0" smtClean="0"/>
              <a:t> </a:t>
            </a:r>
            <a:r>
              <a:rPr lang="fr-FR" dirty="0" err="1" smtClean="0"/>
              <a:t>into</a:t>
            </a:r>
            <a:r>
              <a:rPr lang="fr-FR" dirty="0" smtClean="0"/>
              <a:t> </a:t>
            </a:r>
            <a:r>
              <a:rPr lang="fr-FR" dirty="0" err="1" smtClean="0"/>
              <a:t>integer</a:t>
            </a:r>
            <a:r>
              <a:rPr lang="fr-FR" dirty="0" smtClean="0"/>
              <a:t> or </a:t>
            </a:r>
            <a:r>
              <a:rPr lang="fr-FR" dirty="0" err="1" smtClean="0"/>
              <a:t>bitvector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context</a:t>
            </a:r>
            <a:r>
              <a:rPr lang="fr-FR" dirty="0" smtClean="0"/>
              <a:t> sensitive.</a:t>
            </a:r>
          </a:p>
          <a:p>
            <a:pPr lvl="1"/>
            <a:r>
              <a:rPr lang="fr-FR" dirty="0" smtClean="0"/>
              <a:t>This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facilitated</a:t>
            </a:r>
            <a:r>
              <a:rPr lang="fr-FR" dirty="0" smtClean="0"/>
              <a:t> by the </a:t>
            </a:r>
            <a:r>
              <a:rPr lang="fr-FR" dirty="0" err="1" smtClean="0"/>
              <a:t>strong</a:t>
            </a:r>
            <a:r>
              <a:rPr lang="fr-FR" dirty="0" smtClean="0"/>
              <a:t> </a:t>
            </a:r>
            <a:r>
              <a:rPr lang="fr-FR" dirty="0" err="1" smtClean="0"/>
              <a:t>typing</a:t>
            </a:r>
            <a:r>
              <a:rPr lang="fr-FR" dirty="0" smtClean="0"/>
              <a:t> in SPARK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requires</a:t>
            </a:r>
            <a:r>
              <a:rPr lang="fr-FR" dirty="0" smtClean="0"/>
              <a:t> explicit conversions.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No </a:t>
            </a:r>
            <a:r>
              <a:rPr lang="fr-FR" dirty="0" err="1" smtClean="0"/>
              <a:t>need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reals</a:t>
            </a:r>
            <a:r>
              <a:rPr lang="fr-FR" dirty="0" smtClean="0"/>
              <a:t> in SPARK. But </a:t>
            </a:r>
            <a:r>
              <a:rPr lang="fr-FR" dirty="0" err="1" smtClean="0"/>
              <a:t>useful</a:t>
            </a:r>
            <a:r>
              <a:rPr lang="fr-FR" dirty="0" smtClean="0"/>
              <a:t> to </a:t>
            </a:r>
            <a:r>
              <a:rPr lang="fr-FR" dirty="0" err="1" smtClean="0"/>
              <a:t>consider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/>
              <a:t> </a:t>
            </a:r>
            <a:r>
              <a:rPr lang="fr-FR" dirty="0" smtClean="0"/>
              <a:t>(</a:t>
            </a:r>
            <a:r>
              <a:rPr lang="fr-FR" dirty="0" err="1" smtClean="0"/>
              <a:t>unbounded</a:t>
            </a:r>
            <a:r>
              <a:rPr lang="fr-FR" dirty="0" smtClean="0"/>
              <a:t> version) </a:t>
            </a:r>
            <a:r>
              <a:rPr lang="fr-FR" dirty="0" err="1" smtClean="0"/>
              <a:t>which</a:t>
            </a:r>
            <a:r>
              <a:rPr lang="fr-FR" dirty="0" smtClean="0"/>
              <a:t> </a:t>
            </a:r>
            <a:r>
              <a:rPr lang="fr-FR" dirty="0" err="1" smtClean="0"/>
              <a:t>can</a:t>
            </a:r>
            <a:r>
              <a:rPr lang="fr-FR" dirty="0" smtClean="0"/>
              <a:t>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used</a:t>
            </a:r>
            <a:r>
              <a:rPr lang="fr-FR" dirty="0" smtClean="0"/>
              <a:t> in </a:t>
            </a:r>
            <a:r>
              <a:rPr lang="fr-FR" dirty="0" err="1" smtClean="0"/>
              <a:t>specifications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integers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cannot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handle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/>
              <a:t>bitwise</a:t>
            </a:r>
            <a:r>
              <a:rPr lang="fr-FR" dirty="0" smtClean="0"/>
              <a:t>/modulo </a:t>
            </a:r>
            <a:r>
              <a:rPr lang="fr-FR" dirty="0" err="1" smtClean="0"/>
              <a:t>operations</a:t>
            </a:r>
            <a:endParaRPr lang="fr-FR" dirty="0"/>
          </a:p>
          <a:p>
            <a:pPr marL="0" indent="0">
              <a:buNone/>
            </a:pPr>
            <a:r>
              <a:rPr lang="fr-FR" dirty="0" err="1" smtClean="0"/>
              <a:t>Attempt</a:t>
            </a:r>
            <a:r>
              <a:rPr lang="fr-FR" dirty="0" smtClean="0"/>
              <a:t> to use </a:t>
            </a:r>
            <a:r>
              <a:rPr lang="fr-FR" dirty="0" err="1" smtClean="0"/>
              <a:t>only</a:t>
            </a:r>
            <a:r>
              <a:rPr lang="fr-FR" dirty="0" smtClean="0"/>
              <a:t> </a:t>
            </a:r>
            <a:r>
              <a:rPr lang="fr-FR" dirty="0" err="1" smtClean="0"/>
              <a:t>bitvectors</a:t>
            </a:r>
            <a:r>
              <a:rPr lang="fr-FR" dirty="0" smtClean="0"/>
              <a:t> </a:t>
            </a:r>
            <a:r>
              <a:rPr lang="fr-FR" dirty="0" smtClean="0">
                <a:sym typeface="Wingdings"/>
              </a:rPr>
              <a:t> </a:t>
            </a:r>
            <a:r>
              <a:rPr lang="fr-FR" dirty="0" err="1" smtClean="0">
                <a:sym typeface="Wingdings"/>
              </a:rPr>
              <a:t>less</a:t>
            </a:r>
            <a:r>
              <a:rPr lang="fr-FR" dirty="0" smtClean="0">
                <a:sym typeface="Wingdings"/>
              </a:rPr>
              <a:t> </a:t>
            </a:r>
            <a:r>
              <a:rPr lang="fr-FR" dirty="0" err="1" smtClean="0">
                <a:sym typeface="Wingdings"/>
              </a:rPr>
              <a:t>precise</a:t>
            </a:r>
            <a:r>
              <a:rPr lang="fr-FR" dirty="0" smtClean="0">
                <a:sym typeface="Wingdings"/>
              </a:rPr>
              <a:t> on computation of </a:t>
            </a:r>
            <a:r>
              <a:rPr lang="fr-FR" dirty="0" err="1" smtClean="0">
                <a:sym typeface="Wingdings"/>
              </a:rPr>
              <a:t>bounds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Conversions </a:t>
            </a:r>
            <a:r>
              <a:rPr lang="fr-FR" dirty="0" err="1" smtClean="0"/>
              <a:t>Between</a:t>
            </a:r>
            <a:r>
              <a:rPr lang="fr-FR" dirty="0" smtClean="0"/>
              <a:t> Types</a:t>
            </a:r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3637969" y="3429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fr-FR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345355"/>
      </p:ext>
    </p:extLst>
  </p:cSld>
  <p:clrMapOvr>
    <a:masterClrMapping/>
  </p:clrMapOvr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8128</TotalTime>
  <Words>863</Words>
  <Application>Microsoft Macintosh PowerPoint</Application>
  <PresentationFormat>Présentation à l'écran (4:3)</PresentationFormat>
  <Paragraphs>173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4" baseType="lpstr">
      <vt:lpstr>Franklin Gothic Book</vt:lpstr>
      <vt:lpstr>ＭＳ Ｐゴシック</vt:lpstr>
      <vt:lpstr>Times</vt:lpstr>
      <vt:lpstr>Verdana</vt:lpstr>
      <vt:lpstr>Wingdings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Objectives of Using SPARK</vt:lpstr>
      <vt:lpstr>Automatic Proof Using SMT Provers</vt:lpstr>
      <vt:lpstr>Présentation PowerPoint</vt:lpstr>
      <vt:lpstr>Nonlinear Integer Arithmetic</vt:lpstr>
      <vt:lpstr>Floating-point Arithmetic</vt:lpstr>
      <vt:lpstr>Conversions Between Types</vt:lpstr>
      <vt:lpstr>Handling of Quantifiers</vt:lpstr>
      <vt:lpstr>Présentation PowerPoint</vt:lpstr>
      <vt:lpstr>Better Automatic Provers</vt:lpstr>
      <vt:lpstr>Better Interactive Provers</vt:lpstr>
      <vt:lpstr>Présentation PowerPoint</vt:lpstr>
      <vt:lpstr>Better Integration of Automatic and Interactive Provers</vt:lpstr>
      <vt:lpstr>SPARK Resources</vt:lpstr>
    </vt:vector>
  </TitlesOfParts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255</cp:revision>
  <dcterms:created xsi:type="dcterms:W3CDTF">2011-10-07T11:41:06Z</dcterms:created>
  <dcterms:modified xsi:type="dcterms:W3CDTF">2016-08-26T10:27:46Z</dcterms:modified>
</cp:coreProperties>
</file>