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6" r:id="rId3"/>
    <p:sldId id="258" r:id="rId4"/>
    <p:sldId id="275" r:id="rId5"/>
    <p:sldId id="265" r:id="rId6"/>
    <p:sldId id="263" r:id="rId7"/>
    <p:sldId id="264" r:id="rId8"/>
    <p:sldId id="277" r:id="rId9"/>
    <p:sldId id="269" r:id="rId10"/>
    <p:sldId id="268" r:id="rId11"/>
    <p:sldId id="266" r:id="rId12"/>
    <p:sldId id="267" r:id="rId13"/>
    <p:sldId id="274" r:id="rId14"/>
    <p:sldId id="270" r:id="rId15"/>
    <p:sldId id="272" r:id="rId16"/>
    <p:sldId id="271" r:id="rId17"/>
    <p:sldId id="273" r:id="rId18"/>
    <p:sldId id="278" r:id="rId19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-928" y="-128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5385650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635000" y="9448800"/>
            <a:ext cx="23114000" cy="2006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635000" y="115189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2638"/>
            </a:gs>
            <a:gs pos="100000">
              <a:srgbClr val="02172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2730817" y="5897149"/>
            <a:ext cx="18107035" cy="1464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z="12100">
                <a:solidFill>
                  <a:srgbClr val="4CA3D6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fr-FR" sz="11800" dirty="0" err="1" smtClean="0">
                <a:solidFill>
                  <a:srgbClr val="4CA3D6"/>
                </a:solidFill>
              </a:rPr>
              <a:t>Formal</a:t>
            </a:r>
            <a:r>
              <a:rPr lang="fr-FR" sz="11800" dirty="0" smtClean="0">
                <a:solidFill>
                  <a:srgbClr val="4CA3D6"/>
                </a:solidFill>
              </a:rPr>
              <a:t> </a:t>
            </a:r>
            <a:r>
              <a:rPr lang="fr-FR" sz="11800" dirty="0" err="1" smtClean="0">
                <a:solidFill>
                  <a:srgbClr val="4CA3D6"/>
                </a:solidFill>
              </a:rPr>
              <a:t>Methods</a:t>
            </a:r>
            <a:r>
              <a:rPr lang="fr-FR" sz="11800" dirty="0" smtClean="0">
                <a:solidFill>
                  <a:srgbClr val="4CA3D6"/>
                </a:solidFill>
              </a:rPr>
              <a:t> in </a:t>
            </a:r>
            <a:r>
              <a:rPr lang="fr-FR" sz="11800" dirty="0" err="1" smtClean="0">
                <a:solidFill>
                  <a:srgbClr val="4CA3D6"/>
                </a:solidFill>
              </a:rPr>
              <a:t>Industry</a:t>
            </a:r>
            <a:endParaRPr sz="11800" dirty="0">
              <a:solidFill>
                <a:srgbClr val="4CA3D6"/>
              </a:solidFill>
            </a:endParaRPr>
          </a:p>
        </p:txBody>
      </p:sp>
      <p:pic>
        <p:nvPicPr>
          <p:cNvPr id="6" name="Picture 5" descr="logo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616" y="3727501"/>
            <a:ext cx="4363772" cy="90705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2638"/>
            </a:gs>
            <a:gs pos="100000">
              <a:srgbClr val="02172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823336" y="1813161"/>
            <a:ext cx="13914483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500" b="1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6500" b="1" dirty="0" err="1" smtClean="0">
                <a:solidFill>
                  <a:srgbClr val="FFFFFF"/>
                </a:solidFill>
              </a:rPr>
              <a:t>Industrial</a:t>
            </a:r>
            <a:r>
              <a:rPr lang="fr-FR" sz="6500" b="1" dirty="0" smtClean="0">
                <a:solidFill>
                  <a:srgbClr val="FFFFFF"/>
                </a:solidFill>
              </a:rPr>
              <a:t> Adoption of </a:t>
            </a:r>
            <a:r>
              <a:rPr lang="fr-FR" sz="6500" b="1" dirty="0" err="1" smtClean="0">
                <a:solidFill>
                  <a:srgbClr val="FFFFFF"/>
                </a:solidFill>
              </a:rPr>
              <a:t>Formal</a:t>
            </a:r>
            <a:r>
              <a:rPr lang="fr-FR" sz="6500" b="1" dirty="0" smtClean="0">
                <a:solidFill>
                  <a:srgbClr val="FFFFFF"/>
                </a:solidFill>
              </a:rPr>
              <a:t> </a:t>
            </a:r>
            <a:r>
              <a:rPr lang="fr-FR" sz="6500" b="1" dirty="0" err="1" smtClean="0">
                <a:solidFill>
                  <a:srgbClr val="FFFFFF"/>
                </a:solidFill>
              </a:rPr>
              <a:t>Methods</a:t>
            </a:r>
            <a:r>
              <a:rPr lang="fr-FR" sz="6500" b="1" dirty="0" smtClean="0">
                <a:solidFill>
                  <a:srgbClr val="FFFFFF"/>
                </a:solidFill>
              </a:rPr>
              <a:t> </a:t>
            </a:r>
            <a:endParaRPr sz="6500" b="1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868934" y="3822700"/>
            <a:ext cx="17196645" cy="954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Static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analysis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to </a:t>
            </a:r>
            <a:r>
              <a:rPr lang="fr-FR" sz="4800" b="1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find</a:t>
            </a:r>
            <a:r>
              <a:rPr lang="fr-FR" sz="4800" b="1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bugs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widely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used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in all industries (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usually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not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sound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!)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Static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analysis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to </a:t>
            </a:r>
            <a:r>
              <a:rPr lang="fr-FR" sz="4800" b="1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verify</a:t>
            </a:r>
            <a:r>
              <a:rPr lang="fr-FR" sz="4800" b="1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absence of </a:t>
            </a:r>
            <a:r>
              <a:rPr lang="fr-FR" sz="4800" b="1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some</a:t>
            </a:r>
            <a:r>
              <a:rPr lang="fr-FR" sz="4800" b="1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bugs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widely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used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in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some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industries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Model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checking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common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in hardware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industry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Proof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common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in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railway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(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strong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support by EN 50128)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Some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b="1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large </a:t>
            </a:r>
            <a:r>
              <a:rPr lang="fr-FR" sz="4800" b="1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users</a:t>
            </a:r>
            <a:r>
              <a:rPr lang="fr-FR" sz="4800" b="1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of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formal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methods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:</a:t>
            </a:r>
          </a:p>
          <a:p>
            <a:pPr marL="190500" lvl="2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	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		- [Airbus</a:t>
            </a:r>
            <a:r>
              <a:rPr lang="fr-FR" sz="4800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]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SCADE,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AbsInt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tools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CAVEAT,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Frama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-C, …</a:t>
            </a:r>
          </a:p>
          <a:p>
            <a:pPr marL="190500" lvl="2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	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		- [NASA</a:t>
            </a:r>
            <a:r>
              <a:rPr lang="fr-FR" sz="4800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]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Java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Pathfinder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SPIN, C Global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Surveyor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PVS, …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At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the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start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of adoption in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avionics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(DO-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178C 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focus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on FM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)</a:t>
            </a:r>
            <a:endParaRPr lang="fr-FR" sz="4800" dirty="0"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2921000" y="3170687"/>
            <a:ext cx="185420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074628"/>
      </p:ext>
    </p:extLst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2638"/>
            </a:gs>
            <a:gs pos="100000">
              <a:srgbClr val="02172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823336" y="1813161"/>
            <a:ext cx="13580641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500" b="1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6500" b="1" dirty="0" err="1" smtClean="0">
                <a:solidFill>
                  <a:srgbClr val="FFFFFF"/>
                </a:solidFill>
              </a:rPr>
              <a:t>Where</a:t>
            </a:r>
            <a:r>
              <a:rPr lang="fr-FR" sz="6500" b="1" dirty="0" smtClean="0">
                <a:solidFill>
                  <a:srgbClr val="FFFFFF"/>
                </a:solidFill>
              </a:rPr>
              <a:t> </a:t>
            </a:r>
            <a:r>
              <a:rPr lang="fr-FR" sz="6500" b="1" dirty="0" err="1" smtClean="0">
                <a:solidFill>
                  <a:srgbClr val="FFFFFF"/>
                </a:solidFill>
              </a:rPr>
              <a:t>Formal</a:t>
            </a:r>
            <a:r>
              <a:rPr lang="fr-FR" sz="6500" b="1" dirty="0" smtClean="0">
                <a:solidFill>
                  <a:srgbClr val="FFFFFF"/>
                </a:solidFill>
              </a:rPr>
              <a:t> </a:t>
            </a:r>
            <a:r>
              <a:rPr lang="fr-FR" sz="6500" b="1" dirty="0" err="1" smtClean="0">
                <a:solidFill>
                  <a:srgbClr val="FFFFFF"/>
                </a:solidFill>
              </a:rPr>
              <a:t>Methods</a:t>
            </a:r>
            <a:r>
              <a:rPr lang="fr-FR" sz="6500" b="1" dirty="0" smtClean="0">
                <a:solidFill>
                  <a:srgbClr val="FFFFFF"/>
                </a:solidFill>
              </a:rPr>
              <a:t> </a:t>
            </a:r>
            <a:r>
              <a:rPr lang="fr-FR" sz="6500" b="1" dirty="0" err="1" smtClean="0">
                <a:solidFill>
                  <a:srgbClr val="FFFFFF"/>
                </a:solidFill>
              </a:rPr>
              <a:t>Meet</a:t>
            </a:r>
            <a:r>
              <a:rPr lang="fr-FR" sz="6500" b="1" dirty="0" smtClean="0">
                <a:solidFill>
                  <a:srgbClr val="FFFFFF"/>
                </a:solidFill>
              </a:rPr>
              <a:t> </a:t>
            </a:r>
            <a:r>
              <a:rPr lang="fr-FR" sz="6500" b="1" dirty="0" err="1" smtClean="0">
                <a:solidFill>
                  <a:srgbClr val="FFFFFF"/>
                </a:solidFill>
              </a:rPr>
              <a:t>Industry</a:t>
            </a:r>
            <a:r>
              <a:rPr lang="fr-FR" sz="6500" b="1" dirty="0" smtClean="0">
                <a:solidFill>
                  <a:srgbClr val="FFFFFF"/>
                </a:solidFill>
              </a:rPr>
              <a:t> </a:t>
            </a:r>
            <a:endParaRPr sz="6500" b="1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868934" y="3822700"/>
            <a:ext cx="17196645" cy="880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Conferences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Formal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Methods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Conference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(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since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1993)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NASA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Formal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Methods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Symposium (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since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2009)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Surveys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Formal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Methods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: Practice and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Experience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(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Woodcock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2009)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Industrial</a:t>
            </a:r>
            <a:r>
              <a:rPr lang="fr-FR" sz="480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Use of </a:t>
            </a:r>
            <a:r>
              <a:rPr lang="fr-FR" sz="480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Formal</a:t>
            </a:r>
            <a:r>
              <a:rPr lang="fr-FR" sz="480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Methods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(Boulanger 2012)</a:t>
            </a:r>
            <a:endParaRPr lang="fr-FR" sz="4800" dirty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Guidelines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Formal</a:t>
            </a:r>
            <a:r>
              <a:rPr lang="fr-FR" sz="480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Methods</a:t>
            </a:r>
            <a:r>
              <a:rPr lang="fr-FR" sz="480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and the Certification of </a:t>
            </a:r>
            <a:r>
              <a:rPr lang="fr-FR" sz="4800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Critical</a:t>
            </a:r>
            <a:r>
              <a:rPr lang="fr-FR" sz="4800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Systems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(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Rushby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1993)</a:t>
            </a:r>
            <a:endParaRPr lang="fr-FR" sz="4800" dirty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2921000" y="3170687"/>
            <a:ext cx="185420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46312"/>
      </p:ext>
    </p:extLst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2638"/>
            </a:gs>
            <a:gs pos="100000">
              <a:srgbClr val="02172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823336" y="1813161"/>
            <a:ext cx="18263092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500" b="1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6500" b="1" dirty="0" err="1" smtClean="0">
                <a:solidFill>
                  <a:srgbClr val="FFFFFF"/>
                </a:solidFill>
              </a:rPr>
              <a:t>Many</a:t>
            </a:r>
            <a:r>
              <a:rPr lang="fr-FR" sz="6500" b="1" dirty="0" smtClean="0">
                <a:solidFill>
                  <a:srgbClr val="FFFFFF"/>
                </a:solidFill>
              </a:rPr>
              <a:t> </a:t>
            </a:r>
            <a:r>
              <a:rPr lang="fr-FR" sz="6500" b="1" dirty="0" err="1" smtClean="0">
                <a:solidFill>
                  <a:srgbClr val="FFFFFF"/>
                </a:solidFill>
              </a:rPr>
              <a:t>Industrial</a:t>
            </a:r>
            <a:r>
              <a:rPr lang="fr-FR" sz="6500" b="1" dirty="0" smtClean="0">
                <a:solidFill>
                  <a:srgbClr val="FFFFFF"/>
                </a:solidFill>
              </a:rPr>
              <a:t> </a:t>
            </a:r>
            <a:r>
              <a:rPr lang="fr-FR" sz="6500" b="1" dirty="0" err="1" smtClean="0">
                <a:solidFill>
                  <a:srgbClr val="FFFFFF"/>
                </a:solidFill>
              </a:rPr>
              <a:t>Tool</a:t>
            </a:r>
            <a:r>
              <a:rPr lang="fr-FR" sz="6500" b="1" dirty="0" smtClean="0">
                <a:solidFill>
                  <a:srgbClr val="FFFFFF"/>
                </a:solidFill>
              </a:rPr>
              <a:t> Providers for </a:t>
            </a:r>
            <a:r>
              <a:rPr lang="fr-FR" sz="6500" b="1" dirty="0" err="1" smtClean="0">
                <a:solidFill>
                  <a:srgbClr val="FFFFFF"/>
                </a:solidFill>
              </a:rPr>
              <a:t>Formal</a:t>
            </a:r>
            <a:r>
              <a:rPr lang="fr-FR" sz="6500" b="1" dirty="0" smtClean="0">
                <a:solidFill>
                  <a:srgbClr val="FFFFFF"/>
                </a:solidFill>
              </a:rPr>
              <a:t> </a:t>
            </a:r>
            <a:r>
              <a:rPr lang="fr-FR" sz="6500" b="1" dirty="0" err="1" smtClean="0">
                <a:solidFill>
                  <a:srgbClr val="FFFFFF"/>
                </a:solidFill>
              </a:rPr>
              <a:t>Methods</a:t>
            </a:r>
            <a:r>
              <a:rPr lang="fr-FR" sz="6500" b="1" dirty="0" smtClean="0">
                <a:solidFill>
                  <a:srgbClr val="FFFFFF"/>
                </a:solidFill>
              </a:rPr>
              <a:t> </a:t>
            </a:r>
            <a:endParaRPr sz="6500" b="1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868934" y="3822700"/>
            <a:ext cx="17451066" cy="911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Static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Analysis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Bug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Finders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(</a:t>
            </a:r>
            <a:r>
              <a:rPr lang="fr-FR" sz="4800" dirty="0" err="1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Coverity</a:t>
            </a:r>
            <a:r>
              <a:rPr lang="fr-FR" sz="4800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</a:t>
            </a:r>
            <a:r>
              <a:rPr lang="fr-FR" sz="4800" dirty="0" err="1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Fortify</a:t>
            </a:r>
            <a:r>
              <a:rPr lang="fr-FR" sz="4800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Grammatech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Klocwork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LDRA, …)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Verifiers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(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AbsInt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AdaCore, 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The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Mathworks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…)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Model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Checking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Hardware / System (Cadence, Up4all, …)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Software (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Ansys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BTC </a:t>
            </a:r>
            <a:r>
              <a:rPr lang="fr-FR" sz="4800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Embedded </a:t>
            </a:r>
            <a:r>
              <a:rPr lang="fr-FR" sz="4800" dirty="0" err="1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Systems</a:t>
            </a:r>
            <a:r>
              <a:rPr lang="fr-FR" sz="4800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ProB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Reactis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…)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endParaRPr lang="fr-FR" sz="4800" dirty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Proof (AdaCore, Atkins,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Clearsy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…)</a:t>
            </a:r>
          </a:p>
        </p:txBody>
      </p:sp>
      <p:sp>
        <p:nvSpPr>
          <p:cNvPr id="44" name="Shape 44"/>
          <p:cNvSpPr/>
          <p:nvPr/>
        </p:nvSpPr>
        <p:spPr>
          <a:xfrm>
            <a:off x="2921000" y="3170687"/>
            <a:ext cx="185420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675064"/>
      </p:ext>
    </p:extLst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2638"/>
            </a:gs>
            <a:gs pos="100000">
              <a:srgbClr val="02172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823336" y="1813161"/>
            <a:ext cx="14272933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500" b="1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6500" b="1" dirty="0" err="1" smtClean="0">
                <a:solidFill>
                  <a:srgbClr val="FFFFFF"/>
                </a:solidFill>
              </a:rPr>
              <a:t>Advice</a:t>
            </a:r>
            <a:r>
              <a:rPr lang="fr-FR" sz="6500" b="1" dirty="0" smtClean="0">
                <a:solidFill>
                  <a:srgbClr val="FFFFFF"/>
                </a:solidFill>
              </a:rPr>
              <a:t> to New </a:t>
            </a:r>
            <a:r>
              <a:rPr lang="fr-FR" sz="6500" b="1" dirty="0" err="1" smtClean="0">
                <a:solidFill>
                  <a:srgbClr val="FFFFFF"/>
                </a:solidFill>
              </a:rPr>
              <a:t>Users</a:t>
            </a:r>
            <a:r>
              <a:rPr lang="fr-FR" sz="6500" b="1" dirty="0" smtClean="0">
                <a:solidFill>
                  <a:srgbClr val="FFFFFF"/>
                </a:solidFill>
              </a:rPr>
              <a:t> of </a:t>
            </a:r>
            <a:r>
              <a:rPr lang="fr-FR" sz="6500" b="1" dirty="0" err="1" smtClean="0">
                <a:solidFill>
                  <a:srgbClr val="FFFFFF"/>
                </a:solidFill>
              </a:rPr>
              <a:t>Formal</a:t>
            </a:r>
            <a:r>
              <a:rPr lang="fr-FR" sz="6500" b="1" dirty="0" smtClean="0">
                <a:solidFill>
                  <a:srgbClr val="FFFFFF"/>
                </a:solidFill>
              </a:rPr>
              <a:t> </a:t>
            </a:r>
            <a:r>
              <a:rPr lang="fr-FR" sz="6500" b="1" dirty="0" err="1" smtClean="0">
                <a:solidFill>
                  <a:srgbClr val="FFFFFF"/>
                </a:solidFill>
              </a:rPr>
              <a:t>Methods</a:t>
            </a:r>
            <a:endParaRPr sz="6500" b="1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868934" y="3822700"/>
            <a:ext cx="17196645" cy="9233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Many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methods</a:t>
            </a:r>
            <a:r>
              <a:rPr lang="fr-FR" sz="4800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&amp;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many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tools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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some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unusable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industrially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most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targeted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at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specific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 usage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Best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methods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tools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provide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: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Industrial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tool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support (automation, user interaction)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Methodologies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(books, trainings)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pecification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language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integrated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with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described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system/model/program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Techniques for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avoiding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inconsistencies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managing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assumptions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2921000" y="3170687"/>
            <a:ext cx="185420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7065251"/>
      </p:ext>
    </p:extLst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2638"/>
            </a:gs>
            <a:gs pos="100000">
              <a:srgbClr val="02172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park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0" y="5765800"/>
            <a:ext cx="162560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25537"/>
      </p:ext>
    </p:extLst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2638"/>
            </a:gs>
            <a:gs pos="100000">
              <a:srgbClr val="02172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823336" y="1813161"/>
            <a:ext cx="18378926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500" b="1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6500" b="1" dirty="0" smtClean="0">
                <a:solidFill>
                  <a:srgbClr val="FFFFFF"/>
                </a:solidFill>
              </a:rPr>
              <a:t>SPARK 2014: an </a:t>
            </a:r>
            <a:r>
              <a:rPr lang="fr-FR" sz="6500" b="1" dirty="0" err="1" smtClean="0">
                <a:solidFill>
                  <a:srgbClr val="FFFFFF"/>
                </a:solidFill>
              </a:rPr>
              <a:t>Example</a:t>
            </a:r>
            <a:r>
              <a:rPr lang="fr-FR" sz="6500" b="1" dirty="0" smtClean="0">
                <a:solidFill>
                  <a:srgbClr val="FFFFFF"/>
                </a:solidFill>
              </a:rPr>
              <a:t> of Best-in-Class FM (1/2)</a:t>
            </a:r>
            <a:endParaRPr sz="6500" b="1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868934" y="3822700"/>
            <a:ext cx="17628866" cy="112030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b="1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Industrial</a:t>
            </a:r>
            <a:r>
              <a:rPr lang="fr-FR" sz="4800" b="1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b="1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tool</a:t>
            </a:r>
            <a:r>
              <a:rPr lang="fr-FR" sz="4800" b="1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support: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SPARK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subset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of Ada 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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same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tool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 support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Dynamic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checking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with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GNAT compiler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Formal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verification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with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GNATprove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tool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(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dependencies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+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AoRTE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+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contracts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)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based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on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automatic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provers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Integration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in 2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IDEs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(GNAT Pro Studio,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GNATbench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for Eclipse)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b="1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Methodologies</a:t>
            </a:r>
            <a:r>
              <a:rPr lang="fr-FR" sz="4800" b="1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: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Professional training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offering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by Altran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worldwide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SPARK book (due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June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2015)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2921000" y="3170687"/>
            <a:ext cx="185420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63324"/>
      </p:ext>
    </p:extLst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2638"/>
            </a:gs>
            <a:gs pos="100000">
              <a:srgbClr val="02172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823336" y="1813161"/>
            <a:ext cx="18378926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500" b="1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6500" b="1" dirty="0" smtClean="0">
                <a:solidFill>
                  <a:srgbClr val="FFFFFF"/>
                </a:solidFill>
              </a:rPr>
              <a:t>SPARK 2014: an </a:t>
            </a:r>
            <a:r>
              <a:rPr lang="fr-FR" sz="6500" b="1" dirty="0" err="1" smtClean="0">
                <a:solidFill>
                  <a:srgbClr val="FFFFFF"/>
                </a:solidFill>
              </a:rPr>
              <a:t>Example</a:t>
            </a:r>
            <a:r>
              <a:rPr lang="fr-FR" sz="6500" b="1" dirty="0" smtClean="0">
                <a:solidFill>
                  <a:srgbClr val="FFFFFF"/>
                </a:solidFill>
              </a:rPr>
              <a:t> of Best-in-Class FM (2/2)</a:t>
            </a:r>
            <a:endParaRPr sz="6500" b="1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868934" y="3822700"/>
            <a:ext cx="17451066" cy="10895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b="1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Specification</a:t>
            </a:r>
            <a:r>
              <a:rPr lang="fr-FR" sz="4800" b="1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b="1" dirty="0" err="1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language</a:t>
            </a:r>
            <a:r>
              <a:rPr lang="fr-FR" sz="4800" b="1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b="1" dirty="0" err="1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integrated</a:t>
            </a:r>
            <a:r>
              <a:rPr lang="fr-FR" sz="4800" b="1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b="1" dirty="0" err="1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with</a:t>
            </a:r>
            <a:r>
              <a:rPr lang="fr-FR" sz="4800" b="1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b="1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program: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Same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file for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specification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and program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Same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language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for expressions in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specification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and program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Specifications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can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be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both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tested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(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debugged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) and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proved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endParaRPr lang="fr-FR" sz="4800" dirty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b="1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Techniques for </a:t>
            </a:r>
            <a:r>
              <a:rPr lang="fr-FR" sz="4800" b="1" dirty="0" err="1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avoiding</a:t>
            </a:r>
            <a:r>
              <a:rPr lang="fr-FR" sz="4800" b="1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b="1" dirty="0" err="1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inconsistencies</a:t>
            </a:r>
            <a:r>
              <a:rPr lang="fr-FR" sz="4800" b="1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and </a:t>
            </a:r>
            <a:r>
              <a:rPr lang="fr-FR" sz="4800" b="1" dirty="0" err="1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managing</a:t>
            </a:r>
            <a:r>
              <a:rPr lang="fr-FR" sz="4800" b="1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b="1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assumptions</a:t>
            </a:r>
            <a:r>
              <a:rPr lang="fr-FR" sz="4800" b="1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: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Automatic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generation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of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axioms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(no user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axioms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)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Tool-assisted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management of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assumptions</a:t>
            </a:r>
            <a:endParaRPr lang="fr-FR" sz="4800" dirty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2921000" y="3170687"/>
            <a:ext cx="185420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85473"/>
      </p:ext>
    </p:extLst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2638"/>
            </a:gs>
            <a:gs pos="100000">
              <a:srgbClr val="02172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823336" y="1813161"/>
            <a:ext cx="12311063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500" b="1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6500" b="1" dirty="0" smtClean="0">
                <a:solidFill>
                  <a:srgbClr val="FFFFFF"/>
                </a:solidFill>
              </a:rPr>
              <a:t>SPARK 2014: </a:t>
            </a:r>
            <a:r>
              <a:rPr lang="fr-FR" sz="6500" b="1" dirty="0" err="1" smtClean="0">
                <a:solidFill>
                  <a:srgbClr val="FFFFFF"/>
                </a:solidFill>
              </a:rPr>
              <a:t>Example</a:t>
            </a:r>
            <a:r>
              <a:rPr lang="fr-FR" sz="6500" b="1" dirty="0" smtClean="0">
                <a:solidFill>
                  <a:srgbClr val="FFFFFF"/>
                </a:solidFill>
              </a:rPr>
              <a:t> of </a:t>
            </a:r>
            <a:r>
              <a:rPr lang="fr-FR" sz="6500" b="1" dirty="0" err="1" smtClean="0">
                <a:solidFill>
                  <a:srgbClr val="FFFFFF"/>
                </a:solidFill>
              </a:rPr>
              <a:t>Contract</a:t>
            </a:r>
            <a:endParaRPr sz="6500" b="1" dirty="0">
              <a:solidFill>
                <a:srgbClr val="FFFFFF"/>
              </a:solidFill>
            </a:endParaRPr>
          </a:p>
        </p:txBody>
      </p:sp>
      <p:sp>
        <p:nvSpPr>
          <p:cNvPr id="44" name="Shape 44"/>
          <p:cNvSpPr/>
          <p:nvPr/>
        </p:nvSpPr>
        <p:spPr>
          <a:xfrm>
            <a:off x="2921000" y="3170687"/>
            <a:ext cx="185420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1778001" y="6099229"/>
            <a:ext cx="20472400" cy="6208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72000" tIns="72000" rIns="72000" bIns="72000" anchor="ctr"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4800" dirty="0">
                <a:solidFill>
                  <a:srgbClr val="FF00FF"/>
                </a:solidFill>
              </a:rPr>
              <a:t>procedure</a:t>
            </a:r>
            <a:r>
              <a:rPr lang="en-GB" sz="4800" dirty="0"/>
              <a:t> </a:t>
            </a:r>
            <a:r>
              <a:rPr lang="en-GB" sz="4800" dirty="0" err="1"/>
              <a:t>Reset_Event_Status</a:t>
            </a:r>
            <a:r>
              <a:rPr lang="en-GB" sz="4800" dirty="0"/>
              <a:t> (Event : </a:t>
            </a:r>
            <a:r>
              <a:rPr lang="en-GB" sz="4800" dirty="0">
                <a:solidFill>
                  <a:srgbClr val="FF00FF"/>
                </a:solidFill>
              </a:rPr>
              <a:t>in</a:t>
            </a:r>
            <a:r>
              <a:rPr lang="en-GB" sz="4800" dirty="0"/>
              <a:t> </a:t>
            </a:r>
            <a:r>
              <a:rPr lang="en-GB" sz="4800" dirty="0" err="1"/>
              <a:t>T_Event</a:t>
            </a:r>
            <a:r>
              <a:rPr lang="en-GB" sz="4800" dirty="0"/>
              <a:t>) </a:t>
            </a:r>
            <a:r>
              <a:rPr lang="en-GB" sz="4800" dirty="0">
                <a:solidFill>
                  <a:srgbClr val="FF00FF"/>
                </a:solidFill>
              </a:rPr>
              <a:t>with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4800" dirty="0" smtClean="0">
                <a:solidFill>
                  <a:srgbClr val="FF00FF"/>
                </a:solidFill>
              </a:rPr>
              <a:t>  Post</a:t>
            </a:r>
            <a:r>
              <a:rPr lang="en-GB" sz="4800" dirty="0" smtClean="0"/>
              <a:t> </a:t>
            </a:r>
            <a:r>
              <a:rPr lang="en-GB" sz="4800" dirty="0"/>
              <a:t>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4800" dirty="0"/>
              <a:t>    </a:t>
            </a:r>
            <a:r>
              <a:rPr lang="en-GB" sz="4800" dirty="0" smtClean="0"/>
              <a:t> </a:t>
            </a:r>
            <a:r>
              <a:rPr lang="en-GB" sz="4800" dirty="0" smtClean="0">
                <a:solidFill>
                  <a:srgbClr val="FF00FF"/>
                </a:solidFill>
              </a:rPr>
              <a:t>not</a:t>
            </a:r>
            <a:r>
              <a:rPr lang="en-GB" sz="4800" dirty="0" smtClean="0"/>
              <a:t> </a:t>
            </a:r>
            <a:r>
              <a:rPr lang="en-GB" sz="4800" dirty="0" err="1"/>
              <a:t>Event_Status</a:t>
            </a:r>
            <a:r>
              <a:rPr lang="en-GB" sz="4800" dirty="0"/>
              <a:t> (Event).Detection </a:t>
            </a:r>
            <a:r>
              <a:rPr lang="en-GB" sz="4800" dirty="0">
                <a:solidFill>
                  <a:srgbClr val="FF00FF"/>
                </a:solidFill>
              </a:rPr>
              <a:t>and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4800" dirty="0"/>
              <a:t>    </a:t>
            </a:r>
            <a:r>
              <a:rPr lang="en-GB" sz="4800" dirty="0" smtClean="0"/>
              <a:t> (</a:t>
            </a:r>
            <a:r>
              <a:rPr lang="en-GB" sz="4800" dirty="0">
                <a:solidFill>
                  <a:srgbClr val="FF00FF"/>
                </a:solidFill>
              </a:rPr>
              <a:t>for</a:t>
            </a:r>
            <a:r>
              <a:rPr lang="en-GB" sz="4800" dirty="0"/>
              <a:t> </a:t>
            </a:r>
            <a:r>
              <a:rPr lang="en-GB" sz="4800" dirty="0">
                <a:solidFill>
                  <a:srgbClr val="FF00FF"/>
                </a:solidFill>
              </a:rPr>
              <a:t>all</a:t>
            </a:r>
            <a:r>
              <a:rPr lang="en-GB" sz="4800" dirty="0"/>
              <a:t> </a:t>
            </a:r>
            <a:r>
              <a:rPr lang="en-GB" sz="4800" dirty="0" err="1"/>
              <a:t>Other_Event</a:t>
            </a:r>
            <a:r>
              <a:rPr lang="en-GB" sz="4800" dirty="0"/>
              <a:t> </a:t>
            </a:r>
            <a:r>
              <a:rPr lang="en-GB" sz="4800" dirty="0">
                <a:solidFill>
                  <a:srgbClr val="FF00FF"/>
                </a:solidFill>
              </a:rPr>
              <a:t>in</a:t>
            </a:r>
            <a:r>
              <a:rPr lang="en-GB" sz="4800" dirty="0"/>
              <a:t> </a:t>
            </a:r>
            <a:r>
              <a:rPr lang="en-GB" sz="4800" dirty="0" err="1"/>
              <a:t>T_Event</a:t>
            </a:r>
            <a:r>
              <a:rPr lang="en-GB" sz="4800" dirty="0"/>
              <a:t>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4800" dirty="0"/>
              <a:t>     </a:t>
            </a:r>
            <a:r>
              <a:rPr lang="en-GB" sz="4800" dirty="0" smtClean="0"/>
              <a:t>    </a:t>
            </a:r>
            <a:r>
              <a:rPr lang="en-GB" sz="4800" dirty="0"/>
              <a:t>(</a:t>
            </a:r>
            <a:r>
              <a:rPr lang="en-GB" sz="4800" dirty="0">
                <a:solidFill>
                  <a:srgbClr val="FF00FF"/>
                </a:solidFill>
              </a:rPr>
              <a:t>if</a:t>
            </a:r>
            <a:r>
              <a:rPr lang="en-GB" sz="4800" dirty="0"/>
              <a:t> </a:t>
            </a:r>
            <a:r>
              <a:rPr lang="en-GB" sz="4800" dirty="0" err="1"/>
              <a:t>Other_Event</a:t>
            </a:r>
            <a:r>
              <a:rPr lang="en-GB" sz="4800" dirty="0"/>
              <a:t> /= Event </a:t>
            </a:r>
            <a:r>
              <a:rPr lang="en-GB" sz="4800" dirty="0">
                <a:solidFill>
                  <a:srgbClr val="FF00FF"/>
                </a:solidFill>
              </a:rPr>
              <a:t>then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4800" dirty="0"/>
              <a:t>         </a:t>
            </a:r>
            <a:r>
              <a:rPr lang="en-GB" sz="4800" dirty="0" smtClean="0"/>
              <a:t>     </a:t>
            </a:r>
            <a:r>
              <a:rPr lang="en-GB" sz="4800" dirty="0" err="1" smtClean="0"/>
              <a:t>Event_Status</a:t>
            </a:r>
            <a:r>
              <a:rPr lang="en-GB" sz="4800" dirty="0" smtClean="0"/>
              <a:t> </a:t>
            </a:r>
            <a:r>
              <a:rPr lang="en-GB" sz="4800" dirty="0"/>
              <a:t>(</a:t>
            </a:r>
            <a:r>
              <a:rPr lang="en-GB" sz="4800" dirty="0" err="1"/>
              <a:t>Other_Event</a:t>
            </a:r>
            <a:r>
              <a:rPr lang="en-GB" sz="4800" dirty="0"/>
              <a:t>) = </a:t>
            </a:r>
            <a:r>
              <a:rPr lang="en-GB" sz="4800" dirty="0" err="1" smtClean="0"/>
              <a:t>Event_Status'Old</a:t>
            </a:r>
            <a:r>
              <a:rPr lang="en-GB" sz="4800" dirty="0"/>
              <a:t> </a:t>
            </a:r>
            <a:r>
              <a:rPr lang="en-GB" sz="4800" dirty="0" smtClean="0"/>
              <a:t>(</a:t>
            </a:r>
            <a:r>
              <a:rPr lang="en-GB" sz="4800" dirty="0" err="1"/>
              <a:t>Other_Event</a:t>
            </a:r>
            <a:r>
              <a:rPr lang="en-GB" sz="4800" dirty="0"/>
              <a:t>)));</a:t>
            </a:r>
          </a:p>
        </p:txBody>
      </p:sp>
      <p:sp>
        <p:nvSpPr>
          <p:cNvPr id="7" name="Text Box 37"/>
          <p:cNvSpPr txBox="1">
            <a:spLocks noChangeArrowheads="1"/>
          </p:cNvSpPr>
          <p:nvPr/>
        </p:nvSpPr>
        <p:spPr bwMode="auto">
          <a:xfrm>
            <a:off x="14030221" y="10447288"/>
            <a:ext cx="9280210" cy="648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4400" b="1" dirty="0" smtClean="0">
                <a:solidFill>
                  <a:srgbClr val="FF0000"/>
                </a:solidFill>
              </a:rPr>
              <a:t>the </a:t>
            </a:r>
            <a:r>
              <a:rPr lang="en-GB" sz="4400" b="1" dirty="0">
                <a:solidFill>
                  <a:srgbClr val="FF0000"/>
                </a:solidFill>
              </a:rPr>
              <a:t>detection status is unchanged</a:t>
            </a:r>
          </a:p>
        </p:txBody>
      </p:sp>
      <p:sp>
        <p:nvSpPr>
          <p:cNvPr id="9" name="Text Box 42"/>
          <p:cNvSpPr txBox="1">
            <a:spLocks noChangeArrowheads="1"/>
          </p:cNvSpPr>
          <p:nvPr/>
        </p:nvSpPr>
        <p:spPr bwMode="auto">
          <a:xfrm>
            <a:off x="15188781" y="8442955"/>
            <a:ext cx="812165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4400" b="1" dirty="0">
                <a:solidFill>
                  <a:srgbClr val="FF0000"/>
                </a:solidFill>
              </a:rPr>
              <a:t>The detection of event is reset</a:t>
            </a:r>
          </a:p>
        </p:txBody>
      </p:sp>
      <p:sp>
        <p:nvSpPr>
          <p:cNvPr id="10" name="Line 43"/>
          <p:cNvSpPr>
            <a:spLocks noChangeShapeType="1"/>
          </p:cNvSpPr>
          <p:nvPr/>
        </p:nvSpPr>
        <p:spPr bwMode="auto">
          <a:xfrm flipH="1">
            <a:off x="13815224" y="8804400"/>
            <a:ext cx="994338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endParaRPr lang="fr-FR" sz="4400"/>
          </a:p>
        </p:txBody>
      </p:sp>
      <p:sp>
        <p:nvSpPr>
          <p:cNvPr id="12" name="Text Box 45"/>
          <p:cNvSpPr txBox="1">
            <a:spLocks noChangeArrowheads="1"/>
          </p:cNvSpPr>
          <p:nvPr/>
        </p:nvSpPr>
        <p:spPr bwMode="auto">
          <a:xfrm>
            <a:off x="14051044" y="9490511"/>
            <a:ext cx="5205413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4400" b="1" dirty="0">
                <a:solidFill>
                  <a:srgbClr val="FF0000"/>
                </a:solidFill>
              </a:rPr>
              <a:t>For all other events</a:t>
            </a:r>
          </a:p>
        </p:txBody>
      </p:sp>
      <p:sp>
        <p:nvSpPr>
          <p:cNvPr id="13" name="Line 46"/>
          <p:cNvSpPr>
            <a:spLocks noChangeShapeType="1"/>
          </p:cNvSpPr>
          <p:nvPr/>
        </p:nvSpPr>
        <p:spPr bwMode="auto">
          <a:xfrm flipH="1">
            <a:off x="12446799" y="9815155"/>
            <a:ext cx="1368425" cy="0"/>
          </a:xfrm>
          <a:prstGeom prst="line">
            <a:avLst/>
          </a:prstGeom>
          <a:noFill/>
          <a:ln w="76200" cmpd="sng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/>
          <a:p>
            <a:endParaRPr lang="fr-FR" sz="4400"/>
          </a:p>
        </p:txBody>
      </p:sp>
      <p:sp>
        <p:nvSpPr>
          <p:cNvPr id="21" name="Shape 43"/>
          <p:cNvSpPr/>
          <p:nvPr/>
        </p:nvSpPr>
        <p:spPr>
          <a:xfrm>
            <a:off x="2868934" y="3822700"/>
            <a:ext cx="17451066" cy="283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From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Airbus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Defence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and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Space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case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study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(1500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subprograms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1400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preconditions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400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postconditions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)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  <p:extLst>
      <p:ext uri="{BB962C8B-B14F-4D97-AF65-F5344CB8AC3E}">
        <p14:creationId xmlns:p14="http://schemas.microsoft.com/office/powerpoint/2010/main" val="379729075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2638"/>
            </a:gs>
            <a:gs pos="100000">
              <a:srgbClr val="02172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823336" y="1813161"/>
            <a:ext cx="12990736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500" b="1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6500" b="1" dirty="0" smtClean="0">
                <a:solidFill>
                  <a:srgbClr val="FFFFFF"/>
                </a:solidFill>
              </a:rPr>
              <a:t>SPARK 2014: </a:t>
            </a:r>
            <a:r>
              <a:rPr lang="fr-FR" sz="6500" b="1" dirty="0" err="1" smtClean="0">
                <a:solidFill>
                  <a:srgbClr val="FFFFFF"/>
                </a:solidFill>
              </a:rPr>
              <a:t>Mixing</a:t>
            </a:r>
            <a:r>
              <a:rPr lang="fr-FR" sz="6500" b="1" dirty="0" smtClean="0">
                <a:solidFill>
                  <a:srgbClr val="FFFFFF"/>
                </a:solidFill>
              </a:rPr>
              <a:t> Test and Proof</a:t>
            </a:r>
            <a:endParaRPr sz="6500" b="1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868934" y="3822700"/>
            <a:ext cx="17451066" cy="2831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b="1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Goal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: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be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as good as test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alone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b="1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Interface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: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subprogram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contracts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define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the test/proof </a:t>
            </a:r>
            <a:r>
              <a:rPr lang="fr-FR" sz="4800" dirty="0" err="1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boundary</a:t>
            </a:r>
            <a:r>
              <a:rPr lang="fr-FR" sz="4800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2921000" y="3170687"/>
            <a:ext cx="185420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800" y="6248399"/>
            <a:ext cx="5080000" cy="5166102"/>
          </a:xfrm>
          <a:prstGeom prst="rect">
            <a:avLst/>
          </a:prstGeom>
        </p:spPr>
      </p:pic>
      <p:sp>
        <p:nvSpPr>
          <p:cNvPr id="7" name="Shape 43"/>
          <p:cNvSpPr/>
          <p:nvPr/>
        </p:nvSpPr>
        <p:spPr>
          <a:xfrm>
            <a:off x="10107934" y="7993716"/>
            <a:ext cx="3938266" cy="387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90500" lvl="1" indent="0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b="1" dirty="0" smtClean="0">
                <a:solidFill>
                  <a:schemeClr val="bg1"/>
                </a:solidFill>
                <a:latin typeface="PT Sans"/>
                <a:ea typeface="PT Sans"/>
                <a:cs typeface="PT Sans"/>
                <a:sym typeface="PT Sans"/>
              </a:rPr>
              <a:t>CORE </a:t>
            </a:r>
          </a:p>
          <a:p>
            <a:pPr marL="190500" lvl="1" indent="0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b="1" dirty="0" smtClean="0">
                <a:solidFill>
                  <a:schemeClr val="bg1"/>
                </a:solidFill>
                <a:latin typeface="PT Sans"/>
                <a:ea typeface="PT Sans"/>
                <a:cs typeface="PT Sans"/>
                <a:sym typeface="PT Sans"/>
              </a:rPr>
              <a:t>PROGRAM</a:t>
            </a:r>
          </a:p>
          <a:p>
            <a:pPr marL="190500" lvl="1" indent="0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b="1" dirty="0" smtClean="0">
                <a:solidFill>
                  <a:schemeClr val="bg1"/>
                </a:solidFill>
                <a:latin typeface="PT Sans"/>
                <a:ea typeface="PT Sans"/>
                <a:cs typeface="PT Sans"/>
                <a:sym typeface="PT Sans"/>
              </a:rPr>
              <a:t>IN SPARK</a:t>
            </a:r>
            <a:endParaRPr lang="fr-FR" sz="4800" dirty="0" smtClean="0">
              <a:solidFill>
                <a:schemeClr val="bg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0" y="6248399"/>
            <a:ext cx="5080000" cy="516610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248399"/>
            <a:ext cx="5080000" cy="5166102"/>
          </a:xfrm>
          <a:prstGeom prst="rect">
            <a:avLst/>
          </a:prstGeom>
        </p:spPr>
      </p:pic>
      <p:sp>
        <p:nvSpPr>
          <p:cNvPr id="11" name="Shape 43"/>
          <p:cNvSpPr/>
          <p:nvPr/>
        </p:nvSpPr>
        <p:spPr>
          <a:xfrm>
            <a:off x="1676400" y="7993716"/>
            <a:ext cx="4368800" cy="387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90500" lvl="1" indent="0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b="1" dirty="0" smtClean="0">
                <a:solidFill>
                  <a:schemeClr val="bg1"/>
                </a:solidFill>
                <a:latin typeface="PT Sans"/>
                <a:ea typeface="PT Sans"/>
                <a:cs typeface="PT Sans"/>
                <a:sym typeface="PT Sans"/>
              </a:rPr>
              <a:t>MAIN</a:t>
            </a:r>
          </a:p>
          <a:p>
            <a:pPr marL="190500" lvl="1" indent="0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b="1" dirty="0" smtClean="0">
                <a:solidFill>
                  <a:schemeClr val="bg1"/>
                </a:solidFill>
                <a:latin typeface="PT Sans"/>
                <a:ea typeface="PT Sans"/>
                <a:cs typeface="PT Sans"/>
                <a:sym typeface="PT Sans"/>
              </a:rPr>
              <a:t>APPLICATION</a:t>
            </a:r>
          </a:p>
          <a:p>
            <a:pPr marL="190500" lvl="1" indent="0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b="1" dirty="0" smtClean="0">
                <a:solidFill>
                  <a:schemeClr val="bg1"/>
                </a:solidFill>
                <a:latin typeface="PT Sans"/>
                <a:ea typeface="PT Sans"/>
                <a:cs typeface="PT Sans"/>
                <a:sym typeface="PT Sans"/>
              </a:rPr>
              <a:t>IN ADA/JAVA/…</a:t>
            </a:r>
            <a:endParaRPr lang="fr-FR" sz="4800" dirty="0" smtClean="0">
              <a:solidFill>
                <a:schemeClr val="bg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12" name="Shape 43"/>
          <p:cNvSpPr/>
          <p:nvPr/>
        </p:nvSpPr>
        <p:spPr>
          <a:xfrm>
            <a:off x="18350867" y="7993716"/>
            <a:ext cx="3938266" cy="387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90500" lvl="1" indent="0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b="1" dirty="0" smtClean="0">
                <a:solidFill>
                  <a:schemeClr val="bg1"/>
                </a:solidFill>
                <a:latin typeface="PT Sans"/>
                <a:ea typeface="PT Sans"/>
                <a:cs typeface="PT Sans"/>
                <a:sym typeface="PT Sans"/>
              </a:rPr>
              <a:t>LOW-LEVEL</a:t>
            </a:r>
          </a:p>
          <a:p>
            <a:pPr marL="190500" lvl="1" indent="0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b="1" dirty="0" smtClean="0">
                <a:solidFill>
                  <a:schemeClr val="bg1"/>
                </a:solidFill>
                <a:latin typeface="PT Sans"/>
                <a:ea typeface="PT Sans"/>
                <a:cs typeface="PT Sans"/>
                <a:sym typeface="PT Sans"/>
              </a:rPr>
              <a:t>SERVICES</a:t>
            </a:r>
          </a:p>
          <a:p>
            <a:pPr marL="190500" lvl="1" indent="0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b="1" dirty="0" smtClean="0">
                <a:solidFill>
                  <a:schemeClr val="bg1"/>
                </a:solidFill>
                <a:latin typeface="PT Sans"/>
                <a:ea typeface="PT Sans"/>
                <a:cs typeface="PT Sans"/>
                <a:sym typeface="PT Sans"/>
              </a:rPr>
              <a:t>IN C/ASM/…</a:t>
            </a:r>
            <a:endParaRPr lang="fr-FR" sz="4800" dirty="0" smtClean="0">
              <a:solidFill>
                <a:schemeClr val="bg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" name="Flèche courbée vers le bas 3"/>
          <p:cNvSpPr/>
          <p:nvPr/>
        </p:nvSpPr>
        <p:spPr>
          <a:xfrm>
            <a:off x="5088128" y="6498667"/>
            <a:ext cx="5884672" cy="1566585"/>
          </a:xfrm>
          <a:prstGeom prst="curvedDown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Flèche courbée vers le bas 14"/>
          <p:cNvSpPr/>
          <p:nvPr/>
        </p:nvSpPr>
        <p:spPr>
          <a:xfrm>
            <a:off x="13303536" y="6498667"/>
            <a:ext cx="5884672" cy="1566585"/>
          </a:xfrm>
          <a:prstGeom prst="curvedDown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6" name="Flèche courbée vers le bas 15"/>
          <p:cNvSpPr/>
          <p:nvPr/>
        </p:nvSpPr>
        <p:spPr>
          <a:xfrm>
            <a:off x="4961128" y="6498667"/>
            <a:ext cx="5884672" cy="1566585"/>
          </a:xfrm>
          <a:prstGeom prst="curvedDown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Shape 43"/>
          <p:cNvSpPr/>
          <p:nvPr/>
        </p:nvSpPr>
        <p:spPr>
          <a:xfrm>
            <a:off x="6108740" y="6652932"/>
            <a:ext cx="3999194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err="1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d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epends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on</a:t>
            </a:r>
          </a:p>
        </p:txBody>
      </p:sp>
      <p:sp>
        <p:nvSpPr>
          <p:cNvPr id="18" name="Shape 43"/>
          <p:cNvSpPr/>
          <p:nvPr/>
        </p:nvSpPr>
        <p:spPr>
          <a:xfrm>
            <a:off x="14452600" y="6676464"/>
            <a:ext cx="3999194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err="1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d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epends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on</a:t>
            </a:r>
          </a:p>
        </p:txBody>
      </p:sp>
      <p:sp>
        <p:nvSpPr>
          <p:cNvPr id="5" name="Flèche vers la gauche 4"/>
          <p:cNvSpPr/>
          <p:nvPr/>
        </p:nvSpPr>
        <p:spPr>
          <a:xfrm>
            <a:off x="6451600" y="9296400"/>
            <a:ext cx="3124200" cy="939800"/>
          </a:xfrm>
          <a:prstGeom prst="lef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Shape 43"/>
          <p:cNvSpPr/>
          <p:nvPr/>
        </p:nvSpPr>
        <p:spPr>
          <a:xfrm>
            <a:off x="6045200" y="10236200"/>
            <a:ext cx="4405594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90500" lvl="1" indent="0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exports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safe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API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with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testable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contracts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1" name="Flèche vers la gauche 20"/>
          <p:cNvSpPr/>
          <p:nvPr/>
        </p:nvSpPr>
        <p:spPr>
          <a:xfrm rot="10800000">
            <a:off x="14655800" y="9321800"/>
            <a:ext cx="3124200" cy="939800"/>
          </a:xfrm>
          <a:prstGeom prst="leftArrow">
            <a:avLst/>
          </a:prstGeom>
          <a:blipFill rotWithShape="1">
            <a:blip r:embed="rId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fr-FR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Shape 43"/>
          <p:cNvSpPr/>
          <p:nvPr/>
        </p:nvSpPr>
        <p:spPr>
          <a:xfrm>
            <a:off x="13893800" y="10287000"/>
            <a:ext cx="4938808" cy="2215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90500" lvl="1" indent="0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imports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safe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wrapper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API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with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contracts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" name="Shape 43"/>
          <p:cNvSpPr/>
          <p:nvPr/>
        </p:nvSpPr>
        <p:spPr>
          <a:xfrm>
            <a:off x="1969806" y="12253118"/>
            <a:ext cx="3999194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TESTED</a:t>
            </a:r>
          </a:p>
        </p:txBody>
      </p:sp>
      <p:sp>
        <p:nvSpPr>
          <p:cNvPr id="24" name="Shape 43"/>
          <p:cNvSpPr/>
          <p:nvPr/>
        </p:nvSpPr>
        <p:spPr>
          <a:xfrm>
            <a:off x="10450794" y="12235259"/>
            <a:ext cx="3999194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PROVED</a:t>
            </a:r>
          </a:p>
        </p:txBody>
      </p:sp>
      <p:sp>
        <p:nvSpPr>
          <p:cNvPr id="25" name="Shape 43"/>
          <p:cNvSpPr/>
          <p:nvPr/>
        </p:nvSpPr>
        <p:spPr>
          <a:xfrm>
            <a:off x="18891536" y="12235259"/>
            <a:ext cx="3999194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TESTED</a:t>
            </a:r>
          </a:p>
        </p:txBody>
      </p:sp>
      <p:pic>
        <p:nvPicPr>
          <p:cNvPr id="26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3" y="12253118"/>
            <a:ext cx="8318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329" y="12253118"/>
            <a:ext cx="8318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1950" y="12235259"/>
            <a:ext cx="8318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9650004"/>
      </p:ext>
    </p:extLst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2638"/>
            </a:gs>
            <a:gs pos="100000">
              <a:srgbClr val="02172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2730817" y="5897149"/>
            <a:ext cx="18107035" cy="1464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z="12100">
                <a:solidFill>
                  <a:srgbClr val="4CA3D6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fr-FR" sz="11800" dirty="0" err="1" smtClean="0">
                <a:solidFill>
                  <a:srgbClr val="4CA3D6"/>
                </a:solidFill>
              </a:rPr>
              <a:t>Formal</a:t>
            </a:r>
            <a:r>
              <a:rPr lang="fr-FR" sz="11800" dirty="0" smtClean="0">
                <a:solidFill>
                  <a:srgbClr val="4CA3D6"/>
                </a:solidFill>
              </a:rPr>
              <a:t> </a:t>
            </a:r>
            <a:r>
              <a:rPr lang="fr-FR" sz="11800" dirty="0" err="1" smtClean="0">
                <a:solidFill>
                  <a:srgbClr val="4CA3D6"/>
                </a:solidFill>
              </a:rPr>
              <a:t>Methods</a:t>
            </a:r>
            <a:endParaRPr sz="11800" dirty="0">
              <a:solidFill>
                <a:srgbClr val="4CA3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74587"/>
      </p:ext>
    </p:extLst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2638"/>
            </a:gs>
            <a:gs pos="100000">
              <a:srgbClr val="02172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823336" y="1813161"/>
            <a:ext cx="15648305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500" b="1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6500" b="1" dirty="0" smtClean="0">
                <a:solidFill>
                  <a:srgbClr val="FFFFFF"/>
                </a:solidFill>
              </a:rPr>
              <a:t>The Essence of </a:t>
            </a:r>
            <a:r>
              <a:rPr lang="fr-FR" sz="6500" b="1" dirty="0" err="1" smtClean="0">
                <a:solidFill>
                  <a:srgbClr val="FFFFFF"/>
                </a:solidFill>
              </a:rPr>
              <a:t>Formal</a:t>
            </a:r>
            <a:r>
              <a:rPr lang="fr-FR" sz="6500" b="1" dirty="0" smtClean="0">
                <a:solidFill>
                  <a:srgbClr val="FFFFFF"/>
                </a:solidFill>
              </a:rPr>
              <a:t> </a:t>
            </a:r>
            <a:r>
              <a:rPr lang="fr-FR" sz="6500" b="1" dirty="0" err="1" smtClean="0">
                <a:solidFill>
                  <a:srgbClr val="FFFFFF"/>
                </a:solidFill>
              </a:rPr>
              <a:t>Methods</a:t>
            </a:r>
            <a:r>
              <a:rPr lang="fr-FR" sz="6500" b="1" dirty="0" smtClean="0">
                <a:solidFill>
                  <a:srgbClr val="FFFFFF"/>
                </a:solidFill>
              </a:rPr>
              <a:t>: </a:t>
            </a:r>
            <a:r>
              <a:rPr lang="fr-FR" sz="6500" b="1" dirty="0" err="1" smtClean="0">
                <a:solidFill>
                  <a:srgbClr val="FFFFFF"/>
                </a:solidFill>
              </a:rPr>
              <a:t>Soundness</a:t>
            </a:r>
            <a:r>
              <a:rPr lang="fr-FR" sz="6500" b="1" dirty="0" smtClean="0">
                <a:solidFill>
                  <a:srgbClr val="FFFFFF"/>
                </a:solidFill>
              </a:rPr>
              <a:t> </a:t>
            </a:r>
            <a:endParaRPr sz="6500" b="1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868934" y="3822700"/>
            <a:ext cx="17196645" cy="9664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0500" lvl="1" indent="0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In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avionics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(DO-178C):</a:t>
            </a:r>
            <a:endParaRPr lang="fr-FR" sz="4800" i="1" dirty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i="1" dirty="0" smtClean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An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analysis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method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can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only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be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regarded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as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formal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analysis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if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its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determination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of a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property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is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sound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. Sound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analysis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means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that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the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method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never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asserts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a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property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to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be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true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when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it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is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not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true</a:t>
            </a:r>
            <a:r>
              <a:rPr lang="fr-FR" sz="4800" i="1" dirty="0" smtClean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.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In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security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(NIST):</a:t>
            </a:r>
            <a:endParaRPr lang="fr-FR" sz="4800" i="1" dirty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The value of a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sound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static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analyzers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is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that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all of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its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findings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can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be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assumed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to </a:t>
            </a:r>
            <a:r>
              <a:rPr lang="fr-FR" sz="4800" i="1" dirty="0" err="1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be</a:t>
            </a:r>
            <a:r>
              <a:rPr lang="fr-FR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 </a:t>
            </a:r>
            <a:r>
              <a:rPr lang="fr-FR" sz="4800" i="1" dirty="0" smtClean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correct.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In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space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(NASA):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en-US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For critical code, it is essential to use sound and complete static analyzers. </a:t>
            </a:r>
            <a:r>
              <a:rPr lang="en-US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Sound and </a:t>
            </a:r>
            <a:r>
              <a:rPr lang="en-US" sz="4800" i="1" dirty="0" smtClean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complete </a:t>
            </a:r>
            <a:r>
              <a:rPr lang="en-US" sz="4800" i="1" dirty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analyzers guarantee that all errors are </a:t>
            </a:r>
            <a:r>
              <a:rPr lang="en-US" sz="4800" i="1" dirty="0" smtClean="0">
                <a:solidFill>
                  <a:schemeClr val="tx1"/>
                </a:solidFill>
                <a:latin typeface="PT Sans"/>
                <a:ea typeface="PT Sans"/>
                <a:cs typeface="PT Sans"/>
              </a:rPr>
              <a:t>flagged.</a:t>
            </a:r>
            <a:endParaRPr lang="fr-FR" sz="4800" i="1" dirty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2921000" y="3170687"/>
            <a:ext cx="185420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2638"/>
            </a:gs>
            <a:gs pos="100000">
              <a:srgbClr val="02172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823336" y="1813161"/>
            <a:ext cx="10687816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500" b="1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6500" b="1" dirty="0" smtClean="0">
                <a:solidFill>
                  <a:srgbClr val="FFFFFF"/>
                </a:solidFill>
              </a:rPr>
              <a:t>3 </a:t>
            </a:r>
            <a:r>
              <a:rPr lang="fr-FR" sz="6500" b="1" dirty="0" err="1" smtClean="0">
                <a:solidFill>
                  <a:srgbClr val="FFFFFF"/>
                </a:solidFill>
              </a:rPr>
              <a:t>Families</a:t>
            </a:r>
            <a:r>
              <a:rPr lang="fr-FR" sz="6500" b="1" dirty="0" smtClean="0">
                <a:solidFill>
                  <a:srgbClr val="FFFFFF"/>
                </a:solidFill>
              </a:rPr>
              <a:t> of </a:t>
            </a:r>
            <a:r>
              <a:rPr lang="fr-FR" sz="6500" b="1" dirty="0" err="1" smtClean="0">
                <a:solidFill>
                  <a:srgbClr val="FFFFFF"/>
                </a:solidFill>
              </a:rPr>
              <a:t>Formal</a:t>
            </a:r>
            <a:r>
              <a:rPr lang="fr-FR" sz="6500" b="1" dirty="0" smtClean="0">
                <a:solidFill>
                  <a:srgbClr val="FFFFFF"/>
                </a:solidFill>
              </a:rPr>
              <a:t> </a:t>
            </a:r>
            <a:r>
              <a:rPr lang="fr-FR" sz="6500" b="1" dirty="0" err="1" smtClean="0">
                <a:solidFill>
                  <a:srgbClr val="FFFFFF"/>
                </a:solidFill>
              </a:rPr>
              <a:t>Methods</a:t>
            </a:r>
            <a:r>
              <a:rPr lang="fr-FR" sz="6500" b="1" dirty="0" smtClean="0">
                <a:solidFill>
                  <a:srgbClr val="FFFFFF"/>
                </a:solidFill>
              </a:rPr>
              <a:t> </a:t>
            </a:r>
            <a:endParaRPr sz="6500" b="1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868934" y="3822700"/>
            <a:ext cx="17196645" cy="7017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(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according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to DO-178C, but classification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shared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by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many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others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)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Static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analysis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Model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checking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Proof</a:t>
            </a:r>
            <a:endParaRPr lang="fr-FR" sz="4800" dirty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2921000" y="3170687"/>
            <a:ext cx="185420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332711"/>
      </p:ext>
    </p:extLst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2638"/>
            </a:gs>
            <a:gs pos="100000">
              <a:srgbClr val="02172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823336" y="1813161"/>
            <a:ext cx="14833109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500" b="1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6500" b="1" dirty="0" err="1" smtClean="0">
                <a:solidFill>
                  <a:srgbClr val="FFFFFF"/>
                </a:solidFill>
              </a:rPr>
              <a:t>Static</a:t>
            </a:r>
            <a:r>
              <a:rPr lang="fr-FR" sz="6500" b="1" dirty="0" smtClean="0">
                <a:solidFill>
                  <a:srgbClr val="FFFFFF"/>
                </a:solidFill>
              </a:rPr>
              <a:t> </a:t>
            </a:r>
            <a:r>
              <a:rPr lang="fr-FR" sz="6500" b="1" dirty="0" err="1" smtClean="0">
                <a:solidFill>
                  <a:srgbClr val="FFFFFF"/>
                </a:solidFill>
              </a:rPr>
              <a:t>Analysis</a:t>
            </a:r>
            <a:r>
              <a:rPr lang="fr-FR" sz="6500" b="1" dirty="0" smtClean="0">
                <a:solidFill>
                  <a:srgbClr val="FFFFFF"/>
                </a:solidFill>
              </a:rPr>
              <a:t> (= Abstract </a:t>
            </a:r>
            <a:r>
              <a:rPr lang="fr-FR" sz="6500" b="1" dirty="0" err="1" smtClean="0">
                <a:solidFill>
                  <a:srgbClr val="FFFFFF"/>
                </a:solidFill>
              </a:rPr>
              <a:t>Interpretation</a:t>
            </a:r>
            <a:r>
              <a:rPr lang="fr-FR" sz="6500" b="1" dirty="0" smtClean="0">
                <a:solidFill>
                  <a:srgbClr val="FFFFFF"/>
                </a:solidFill>
              </a:rPr>
              <a:t>)</a:t>
            </a:r>
            <a:endParaRPr sz="6500" b="1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868934" y="3822700"/>
            <a:ext cx="17196645" cy="911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How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does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it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work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?</a:t>
            </a:r>
            <a:endParaRPr lang="fr-FR" sz="4800" dirty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algn="r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By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automatically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computing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an abstraction of the program.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Main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advantages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?</a:t>
            </a:r>
          </a:p>
          <a:p>
            <a:pPr marL="190500" lvl="1" indent="0" algn="r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Automatic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no change to the code.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Main drawbacks?</a:t>
            </a:r>
          </a:p>
          <a:p>
            <a:pPr marL="190500" lvl="1" indent="0" algn="r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Either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misses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errors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or issues </a:t>
            </a:r>
            <a:r>
              <a:rPr lang="fr-FR" sz="4800" dirty="0" err="1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any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false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alarms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Success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stories?</a:t>
            </a:r>
          </a:p>
          <a:p>
            <a:pPr marL="190500" lvl="1" indent="0" algn="r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[Airbus] use of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PolySpace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on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many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launcher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programs.</a:t>
            </a:r>
          </a:p>
          <a:p>
            <a:pPr marL="190500" lvl="1" indent="0" algn="r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[Airbus] use of Astrée on A350 &amp; A380.</a:t>
            </a:r>
          </a:p>
        </p:txBody>
      </p:sp>
      <p:sp>
        <p:nvSpPr>
          <p:cNvPr id="44" name="Shape 44"/>
          <p:cNvSpPr/>
          <p:nvPr/>
        </p:nvSpPr>
        <p:spPr>
          <a:xfrm>
            <a:off x="2921000" y="3170687"/>
            <a:ext cx="185420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351673"/>
      </p:ext>
    </p:extLst>
  </p:cSld>
  <p:clrMapOvr>
    <a:masterClrMapping/>
  </p:clrMapOvr>
  <p:transition xmlns:p14="http://schemas.microsoft.com/office/powerpoint/2010/main"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2638"/>
            </a:gs>
            <a:gs pos="100000">
              <a:srgbClr val="02172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823336" y="1813161"/>
            <a:ext cx="5784906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500" b="1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6500" b="1" dirty="0" smtClean="0">
                <a:solidFill>
                  <a:srgbClr val="FFFFFF"/>
                </a:solidFill>
              </a:rPr>
              <a:t>Model </a:t>
            </a:r>
            <a:r>
              <a:rPr lang="fr-FR" sz="6500" b="1" dirty="0" err="1" smtClean="0">
                <a:solidFill>
                  <a:srgbClr val="FFFFFF"/>
                </a:solidFill>
              </a:rPr>
              <a:t>Checking</a:t>
            </a:r>
            <a:endParaRPr sz="6500" b="1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868934" y="3822700"/>
            <a:ext cx="17196645" cy="9110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How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does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it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work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?</a:t>
            </a:r>
            <a:endParaRPr lang="fr-FR" sz="4800" dirty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algn="r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By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automatically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simulating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executions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of the program.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Main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advantages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?</a:t>
            </a:r>
          </a:p>
          <a:p>
            <a:pPr marL="190500" lvl="1" indent="0" algn="r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Automatic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no change to the code, few false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alarms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Main drawbacks?</a:t>
            </a:r>
          </a:p>
          <a:p>
            <a:pPr marL="190500" lvl="1" indent="0" algn="r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Misses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errors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Success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stories?</a:t>
            </a:r>
          </a:p>
          <a:p>
            <a:pPr marL="190500" lvl="1" indent="0" algn="r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[Rockwell-Collins] use of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NuSMV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on </a:t>
            </a:r>
            <a:r>
              <a:rPr lang="fr-FR" sz="4800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c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ockpit software.</a:t>
            </a:r>
          </a:p>
          <a:p>
            <a:pPr marL="190500" lvl="1" indent="0" algn="r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[NASA] use of 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PIN &amp; Java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Pathfinder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on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many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space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missions.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4" name="Shape 44"/>
          <p:cNvSpPr/>
          <p:nvPr/>
        </p:nvSpPr>
        <p:spPr>
          <a:xfrm>
            <a:off x="2921000" y="3170687"/>
            <a:ext cx="185420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85471"/>
      </p:ext>
    </p:extLst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2638"/>
            </a:gs>
            <a:gs pos="100000">
              <a:srgbClr val="02172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823336" y="1305161"/>
            <a:ext cx="11302989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500" b="1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6500" b="1" dirty="0" smtClean="0">
                <a:solidFill>
                  <a:srgbClr val="FFFFFF"/>
                </a:solidFill>
              </a:rPr>
              <a:t>Proof (= </a:t>
            </a:r>
            <a:r>
              <a:rPr lang="fr-FR" sz="6500" b="1" dirty="0" err="1" smtClean="0">
                <a:solidFill>
                  <a:srgbClr val="FFFFFF"/>
                </a:solidFill>
              </a:rPr>
              <a:t>Deductive</a:t>
            </a:r>
            <a:r>
              <a:rPr lang="fr-FR" sz="6500" b="1" dirty="0" smtClean="0">
                <a:solidFill>
                  <a:srgbClr val="FFFFFF"/>
                </a:solidFill>
              </a:rPr>
              <a:t> </a:t>
            </a:r>
            <a:r>
              <a:rPr lang="fr-FR" sz="6500" b="1" dirty="0" err="1" smtClean="0">
                <a:solidFill>
                  <a:srgbClr val="FFFFFF"/>
                </a:solidFill>
              </a:rPr>
              <a:t>Verification</a:t>
            </a:r>
            <a:r>
              <a:rPr lang="fr-FR" sz="6500" b="1" dirty="0" smtClean="0">
                <a:solidFill>
                  <a:srgbClr val="FFFFFF"/>
                </a:solidFill>
              </a:rPr>
              <a:t>)</a:t>
            </a:r>
            <a:endParaRPr sz="6500" b="1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868934" y="3183388"/>
            <a:ext cx="17196645" cy="10156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How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does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it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work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?</a:t>
            </a:r>
            <a:endParaRPr lang="fr-FR" sz="4800" dirty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algn="r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By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automatically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reasoning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about the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logic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of 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the program.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Main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advantages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?</a:t>
            </a:r>
          </a:p>
          <a:p>
            <a:pPr marL="190500" lvl="1" indent="0" algn="r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Most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powerful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technique,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gives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100%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guarantees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Main drawbacks?</a:t>
            </a:r>
          </a:p>
          <a:p>
            <a:pPr marL="190500" lvl="1" indent="0" algn="r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User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needs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to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provide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specifications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Success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stories?</a:t>
            </a:r>
          </a:p>
          <a:p>
            <a:pPr marL="190500" lvl="1" indent="0" algn="r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[Rockwell-Collins] use of ACL2 on AAMP7 processor.</a:t>
            </a:r>
          </a:p>
          <a:p>
            <a:pPr marL="190500" lvl="1" indent="0" algn="r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[Airbus] use of CAVEAT </a:t>
            </a:r>
            <a:r>
              <a:rPr lang="fr-FR" sz="4800" dirty="0" smtClean="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on A350 &amp; A380.</a:t>
            </a:r>
          </a:p>
          <a:p>
            <a:pPr marL="190500" lvl="1" indent="0" algn="r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[Alstom, Siemens] use of B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method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on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many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railway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projects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.</a:t>
            </a:r>
          </a:p>
        </p:txBody>
      </p:sp>
      <p:sp>
        <p:nvSpPr>
          <p:cNvPr id="44" name="Shape 44"/>
          <p:cNvSpPr/>
          <p:nvPr/>
        </p:nvSpPr>
        <p:spPr>
          <a:xfrm>
            <a:off x="2921000" y="2662687"/>
            <a:ext cx="185420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1279090"/>
      </p:ext>
    </p:extLst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2638"/>
            </a:gs>
            <a:gs pos="100000">
              <a:srgbClr val="02172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2730817" y="5897149"/>
            <a:ext cx="18107035" cy="1464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lnSpc>
                <a:spcPct val="70000"/>
              </a:lnSpc>
              <a:defRPr sz="12100">
                <a:solidFill>
                  <a:srgbClr val="4CA3D6"/>
                </a:solidFill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fr-FR" sz="11800" dirty="0" err="1" smtClean="0">
                <a:solidFill>
                  <a:srgbClr val="4CA3D6"/>
                </a:solidFill>
              </a:rPr>
              <a:t>Formal</a:t>
            </a:r>
            <a:r>
              <a:rPr lang="fr-FR" sz="11800" dirty="0" smtClean="0">
                <a:solidFill>
                  <a:srgbClr val="4CA3D6"/>
                </a:solidFill>
              </a:rPr>
              <a:t> </a:t>
            </a:r>
            <a:r>
              <a:rPr lang="fr-FR" sz="11800" dirty="0" err="1" smtClean="0">
                <a:solidFill>
                  <a:srgbClr val="4CA3D6"/>
                </a:solidFill>
              </a:rPr>
              <a:t>Methods</a:t>
            </a:r>
            <a:r>
              <a:rPr lang="fr-FR" sz="11800" dirty="0" smtClean="0">
                <a:solidFill>
                  <a:srgbClr val="4CA3D6"/>
                </a:solidFill>
              </a:rPr>
              <a:t> in </a:t>
            </a:r>
            <a:r>
              <a:rPr lang="fr-FR" sz="11800" dirty="0" err="1" smtClean="0">
                <a:solidFill>
                  <a:srgbClr val="4CA3D6"/>
                </a:solidFill>
              </a:rPr>
              <a:t>Industry</a:t>
            </a:r>
            <a:endParaRPr sz="11800" dirty="0">
              <a:solidFill>
                <a:srgbClr val="4CA3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394850"/>
      </p:ext>
    </p:extLst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2638"/>
            </a:gs>
            <a:gs pos="100000">
              <a:srgbClr val="02172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2823336" y="1813161"/>
            <a:ext cx="12488286" cy="110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6500" b="1">
                <a:latin typeface="PT Sans"/>
                <a:ea typeface="PT Sans"/>
                <a:cs typeface="PT Sans"/>
                <a:sym typeface="PT San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fr-FR" sz="6500" b="1" dirty="0" smtClean="0">
                <a:solidFill>
                  <a:srgbClr val="FFFFFF"/>
                </a:solidFill>
              </a:rPr>
              <a:t>A Long </a:t>
            </a:r>
            <a:r>
              <a:rPr lang="fr-FR" sz="6500" b="1" dirty="0" err="1" smtClean="0">
                <a:solidFill>
                  <a:srgbClr val="FFFFFF"/>
                </a:solidFill>
              </a:rPr>
              <a:t>Path</a:t>
            </a:r>
            <a:r>
              <a:rPr lang="fr-FR" sz="6500" b="1" dirty="0" smtClean="0">
                <a:solidFill>
                  <a:srgbClr val="FFFFFF"/>
                </a:solidFill>
              </a:rPr>
              <a:t> to </a:t>
            </a:r>
            <a:r>
              <a:rPr lang="fr-FR" sz="6500" b="1" dirty="0" err="1" smtClean="0">
                <a:solidFill>
                  <a:srgbClr val="FFFFFF"/>
                </a:solidFill>
              </a:rPr>
              <a:t>Industrial</a:t>
            </a:r>
            <a:r>
              <a:rPr lang="fr-FR" sz="6500" b="1" dirty="0" smtClean="0">
                <a:solidFill>
                  <a:srgbClr val="FFFFFF"/>
                </a:solidFill>
              </a:rPr>
              <a:t> Adoption</a:t>
            </a:r>
            <a:endParaRPr sz="6500" b="1" dirty="0">
              <a:solidFill>
                <a:srgbClr val="FFFFFF"/>
              </a:solidFill>
            </a:endParaRPr>
          </a:p>
        </p:txBody>
      </p:sp>
      <p:sp>
        <p:nvSpPr>
          <p:cNvPr id="43" name="Shape 43"/>
          <p:cNvSpPr/>
          <p:nvPr/>
        </p:nvSpPr>
        <p:spPr>
          <a:xfrm>
            <a:off x="2868934" y="3822700"/>
            <a:ext cx="17196645" cy="9541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After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great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start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in the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late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70’s (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Hoare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Dijkstra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Abrial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...)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…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formal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methods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have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known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a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great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academic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success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… and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some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industrial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adoption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… but not the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expected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industrial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adoption.</a:t>
            </a: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endParaRPr lang="fr-FR" sz="4800" dirty="0">
              <a:solidFill>
                <a:schemeClr val="tx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190500" lvl="1" indent="0" algn="l" defTabSz="584200">
              <a:spcBef>
                <a:spcPts val="2400"/>
              </a:spcBef>
              <a:buClr>
                <a:srgbClr val="A3C6E0"/>
              </a:buClr>
              <a:buSzPct val="100000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Turning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point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since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2000: more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automated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tools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better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integrated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,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with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industrial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support 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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e.g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.</a:t>
            </a: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Model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checking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very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common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 in hardware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industry</a:t>
            </a:r>
            <a:endParaRPr lang="fr-FR" sz="4800" dirty="0" smtClean="0">
              <a:solidFill>
                <a:schemeClr val="tx1"/>
              </a:solidFill>
              <a:latin typeface="PT Sans"/>
              <a:ea typeface="PT Sans"/>
              <a:cs typeface="PT Sans"/>
              <a:sym typeface="Wingdings"/>
            </a:endParaRPr>
          </a:p>
          <a:p>
            <a:pPr marL="876300" lvl="1" indent="-685800" algn="l" defTabSz="584200">
              <a:spcBef>
                <a:spcPts val="2400"/>
              </a:spcBef>
              <a:buClr>
                <a:srgbClr val="A3C6E0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</a:defRPr>
            </a:pP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Static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analysis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 for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finding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Wingdings"/>
              </a:rPr>
              <a:t> bugs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very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common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for </a:t>
            </a:r>
            <a:r>
              <a:rPr lang="fr-FR" sz="4800" dirty="0" err="1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critical</a:t>
            </a:r>
            <a:r>
              <a:rPr lang="fr-FR" sz="4800" dirty="0" smtClean="0">
                <a:solidFill>
                  <a:schemeClr val="tx1"/>
                </a:solidFill>
                <a:latin typeface="PT Sans"/>
                <a:ea typeface="PT Sans"/>
                <a:cs typeface="PT Sans"/>
                <a:sym typeface="PT Sans"/>
              </a:rPr>
              <a:t> software</a:t>
            </a:r>
          </a:p>
        </p:txBody>
      </p:sp>
      <p:sp>
        <p:nvSpPr>
          <p:cNvPr id="44" name="Shape 44"/>
          <p:cNvSpPr/>
          <p:nvPr/>
        </p:nvSpPr>
        <p:spPr>
          <a:xfrm>
            <a:off x="2921000" y="3170687"/>
            <a:ext cx="1854200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36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63258"/>
      </p:ext>
    </p:extLst>
  </p:cSld>
  <p:clrMapOvr>
    <a:masterClrMapping/>
  </p:clrMapOvr>
  <p:transition xmlns:p14="http://schemas.microsoft.com/office/powerpoint/2010/main"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995</Words>
  <Application>Microsoft Macintosh PowerPoint</Application>
  <PresentationFormat>Personnalisé</PresentationFormat>
  <Paragraphs>144</Paragraphs>
  <Slides>18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Black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Yannick Moy</cp:lastModifiedBy>
  <cp:revision>112</cp:revision>
  <dcterms:modified xsi:type="dcterms:W3CDTF">2014-10-20T22:31:04Z</dcterms:modified>
</cp:coreProperties>
</file>