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7" r:id="rId2"/>
    <p:sldId id="259" r:id="rId3"/>
    <p:sldId id="290" r:id="rId4"/>
    <p:sldId id="291" r:id="rId5"/>
    <p:sldId id="292" r:id="rId6"/>
    <p:sldId id="278" r:id="rId7"/>
    <p:sldId id="280" r:id="rId8"/>
    <p:sldId id="279" r:id="rId9"/>
    <p:sldId id="299" r:id="rId10"/>
    <p:sldId id="281" r:id="rId11"/>
    <p:sldId id="283" r:id="rId12"/>
    <p:sldId id="284" r:id="rId13"/>
    <p:sldId id="285" r:id="rId14"/>
    <p:sldId id="286" r:id="rId15"/>
    <p:sldId id="287" r:id="rId16"/>
    <p:sldId id="293" r:id="rId17"/>
    <p:sldId id="294" r:id="rId18"/>
    <p:sldId id="288" r:id="rId19"/>
    <p:sldId id="295" r:id="rId20"/>
    <p:sldId id="297" r:id="rId21"/>
    <p:sldId id="296" r:id="rId22"/>
    <p:sldId id="298" r:id="rId23"/>
    <p:sldId id="289" r:id="rId24"/>
    <p:sldId id="275" r:id="rId25"/>
    <p:sldId id="276" r:id="rId2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79CC93D-E52E-4D84-901B-11D7331DD495}">
          <p14:sldIdLst>
            <p14:sldId id="277"/>
            <p14:sldId id="259"/>
            <p14:sldId id="290"/>
            <p14:sldId id="291"/>
            <p14:sldId id="292"/>
          </p14:sldIdLst>
        </p14:section>
        <p14:section name="Ease of adoption" id="{71918848-6C57-664A-A5F0-07FB9E5FDB39}">
          <p14:sldIdLst>
            <p14:sldId id="278"/>
            <p14:sldId id="280"/>
          </p14:sldIdLst>
        </p14:section>
        <p14:section name="Use cases" id="{CE15C8F9-0B8F-F942-8F4A-BF6B35DF54F1}">
          <p14:sldIdLst>
            <p14:sldId id="279"/>
            <p14:sldId id="299"/>
            <p14:sldId id="281"/>
          </p14:sldIdLst>
        </p14:section>
        <p14:section name="Learning SPARK" id="{0EED9658-5C68-4E4F-BC87-90F56E7520E3}">
          <p14:sldIdLst>
            <p14:sldId id="283"/>
            <p14:sldId id="284"/>
          </p14:sldIdLst>
        </p14:section>
        <p14:section name="Technical roadmap" id="{258EAF6B-00E2-C44E-94FD-1EE41F574F2E}">
          <p14:sldIdLst>
            <p14:sldId id="285"/>
            <p14:sldId id="286"/>
            <p14:sldId id="287"/>
            <p14:sldId id="293"/>
            <p14:sldId id="294"/>
            <p14:sldId id="288"/>
            <p14:sldId id="295"/>
            <p14:sldId id="297"/>
            <p14:sldId id="296"/>
            <p14:sldId id="298"/>
            <p14:sldId id="289"/>
          </p14:sldIdLst>
        </p14:section>
        <p14:section name="Conclusion" id="{790CEF5B-569A-4C2F-BED5-750B08C0E5AD}">
          <p14:sldIdLst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D72AD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83977" autoAdjust="0"/>
  </p:normalViewPr>
  <p:slideViewPr>
    <p:cSldViewPr>
      <p:cViewPr>
        <p:scale>
          <a:sx n="95" d="100"/>
          <a:sy n="95" d="100"/>
        </p:scale>
        <p:origin x="-1448" y="-24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31/07/15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31/07/15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4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1675" y="449263"/>
            <a:ext cx="5453063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400300"/>
            <a:ext cx="7239000" cy="1600200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4000" b="1" i="0" kern="1200" cap="none" baseline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76700"/>
            <a:ext cx="4772528" cy="825500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techday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28700"/>
            <a:ext cx="2590800" cy="11020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28866"/>
            <a:ext cx="58674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31/07/15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31/07/15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31/07/15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5296959"/>
            <a:ext cx="2133600" cy="304271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31/07/15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5296959"/>
            <a:ext cx="2895600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5296959"/>
            <a:ext cx="2133600" cy="304271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31/07/15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techday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14500"/>
            <a:ext cx="5029200" cy="213926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31/07/15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techdaysOnDar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14500"/>
            <a:ext cx="5088166" cy="216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7849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24693"/>
            <a:ext cx="8077200" cy="952500"/>
          </a:xfrm>
        </p:spPr>
        <p:txBody>
          <a:bodyPr anchor="ctr" anchorCtr="0">
            <a:normAutofit/>
          </a:bodyPr>
          <a:lstStyle>
            <a:lvl1pPr algn="l">
              <a:defRPr lang="en-US" sz="3600" b="1" i="0" dirty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30344"/>
            <a:ext cx="8077200" cy="3581136"/>
          </a:xfrm>
        </p:spPr>
        <p:txBody>
          <a:bodyPr>
            <a:normAutofit/>
          </a:bodyPr>
          <a:lstStyle>
            <a:lvl1pPr>
              <a:defRPr sz="2000">
                <a:latin typeface="Helvetica"/>
                <a:cs typeface="Helvetica"/>
              </a:defRPr>
            </a:lvl1pPr>
            <a:lvl2pPr>
              <a:defRPr sz="20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2000">
                <a:latin typeface="Helvetica"/>
                <a:cs typeface="Helvetica"/>
              </a:defRPr>
            </a:lvl4pPr>
            <a:lvl5pPr>
              <a:defRPr sz="200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31/07/15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5296959"/>
            <a:ext cx="2133600" cy="304271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 i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33501"/>
            <a:ext cx="4038600" cy="37716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333501"/>
            <a:ext cx="4038600" cy="37716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31/07/15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 i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12396"/>
            <a:ext cx="4040188" cy="32927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7" y="1812396"/>
            <a:ext cx="4041775" cy="32927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31/07/15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27543"/>
            <a:ext cx="5111750" cy="48775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31/07/15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31/07/15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31/07/15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28866"/>
            <a:ext cx="80772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333501"/>
            <a:ext cx="80772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31/07/15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techdays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4794350"/>
            <a:ext cx="1447800" cy="6158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4" r:id="rId3"/>
    <p:sldLayoutId id="2147483650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54" r:id="rId11"/>
    <p:sldLayoutId id="2147483655" r:id="rId12"/>
    <p:sldLayoutId id="2147483663" r:id="rId13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600" b="1" i="0" kern="1200" dirty="0" smtClean="0">
          <a:solidFill>
            <a:srgbClr val="2D72AD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9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4.xml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12.jp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51046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Combining Proof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At the level of individual runtime checks</a:t>
            </a:r>
          </a:p>
          <a:p>
            <a:pPr lvl="1"/>
            <a:r>
              <a:rPr lang="en-US" dirty="0" smtClean="0"/>
              <a:t>Possible RTE covered by tests</a:t>
            </a:r>
          </a:p>
          <a:p>
            <a:pPr lvl="1"/>
            <a:r>
              <a:rPr lang="en-US" dirty="0" smtClean="0"/>
              <a:t>Also the approach in </a:t>
            </a:r>
            <a:r>
              <a:rPr lang="en-US" dirty="0" err="1" smtClean="0"/>
              <a:t>VectorCAST</a:t>
            </a:r>
            <a:r>
              <a:rPr lang="en-US" dirty="0" smtClean="0"/>
              <a:t> with </a:t>
            </a:r>
            <a:r>
              <a:rPr lang="en-US" dirty="0" err="1" smtClean="0"/>
              <a:t>CodePeer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Between unit proof and integration testing</a:t>
            </a:r>
          </a:p>
          <a:p>
            <a:pPr lvl="1"/>
            <a:r>
              <a:rPr lang="en-US" dirty="0" smtClean="0"/>
              <a:t>Contract used for </a:t>
            </a:r>
            <a:r>
              <a:rPr lang="en-US" dirty="0" err="1" smtClean="0"/>
              <a:t>AoRTE</a:t>
            </a:r>
            <a:r>
              <a:rPr lang="en-US" dirty="0" smtClean="0"/>
              <a:t> at unit level</a:t>
            </a:r>
          </a:p>
          <a:p>
            <a:pPr lvl="1"/>
            <a:r>
              <a:rPr lang="en-US" u="sng" dirty="0" smtClean="0"/>
              <a:t>Same</a:t>
            </a:r>
            <a:r>
              <a:rPr lang="en-US" dirty="0" smtClean="0"/>
              <a:t> contract used for integration testing (</a:t>
            </a:r>
            <a:r>
              <a:rPr lang="en-US" u="sng" dirty="0" smtClean="0"/>
              <a:t>no unit test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In a DO-178C context in avionics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dirty="0" smtClean="0"/>
              <a:t>Contract as boundary between unit proof and unit test</a:t>
            </a:r>
          </a:p>
        </p:txBody>
      </p:sp>
    </p:spTree>
    <p:extLst>
      <p:ext uri="{BB962C8B-B14F-4D97-AF65-F5344CB8AC3E}">
        <p14:creationId xmlns:p14="http://schemas.microsoft.com/office/powerpoint/2010/main" val="310623749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SPARK: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Overview of SPARK Language (SPARK User’s Guide)</a:t>
            </a:r>
          </a:p>
          <a:p>
            <a:pPr lvl="1"/>
            <a:r>
              <a:rPr lang="en-US" dirty="0" smtClean="0"/>
              <a:t>Subprogram contracts</a:t>
            </a:r>
          </a:p>
          <a:p>
            <a:pPr lvl="1"/>
            <a:r>
              <a:rPr lang="en-US" dirty="0" smtClean="0"/>
              <a:t>Package contracts</a:t>
            </a:r>
          </a:p>
          <a:p>
            <a:pPr lvl="1"/>
            <a:r>
              <a:rPr lang="en-US" dirty="0" smtClean="0"/>
              <a:t>Type contracts</a:t>
            </a:r>
          </a:p>
          <a:p>
            <a:pPr lvl="1"/>
            <a:r>
              <a:rPr lang="en-US" dirty="0"/>
              <a:t>Tagged Types and </a:t>
            </a:r>
            <a:r>
              <a:rPr lang="en-US" dirty="0" err="1"/>
              <a:t>Liskov</a:t>
            </a:r>
            <a:r>
              <a:rPr lang="en-US" dirty="0"/>
              <a:t> Substitution </a:t>
            </a:r>
            <a:r>
              <a:rPr lang="en-US" dirty="0" smtClean="0"/>
              <a:t>Principle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SPARK Book (McCormick &amp; Chapin)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SPARK Courses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Tutorials, webinars, trainings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AdaCore University (</a:t>
            </a:r>
            <a:r>
              <a:rPr lang="en-US" dirty="0" err="1" smtClean="0">
                <a:solidFill>
                  <a:srgbClr val="2D72AD"/>
                </a:solidFill>
              </a:rPr>
              <a:t>u.adacore.com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4" name="Image 3" descr="logo-isol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19500"/>
            <a:ext cx="1143000" cy="1865462"/>
          </a:xfrm>
          <a:prstGeom prst="rect">
            <a:avLst/>
          </a:prstGeom>
        </p:spPr>
      </p:pic>
      <p:pic>
        <p:nvPicPr>
          <p:cNvPr id="5" name="Image 4" descr="SPARK_Boo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333500"/>
            <a:ext cx="1524000" cy="219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5726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SPARK: </a:t>
            </a:r>
            <a:r>
              <a:rPr lang="en-US" dirty="0" err="1" smtClean="0"/>
              <a:t>GNATprove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Formal Verification with </a:t>
            </a:r>
            <a:r>
              <a:rPr lang="en-US" b="1" dirty="0" err="1" smtClean="0">
                <a:solidFill>
                  <a:srgbClr val="2D72AD"/>
                </a:solidFill>
              </a:rPr>
              <a:t>GNATprove</a:t>
            </a:r>
            <a:r>
              <a:rPr lang="en-US" b="1" dirty="0" smtClean="0">
                <a:solidFill>
                  <a:srgbClr val="2D72AD"/>
                </a:solidFill>
              </a:rPr>
              <a:t> (SPARK User’s Guide)</a:t>
            </a:r>
          </a:p>
          <a:p>
            <a:pPr lvl="1"/>
            <a:r>
              <a:rPr lang="en-US" dirty="0" smtClean="0"/>
              <a:t>Running the tool and viewing results, but also…</a:t>
            </a:r>
          </a:p>
          <a:p>
            <a:pPr lvl="1"/>
            <a:r>
              <a:rPr lang="en-US" dirty="0" smtClean="0"/>
              <a:t>How to use </a:t>
            </a:r>
            <a:r>
              <a:rPr lang="en-US" dirty="0" err="1" smtClean="0"/>
              <a:t>GNATprove</a:t>
            </a:r>
            <a:r>
              <a:rPr lang="en-US" dirty="0" smtClean="0"/>
              <a:t> in a team</a:t>
            </a:r>
          </a:p>
          <a:p>
            <a:pPr lvl="1"/>
            <a:r>
              <a:rPr lang="en-US" dirty="0" smtClean="0"/>
              <a:t>How to write subprogram contracts</a:t>
            </a:r>
          </a:p>
          <a:p>
            <a:pPr lvl="1"/>
            <a:r>
              <a:rPr lang="en-US" dirty="0" smtClean="0"/>
              <a:t>How to investigate unproved checks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GNATprove</a:t>
            </a:r>
            <a:r>
              <a:rPr lang="en-US" b="1" dirty="0" smtClean="0">
                <a:solidFill>
                  <a:srgbClr val="2D72AD"/>
                </a:solidFill>
              </a:rPr>
              <a:t> by Example (SPARK User’s Guide)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SPARK Book and Courses</a:t>
            </a:r>
          </a:p>
        </p:txBody>
      </p:sp>
      <p:pic>
        <p:nvPicPr>
          <p:cNvPr id="4" name="Image 3" descr="logo-isol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19500"/>
            <a:ext cx="1143000" cy="1865462"/>
          </a:xfrm>
          <a:prstGeom prst="rect">
            <a:avLst/>
          </a:prstGeom>
        </p:spPr>
      </p:pic>
      <p:pic>
        <p:nvPicPr>
          <p:cNvPr id="5" name="Image 4" descr="SPARK_Boo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147190"/>
            <a:ext cx="1116735" cy="160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4399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Next </a:t>
            </a:r>
            <a:r>
              <a:rPr lang="en-US" dirty="0"/>
              <a:t>R</a:t>
            </a:r>
            <a:r>
              <a:rPr lang="en-US" dirty="0" smtClean="0"/>
              <a:t>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New language features</a:t>
            </a:r>
          </a:p>
          <a:p>
            <a:pPr lvl="1"/>
            <a:r>
              <a:rPr lang="en-US" dirty="0"/>
              <a:t>Support for </a:t>
            </a:r>
            <a:r>
              <a:rPr lang="en-US" dirty="0" err="1"/>
              <a:t>Ravenscar</a:t>
            </a:r>
            <a:r>
              <a:rPr lang="en-US" dirty="0"/>
              <a:t> profile of tasking</a:t>
            </a:r>
          </a:p>
          <a:p>
            <a:pPr lvl="1"/>
            <a:r>
              <a:rPr lang="en-US" dirty="0"/>
              <a:t>Support for ghost code</a:t>
            </a:r>
          </a:p>
          <a:p>
            <a:pPr lvl="1"/>
            <a:r>
              <a:rPr lang="en-US" dirty="0"/>
              <a:t>Support for type predicates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provability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provers</a:t>
            </a:r>
            <a:r>
              <a:rPr lang="en-US" dirty="0" smtClean="0"/>
              <a:t> CVC4 and Z3 (in addition to Alt-Ergo)</a:t>
            </a:r>
          </a:p>
          <a:p>
            <a:pPr lvl="1"/>
            <a:r>
              <a:rPr lang="en-US" dirty="0" smtClean="0"/>
              <a:t>Much better handling of bitwise and floats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interaction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dirty="0" smtClean="0"/>
              <a:t>Generation of counterexamples when not proved </a:t>
            </a:r>
          </a:p>
        </p:txBody>
      </p:sp>
    </p:spTree>
    <p:extLst>
      <p:ext uri="{BB962C8B-B14F-4D97-AF65-F5344CB8AC3E}">
        <p14:creationId xmlns:p14="http://schemas.microsoft.com/office/powerpoint/2010/main" val="403730858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Next </a:t>
            </a:r>
            <a:r>
              <a:rPr lang="en-US" dirty="0"/>
              <a:t>R</a:t>
            </a:r>
            <a:r>
              <a:rPr lang="en-US" dirty="0" smtClean="0"/>
              <a:t>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New language features</a:t>
            </a:r>
          </a:p>
          <a:p>
            <a:pPr lvl="1"/>
            <a:r>
              <a:rPr lang="en-US" dirty="0"/>
              <a:t>Support for </a:t>
            </a:r>
            <a:r>
              <a:rPr lang="en-US" dirty="0" err="1"/>
              <a:t>Ravenscar</a:t>
            </a:r>
            <a:r>
              <a:rPr lang="en-US" dirty="0"/>
              <a:t> profile of tasking</a:t>
            </a:r>
          </a:p>
          <a:p>
            <a:pPr lvl="1"/>
            <a:r>
              <a:rPr lang="en-US" b="1" dirty="0"/>
              <a:t>Support for ghost code</a:t>
            </a:r>
          </a:p>
          <a:p>
            <a:pPr lvl="1"/>
            <a:r>
              <a:rPr lang="en-US" dirty="0"/>
              <a:t>Support for type predicates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provability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provers</a:t>
            </a:r>
            <a:r>
              <a:rPr lang="en-US" dirty="0" smtClean="0"/>
              <a:t> CVC4 and Z3 (in addition to Alt-Ergo)</a:t>
            </a:r>
          </a:p>
          <a:p>
            <a:pPr lvl="1"/>
            <a:r>
              <a:rPr lang="en-US" dirty="0" smtClean="0"/>
              <a:t>Much better handling of bitwise and floats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interaction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b="1" dirty="0" smtClean="0"/>
              <a:t>Generation of counterexamples when not proved </a:t>
            </a:r>
          </a:p>
        </p:txBody>
      </p:sp>
    </p:spTree>
    <p:extLst>
      <p:ext uri="{BB962C8B-B14F-4D97-AF65-F5344CB8AC3E}">
        <p14:creationId xmlns:p14="http://schemas.microsoft.com/office/powerpoint/2010/main" val="422472496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Ghost Code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8" name="Flèche vers la droite 7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863744"/>
            <a:ext cx="1295400" cy="1146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host </a:t>
            </a:r>
          </a:p>
          <a:p>
            <a:pPr marL="0" indent="0">
              <a:buNone/>
            </a:pP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1" name="Flèche vers la droite 10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3" name="Flèche vers la droite 12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w</a:t>
            </a:r>
            <a:r>
              <a:rPr lang="en-US" dirty="0" smtClean="0"/>
              <a:t>ith assertions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200400" y="4568844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u</a:t>
            </a:r>
            <a:r>
              <a:rPr lang="en-US" sz="4400" b="1" dirty="0" smtClean="0">
                <a:solidFill>
                  <a:srgbClr val="2D72AD"/>
                </a:solidFill>
              </a:rPr>
              <a:t>sed in formal + test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2958341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Ghost Code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8" name="Flèche vers la droite 7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863744"/>
            <a:ext cx="1295400" cy="1146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host </a:t>
            </a:r>
          </a:p>
          <a:p>
            <a:pPr marL="0" indent="0">
              <a:buNone/>
            </a:pP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1" name="Flèche vers la droite 10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3" name="Flèche vers la droite 12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w</a:t>
            </a:r>
            <a:r>
              <a:rPr lang="en-US" dirty="0" smtClean="0"/>
              <a:t>ith assertions</a:t>
            </a:r>
            <a:endParaRPr lang="en-US" dirty="0"/>
          </a:p>
        </p:txBody>
      </p:sp>
      <p:sp>
        <p:nvSpPr>
          <p:cNvPr id="15" name="Flèche vers la droite 14"/>
          <p:cNvSpPr/>
          <p:nvPr/>
        </p:nvSpPr>
        <p:spPr>
          <a:xfrm>
            <a:off x="1600200" y="3543300"/>
            <a:ext cx="1295400" cy="2317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3009900"/>
            <a:ext cx="1600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ghost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variables,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t</a:t>
            </a:r>
            <a:r>
              <a:rPr lang="en-US" dirty="0" smtClean="0"/>
              <a:t>ypes,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200400" y="4568844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u</a:t>
            </a:r>
            <a:r>
              <a:rPr lang="en-US" sz="4400" b="1" dirty="0" smtClean="0">
                <a:solidFill>
                  <a:srgbClr val="2D72AD"/>
                </a:solidFill>
              </a:rPr>
              <a:t>sed in formal + test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8011477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Ghost Code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8" name="Flèche vers la droite 7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863744"/>
            <a:ext cx="1295400" cy="1146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host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functions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Flèche vers la droite 10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3" name="Flèche vers la droite 12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A6A6A6"/>
                </a:solidFill>
              </a:rPr>
              <a:t>w</a:t>
            </a:r>
            <a:r>
              <a:rPr lang="en-US" dirty="0" smtClean="0">
                <a:solidFill>
                  <a:srgbClr val="A6A6A6"/>
                </a:solidFill>
              </a:rPr>
              <a:t>ith assertions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15" name="Flèche vers la droite 14"/>
          <p:cNvSpPr/>
          <p:nvPr/>
        </p:nvSpPr>
        <p:spPr>
          <a:xfrm>
            <a:off x="1600200" y="3543300"/>
            <a:ext cx="1295400" cy="231756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3009900"/>
            <a:ext cx="1600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ghost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variables,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A6A6A6"/>
                </a:solidFill>
              </a:rPr>
              <a:t>t</a:t>
            </a:r>
            <a:r>
              <a:rPr lang="en-US" dirty="0" smtClean="0">
                <a:solidFill>
                  <a:srgbClr val="A6A6A6"/>
                </a:solidFill>
              </a:rPr>
              <a:t>ypes,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procedures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971800" y="4568844"/>
            <a:ext cx="62002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r</a:t>
            </a:r>
            <a:r>
              <a:rPr lang="en-US" sz="4400" b="1" dirty="0" smtClean="0">
                <a:solidFill>
                  <a:srgbClr val="2D72AD"/>
                </a:solidFill>
              </a:rPr>
              <a:t>emoved in final build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0685758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4" name="Image 3" descr="saturate_initi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295400"/>
            <a:ext cx="66421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5055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3" name="Image 2" descr="saturate_step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219200"/>
            <a:ext cx="6680200" cy="3276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overflow check might fail</a:t>
            </a:r>
          </a:p>
        </p:txBody>
      </p:sp>
    </p:spTree>
    <p:extLst>
      <p:ext uri="{BB962C8B-B14F-4D97-AF65-F5344CB8AC3E}">
        <p14:creationId xmlns:p14="http://schemas.microsoft.com/office/powerpoint/2010/main" val="412628993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2014 – Formal Verification Made Easy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 smtClean="0">
                <a:latin typeface="+mn-lt"/>
              </a:rPr>
              <a:t>Yannick</a:t>
            </a:r>
            <a:r>
              <a:rPr lang="en-US" sz="2400" dirty="0" smtClean="0">
                <a:latin typeface="+mn-lt"/>
              </a:rPr>
              <a:t> Moy</a:t>
            </a:r>
          </a:p>
          <a:p>
            <a:r>
              <a:rPr lang="en-US" sz="2400" dirty="0" smtClean="0">
                <a:latin typeface="+mn-lt"/>
              </a:rPr>
              <a:t>October 1</a:t>
            </a:r>
            <a:r>
              <a:rPr lang="en-US" sz="2400" baseline="30000" dirty="0" smtClean="0">
                <a:latin typeface="+mn-lt"/>
              </a:rPr>
              <a:t>st</a:t>
            </a:r>
            <a:r>
              <a:rPr lang="en-US" sz="2400" dirty="0" smtClean="0">
                <a:latin typeface="+mn-lt"/>
              </a:rPr>
              <a:t> 2015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3" name="Image 2" descr="saturate_step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219200"/>
            <a:ext cx="6680200" cy="3276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overflow check might fail</a:t>
            </a:r>
          </a:p>
        </p:txBody>
      </p:sp>
      <p:pic>
        <p:nvPicPr>
          <p:cNvPr id="5" name="Image 4" descr="magnify-glass00-515258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52700"/>
            <a:ext cx="2781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4998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4" name="Image 3" descr="saturate_step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143000"/>
            <a:ext cx="6680200" cy="34163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</a:t>
            </a:r>
            <a:r>
              <a:rPr lang="en-US" dirty="0" err="1" smtClean="0">
                <a:latin typeface="Courier New"/>
                <a:cs typeface="Courier New"/>
              </a:rPr>
              <a:t>postcondition</a:t>
            </a:r>
            <a:r>
              <a:rPr lang="en-US" dirty="0" smtClean="0">
                <a:latin typeface="Courier New"/>
                <a:cs typeface="Courier New"/>
              </a:rPr>
              <a:t> might </a:t>
            </a:r>
            <a:r>
              <a:rPr lang="en-US" dirty="0">
                <a:latin typeface="Courier New"/>
                <a:cs typeface="Courier New"/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66993617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4" name="Image 3" descr="saturate_step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143000"/>
            <a:ext cx="6680200" cy="3416300"/>
          </a:xfrm>
          <a:prstGeom prst="rect">
            <a:avLst/>
          </a:prstGeom>
        </p:spPr>
      </p:pic>
      <p:pic>
        <p:nvPicPr>
          <p:cNvPr id="5" name="Image 4" descr="magnify-glass00-515258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09700"/>
            <a:ext cx="2781300" cy="27813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</a:t>
            </a:r>
            <a:r>
              <a:rPr lang="en-US" dirty="0" err="1" smtClean="0">
                <a:latin typeface="Courier New"/>
                <a:cs typeface="Courier New"/>
              </a:rPr>
              <a:t>postcondition</a:t>
            </a:r>
            <a:r>
              <a:rPr lang="en-US" dirty="0" smtClean="0">
                <a:latin typeface="Courier New"/>
                <a:cs typeface="Courier New"/>
              </a:rPr>
              <a:t> might </a:t>
            </a:r>
            <a:r>
              <a:rPr lang="en-US" dirty="0">
                <a:latin typeface="Courier New"/>
                <a:cs typeface="Courier New"/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44469073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Beyond The Next </a:t>
            </a:r>
            <a:r>
              <a:rPr lang="en-US" dirty="0"/>
              <a:t>R</a:t>
            </a:r>
            <a:r>
              <a:rPr lang="en-US" dirty="0" smtClean="0"/>
              <a:t>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New language features</a:t>
            </a:r>
          </a:p>
          <a:p>
            <a:pPr lvl="1"/>
            <a:r>
              <a:rPr lang="en-US" dirty="0" smtClean="0"/>
              <a:t>Support for type invariants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for </a:t>
            </a:r>
            <a:r>
              <a:rPr lang="en-US" dirty="0" smtClean="0"/>
              <a:t>simple pointers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provability</a:t>
            </a:r>
          </a:p>
          <a:p>
            <a:pPr lvl="1"/>
            <a:r>
              <a:rPr lang="en-US" dirty="0" smtClean="0"/>
              <a:t>Integration of </a:t>
            </a:r>
            <a:r>
              <a:rPr lang="en-US" dirty="0" err="1" smtClean="0"/>
              <a:t>CodePeer</a:t>
            </a:r>
            <a:r>
              <a:rPr lang="en-US" dirty="0" smtClean="0"/>
              <a:t> static analysis in </a:t>
            </a:r>
            <a:r>
              <a:rPr lang="en-US" dirty="0" err="1" smtClean="0"/>
              <a:t>GNATprove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interaction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dirty="0" smtClean="0"/>
              <a:t>Better integration between SPARK and C</a:t>
            </a:r>
          </a:p>
          <a:p>
            <a:pPr lvl="1"/>
            <a:r>
              <a:rPr lang="en-US" dirty="0" smtClean="0"/>
              <a:t>Metrics and indicators for formal developments</a:t>
            </a:r>
          </a:p>
        </p:txBody>
      </p:sp>
    </p:spTree>
    <p:extLst>
      <p:ext uri="{BB962C8B-B14F-4D97-AF65-F5344CB8AC3E}">
        <p14:creationId xmlns:p14="http://schemas.microsoft.com/office/powerpoint/2010/main" val="3005001112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SPARK Is Good For You…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330344"/>
            <a:ext cx="8077200" cy="39655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If you want to get guarantees about your software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At a reasonable cost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With your existing team / tools / processes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… We’re here to help!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Resources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SPARK Pro webpage</a:t>
            </a:r>
          </a:p>
          <a:p>
            <a:pPr marL="0" indent="0"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2D72AD"/>
                </a:solidFill>
              </a:rPr>
              <a:t> http</a:t>
            </a:r>
            <a:r>
              <a:rPr lang="en-US" dirty="0">
                <a:solidFill>
                  <a:srgbClr val="2D72AD"/>
                </a:solidFill>
              </a:rPr>
              <a:t>://www.adacore.com/</a:t>
            </a:r>
            <a:r>
              <a:rPr lang="en-US" dirty="0" smtClean="0">
                <a:solidFill>
                  <a:srgbClr val="2D72AD"/>
                </a:solidFill>
              </a:rPr>
              <a:t>sparkpro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SPARK community page</a:t>
            </a:r>
          </a:p>
          <a:p>
            <a:pPr marL="0" indent="0">
              <a:buNone/>
              <a:defRPr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2D72AD"/>
                </a:solidFill>
              </a:rPr>
              <a:t>http</a:t>
            </a:r>
            <a:r>
              <a:rPr lang="en-US" dirty="0">
                <a:solidFill>
                  <a:srgbClr val="2D72AD"/>
                </a:solidFill>
              </a:rPr>
              <a:t>://www.spark-2014.</a:t>
            </a:r>
            <a:r>
              <a:rPr lang="en-US" dirty="0" smtClean="0">
                <a:solidFill>
                  <a:srgbClr val="2D72AD"/>
                </a:solidFill>
              </a:rPr>
              <a:t>org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SPARK User’s Guide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2D72AD"/>
                </a:solidFill>
              </a:rPr>
              <a:t>     http</a:t>
            </a:r>
            <a:r>
              <a:rPr lang="en-US" dirty="0">
                <a:solidFill>
                  <a:srgbClr val="2D72AD"/>
                </a:solidFill>
              </a:rPr>
              <a:t>://</a:t>
            </a:r>
            <a:r>
              <a:rPr lang="en-US" dirty="0" err="1">
                <a:solidFill>
                  <a:srgbClr val="2D72AD"/>
                </a:solidFill>
              </a:rPr>
              <a:t>docs.adacore.com</a:t>
            </a:r>
            <a:r>
              <a:rPr lang="en-US" dirty="0">
                <a:solidFill>
                  <a:srgbClr val="2D72AD"/>
                </a:solidFill>
              </a:rPr>
              <a:t>/spark2014-docs/html/</a:t>
            </a:r>
            <a:r>
              <a:rPr lang="en-US" dirty="0" err="1" smtClean="0">
                <a:solidFill>
                  <a:srgbClr val="2D72AD"/>
                </a:solidFill>
              </a:rPr>
              <a:t>ug</a:t>
            </a:r>
            <a:endParaRPr lang="en-US" dirty="0" smtClean="0">
              <a:solidFill>
                <a:srgbClr val="2D72AD"/>
              </a:solidFill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AdaCore University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2D72AD"/>
                </a:solidFill>
              </a:rPr>
              <a:t>     http</a:t>
            </a:r>
            <a:r>
              <a:rPr lang="en-US" dirty="0">
                <a:solidFill>
                  <a:srgbClr val="2D72AD"/>
                </a:solidFill>
              </a:rPr>
              <a:t>://</a:t>
            </a:r>
            <a:r>
              <a:rPr lang="en-US" dirty="0" err="1" smtClean="0">
                <a:solidFill>
                  <a:srgbClr val="2D72AD"/>
                </a:solidFill>
              </a:rPr>
              <a:t>u.adacore.com</a:t>
            </a:r>
            <a:endParaRPr lang="en-US" u="sng" dirty="0" smtClean="0">
              <a:solidFill>
                <a:srgbClr val="2D72AD"/>
              </a:solidFill>
            </a:endParaRPr>
          </a:p>
        </p:txBody>
      </p:sp>
      <p:pic>
        <p:nvPicPr>
          <p:cNvPr id="4" name="Image 3" descr="logo-isolat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19500"/>
            <a:ext cx="1143000" cy="1865462"/>
          </a:xfrm>
          <a:prstGeom prst="rect">
            <a:avLst/>
          </a:prstGeom>
        </p:spPr>
      </p:pic>
      <p:pic>
        <p:nvPicPr>
          <p:cNvPr id="2" name="Image 1" descr="spark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324100"/>
            <a:ext cx="3124200" cy="419814"/>
          </a:xfrm>
          <a:prstGeom prst="rect">
            <a:avLst/>
          </a:prstGeom>
        </p:spPr>
      </p:pic>
      <p:pic>
        <p:nvPicPr>
          <p:cNvPr id="3" name="Image 2" descr="SPARK_Pro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52500"/>
            <a:ext cx="1981200" cy="8881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14700"/>
            <a:ext cx="38862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2.0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1800 </a:t>
            </a:r>
            <a:r>
              <a:rPr lang="en-US" dirty="0" err="1" smtClean="0"/>
              <a:t>sloc</a:t>
            </a:r>
            <a:r>
              <a:rPr lang="en-US" dirty="0" smtClean="0"/>
              <a:t> navigation in C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2677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pic>
        <p:nvPicPr>
          <p:cNvPr id="10" name="Image 9" descr="viade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229100"/>
            <a:ext cx="1320800" cy="13208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3314700"/>
            <a:ext cx="38862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2.0</a:t>
            </a:r>
          </a:p>
          <a:p>
            <a:pPr marL="0" indent="0">
              <a:buNone/>
            </a:pPr>
            <a:r>
              <a:rPr lang="en-US" dirty="0" smtClean="0"/>
              <a:t>18</a:t>
            </a:r>
            <a:r>
              <a:rPr lang="en-US" dirty="0" smtClean="0"/>
              <a:t>00 </a:t>
            </a:r>
            <a:r>
              <a:rPr lang="en-US" dirty="0" err="1" smtClean="0"/>
              <a:t>sloc</a:t>
            </a:r>
            <a:r>
              <a:rPr lang="en-US" dirty="0" smtClean="0"/>
              <a:t> </a:t>
            </a:r>
            <a:r>
              <a:rPr lang="en-US" dirty="0" smtClean="0"/>
              <a:t>navigation in </a:t>
            </a:r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…</a:t>
            </a:r>
            <a:endParaRPr lang="en-US" dirty="0"/>
          </a:p>
        </p:txBody>
      </p:sp>
      <p:sp>
        <p:nvSpPr>
          <p:cNvPr id="15" name="Flèche vers la droite 14"/>
          <p:cNvSpPr/>
          <p:nvPr/>
        </p:nvSpPr>
        <p:spPr>
          <a:xfrm>
            <a:off x="3581400" y="3619500"/>
            <a:ext cx="1600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410200" y="3314700"/>
            <a:ext cx="38862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in Ada/SPARK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2100 </a:t>
            </a:r>
            <a:r>
              <a:rPr lang="en-US" dirty="0" err="1" smtClean="0"/>
              <a:t>sloc</a:t>
            </a:r>
            <a:r>
              <a:rPr lang="en-US" dirty="0" smtClean="0"/>
              <a:t> navigation in </a:t>
            </a:r>
            <a:r>
              <a:rPr lang="en-US" dirty="0" smtClean="0"/>
              <a:t>SPARK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p</a:t>
            </a:r>
            <a:r>
              <a:rPr lang="en-US" b="1" dirty="0" smtClean="0"/>
              <a:t>roved no run-time errors!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…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0"/>
            <a:ext cx="47270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 smtClean="0">
                <a:solidFill>
                  <a:srgbClr val="2D72AD"/>
                </a:solidFill>
              </a:rPr>
              <a:t>2 months later…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9412287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pic>
        <p:nvPicPr>
          <p:cNvPr id="10" name="Image 9" descr="viade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229100"/>
            <a:ext cx="1320800" cy="1320800"/>
          </a:xfrm>
          <a:prstGeom prst="rect">
            <a:avLst/>
          </a:prstGeom>
        </p:spPr>
      </p:pic>
      <p:sp>
        <p:nvSpPr>
          <p:cNvPr id="15" name="Flèche vers la droite 14"/>
          <p:cNvSpPr/>
          <p:nvPr/>
        </p:nvSpPr>
        <p:spPr>
          <a:xfrm>
            <a:off x="3581400" y="3619500"/>
            <a:ext cx="1600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410200" y="3314700"/>
            <a:ext cx="4191000" cy="240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in Ada/SPARK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2100 </a:t>
            </a:r>
            <a:r>
              <a:rPr lang="en-US" dirty="0" err="1" smtClean="0"/>
              <a:t>sloc</a:t>
            </a:r>
            <a:r>
              <a:rPr lang="en-US" dirty="0" smtClean="0"/>
              <a:t> navigation in </a:t>
            </a:r>
            <a:r>
              <a:rPr lang="en-US" dirty="0" smtClean="0"/>
              <a:t>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p</a:t>
            </a:r>
            <a:r>
              <a:rPr lang="en-US" dirty="0" smtClean="0"/>
              <a:t>roved no run-time errors!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Ravenscar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b="1" dirty="0" smtClean="0"/>
              <a:t>will prove 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/>
              <a:t>no concurrency </a:t>
            </a:r>
            <a:r>
              <a:rPr lang="en-US" b="1" dirty="0" err="1" smtClean="0"/>
              <a:t>errrors</a:t>
            </a:r>
            <a:r>
              <a:rPr lang="en-US" b="1" dirty="0" smtClean="0"/>
              <a:t>!</a:t>
            </a:r>
          </a:p>
          <a:p>
            <a:pPr marL="0" indent="0"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0"/>
            <a:ext cx="47270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 smtClean="0">
                <a:solidFill>
                  <a:srgbClr val="2D72AD"/>
                </a:solidFill>
              </a:rPr>
              <a:t>5 months later…</a:t>
            </a:r>
            <a:endParaRPr lang="en-US" sz="44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3314700"/>
            <a:ext cx="38862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2.0</a:t>
            </a:r>
          </a:p>
          <a:p>
            <a:pPr marL="0" indent="0">
              <a:buNone/>
            </a:pPr>
            <a:r>
              <a:rPr lang="en-US" dirty="0" smtClean="0"/>
              <a:t>18</a:t>
            </a:r>
            <a:r>
              <a:rPr lang="en-US" dirty="0" smtClean="0"/>
              <a:t>00 </a:t>
            </a:r>
            <a:r>
              <a:rPr lang="en-US" dirty="0" err="1" smtClean="0"/>
              <a:t>sloc</a:t>
            </a:r>
            <a:r>
              <a:rPr lang="en-US" dirty="0" smtClean="0"/>
              <a:t> </a:t>
            </a:r>
            <a:r>
              <a:rPr lang="en-US" dirty="0" smtClean="0"/>
              <a:t>navigation in </a:t>
            </a:r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9662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Adopt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Gradual adoption</a:t>
            </a:r>
          </a:p>
          <a:p>
            <a:pPr lvl="1"/>
            <a:r>
              <a:rPr lang="en-US" dirty="0" smtClean="0"/>
              <a:t>SPARK is just Ada!</a:t>
            </a:r>
          </a:p>
          <a:p>
            <a:pPr lvl="1"/>
            <a:r>
              <a:rPr lang="en-US" dirty="0" smtClean="0"/>
              <a:t>Some units in SPARK, others in Ada</a:t>
            </a:r>
          </a:p>
          <a:p>
            <a:pPr lvl="1"/>
            <a:r>
              <a:rPr lang="en-US" dirty="0" smtClean="0"/>
              <a:t>Inside units, parts in SPARK and parts in Ada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Integrated in developer’s toolbox</a:t>
            </a:r>
          </a:p>
          <a:p>
            <a:pPr lvl="1"/>
            <a:r>
              <a:rPr lang="en-US" dirty="0" smtClean="0"/>
              <a:t>Based on GNAT projects</a:t>
            </a:r>
          </a:p>
          <a:p>
            <a:pPr lvl="1"/>
            <a:r>
              <a:rPr lang="en-US" dirty="0" smtClean="0"/>
              <a:t>SPARK tools integrated in GPS and Eclipse </a:t>
            </a:r>
            <a:r>
              <a:rPr lang="en-US" dirty="0" err="1" smtClean="0"/>
              <a:t>GNATbench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087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Incremental benefits</a:t>
            </a:r>
          </a:p>
          <a:p>
            <a:pPr lvl="1"/>
            <a:r>
              <a:rPr lang="en-US" dirty="0" smtClean="0"/>
              <a:t>Usable without upfront work (no contracts)</a:t>
            </a:r>
          </a:p>
          <a:p>
            <a:pPr lvl="1"/>
            <a:r>
              <a:rPr lang="en-US" dirty="0" smtClean="0"/>
              <a:t>Increasing benefits with more contracts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Highly interactive</a:t>
            </a:r>
          </a:p>
          <a:p>
            <a:pPr lvl="1"/>
            <a:r>
              <a:rPr lang="en-US" dirty="0" smtClean="0"/>
              <a:t>Run at different levels of granularity (down to single line)</a:t>
            </a:r>
          </a:p>
          <a:p>
            <a:pPr lvl="1"/>
            <a:r>
              <a:rPr lang="en-US" dirty="0" smtClean="0"/>
              <a:t>Run at different levels of power</a:t>
            </a:r>
          </a:p>
          <a:p>
            <a:pPr lvl="1"/>
            <a:r>
              <a:rPr lang="en-US" dirty="0" smtClean="0"/>
              <a:t>Get precise results in GPS or </a:t>
            </a:r>
            <a:r>
              <a:rPr lang="en-US" dirty="0" err="1" smtClean="0"/>
              <a:t>GNATbench</a:t>
            </a:r>
            <a:endParaRPr lang="en-US" dirty="0" smtClean="0"/>
          </a:p>
          <a:p>
            <a:pPr lvl="1"/>
            <a:r>
              <a:rPr lang="en-US" dirty="0" smtClean="0"/>
              <a:t>Features to query results (paths, counter-examples)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9375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D72AD"/>
                </a:solidFill>
              </a:rPr>
              <a:t>Safe coding standard </a:t>
            </a:r>
            <a:r>
              <a:rPr lang="en-US" dirty="0" smtClean="0"/>
              <a:t>for critical (embedded) software</a:t>
            </a:r>
          </a:p>
          <a:p>
            <a:pPr lvl="1"/>
            <a:r>
              <a:rPr lang="en-US" dirty="0" smtClean="0"/>
              <a:t>Increases portability across compilers/platforms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Address </a:t>
            </a:r>
            <a:r>
              <a:rPr lang="en-US" b="1" dirty="0" smtClean="0">
                <a:solidFill>
                  <a:srgbClr val="2D72AD"/>
                </a:solidFill>
              </a:rPr>
              <a:t>data and control coupling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absence of run-time errors </a:t>
            </a:r>
            <a:r>
              <a:rPr lang="en-US" dirty="0" smtClean="0"/>
              <a:t>(</a:t>
            </a:r>
            <a:r>
              <a:rPr lang="en-US" dirty="0" err="1" smtClean="0"/>
              <a:t>AoRTE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Few contracts required</a:t>
            </a:r>
          </a:p>
          <a:p>
            <a:pPr lvl="1"/>
            <a:r>
              <a:rPr lang="en-US" dirty="0" smtClean="0"/>
              <a:t>Typically 95% - 98% of RTE proved</a:t>
            </a:r>
          </a:p>
          <a:p>
            <a:pPr lvl="1"/>
            <a:r>
              <a:rPr lang="en-US" dirty="0" smtClean="0"/>
              <a:t>Proof can be completed by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correct integration </a:t>
            </a:r>
            <a:r>
              <a:rPr lang="en-US" dirty="0" smtClean="0"/>
              <a:t>between components</a:t>
            </a:r>
          </a:p>
          <a:p>
            <a:pPr lvl="1"/>
            <a:r>
              <a:rPr lang="en-US" dirty="0" smtClean="0"/>
              <a:t>Simple contracts required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functional correctness </a:t>
            </a:r>
            <a:r>
              <a:rPr lang="en-US" dirty="0" smtClean="0"/>
              <a:t>(including input partitioning)</a:t>
            </a:r>
          </a:p>
          <a:p>
            <a:pPr lvl="1"/>
            <a:r>
              <a:rPr lang="en-US" dirty="0" smtClean="0"/>
              <a:t>More complex contracts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3492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D72AD"/>
                </a:solidFill>
              </a:rPr>
              <a:t>Safe coding standard </a:t>
            </a:r>
            <a:r>
              <a:rPr lang="en-US" dirty="0" smtClean="0"/>
              <a:t>for critical (embedded) software</a:t>
            </a:r>
          </a:p>
          <a:p>
            <a:pPr lvl="1"/>
            <a:r>
              <a:rPr lang="en-US" dirty="0" smtClean="0"/>
              <a:t>Increases portability across compilers/platforms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Address </a:t>
            </a:r>
            <a:r>
              <a:rPr lang="en-US" b="1" dirty="0" smtClean="0">
                <a:solidFill>
                  <a:srgbClr val="2D72AD"/>
                </a:solidFill>
              </a:rPr>
              <a:t>data and control coupling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absence of run-time errors </a:t>
            </a:r>
            <a:r>
              <a:rPr lang="en-US" dirty="0" smtClean="0"/>
              <a:t>(</a:t>
            </a:r>
            <a:r>
              <a:rPr lang="en-US" dirty="0" err="1" smtClean="0"/>
              <a:t>AoRTE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Few contracts required</a:t>
            </a:r>
          </a:p>
          <a:p>
            <a:pPr lvl="1"/>
            <a:r>
              <a:rPr lang="en-US" dirty="0" smtClean="0"/>
              <a:t>Typically 95% - 98% of RTE proved</a:t>
            </a:r>
          </a:p>
          <a:p>
            <a:pPr lvl="1"/>
            <a:r>
              <a:rPr lang="en-US" b="1" dirty="0" smtClean="0"/>
              <a:t>Proof can be completed by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correct integration </a:t>
            </a:r>
            <a:r>
              <a:rPr lang="en-US" dirty="0" smtClean="0"/>
              <a:t>between components</a:t>
            </a:r>
          </a:p>
          <a:p>
            <a:pPr lvl="1"/>
            <a:r>
              <a:rPr lang="en-US" dirty="0" smtClean="0"/>
              <a:t>Simple contracts required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functional correctness </a:t>
            </a:r>
            <a:r>
              <a:rPr lang="en-US" dirty="0" smtClean="0"/>
              <a:t>(including input partitioning)</a:t>
            </a:r>
          </a:p>
          <a:p>
            <a:pPr lvl="1"/>
            <a:r>
              <a:rPr lang="en-US" dirty="0" smtClean="0"/>
              <a:t>More complex contracts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8272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heme/theme1.xml><?xml version="1.0" encoding="utf-8"?>
<a:theme xmlns:a="http://schemas.openxmlformats.org/drawingml/2006/main" name="Tech Day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0</TotalTime>
  <Words>887</Words>
  <Application>Microsoft Macintosh PowerPoint</Application>
  <PresentationFormat>Présentation à l'écran (16:10)</PresentationFormat>
  <Paragraphs>225</Paragraphs>
  <Slides>25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Tech Days</vt:lpstr>
      <vt:lpstr>Présentation PowerPoint</vt:lpstr>
      <vt:lpstr>SPARK 2014 – Formal Verification Made Easy</vt:lpstr>
      <vt:lpstr>Présentation PowerPoint</vt:lpstr>
      <vt:lpstr>Présentation PowerPoint</vt:lpstr>
      <vt:lpstr>Présentation PowerPoint</vt:lpstr>
      <vt:lpstr>Easy to Adopt</vt:lpstr>
      <vt:lpstr>Easy to Use</vt:lpstr>
      <vt:lpstr>Multiple Use Cases</vt:lpstr>
      <vt:lpstr>Multiple Use Cases</vt:lpstr>
      <vt:lpstr>Combining Proof and Test</vt:lpstr>
      <vt:lpstr>Learning SPARK: Contracts</vt:lpstr>
      <vt:lpstr>Learning SPARK: GNATprove</vt:lpstr>
      <vt:lpstr>In The Next Release</vt:lpstr>
      <vt:lpstr>In The Next Release</vt:lpstr>
      <vt:lpstr>Support for Ghost Code</vt:lpstr>
      <vt:lpstr>Support for Ghost Code</vt:lpstr>
      <vt:lpstr>Support for Ghost Code</vt:lpstr>
      <vt:lpstr>Generation of Counterexamples</vt:lpstr>
      <vt:lpstr>Generation of Counterexamples</vt:lpstr>
      <vt:lpstr>Generation of Counterexamples</vt:lpstr>
      <vt:lpstr>Generation of Counterexamples</vt:lpstr>
      <vt:lpstr>Generation of Counterexamples</vt:lpstr>
      <vt:lpstr>Beyond The Next Release</vt:lpstr>
      <vt:lpstr>SPARK Is Good For You…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2015-07-31T12:47:02Z</dcterms:modified>
</cp:coreProperties>
</file>