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76" r:id="rId1"/>
    <p:sldMasterId id="2147484553" r:id="rId2"/>
  </p:sldMasterIdLst>
  <p:notesMasterIdLst>
    <p:notesMasterId r:id="rId29"/>
  </p:notesMasterIdLst>
  <p:handoutMasterIdLst>
    <p:handoutMasterId r:id="rId30"/>
  </p:handoutMasterIdLst>
  <p:sldIdLst>
    <p:sldId id="1106" r:id="rId3"/>
    <p:sldId id="1271" r:id="rId4"/>
    <p:sldId id="1301" r:id="rId5"/>
    <p:sldId id="1314" r:id="rId6"/>
    <p:sldId id="1316" r:id="rId7"/>
    <p:sldId id="1325" r:id="rId8"/>
    <p:sldId id="1300" r:id="rId9"/>
    <p:sldId id="1294" r:id="rId10"/>
    <p:sldId id="1339" r:id="rId11"/>
    <p:sldId id="1340" r:id="rId12"/>
    <p:sldId id="1341" r:id="rId13"/>
    <p:sldId id="1298" r:id="rId14"/>
    <p:sldId id="1342" r:id="rId15"/>
    <p:sldId id="1332" r:id="rId16"/>
    <p:sldId id="1313" r:id="rId17"/>
    <p:sldId id="1331" r:id="rId18"/>
    <p:sldId id="1299" r:id="rId19"/>
    <p:sldId id="1330" r:id="rId20"/>
    <p:sldId id="1343" r:id="rId21"/>
    <p:sldId id="1334" r:id="rId22"/>
    <p:sldId id="1295" r:id="rId23"/>
    <p:sldId id="1291" r:id="rId24"/>
    <p:sldId id="1338" r:id="rId25"/>
    <p:sldId id="1297" r:id="rId26"/>
    <p:sldId id="1292" r:id="rId27"/>
    <p:sldId id="1344" r:id="rId28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i="1" kern="1200">
        <a:solidFill>
          <a:schemeClr val="tx1"/>
        </a:solidFill>
        <a:latin typeface="Arial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14BFF"/>
    <a:srgbClr val="F4A8FF"/>
    <a:srgbClr val="16212C"/>
    <a:srgbClr val="040B11"/>
    <a:srgbClr val="04080B"/>
    <a:srgbClr val="91B9DA"/>
    <a:srgbClr val="404040"/>
    <a:srgbClr val="3377A9"/>
    <a:srgbClr val="245376"/>
    <a:srgbClr val="8080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528" autoAdjust="0"/>
  </p:normalViewPr>
  <p:slideViewPr>
    <p:cSldViewPr>
      <p:cViewPr varScale="1">
        <p:scale>
          <a:sx n="85" d="100"/>
          <a:sy n="85" d="100"/>
        </p:scale>
        <p:origin x="-220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0" d="100"/>
        <a:sy n="90" d="100"/>
      </p:scale>
      <p:origin x="0" y="1560"/>
    </p:cViewPr>
  </p:sorterViewPr>
  <p:notesViewPr>
    <p:cSldViewPr>
      <p:cViewPr varScale="1">
        <p:scale>
          <a:sx n="50" d="100"/>
          <a:sy n="50" d="100"/>
        </p:scale>
        <p:origin x="-2982" y="-96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handoutMaster" Target="handoutMasters/handoutMaster1.xml"/><Relationship Id="rId31" Type="http://schemas.openxmlformats.org/officeDocument/2006/relationships/printerSettings" Target="printerSettings/printerSettings1.bin"/><Relationship Id="rId32" Type="http://schemas.openxmlformats.org/officeDocument/2006/relationships/presProps" Target="presProps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viewProps" Target="viewProps.xml"/><Relationship Id="rId34" Type="http://schemas.openxmlformats.org/officeDocument/2006/relationships/theme" Target="theme/theme1.xml"/><Relationship Id="rId35" Type="http://schemas.openxmlformats.org/officeDocument/2006/relationships/tableStyles" Target="tableStyles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4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4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28C7CF07-8AE4-48B4-9716-7DADFEA16C26}" type="datetime1">
              <a:rPr lang="en-US"/>
              <a:pPr/>
              <a:t>24/01/2014</a:t>
            </a:fld>
            <a:endParaRPr lang="en-US"/>
          </a:p>
        </p:txBody>
      </p:sp>
      <p:sp>
        <p:nvSpPr>
          <p:cNvPr id="4905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pitchFamily="34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05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768" tIns="47384" rIns="94768" bIns="47384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fld id="{12223766-3AD6-4652-A677-8632E0E6B42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0617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>
            <a:lvl1pPr algn="r"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63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Cliquez pour modifier les styles du texte du masque</a:t>
            </a:r>
          </a:p>
          <a:p>
            <a:pPr lvl="1"/>
            <a:r>
              <a:rPr lang="en-US" smtClean="0"/>
              <a:t>Deuxième niveau</a:t>
            </a:r>
          </a:p>
          <a:p>
            <a:pPr lvl="2"/>
            <a:r>
              <a:rPr lang="en-US" smtClean="0"/>
              <a:t>Troisième niveau</a:t>
            </a:r>
          </a:p>
          <a:p>
            <a:pPr lvl="3"/>
            <a:r>
              <a:rPr lang="en-US" smtClean="0"/>
              <a:t>Quatrième niveau</a:t>
            </a:r>
          </a:p>
          <a:p>
            <a:pPr lvl="4"/>
            <a:r>
              <a:rPr lang="en-US" smtClean="0"/>
              <a:t>Cinquième niveau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defTabSz="962492">
              <a:defRPr sz="1200" i="0">
                <a:latin typeface="Arial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266" tIns="48132" rIns="96266" bIns="48132" numCol="1" anchor="b" anchorCtr="0" compatLnSpc="1">
            <a:prstTxWarp prst="textNoShape">
              <a:avLst/>
            </a:prstTxWarp>
          </a:bodyPr>
          <a:lstStyle>
            <a:lvl1pPr algn="r" defTabSz="962025">
              <a:defRPr sz="1200" i="0"/>
            </a:lvl1pPr>
          </a:lstStyle>
          <a:p>
            <a:fld id="{C749CB6B-4676-448B-8A99-68B3A3B809E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19410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ERTS 2010: </a:t>
            </a:r>
            <a:r>
              <a:rPr lang="fr-FR" dirty="0" err="1" smtClean="0"/>
              <a:t>introducing</a:t>
            </a:r>
            <a:r>
              <a:rPr lang="fr-FR" dirty="0" smtClean="0"/>
              <a:t> </a:t>
            </a:r>
            <a:r>
              <a:rPr lang="fr-FR" dirty="0" err="1" smtClean="0"/>
              <a:t>project</a:t>
            </a:r>
            <a:r>
              <a:rPr lang="fr-FR" dirty="0" smtClean="0"/>
              <a:t> Hi-Lite.</a:t>
            </a:r>
            <a:r>
              <a:rPr lang="fr-FR" baseline="0" dirty="0" smtClean="0"/>
              <a:t> </a:t>
            </a:r>
            <a:r>
              <a:rPr lang="fr-FR" dirty="0" smtClean="0"/>
              <a:t>case </a:t>
            </a:r>
            <a:r>
              <a:rPr lang="fr-FR" dirty="0" err="1" smtClean="0"/>
              <a:t>study</a:t>
            </a:r>
            <a:r>
              <a:rPr lang="fr-FR" dirty="0" smtClean="0"/>
              <a:t> on </a:t>
            </a:r>
            <a:r>
              <a:rPr lang="fr-FR" dirty="0" err="1" smtClean="0"/>
              <a:t>analysis</a:t>
            </a:r>
            <a:r>
              <a:rPr lang="fr-FR" dirty="0" smtClean="0"/>
              <a:t> of </a:t>
            </a:r>
            <a:r>
              <a:rPr lang="fr-FR" dirty="0" err="1" smtClean="0"/>
              <a:t>Tokeneer</a:t>
            </a:r>
            <a:r>
              <a:rPr lang="fr-FR" dirty="0" smtClean="0"/>
              <a:t> code </a:t>
            </a:r>
            <a:r>
              <a:rPr lang="fr-FR" dirty="0" err="1" smtClean="0"/>
              <a:t>with</a:t>
            </a:r>
            <a:r>
              <a:rPr lang="fr-FR" dirty="0" smtClean="0"/>
              <a:t> multiple </a:t>
            </a:r>
            <a:r>
              <a:rPr lang="fr-FR" dirty="0" err="1" smtClean="0"/>
              <a:t>approaches</a:t>
            </a:r>
            <a:endParaRPr lang="fr-FR" dirty="0" smtClean="0"/>
          </a:p>
          <a:p>
            <a:r>
              <a:rPr lang="fr-FR" dirty="0" smtClean="0"/>
              <a:t>ERTS 2012: show </a:t>
            </a:r>
            <a:r>
              <a:rPr lang="fr-FR" dirty="0" err="1" smtClean="0"/>
              <a:t>integration</a:t>
            </a:r>
            <a:r>
              <a:rPr lang="fr-FR" dirty="0" smtClean="0"/>
              <a:t> of test &amp;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heart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Hi-Lite,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toy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study</a:t>
            </a:r>
            <a:endParaRPr lang="fr-FR" baseline="0" dirty="0" smtClean="0"/>
          </a:p>
          <a:p>
            <a:r>
              <a:rPr lang="fr-FR" baseline="0" dirty="0" smtClean="0"/>
              <a:t>ERTS 2014: report on 3 </a:t>
            </a:r>
            <a:r>
              <a:rPr lang="fr-FR" baseline="0" dirty="0" err="1" smtClean="0"/>
              <a:t>industrial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studies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the new version of SPARK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result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Hi-Lite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3057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Large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 over 3 </a:t>
            </a:r>
            <a:r>
              <a:rPr lang="fr-FR" baseline="0" dirty="0" err="1" smtClean="0"/>
              <a:t>years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space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domain</a:t>
            </a:r>
            <a:r>
              <a:rPr lang="fr-FR" baseline="0" dirty="0" smtClean="0"/>
              <a:t>, user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knowledgeable</a:t>
            </a:r>
            <a:r>
              <a:rPr lang="fr-FR" baseline="0" dirty="0" smtClean="0"/>
              <a:t> about Ada and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version of SPARK</a:t>
            </a:r>
          </a:p>
          <a:p>
            <a:r>
              <a:rPr lang="fr-FR" baseline="0" dirty="0" err="1" smtClean="0"/>
              <a:t>Detailed</a:t>
            </a:r>
            <a:r>
              <a:rPr lang="fr-FR" baseline="0" dirty="0" smtClean="0"/>
              <a:t> report </a:t>
            </a:r>
            <a:r>
              <a:rPr lang="fr-FR" baseline="0" dirty="0" err="1" smtClean="0"/>
              <a:t>published</a:t>
            </a:r>
            <a:r>
              <a:rPr lang="fr-FR" baseline="0" dirty="0" smtClean="0"/>
              <a:t> as </a:t>
            </a:r>
            <a:r>
              <a:rPr lang="fr-FR" baseline="0" dirty="0" err="1" smtClean="0"/>
              <a:t>paper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DASIA </a:t>
            </a:r>
            <a:r>
              <a:rPr lang="fr-FR" baseline="0" dirty="0" err="1" smtClean="0"/>
              <a:t>conference</a:t>
            </a:r>
            <a:r>
              <a:rPr lang="fr-FR" baseline="0" dirty="0" smtClean="0"/>
              <a:t> in 2013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85836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The </a:t>
            </a:r>
            <a:r>
              <a:rPr lang="fr-FR" dirty="0" err="1" smtClean="0"/>
              <a:t>largest</a:t>
            </a:r>
            <a:r>
              <a:rPr lang="fr-FR" dirty="0" smtClean="0"/>
              <a:t> part of the case </a:t>
            </a:r>
            <a:r>
              <a:rPr lang="fr-FR" dirty="0" err="1" smtClean="0"/>
              <a:t>study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targeted</a:t>
            </a:r>
            <a:r>
              <a:rPr lang="fr-FR" baseline="0" dirty="0" smtClean="0"/>
              <a:t> the</a:t>
            </a:r>
            <a:r>
              <a:rPr lang="fr-FR" dirty="0" smtClean="0"/>
              <a:t> On </a:t>
            </a:r>
            <a:r>
              <a:rPr lang="fr-FR" dirty="0" err="1" smtClean="0"/>
              <a:t>Board</a:t>
            </a:r>
            <a:r>
              <a:rPr lang="fr-FR" baseline="0" dirty="0" smtClean="0"/>
              <a:t> Control </a:t>
            </a:r>
            <a:r>
              <a:rPr lang="fr-FR" baseline="0" dirty="0" err="1" smtClean="0"/>
              <a:t>Procedure</a:t>
            </a:r>
            <a:r>
              <a:rPr lang="fr-FR" baseline="0" dirty="0" smtClean="0"/>
              <a:t>, a </a:t>
            </a:r>
            <a:r>
              <a:rPr lang="fr-FR" baseline="0" dirty="0" err="1" smtClean="0"/>
              <a:t>standardized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means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spacecrafts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receive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execute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commands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Specifically</a:t>
            </a:r>
            <a:r>
              <a:rPr lang="fr-FR" baseline="0" dirty="0" smtClean="0"/>
              <a:t>, the OBCP </a:t>
            </a:r>
            <a:r>
              <a:rPr lang="fr-FR" baseline="0" dirty="0" err="1" smtClean="0"/>
              <a:t>engine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developed</a:t>
            </a:r>
            <a:r>
              <a:rPr lang="fr-FR" baseline="0" dirty="0" smtClean="0"/>
              <a:t> in SPARK.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91803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Full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contracts</a:t>
            </a:r>
            <a:r>
              <a:rPr lang="fr-FR" dirty="0" smtClean="0"/>
              <a:t> </a:t>
            </a:r>
            <a:r>
              <a:rPr lang="fr-FR" dirty="0" err="1" smtClean="0"/>
              <a:t>developed</a:t>
            </a:r>
            <a:r>
              <a:rPr lang="fr-FR" dirty="0" smtClean="0"/>
              <a:t> for 1505 </a:t>
            </a:r>
            <a:r>
              <a:rPr lang="fr-FR" dirty="0" err="1" smtClean="0"/>
              <a:t>subprograms</a:t>
            </a:r>
            <a:r>
              <a:rPr lang="fr-FR" dirty="0" smtClean="0"/>
              <a:t>.</a:t>
            </a:r>
          </a:p>
          <a:p>
            <a:r>
              <a:rPr lang="fr-FR" dirty="0" smtClean="0"/>
              <a:t>The </a:t>
            </a:r>
            <a:r>
              <a:rPr lang="fr-FR" dirty="0" err="1" smtClean="0"/>
              <a:t>contract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Reset_Event_Status</a:t>
            </a:r>
            <a:r>
              <a:rPr lang="fr-FR" baseline="0" dirty="0" smtClean="0"/>
              <a:t> shows how a </a:t>
            </a:r>
            <a:r>
              <a:rPr lang="fr-FR" baseline="0" dirty="0" err="1" smtClean="0"/>
              <a:t>complex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expressed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quantified</a:t>
            </a:r>
            <a:r>
              <a:rPr lang="fr-FR" baseline="0" dirty="0" smtClean="0"/>
              <a:t> expressions and </a:t>
            </a:r>
            <a:r>
              <a:rPr lang="fr-FR" baseline="0" dirty="0" err="1" smtClean="0"/>
              <a:t>conditional</a:t>
            </a:r>
            <a:r>
              <a:rPr lang="fr-FR" baseline="0" dirty="0" smtClean="0"/>
              <a:t> expressions.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17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Results</a:t>
            </a:r>
            <a:r>
              <a:rPr lang="fr-FR" dirty="0" smtClean="0"/>
              <a:t> for the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largest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 of the 2 parts of the case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.</a:t>
            </a:r>
          </a:p>
          <a:p>
            <a:r>
              <a:rPr lang="fr-FR" dirty="0" err="1" smtClean="0"/>
              <a:t>Average</a:t>
            </a:r>
            <a:r>
              <a:rPr lang="fr-FR" baseline="0" dirty="0" smtClean="0"/>
              <a:t> % of </a:t>
            </a:r>
            <a:r>
              <a:rPr lang="fr-FR" baseline="0" dirty="0" err="1" smtClean="0"/>
              <a:t>checks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95%, </a:t>
            </a:r>
            <a:r>
              <a:rPr lang="fr-FR" baseline="0" dirty="0" err="1" smtClean="0"/>
              <a:t>even</a:t>
            </a:r>
            <a:r>
              <a:rPr lang="fr-FR" baseline="0" dirty="0" smtClean="0"/>
              <a:t>  98% for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properties</a:t>
            </a:r>
            <a:r>
              <a:rPr lang="fr-FR" baseline="0" dirty="0" smtClean="0"/>
              <a:t>, and 100% for </a:t>
            </a:r>
            <a:r>
              <a:rPr lang="fr-FR" baseline="0" dirty="0" err="1" smtClean="0"/>
              <a:t>many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units</a:t>
            </a:r>
            <a:r>
              <a:rPr lang="fr-FR" baseline="0" dirty="0" smtClean="0"/>
              <a:t>.</a:t>
            </a:r>
          </a:p>
          <a:p>
            <a:r>
              <a:rPr lang="fr-FR" baseline="0" dirty="0" smtClean="0"/>
              <a:t> 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6913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Helping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users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displaying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counter-example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fails</a:t>
            </a:r>
            <a:r>
              <a:rPr lang="fr-FR" baseline="0" dirty="0" smtClean="0"/>
              <a:t>, and </a:t>
            </a:r>
            <a:r>
              <a:rPr lang="fr-FR" baseline="0" dirty="0" err="1" smtClean="0"/>
              <a:t>guiding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process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writing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supporting</a:t>
            </a:r>
            <a:r>
              <a:rPr lang="fr-FR" baseline="0" dirty="0" smtClean="0"/>
              <a:t> assertions for </a:t>
            </a:r>
            <a:r>
              <a:rPr lang="fr-FR" baseline="0" dirty="0" err="1" smtClean="0"/>
              <a:t>proofs</a:t>
            </a:r>
            <a:r>
              <a:rPr lang="fr-FR" baseline="0" dirty="0" smtClean="0"/>
              <a:t> (in </a:t>
            </a:r>
            <a:r>
              <a:rPr lang="fr-FR" baseline="0" dirty="0" err="1" smtClean="0"/>
              <a:t>particular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loop</a:t>
            </a:r>
            <a:r>
              <a:rPr lang="fr-FR" baseline="0" dirty="0" smtClean="0"/>
              <a:t> invariants).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503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Small case </a:t>
            </a:r>
            <a:r>
              <a:rPr lang="fr-FR" dirty="0" err="1" smtClean="0"/>
              <a:t>study</a:t>
            </a:r>
            <a:r>
              <a:rPr lang="fr-FR" dirty="0" smtClean="0"/>
              <a:t> </a:t>
            </a:r>
            <a:r>
              <a:rPr lang="fr-FR" dirty="0" err="1" smtClean="0"/>
              <a:t>based</a:t>
            </a:r>
            <a:r>
              <a:rPr lang="fr-FR" dirty="0" smtClean="0"/>
              <a:t> on a large case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called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Tokeneer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commissioned</a:t>
            </a:r>
            <a:r>
              <a:rPr lang="fr-FR" baseline="0" dirty="0" smtClean="0"/>
              <a:t> by the NSA to </a:t>
            </a:r>
            <a:r>
              <a:rPr lang="fr-FR" baseline="0" dirty="0" err="1" smtClean="0"/>
              <a:t>assess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usability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version of SPARK</a:t>
            </a:r>
          </a:p>
          <a:p>
            <a:r>
              <a:rPr lang="fr-FR" baseline="0" dirty="0" smtClean="0"/>
              <a:t>Security </a:t>
            </a:r>
            <a:r>
              <a:rPr lang="fr-FR" baseline="0" dirty="0" err="1" smtClean="0"/>
              <a:t>domain</a:t>
            </a:r>
            <a:r>
              <a:rPr lang="fr-FR" baseline="0" dirty="0" smtClean="0"/>
              <a:t>, user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member</a:t>
            </a:r>
            <a:r>
              <a:rPr lang="fr-FR" baseline="0" dirty="0" smtClean="0"/>
              <a:t> of SPARK </a:t>
            </a:r>
            <a:r>
              <a:rPr lang="fr-FR" baseline="0" dirty="0" err="1" smtClean="0"/>
              <a:t>development</a:t>
            </a:r>
            <a:r>
              <a:rPr lang="fr-FR" baseline="0" dirty="0" smtClean="0"/>
              <a:t> team,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knowledgeable</a:t>
            </a:r>
            <a:r>
              <a:rPr lang="fr-FR" baseline="0" dirty="0" smtClean="0"/>
              <a:t> about SPARK </a:t>
            </a:r>
          </a:p>
          <a:p>
            <a:r>
              <a:rPr lang="fr-FR" baseline="0" dirty="0" smtClean="0"/>
              <a:t>Original case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available</a:t>
            </a:r>
            <a:r>
              <a:rPr lang="fr-FR" baseline="0" dirty="0" smtClean="0"/>
              <a:t> on the Web (code, reports, </a:t>
            </a:r>
            <a:r>
              <a:rPr lang="fr-FR" baseline="0" dirty="0" err="1" smtClean="0"/>
              <a:t>papers</a:t>
            </a:r>
            <a:r>
              <a:rPr lang="fr-FR" baseline="0" dirty="0" smtClean="0"/>
              <a:t>)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780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Overall</a:t>
            </a:r>
            <a:r>
              <a:rPr lang="fr-FR" dirty="0" smtClean="0"/>
              <a:t> </a:t>
            </a:r>
            <a:r>
              <a:rPr lang="fr-FR" dirty="0" err="1" smtClean="0"/>
              <a:t>development</a:t>
            </a:r>
            <a:r>
              <a:rPr lang="fr-FR" dirty="0" smtClean="0"/>
              <a:t> and </a:t>
            </a:r>
            <a:r>
              <a:rPr lang="fr-FR" dirty="0" err="1" smtClean="0"/>
              <a:t>verification</a:t>
            </a:r>
            <a:r>
              <a:rPr lang="fr-FR" baseline="0" dirty="0" smtClean="0"/>
              <a:t> plan of the original </a:t>
            </a:r>
            <a:r>
              <a:rPr lang="fr-FR" baseline="0" dirty="0" err="1" smtClean="0"/>
              <a:t>Tokeneer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study</a:t>
            </a:r>
            <a:endParaRPr lang="fr-FR" baseline="0" dirty="0" smtClean="0"/>
          </a:p>
          <a:p>
            <a:r>
              <a:rPr lang="fr-FR" baseline="0" dirty="0" err="1" smtClean="0"/>
              <a:t>Aim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this</a:t>
            </a:r>
            <a:r>
              <a:rPr lang="fr-FR" baseline="0" dirty="0" smtClean="0"/>
              <a:t> case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to translate </a:t>
            </a:r>
            <a:r>
              <a:rPr lang="fr-FR" baseline="0" dirty="0" err="1" smtClean="0"/>
              <a:t>existing</a:t>
            </a:r>
            <a:r>
              <a:rPr lang="fr-FR" baseline="0" dirty="0" smtClean="0"/>
              <a:t> SPARK 2005 code and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to SPARK 2014, and </a:t>
            </a:r>
            <a:r>
              <a:rPr lang="fr-FR" baseline="0" dirty="0" err="1" smtClean="0"/>
              <a:t>apply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toolset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88847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Full </a:t>
            </a:r>
            <a:r>
              <a:rPr lang="fr-FR" dirty="0" err="1" smtClean="0"/>
              <a:t>dependency</a:t>
            </a:r>
            <a:r>
              <a:rPr lang="fr-FR" dirty="0" smtClean="0"/>
              <a:t>, </a:t>
            </a:r>
            <a:r>
              <a:rPr lang="fr-FR" dirty="0" err="1" smtClean="0"/>
              <a:t>refinement</a:t>
            </a:r>
            <a:r>
              <a:rPr lang="fr-FR" baseline="0" dirty="0" smtClean="0"/>
              <a:t> and </a:t>
            </a:r>
            <a:r>
              <a:rPr lang="fr-FR" dirty="0" err="1" smtClean="0"/>
              <a:t>functional</a:t>
            </a:r>
            <a:r>
              <a:rPr lang="fr-FR" dirty="0" smtClean="0"/>
              <a:t> </a:t>
            </a:r>
            <a:r>
              <a:rPr lang="fr-FR" dirty="0" err="1" smtClean="0"/>
              <a:t>contracts</a:t>
            </a:r>
            <a:r>
              <a:rPr lang="fr-FR" dirty="0" smtClean="0"/>
              <a:t> </a:t>
            </a:r>
            <a:r>
              <a:rPr lang="fr-FR" dirty="0" err="1" smtClean="0"/>
              <a:t>added</a:t>
            </a:r>
            <a:r>
              <a:rPr lang="fr-FR" dirty="0" smtClean="0"/>
              <a:t> to a unit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02863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Translation </a:t>
            </a:r>
            <a:r>
              <a:rPr lang="fr-FR" dirty="0" err="1" smtClean="0"/>
              <a:t>was</a:t>
            </a:r>
            <a:r>
              <a:rPr lang="fr-FR" dirty="0" smtClean="0"/>
              <a:t> a </a:t>
            </a:r>
            <a:r>
              <a:rPr lang="fr-FR" dirty="0" err="1" smtClean="0"/>
              <a:t>complete</a:t>
            </a:r>
            <a:r>
              <a:rPr lang="fr-FR" dirty="0" smtClean="0"/>
              <a:t> </a:t>
            </a:r>
            <a:r>
              <a:rPr lang="fr-FR" dirty="0" err="1" smtClean="0"/>
              <a:t>success</a:t>
            </a:r>
            <a:r>
              <a:rPr lang="fr-FR" dirty="0" smtClean="0"/>
              <a:t>. New </a:t>
            </a:r>
            <a:r>
              <a:rPr lang="fr-FR" dirty="0" err="1" smtClean="0"/>
              <a:t>toolset</a:t>
            </a:r>
            <a:r>
              <a:rPr lang="fr-FR" dirty="0" smtClean="0"/>
              <a:t> </a:t>
            </a:r>
            <a:r>
              <a:rPr lang="fr-FR" dirty="0" err="1" smtClean="0"/>
              <a:t>largely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outperformed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one.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2837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From</a:t>
            </a:r>
            <a:r>
              <a:rPr lang="fr-FR" dirty="0" smtClean="0"/>
              <a:t> 3 </a:t>
            </a:r>
            <a:r>
              <a:rPr lang="fr-FR" dirty="0" err="1" smtClean="0"/>
              <a:t>different</a:t>
            </a:r>
            <a:r>
              <a:rPr lang="fr-FR" dirty="0" smtClean="0"/>
              <a:t> </a:t>
            </a:r>
            <a:r>
              <a:rPr lang="fr-FR" dirty="0" err="1" smtClean="0"/>
              <a:t>experiences</a:t>
            </a:r>
            <a:r>
              <a:rPr lang="fr-FR" dirty="0" smtClean="0"/>
              <a:t>, </a:t>
            </a:r>
            <a:r>
              <a:rPr lang="fr-FR" dirty="0" err="1" smtClean="0"/>
              <a:t>similar</a:t>
            </a:r>
            <a:r>
              <a:rPr lang="fr-FR" dirty="0" smtClean="0"/>
              <a:t> </a:t>
            </a:r>
            <a:r>
              <a:rPr lang="fr-FR" baseline="0" dirty="0" smtClean="0"/>
              <a:t>conclusions </a:t>
            </a:r>
            <a:r>
              <a:rPr lang="fr-FR" baseline="0" dirty="0" err="1" smtClean="0"/>
              <a:t>drawn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3090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SPARK 2014 </a:t>
            </a:r>
            <a:r>
              <a:rPr lang="fr-FR" dirty="0" err="1" smtClean="0"/>
              <a:t>addresses</a:t>
            </a:r>
            <a:r>
              <a:rPr lang="fr-FR" dirty="0" smtClean="0"/>
              <a:t> multiple </a:t>
            </a:r>
            <a:r>
              <a:rPr lang="fr-FR" dirty="0" err="1" smtClean="0"/>
              <a:t>verification</a:t>
            </a:r>
            <a:r>
              <a:rPr lang="fr-FR" dirty="0" smtClean="0"/>
              <a:t> objectives on</a:t>
            </a:r>
            <a:r>
              <a:rPr lang="fr-FR" baseline="0" dirty="0" smtClean="0"/>
              <a:t> the V cycle:</a:t>
            </a:r>
          </a:p>
          <a:p>
            <a:pPr marL="171450" indent="-171450">
              <a:buFontTx/>
              <a:buChar char="-"/>
            </a:pPr>
            <a:r>
              <a:rPr lang="fr-FR" baseline="0" dirty="0" err="1" smtClean="0"/>
              <a:t>Robustness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unit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. Proof </a:t>
            </a:r>
            <a:r>
              <a:rPr lang="fr-FR" baseline="0" dirty="0" err="1" smtClean="0"/>
              <a:t>guarantees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no 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 time </a:t>
            </a:r>
            <a:r>
              <a:rPr lang="fr-FR" baseline="0" dirty="0" err="1" smtClean="0"/>
              <a:t>error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occur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baseline="0" dirty="0" smtClean="0"/>
              <a:t>Unit </a:t>
            </a:r>
            <a:r>
              <a:rPr lang="fr-FR" baseline="0" dirty="0" err="1" smtClean="0"/>
              <a:t>verificaton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also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unit </a:t>
            </a:r>
            <a:r>
              <a:rPr lang="fr-FR" baseline="0" dirty="0" err="1" smtClean="0"/>
              <a:t>testing</a:t>
            </a:r>
            <a:r>
              <a:rPr lang="fr-FR" baseline="0" dirty="0" smtClean="0"/>
              <a:t>. Proof </a:t>
            </a:r>
            <a:r>
              <a:rPr lang="fr-FR" baseline="0" dirty="0" err="1" smtClean="0"/>
              <a:t>guarantees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specified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subprograms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fulfilled</a:t>
            </a:r>
            <a:r>
              <a:rPr lang="fr-FR" baseline="0" dirty="0" smtClean="0"/>
              <a:t> by the </a:t>
            </a:r>
            <a:r>
              <a:rPr lang="fr-FR" baseline="0" dirty="0" err="1" smtClean="0"/>
              <a:t>implementation</a:t>
            </a:r>
            <a:r>
              <a:rPr lang="fr-FR" baseline="0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fr-FR" dirty="0" smtClean="0"/>
              <a:t>Software architecture </a:t>
            </a:r>
            <a:r>
              <a:rPr lang="fr-FR" dirty="0" err="1" smtClean="0"/>
              <a:t>verification</a:t>
            </a:r>
            <a:r>
              <a:rPr lang="fr-FR" dirty="0" smtClean="0"/>
              <a:t>, </a:t>
            </a:r>
            <a:r>
              <a:rPr lang="fr-FR" dirty="0" err="1" smtClean="0"/>
              <a:t>usually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performed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manual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reviews</a:t>
            </a:r>
            <a:r>
              <a:rPr lang="fr-FR" baseline="0" dirty="0" smtClean="0"/>
              <a:t>. </a:t>
            </a:r>
            <a:r>
              <a:rPr lang="fr-FR" baseline="0" dirty="0" err="1" smtClean="0"/>
              <a:t>Static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analysis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guarantees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that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dependence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subprograms</a:t>
            </a:r>
            <a:r>
              <a:rPr lang="fr-FR" baseline="0" dirty="0" smtClean="0"/>
              <a:t> and packages are </a:t>
            </a:r>
            <a:r>
              <a:rPr lang="fr-FR" baseline="0" dirty="0" err="1" smtClean="0"/>
              <a:t>fulfilled</a:t>
            </a:r>
            <a:r>
              <a:rPr lang="fr-FR" baseline="0" dirty="0" smtClean="0"/>
              <a:t> by the </a:t>
            </a:r>
            <a:r>
              <a:rPr lang="fr-FR" baseline="0" dirty="0" err="1" smtClean="0"/>
              <a:t>implementation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432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3rd</a:t>
            </a:r>
            <a:r>
              <a:rPr lang="fr-FR" baseline="0" dirty="0" smtClean="0"/>
              <a:t> place: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better</a:t>
            </a:r>
            <a:r>
              <a:rPr lang="fr-FR" baseline="0" dirty="0" smtClean="0"/>
              <a:t> automation of </a:t>
            </a:r>
            <a:r>
              <a:rPr lang="fr-FR" baseline="0" dirty="0" err="1" smtClean="0"/>
              <a:t>proofs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obtained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with</a:t>
            </a:r>
            <a:r>
              <a:rPr lang="fr-FR" baseline="0" dirty="0" smtClean="0"/>
              <a:t> new </a:t>
            </a:r>
            <a:r>
              <a:rPr lang="fr-FR" baseline="0" dirty="0" err="1" smtClean="0"/>
              <a:t>toolset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makes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practical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target</a:t>
            </a:r>
            <a:r>
              <a:rPr lang="fr-FR" baseline="0" dirty="0" smtClean="0"/>
              <a:t> proof of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properties</a:t>
            </a:r>
            <a:r>
              <a:rPr lang="fr-FR" baseline="0" dirty="0" smtClean="0"/>
              <a:t> in addition to absence of </a:t>
            </a:r>
            <a:r>
              <a:rPr lang="fr-FR" baseline="0" dirty="0" err="1" smtClean="0"/>
              <a:t>run</a:t>
            </a:r>
            <a:r>
              <a:rPr lang="fr-FR" baseline="0" dirty="0" smtClean="0"/>
              <a:t>-time </a:t>
            </a:r>
            <a:r>
              <a:rPr lang="fr-FR" baseline="0" dirty="0" err="1" smtClean="0"/>
              <a:t>errors</a:t>
            </a:r>
            <a:endParaRPr lang="fr-FR" baseline="0" dirty="0" smtClean="0"/>
          </a:p>
          <a:p>
            <a:r>
              <a:rPr lang="fr-FR" baseline="0" dirty="0" smtClean="0"/>
              <a:t>2nd place: </a:t>
            </a:r>
            <a:r>
              <a:rPr lang="fr-FR" baseline="0" dirty="0" err="1" smtClean="0"/>
              <a:t>possibility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execute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essential to </a:t>
            </a:r>
            <a:r>
              <a:rPr lang="fr-FR" baseline="0" dirty="0" err="1" smtClean="0"/>
              <a:t>develop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, catch </a:t>
            </a:r>
            <a:r>
              <a:rPr lang="fr-FR" baseline="0" dirty="0" err="1" smtClean="0"/>
              <a:t>errors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early</a:t>
            </a:r>
            <a:r>
              <a:rPr lang="fr-FR" baseline="0" dirty="0" smtClean="0"/>
              <a:t>, and in the future combine test &amp; proof</a:t>
            </a:r>
          </a:p>
          <a:p>
            <a:r>
              <a:rPr lang="fr-FR" baseline="0" dirty="0" smtClean="0"/>
              <a:t>1st place: new version of SPARK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a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larger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subset</a:t>
            </a:r>
            <a:r>
              <a:rPr lang="fr-FR" baseline="0" dirty="0" smtClean="0"/>
              <a:t> of Ada, </a:t>
            </a:r>
            <a:r>
              <a:rPr lang="fr-FR" baseline="0" dirty="0" err="1" smtClean="0"/>
              <a:t>which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allows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using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many</a:t>
            </a:r>
            <a:r>
              <a:rPr lang="fr-FR" baseline="0" dirty="0" smtClean="0"/>
              <a:t> more applications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35395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Common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finding</a:t>
            </a:r>
            <a:r>
              <a:rPr lang="fr-FR" baseline="0" dirty="0" smtClean="0"/>
              <a:t>: expert </a:t>
            </a:r>
            <a:r>
              <a:rPr lang="fr-FR" baseline="0" dirty="0" err="1" smtClean="0"/>
              <a:t>advice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needed</a:t>
            </a:r>
            <a:r>
              <a:rPr lang="fr-FR" baseline="0" dirty="0" smtClean="0"/>
              <a:t> for more </a:t>
            </a:r>
            <a:r>
              <a:rPr lang="fr-FR" baseline="0" dirty="0" err="1" smtClean="0"/>
              <a:t>complex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proofs</a:t>
            </a:r>
            <a:endParaRPr lang="fr-FR" baseline="0" dirty="0" smtClean="0"/>
          </a:p>
          <a:p>
            <a:r>
              <a:rPr lang="fr-FR" baseline="0" dirty="0" err="1" smtClean="0"/>
              <a:t>Related</a:t>
            </a:r>
            <a:r>
              <a:rPr lang="fr-FR" baseline="0" dirty="0" smtClean="0"/>
              <a:t> issue: </a:t>
            </a:r>
            <a:r>
              <a:rPr lang="fr-FR" baseline="0" dirty="0" err="1" smtClean="0"/>
              <a:t>need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</a:t>
            </a:r>
            <a:r>
              <a:rPr lang="fr-FR" baseline="0" dirty="0" smtClean="0"/>
              <a:t> support for </a:t>
            </a:r>
            <a:r>
              <a:rPr lang="fr-FR" baseline="0" dirty="0" err="1" smtClean="0"/>
              <a:t>statically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debugging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incomplete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endParaRPr lang="fr-FR" baseline="0" dirty="0" smtClean="0"/>
          </a:p>
          <a:p>
            <a:r>
              <a:rPr lang="fr-FR" baseline="0" dirty="0" err="1" smtClean="0"/>
              <a:t>Unsurprisingly</a:t>
            </a:r>
            <a:r>
              <a:rPr lang="fr-FR" baseline="0" dirty="0" smtClean="0"/>
              <a:t>: </a:t>
            </a:r>
            <a:r>
              <a:rPr lang="fr-FR" baseline="0" dirty="0" err="1" smtClean="0"/>
              <a:t>although</a:t>
            </a:r>
            <a:r>
              <a:rPr lang="fr-FR" baseline="0" dirty="0" smtClean="0"/>
              <a:t> code and </a:t>
            </a:r>
            <a:r>
              <a:rPr lang="fr-FR" baseline="0" dirty="0" err="1" smtClean="0"/>
              <a:t>specifications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tested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proved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requires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some</a:t>
            </a:r>
            <a:r>
              <a:rPr lang="fr-FR" baseline="0" dirty="0" smtClean="0"/>
              <a:t> adaptations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411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SPARK </a:t>
            </a:r>
            <a:r>
              <a:rPr lang="fr-FR" dirty="0" err="1" smtClean="0"/>
              <a:t>tools</a:t>
            </a:r>
            <a:r>
              <a:rPr lang="fr-FR" dirty="0" smtClean="0"/>
              <a:t> </a:t>
            </a:r>
            <a:r>
              <a:rPr lang="fr-FR" dirty="0" err="1" smtClean="0"/>
              <a:t>operate</a:t>
            </a:r>
            <a:r>
              <a:rPr lang="fr-FR" dirty="0" smtClean="0"/>
              <a:t> </a:t>
            </a:r>
            <a:r>
              <a:rPr lang="fr-FR" dirty="0" err="1" smtClean="0"/>
              <a:t>at</a:t>
            </a:r>
            <a:r>
              <a:rPr lang="fr-FR" dirty="0" smtClean="0"/>
              <a:t> source </a:t>
            </a:r>
            <a:r>
              <a:rPr lang="fr-FR" dirty="0" err="1" smtClean="0"/>
              <a:t>level</a:t>
            </a:r>
            <a:r>
              <a:rPr lang="fr-FR" dirty="0" smtClean="0"/>
              <a:t>, </a:t>
            </a:r>
            <a:r>
              <a:rPr lang="fr-FR" dirty="0" err="1" smtClean="0"/>
              <a:t>so</a:t>
            </a:r>
            <a:r>
              <a:rPr lang="fr-FR" dirty="0" smtClean="0"/>
              <a:t> the </a:t>
            </a:r>
            <a:r>
              <a:rPr lang="fr-FR" dirty="0" err="1" smtClean="0"/>
              <a:t>Compliance&amp;Robustness</a:t>
            </a:r>
            <a:r>
              <a:rPr lang="fr-FR" dirty="0" smtClean="0"/>
              <a:t> 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performed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SPARK must </a:t>
            </a:r>
            <a:r>
              <a:rPr lang="fr-FR" dirty="0" err="1" smtClean="0"/>
              <a:t>be</a:t>
            </a:r>
            <a:r>
              <a:rPr lang="fr-FR" dirty="0" smtClean="0"/>
              <a:t> </a:t>
            </a:r>
            <a:r>
              <a:rPr lang="fr-FR" dirty="0" err="1" smtClean="0"/>
              <a:t>completed</a:t>
            </a:r>
            <a:r>
              <a:rPr lang="fr-FR" dirty="0" smtClean="0"/>
              <a:t> by an </a:t>
            </a:r>
            <a:r>
              <a:rPr lang="fr-FR" dirty="0" err="1" smtClean="0"/>
              <a:t>activity</a:t>
            </a:r>
            <a:r>
              <a:rPr lang="fr-FR" dirty="0" smtClean="0"/>
              <a:t> </a:t>
            </a:r>
            <a:r>
              <a:rPr lang="fr-FR" dirty="0" err="1" smtClean="0"/>
              <a:t>showing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Property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Preservation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between</a:t>
            </a:r>
            <a:r>
              <a:rPr lang="fr-FR" baseline="0" dirty="0" smtClean="0"/>
              <a:t> the Source Code and the </a:t>
            </a:r>
            <a:r>
              <a:rPr lang="fr-FR" baseline="0" dirty="0" err="1" smtClean="0"/>
              <a:t>Executable</a:t>
            </a:r>
            <a:r>
              <a:rPr lang="fr-FR" baseline="0" dirty="0" smtClean="0"/>
              <a:t> Object Code. This </a:t>
            </a:r>
            <a:r>
              <a:rPr lang="fr-FR" baseline="0" dirty="0" err="1" smtClean="0"/>
              <a:t>activity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typically</a:t>
            </a:r>
            <a:r>
              <a:rPr lang="fr-FR" baseline="0" dirty="0" smtClean="0"/>
              <a:t> relies on the qualification </a:t>
            </a:r>
            <a:r>
              <a:rPr lang="fr-FR" baseline="0" dirty="0" err="1" smtClean="0"/>
              <a:t>material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developer</a:t>
            </a:r>
            <a:r>
              <a:rPr lang="fr-FR" baseline="0" dirty="0" smtClean="0"/>
              <a:t> for the compiler.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7946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SPARK </a:t>
            </a:r>
            <a:r>
              <a:rPr lang="fr-FR" dirty="0" err="1" smtClean="0"/>
              <a:t>allows</a:t>
            </a:r>
            <a:r>
              <a:rPr lang="fr-FR" dirty="0" smtClean="0"/>
              <a:t> fine-grain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combination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dynamic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6643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3 case </a:t>
            </a:r>
            <a:r>
              <a:rPr lang="fr-FR" dirty="0" err="1" smtClean="0"/>
              <a:t>studies</a:t>
            </a:r>
            <a:r>
              <a:rPr lang="fr-FR" dirty="0" smtClean="0"/>
              <a:t>: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domains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sizes, </a:t>
            </a:r>
            <a:r>
              <a:rPr lang="fr-FR" baseline="0" dirty="0" err="1" smtClean="0"/>
              <a:t>different</a:t>
            </a:r>
            <a:r>
              <a:rPr lang="fr-FR" baseline="0" dirty="0" smtClean="0"/>
              <a:t> expertise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6833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smtClean="0"/>
              <a:t>Small case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study</a:t>
            </a:r>
            <a:r>
              <a:rPr lang="fr-FR" baseline="0" dirty="0" smtClean="0"/>
              <a:t>, rail </a:t>
            </a:r>
            <a:r>
              <a:rPr lang="fr-FR" baseline="0" dirty="0" err="1" smtClean="0"/>
              <a:t>domain</a:t>
            </a:r>
            <a:r>
              <a:rPr lang="fr-FR" baseline="0" dirty="0" smtClean="0"/>
              <a:t>, user </a:t>
            </a:r>
            <a:r>
              <a:rPr lang="fr-FR" baseline="0" dirty="0" err="1" smtClean="0"/>
              <a:t>very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knowledgable</a:t>
            </a:r>
            <a:r>
              <a:rPr lang="fr-FR" baseline="0" dirty="0" smtClean="0"/>
              <a:t> about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methods</a:t>
            </a:r>
            <a:r>
              <a:rPr lang="fr-FR" baseline="0" dirty="0" smtClean="0"/>
              <a:t> (B </a:t>
            </a:r>
            <a:r>
              <a:rPr lang="fr-FR" baseline="0" dirty="0" err="1" smtClean="0"/>
              <a:t>method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formal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verificaiton</a:t>
            </a:r>
            <a:r>
              <a:rPr lang="fr-FR" baseline="0" dirty="0" smtClean="0"/>
              <a:t> of C code) but new to Ada/SPARK</a:t>
            </a:r>
          </a:p>
          <a:p>
            <a:r>
              <a:rPr lang="fr-FR" baseline="0" dirty="0" err="1" smtClean="0"/>
              <a:t>Fully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available</a:t>
            </a:r>
            <a:r>
              <a:rPr lang="fr-FR" baseline="0" dirty="0" smtClean="0"/>
              <a:t> on the Web (</a:t>
            </a:r>
            <a:r>
              <a:rPr lang="fr-FR" baseline="0" dirty="0" err="1" smtClean="0"/>
              <a:t>both</a:t>
            </a:r>
            <a:r>
              <a:rPr lang="fr-FR" baseline="0" dirty="0" smtClean="0"/>
              <a:t> code and report), </a:t>
            </a:r>
            <a:r>
              <a:rPr lang="fr-FR" baseline="0" dirty="0" err="1" smtClean="0"/>
              <a:t>see</a:t>
            </a:r>
            <a:r>
              <a:rPr lang="fr-FR" baseline="0" dirty="0" smtClean="0"/>
              <a:t> URL in </a:t>
            </a:r>
            <a:r>
              <a:rPr lang="fr-FR" baseline="0" dirty="0" err="1" smtClean="0"/>
              <a:t>paper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848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openETCS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a </a:t>
            </a:r>
            <a:r>
              <a:rPr lang="fr-FR" dirty="0" err="1" smtClean="0"/>
              <a:t>European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project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aming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developing</a:t>
            </a:r>
            <a:r>
              <a:rPr lang="fr-FR" baseline="0" dirty="0" smtClean="0"/>
              <a:t> an </a:t>
            </a:r>
            <a:r>
              <a:rPr lang="fr-FR" baseline="0" dirty="0" err="1" smtClean="0"/>
              <a:t>integrated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toolchain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specification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development</a:t>
            </a:r>
            <a:r>
              <a:rPr lang="fr-FR" baseline="0" dirty="0" smtClean="0"/>
              <a:t> + </a:t>
            </a:r>
            <a:r>
              <a:rPr lang="fr-FR" baseline="0" dirty="0" err="1" smtClean="0"/>
              <a:t>verification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European</a:t>
            </a:r>
            <a:r>
              <a:rPr lang="fr-FR" baseline="0" dirty="0" smtClean="0"/>
              <a:t> Train Control System software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4850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Formalization</a:t>
            </a:r>
            <a:r>
              <a:rPr lang="fr-FR" baseline="0" dirty="0" smtClean="0"/>
              <a:t> of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r>
              <a:rPr lang="fr-FR" baseline="0" dirty="0" smtClean="0"/>
              <a:t>, </a:t>
            </a:r>
            <a:r>
              <a:rPr lang="fr-FR" baseline="0" dirty="0" err="1" smtClean="0"/>
              <a:t>used</a:t>
            </a:r>
            <a:r>
              <a:rPr lang="fr-FR" baseline="0" dirty="0" smtClean="0"/>
              <a:t> to </a:t>
            </a:r>
            <a:r>
              <a:rPr lang="fr-FR" baseline="0" dirty="0" err="1" smtClean="0"/>
              <a:t>describe</a:t>
            </a:r>
            <a:r>
              <a:rPr lang="fr-FR" baseline="0" dirty="0" smtClean="0"/>
              <a:t> maximum speed </a:t>
            </a:r>
            <a:r>
              <a:rPr lang="fr-FR" baseline="0" dirty="0" err="1" smtClean="0"/>
              <a:t>allowed</a:t>
            </a:r>
            <a:r>
              <a:rPr lang="fr-FR" baseline="0" dirty="0" smtClean="0"/>
              <a:t> on rail segments</a:t>
            </a:r>
          </a:p>
          <a:p>
            <a:r>
              <a:rPr lang="fr-FR" baseline="0" dirty="0" err="1" smtClean="0"/>
              <a:t>Various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query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build</a:t>
            </a:r>
            <a:r>
              <a:rPr lang="fr-FR" baseline="0" dirty="0" smtClean="0"/>
              <a:t> </a:t>
            </a:r>
            <a:r>
              <a:rPr lang="fr-FR" baseline="0" dirty="0" err="1" smtClean="0"/>
              <a:t>subprograms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operate</a:t>
            </a:r>
            <a:r>
              <a:rPr lang="fr-FR" baseline="0" dirty="0" smtClean="0"/>
              <a:t> on </a:t>
            </a:r>
            <a:r>
              <a:rPr lang="fr-FR" baseline="0" dirty="0" err="1" smtClean="0"/>
              <a:t>step</a:t>
            </a:r>
            <a:r>
              <a:rPr lang="fr-FR" baseline="0" dirty="0" smtClean="0"/>
              <a:t> </a:t>
            </a:r>
            <a:r>
              <a:rPr lang="fr-FR" baseline="0" dirty="0" err="1" smtClean="0"/>
              <a:t>functions</a:t>
            </a:r>
            <a:endParaRPr lang="fr-FR" baseline="0" dirty="0" smtClean="0"/>
          </a:p>
          <a:p>
            <a:r>
              <a:rPr lang="fr-FR" baseline="0" dirty="0" smtClean="0"/>
              <a:t>Full </a:t>
            </a:r>
            <a:r>
              <a:rPr lang="fr-FR" baseline="0" dirty="0" err="1" smtClean="0"/>
              <a:t>functional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developed</a:t>
            </a:r>
            <a:r>
              <a:rPr lang="fr-FR" baseline="0" dirty="0" smtClean="0"/>
              <a:t> for all of </a:t>
            </a:r>
            <a:r>
              <a:rPr lang="fr-FR" baseline="0" dirty="0" err="1" smtClean="0"/>
              <a:t>these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2093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Paper</a:t>
            </a:r>
            <a:r>
              <a:rPr lang="fr-FR" dirty="0" smtClean="0"/>
              <a:t> </a:t>
            </a:r>
            <a:r>
              <a:rPr lang="fr-FR" dirty="0" err="1" smtClean="0"/>
              <a:t>describes</a:t>
            </a:r>
            <a:r>
              <a:rPr lang="fr-FR" dirty="0" smtClean="0"/>
              <a:t> one case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it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was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necessary</a:t>
            </a:r>
            <a:r>
              <a:rPr lang="fr-FR" baseline="0" dirty="0" smtClean="0"/>
              <a:t> to rewrite one line of code to </a:t>
            </a:r>
            <a:r>
              <a:rPr lang="fr-FR" baseline="0" dirty="0" err="1" smtClean="0"/>
              <a:t>allow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proof.</a:t>
            </a:r>
          </a:p>
          <a:p>
            <a:r>
              <a:rPr lang="fr-FR" baseline="0" dirty="0" err="1" smtClean="0"/>
              <a:t>Paper</a:t>
            </a:r>
            <a:r>
              <a:rPr lang="fr-FR" baseline="0" dirty="0" smtClean="0"/>
              <a:t> </a:t>
            </a:r>
            <a:r>
              <a:rPr lang="fr-FR" baseline="0" dirty="0" err="1" smtClean="0"/>
              <a:t>describes</a:t>
            </a:r>
            <a:r>
              <a:rPr lang="fr-FR" baseline="0" dirty="0" smtClean="0"/>
              <a:t> one case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the </a:t>
            </a:r>
            <a:r>
              <a:rPr lang="fr-FR" baseline="0" dirty="0" err="1" smtClean="0"/>
              <a:t>most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natural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contract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would</a:t>
            </a:r>
            <a:r>
              <a:rPr lang="fr-FR" baseline="0" dirty="0" smtClean="0"/>
              <a:t> not have been </a:t>
            </a:r>
            <a:r>
              <a:rPr lang="fr-FR" baseline="0" dirty="0" err="1" smtClean="0"/>
              <a:t>provable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automatically</a:t>
            </a:r>
            <a:r>
              <a:rPr lang="fr-FR" baseline="0" dirty="0" smtClean="0"/>
              <a:t>, and one </a:t>
            </a:r>
            <a:r>
              <a:rPr lang="fr-FR" baseline="0" dirty="0" err="1" smtClean="0"/>
              <a:t>where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could</a:t>
            </a:r>
            <a:r>
              <a:rPr lang="fr-FR" baseline="0" dirty="0" smtClean="0"/>
              <a:t> not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completely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automated</a:t>
            </a:r>
            <a:r>
              <a:rPr lang="fr-FR" baseline="0" dirty="0" smtClean="0"/>
              <a:t>.</a:t>
            </a:r>
          </a:p>
          <a:p>
            <a:endParaRPr lang="fr-FR" baseline="0" dirty="0" smtClean="0"/>
          </a:p>
          <a:p>
            <a:r>
              <a:rPr lang="fr-FR" dirty="0" err="1" smtClean="0"/>
              <a:t>Better</a:t>
            </a:r>
            <a:r>
              <a:rPr lang="fr-FR" dirty="0" smtClean="0"/>
              <a:t> diagnostic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will</a:t>
            </a:r>
            <a:r>
              <a:rPr lang="fr-FR" baseline="0" dirty="0" smtClean="0"/>
              <a:t> </a:t>
            </a:r>
            <a:r>
              <a:rPr lang="fr-FR" baseline="0" dirty="0" err="1" smtClean="0"/>
              <a:t>be</a:t>
            </a:r>
            <a:r>
              <a:rPr lang="fr-FR" baseline="0" dirty="0" smtClean="0"/>
              <a:t> </a:t>
            </a:r>
            <a:r>
              <a:rPr lang="fr-FR" baseline="0" dirty="0" err="1" smtClean="0"/>
              <a:t>provided</a:t>
            </a:r>
            <a:r>
              <a:rPr lang="fr-FR" baseline="0" dirty="0" smtClean="0"/>
              <a:t> by </a:t>
            </a:r>
            <a:r>
              <a:rPr lang="fr-FR" baseline="0" dirty="0" err="1" smtClean="0"/>
              <a:t>displaying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counter-examples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when</a:t>
            </a:r>
            <a:r>
              <a:rPr lang="fr-FR" baseline="0" dirty="0" smtClean="0"/>
              <a:t> </a:t>
            </a:r>
            <a:r>
              <a:rPr lang="fr-FR" baseline="0" dirty="0" err="1" smtClean="0"/>
              <a:t>automatic</a:t>
            </a:r>
            <a:r>
              <a:rPr lang="fr-FR" baseline="0" dirty="0" smtClean="0"/>
              <a:t> proof </a:t>
            </a:r>
            <a:r>
              <a:rPr lang="fr-FR" baseline="0" dirty="0" err="1" smtClean="0"/>
              <a:t>fails</a:t>
            </a:r>
            <a:r>
              <a:rPr lang="fr-FR" baseline="0" dirty="0" smtClean="0"/>
              <a:t>.</a:t>
            </a:r>
          </a:p>
          <a:p>
            <a:r>
              <a:rPr lang="fr-FR" baseline="0" dirty="0" err="1" smtClean="0"/>
              <a:t>Existing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workflow</a:t>
            </a:r>
            <a:r>
              <a:rPr lang="fr-FR" baseline="0" dirty="0" smtClean="0"/>
              <a:t> for </a:t>
            </a:r>
            <a:r>
              <a:rPr lang="fr-FR" baseline="0" dirty="0" err="1" smtClean="0"/>
              <a:t>previous</a:t>
            </a:r>
            <a:r>
              <a:rPr lang="fr-FR" baseline="0" dirty="0" smtClean="0"/>
              <a:t> versions of SPARK </a:t>
            </a:r>
            <a:r>
              <a:rPr lang="fr-FR" baseline="0" dirty="0" err="1" smtClean="0"/>
              <a:t>being</a:t>
            </a:r>
            <a:r>
              <a:rPr lang="fr-FR" baseline="0" dirty="0" smtClean="0"/>
              <a:t> </a:t>
            </a:r>
            <a:r>
              <a:rPr lang="fr-FR" baseline="0" dirty="0" err="1" smtClean="0"/>
              <a:t>currently</a:t>
            </a:r>
            <a:r>
              <a:rPr lang="fr-FR" baseline="0" dirty="0" smtClean="0"/>
              <a:t> </a:t>
            </a:r>
            <a:r>
              <a:rPr lang="fr-FR" baseline="0" dirty="0" err="1" smtClean="0"/>
              <a:t>updated</a:t>
            </a:r>
            <a:r>
              <a:rPr lang="fr-FR" baseline="0" dirty="0" smtClean="0"/>
              <a:t>, as new </a:t>
            </a:r>
            <a:r>
              <a:rPr lang="fr-FR" baseline="0" dirty="0" err="1" smtClean="0"/>
              <a:t>language</a:t>
            </a:r>
            <a:r>
              <a:rPr lang="fr-FR" baseline="0" dirty="0" smtClean="0"/>
              <a:t> and </a:t>
            </a:r>
            <a:r>
              <a:rPr lang="fr-FR" baseline="0" dirty="0" err="1" smtClean="0"/>
              <a:t>tools</a:t>
            </a:r>
            <a:r>
              <a:rPr lang="fr-FR" baseline="0" dirty="0" smtClean="0"/>
              <a:t> are </a:t>
            </a:r>
            <a:r>
              <a:rPr lang="fr-FR" baseline="0" dirty="0" err="1" smtClean="0"/>
              <a:t>much</a:t>
            </a:r>
            <a:r>
              <a:rPr lang="fr-FR" baseline="0" dirty="0" smtClean="0"/>
              <a:t> more </a:t>
            </a:r>
            <a:r>
              <a:rPr lang="fr-FR" baseline="0" dirty="0" err="1" smtClean="0"/>
              <a:t>powerful</a:t>
            </a:r>
            <a:r>
              <a:rPr lang="fr-FR" baseline="0" dirty="0" smtClean="0"/>
              <a:t>.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49CB6B-4676-448B-8A99-68B3A3B809E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884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9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9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 userDrawn="1"/>
        </p:nvCxnSpPr>
        <p:spPr bwMode="auto">
          <a:xfrm>
            <a:off x="698500" y="3535363"/>
            <a:ext cx="7759700" cy="0"/>
          </a:xfrm>
          <a:prstGeom prst="line">
            <a:avLst/>
          </a:prstGeom>
          <a:noFill/>
          <a:ln w="952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 dirty="0">
              <a:ea typeface="+mn-ea"/>
              <a:cs typeface="Arial" charset="0"/>
            </a:endParaRPr>
          </a:p>
        </p:txBody>
      </p:sp>
      <p:pic>
        <p:nvPicPr>
          <p:cNvPr id="20" name="Picture 2" descr="logo_textured_large.psd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185863"/>
            <a:ext cx="19050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657347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9927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08772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600"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Rectangle 5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8215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>
          <a:xfrm>
            <a:off x="381000" y="2667000"/>
            <a:ext cx="8382000" cy="978729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4800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Section Title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kern="1200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2806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ChangeArrowheads="1"/>
          </p:cNvSpPr>
          <p:nvPr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fr-FR" altLang="fr-FR" sz="180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84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Slide - First Page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7"/>
          <p:cNvCxnSpPr>
            <a:cxnSpLocks noChangeShapeType="1"/>
          </p:cNvCxnSpPr>
          <p:nvPr userDrawn="1"/>
        </p:nvCxnSpPr>
        <p:spPr bwMode="auto">
          <a:xfrm>
            <a:off x="698500" y="3535500"/>
            <a:ext cx="77597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</p:spPr>
      </p:cxnSp>
      <p:sp>
        <p:nvSpPr>
          <p:cNvPr id="13" name="Text Placeholder 7"/>
          <p:cNvSpPr>
            <a:spLocks noGrp="1"/>
          </p:cNvSpPr>
          <p:nvPr>
            <p:ph type="body" sz="quarter" idx="16" hasCustomPrompt="1"/>
          </p:nvPr>
        </p:nvSpPr>
        <p:spPr>
          <a:xfrm>
            <a:off x="3333382" y="3657600"/>
            <a:ext cx="2534018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333382" y="3904800"/>
            <a:ext cx="2534018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09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 hasCustomPrompt="1"/>
          </p:nvPr>
        </p:nvSpPr>
        <p:spPr>
          <a:xfrm>
            <a:off x="609600" y="5715000"/>
            <a:ext cx="4104000" cy="5334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400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Location/Venue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 hasCustomPrompt="1"/>
          </p:nvPr>
        </p:nvSpPr>
        <p:spPr>
          <a:xfrm>
            <a:off x="609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 hasCustomPrompt="1"/>
          </p:nvPr>
        </p:nvSpPr>
        <p:spPr>
          <a:xfrm>
            <a:off x="5943600" y="3657600"/>
            <a:ext cx="2590800" cy="2970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 hasCustomPrompt="1"/>
          </p:nvPr>
        </p:nvSpPr>
        <p:spPr>
          <a:xfrm>
            <a:off x="5943600" y="3904800"/>
            <a:ext cx="2590800" cy="3546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300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Presenter Title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514600"/>
            <a:ext cx="7696200" cy="982800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0" y="0"/>
            <a:ext cx="9144000" cy="22098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 sz="1800" dirty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pic>
        <p:nvPicPr>
          <p:cNvPr id="3" name="Picture 2" descr="logo_textured_large.psd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185672"/>
            <a:ext cx="1905000" cy="533400"/>
          </a:xfrm>
          <a:prstGeom prst="rect">
            <a:avLst/>
          </a:prstGeom>
        </p:spPr>
      </p:pic>
      <p:sp>
        <p:nvSpPr>
          <p:cNvPr id="21" name="Text Placeholder 7"/>
          <p:cNvSpPr>
            <a:spLocks noGrp="1"/>
          </p:cNvSpPr>
          <p:nvPr>
            <p:ph type="body" sz="quarter" idx="24" hasCustomPrompt="1"/>
          </p:nvPr>
        </p:nvSpPr>
        <p:spPr>
          <a:xfrm>
            <a:off x="5684520" y="1371600"/>
            <a:ext cx="2849880" cy="2970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400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dirty="0" smtClean="0"/>
              <a:t>17 July 2011</a:t>
            </a:r>
          </a:p>
        </p:txBody>
      </p:sp>
    </p:spTree>
    <p:extLst>
      <p:ext uri="{BB962C8B-B14F-4D97-AF65-F5344CB8AC3E}">
        <p14:creationId xmlns:p14="http://schemas.microsoft.com/office/powerpoint/2010/main" val="40654313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6163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flip="none" rotWithShape="1">
          <a:gsLst>
            <a:gs pos="0">
              <a:srgbClr val="04080B"/>
            </a:gs>
            <a:gs pos="100000">
              <a:schemeClr val="tx2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21300" cy="980474"/>
          </a:xfrm>
          <a:prstGeom prst="rect">
            <a:avLst/>
          </a:prstGeom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3884666"/>
            <a:ext cx="5257800" cy="458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39164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codepeer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2600" y="2743200"/>
            <a:ext cx="5676523" cy="1033025"/>
          </a:xfrm>
          <a:prstGeom prst="rect">
            <a:avLst/>
          </a:prstGeom>
        </p:spPr>
      </p:pic>
      <p:pic>
        <p:nvPicPr>
          <p:cNvPr id="5" name="Picture 4" descr="codepeer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64482"/>
            <a:ext cx="6477000" cy="42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395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sparkpro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2762164"/>
            <a:ext cx="6172200" cy="971636"/>
          </a:xfrm>
          <a:prstGeom prst="rect">
            <a:avLst/>
          </a:prstGeom>
        </p:spPr>
      </p:pic>
      <p:pic>
        <p:nvPicPr>
          <p:cNvPr id="5" name="Picture 4" descr="sparkpro-slogan.png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3810000"/>
            <a:ext cx="6858000" cy="445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20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9381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4" name="Picture 3" descr="sparkprobb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" y="2819400"/>
            <a:ext cx="8046720" cy="7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477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5" name="Picture 4" descr="gnatpro-safe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4084" y="2743200"/>
            <a:ext cx="5334915" cy="152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1288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flip="none" rotWithShape="1">
          <a:gsLst>
            <a:gs pos="0">
              <a:srgbClr val="04080B"/>
            </a:gs>
            <a:gs pos="100000">
              <a:srgbClr val="16212C"/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 userDrawn="1"/>
        </p:nvSpPr>
        <p:spPr>
          <a:xfrm>
            <a:off x="5819588" y="268941"/>
            <a:ext cx="1846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endParaRPr lang="en-US" sz="1400" b="1" i="0" dirty="0" smtClean="0">
              <a:solidFill>
                <a:srgbClr val="17598F"/>
              </a:solidFill>
              <a:ea typeface="+mn-ea"/>
              <a:cs typeface="Arial" charset="0"/>
            </a:endParaRPr>
          </a:p>
        </p:txBody>
      </p:sp>
      <p:pic>
        <p:nvPicPr>
          <p:cNvPr id="2" name="Picture 1" descr="gnatpro-security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0" y="2743200"/>
            <a:ext cx="5334000" cy="153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5289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 userDrawn="1"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60599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position personnalisé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107008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 bwMode="auto">
          <a:xfrm>
            <a:off x="-7471" y="0"/>
            <a:ext cx="9151471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1800" smtClean="0">
              <a:solidFill>
                <a:srgbClr val="000000"/>
              </a:solidFill>
              <a:ea typeface="+mn-ea"/>
              <a:cs typeface="Arial" charset="0"/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1143000"/>
            <a:ext cx="78486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3654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01906" y="1151930"/>
            <a:ext cx="5540188" cy="2321719"/>
          </a:xfrm>
          <a:prstGeom prst="rect">
            <a:avLst/>
          </a:prstGeom>
        </p:spPr>
        <p:txBody>
          <a:bodyPr lIns="54142" tIns="27071" rIns="54142" bIns="27071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9967257"/>
      </p:ext>
    </p:extLst>
  </p:cSld>
  <p:clrMapOvr>
    <a:masterClrMapping/>
  </p:clrMapOvr>
  <p:transition xmlns:p14="http://schemas.microsoft.com/office/powerpoint/2010/main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re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927100"/>
            <a:ext cx="7772400" cy="381000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>
            <a:lvl1pPr>
              <a:defRPr sz="1800"/>
            </a:lvl1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301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21300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3" descr="gnat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884613"/>
            <a:ext cx="5257800" cy="458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2761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codepeer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5676900" cy="103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codepeer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3863975"/>
            <a:ext cx="6477000" cy="422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87320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sparkpro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2250"/>
            <a:ext cx="6172200" cy="97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" name="Picture 4" descr="sparkpro-slogan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0"/>
            <a:ext cx="6858000" cy="446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11980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3" descr="sparkprobb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275" y="2819400"/>
            <a:ext cx="8045450" cy="757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77288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4" descr="gnatpro-safe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3413" y="2743200"/>
            <a:ext cx="5335587" cy="152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8926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ustom Layout">
    <p:bg>
      <p:bgPr>
        <a:gradFill rotWithShape="1">
          <a:gsLst>
            <a:gs pos="0">
              <a:srgbClr val="04080B"/>
            </a:gs>
            <a:gs pos="100000">
              <a:srgbClr val="16212C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 userDrawn="1"/>
        </p:nvSpPr>
        <p:spPr>
          <a:xfrm>
            <a:off x="5819775" y="268288"/>
            <a:ext cx="184150" cy="3079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defRPr/>
            </a:pPr>
            <a:endParaRPr lang="en-US" sz="1400" b="1" i="0" dirty="0">
              <a:solidFill>
                <a:schemeClr val="accent1"/>
              </a:solidFill>
              <a:ea typeface="+mn-ea"/>
              <a:cs typeface="Arial" charset="0"/>
            </a:endParaRPr>
          </a:p>
        </p:txBody>
      </p:sp>
      <p:pic>
        <p:nvPicPr>
          <p:cNvPr id="3" name="Picture 1" descr="gnatpro-security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2743200"/>
            <a:ext cx="5334000" cy="1530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8692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-7938" y="0"/>
            <a:ext cx="9151938" cy="685800"/>
          </a:xfrm>
          <a:prstGeom prst="rect">
            <a:avLst/>
          </a:prstGeom>
          <a:gradFill flip="none" rotWithShape="1">
            <a:gsLst>
              <a:gs pos="0">
                <a:srgbClr val="040B11"/>
              </a:gs>
              <a:gs pos="100000">
                <a:schemeClr val="tx2"/>
              </a:gs>
            </a:gsLst>
            <a:lin ang="5400000" scaled="0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sz="1800">
              <a:ea typeface="+mn-ea"/>
              <a:cs typeface="Arial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1143000"/>
            <a:ext cx="3810000" cy="5334000"/>
          </a:xfrm>
        </p:spPr>
        <p:txBody>
          <a:bodyPr/>
          <a:lstStyle>
            <a:lvl1pPr>
              <a:defRPr sz="1600"/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152400" y="76200"/>
            <a:ext cx="8001000" cy="533400"/>
          </a:xfrm>
          <a:prstGeom prst="rect">
            <a:avLst/>
          </a:prstGeom>
        </p:spPr>
        <p:txBody>
          <a:bodyPr anchor="ctr" anchorCtr="0"/>
          <a:lstStyle>
            <a:lvl1pPr>
              <a:defRPr>
                <a:latin typeface="+mn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386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5.xml"/><Relationship Id="rId12" Type="http://schemas.openxmlformats.org/officeDocument/2006/relationships/slideLayout" Target="../slideLayouts/slideLayout26.xml"/><Relationship Id="rId13" Type="http://schemas.openxmlformats.org/officeDocument/2006/relationships/slideLayout" Target="../slideLayouts/slideLayout27.xml"/><Relationship Id="rId14" Type="http://schemas.openxmlformats.org/officeDocument/2006/relationships/theme" Target="../theme/theme2.xml"/><Relationship Id="rId1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First level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latin typeface="Verdana" pitchFamily="34" charset="0"/>
              <a:ea typeface="+mn-ea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0" y="6642100"/>
            <a:ext cx="830263" cy="2159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>
                <a:solidFill>
                  <a:srgbClr val="A6A6A6"/>
                </a:solidFill>
              </a:rPr>
              <a:t>Slide: </a:t>
            </a:r>
            <a:fld id="{55164920-4DCD-44B8-B044-1D6BC493A243}" type="slidenum">
              <a:rPr lang="en-US" sz="800" i="0">
                <a:solidFill>
                  <a:srgbClr val="A6A6A6"/>
                </a:solidFill>
              </a:rPr>
              <a:pPr/>
              <a:t>‹#›</a:t>
            </a:fld>
            <a:endParaRPr lang="fr-FR" sz="800" i="0">
              <a:solidFill>
                <a:srgbClr val="A6A6A6"/>
              </a:solidFill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37931725" indent="-37474525"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i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r>
              <a:rPr lang="en-US" sz="800" i="0" dirty="0">
                <a:solidFill>
                  <a:srgbClr val="A6A6A6"/>
                </a:solidFill>
              </a:rPr>
              <a:t>Copyright © </a:t>
            </a:r>
            <a:r>
              <a:rPr lang="en-US" sz="800" i="0" dirty="0" smtClean="0">
                <a:solidFill>
                  <a:srgbClr val="A6A6A6"/>
                </a:solidFill>
              </a:rPr>
              <a:t>2014 </a:t>
            </a:r>
            <a:r>
              <a:rPr lang="en-US" sz="800" i="0" dirty="0" err="1">
                <a:solidFill>
                  <a:srgbClr val="A6A6A6"/>
                </a:solidFill>
              </a:rPr>
              <a:t>AdaCore</a:t>
            </a:r>
            <a:r>
              <a:rPr lang="en-US" sz="800" i="0" dirty="0">
                <a:solidFill>
                  <a:srgbClr val="A6A6A6"/>
                </a:solidFill>
              </a:rPr>
              <a:t> </a:t>
            </a:r>
            <a:endParaRPr lang="fr-FR" sz="800" i="0" dirty="0">
              <a:solidFill>
                <a:srgbClr val="A6A6A6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540" r:id="rId1"/>
    <p:sldLayoutId id="2147484541" r:id="rId2"/>
    <p:sldLayoutId id="2147484542" r:id="rId3"/>
    <p:sldLayoutId id="2147484543" r:id="rId4"/>
    <p:sldLayoutId id="2147484544" r:id="rId5"/>
    <p:sldLayoutId id="2147484545" r:id="rId6"/>
    <p:sldLayoutId id="2147484546" r:id="rId7"/>
    <p:sldLayoutId id="2147484547" r:id="rId8"/>
    <p:sldLayoutId id="2147484549" r:id="rId9"/>
    <p:sldLayoutId id="2147484551" r:id="rId10"/>
    <p:sldLayoutId id="2147484552" r:id="rId11"/>
    <p:sldLayoutId id="2147484571" r:id="rId12"/>
    <p:sldLayoutId id="2147484574" r:id="rId13"/>
    <p:sldLayoutId id="2147484575" r:id="rId14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ＭＳ Ｐゴシック" charset="-128"/>
          <a:cs typeface="ＭＳ Ｐゴシック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Franklin Gothic Book" charset="0"/>
          <a:ea typeface="ＭＳ Ｐゴシック" charset="-128"/>
          <a:cs typeface="ＭＳ Ｐゴシック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143000"/>
            <a:ext cx="7848600" cy="533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First level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</p:txBody>
      </p:sp>
      <p:sp>
        <p:nvSpPr>
          <p:cNvPr id="4101" name="Text Box 5"/>
          <p:cNvSpPr txBox="1">
            <a:spLocks noChangeArrowheads="1"/>
          </p:cNvSpPr>
          <p:nvPr/>
        </p:nvSpPr>
        <p:spPr bwMode="auto">
          <a:xfrm>
            <a:off x="7848600" y="6613525"/>
            <a:ext cx="184150" cy="244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endParaRPr lang="fr-FR" sz="1000" i="0">
              <a:solidFill>
                <a:srgbClr val="000000"/>
              </a:solidFill>
              <a:latin typeface="Verdana" pitchFamily="34" charset="0"/>
              <a:ea typeface="+mn-ea"/>
              <a:cs typeface="Arial" charset="0"/>
            </a:endParaRPr>
          </a:p>
        </p:txBody>
      </p:sp>
      <p:sp>
        <p:nvSpPr>
          <p:cNvPr id="4102" name="Text Box 6"/>
          <p:cNvSpPr txBox="1">
            <a:spLocks noChangeArrowheads="1"/>
          </p:cNvSpPr>
          <p:nvPr/>
        </p:nvSpPr>
        <p:spPr bwMode="auto">
          <a:xfrm>
            <a:off x="8305801" y="6642556"/>
            <a:ext cx="829966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Slide: </a:t>
            </a:r>
            <a:fld id="{43F39511-02AB-4F14-A557-8CD33A774D94}" type="slidenum">
              <a:rPr lang="en-US" sz="800" i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pPr eaLnBrk="0" hangingPunct="0">
                <a:defRPr/>
              </a:pPr>
              <a:t>‹#›</a:t>
            </a:fld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15875" y="6634163"/>
            <a:ext cx="1454244" cy="2154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0" hangingPunct="0">
              <a:defRPr/>
            </a:pP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Copyright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Verdana"/>
                <a:cs typeface="Verdana"/>
              </a:rPr>
              <a:t>©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 </a:t>
            </a:r>
            <a:r>
              <a:rPr lang="en-US" sz="800" i="0" dirty="0" smtClean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2014 </a:t>
            </a:r>
            <a:r>
              <a:rPr lang="en-US" sz="800" i="0" dirty="0">
                <a:solidFill>
                  <a:srgbClr val="FFFFFF">
                    <a:lumMod val="65000"/>
                  </a:srgbClr>
                </a:solidFill>
                <a:latin typeface="Arial"/>
                <a:ea typeface="+mn-ea"/>
                <a:cs typeface="Arial" charset="0"/>
              </a:rPr>
              <a:t>AdaCore </a:t>
            </a:r>
            <a:endParaRPr lang="fr-FR" sz="800" i="0" dirty="0">
              <a:solidFill>
                <a:srgbClr val="FFFFFF">
                  <a:lumMod val="65000"/>
                </a:srgbClr>
              </a:solidFill>
              <a:latin typeface="Arial"/>
              <a:ea typeface="+mn-ea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8546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554" r:id="rId1"/>
    <p:sldLayoutId id="2147484555" r:id="rId2"/>
    <p:sldLayoutId id="2147484556" r:id="rId3"/>
    <p:sldLayoutId id="2147484557" r:id="rId4"/>
    <p:sldLayoutId id="2147484558" r:id="rId5"/>
    <p:sldLayoutId id="2147484559" r:id="rId6"/>
    <p:sldLayoutId id="2147484560" r:id="rId7"/>
    <p:sldLayoutId id="2147484561" r:id="rId8"/>
    <p:sldLayoutId id="2147484563" r:id="rId9"/>
    <p:sldLayoutId id="2147484565" r:id="rId10"/>
    <p:sldLayoutId id="2147484567" r:id="rId11"/>
    <p:sldLayoutId id="2147484568" r:id="rId12"/>
    <p:sldLayoutId id="2147484570" r:id="rId13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1600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2pPr>
      <a:lvl3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3pPr>
      <a:lvl4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4pPr>
      <a:lvl5pPr algn="l" rtl="0" eaLnBrk="0" fontAlgn="base" hangingPunct="0">
        <a:spcBef>
          <a:spcPct val="0"/>
        </a:spcBef>
        <a:spcAft>
          <a:spcPct val="0"/>
        </a:spcAft>
        <a:defRPr b="1">
          <a:solidFill>
            <a:srgbClr val="3377A9"/>
          </a:solidFill>
          <a:latin typeface="Verdana" pitchFamily="34" charset="0"/>
          <a:ea typeface="ヒラギノ角ゴ ProN W3"/>
          <a:cs typeface="ヒラギノ角ゴ ProN W3"/>
        </a:defRPr>
      </a:lvl5pPr>
      <a:lvl6pPr marL="4572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400" b="1">
          <a:solidFill>
            <a:srgbClr val="3377A9"/>
          </a:solidFill>
          <a:latin typeface="Verdana" pitchFamily="34" charset="0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00" b="1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ヒラギノ角ゴ ProN W3"/>
          <a:cs typeface="ヒラギノ角ゴ ProN W3"/>
        </a:defRPr>
      </a:lvl2pPr>
      <a:lvl3pPr marL="1143000" indent="-228600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har char="–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Times" charset="0"/>
        <a:buChar char="•"/>
        <a:defRPr sz="1200">
          <a:solidFill>
            <a:schemeClr val="tx1"/>
          </a:solidFill>
          <a:latin typeface="+mn-lt"/>
          <a:ea typeface="ヒラギノ角ゴ ProN W3"/>
          <a:cs typeface="ヒラギノ角ゴ ProN W3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Font typeface="Times" pitchFamily="18" charset="0"/>
        <a:buChar char="•"/>
        <a:defRPr sz="12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4" Type="http://schemas.openxmlformats.org/officeDocument/2006/relationships/image" Target="../media/image12.png"/><Relationship Id="rId5" Type="http://schemas.openxmlformats.org/officeDocument/2006/relationships/image" Target="../media/image13.jpeg"/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4" Type="http://schemas.openxmlformats.org/officeDocument/2006/relationships/image" Target="../media/image25.jpeg"/><Relationship Id="rId5" Type="http://schemas.openxmlformats.org/officeDocument/2006/relationships/image" Target="../media/image12.pn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4" Type="http://schemas.openxmlformats.org/officeDocument/2006/relationships/image" Target="../media/image27.png"/><Relationship Id="rId5" Type="http://schemas.openxmlformats.org/officeDocument/2006/relationships/image" Target="../media/image28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www.open-do.org/wp-content/uploads/2013/05/DASIA_2013.pdf" TargetMode="Externa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4" Type="http://schemas.openxmlformats.org/officeDocument/2006/relationships/image" Target="../media/image30.jpeg"/><Relationship Id="rId5" Type="http://schemas.openxmlformats.org/officeDocument/2006/relationships/image" Target="../media/image31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3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hyperlink" Target="http://www.adacore.com/sparkpro" TargetMode="External"/><Relationship Id="rId3" Type="http://schemas.openxmlformats.org/officeDocument/2006/relationships/hyperlink" Target="http://www.spark2014.or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5" Type="http://schemas.openxmlformats.org/officeDocument/2006/relationships/image" Target="../media/image17.jpg"/><Relationship Id="rId1" Type="http://schemas.openxmlformats.org/officeDocument/2006/relationships/slideLayout" Target="../slideLayouts/slideLayout12.xml"/><Relationship Id="rId2" Type="http://schemas.openxmlformats.org/officeDocument/2006/relationships/image" Target="../media/image14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4" Type="http://schemas.openxmlformats.org/officeDocument/2006/relationships/image" Target="../media/image19.jpeg"/><Relationship Id="rId5" Type="http://schemas.openxmlformats.org/officeDocument/2006/relationships/image" Target="../media/image16.png"/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4" Type="http://schemas.openxmlformats.org/officeDocument/2006/relationships/image" Target="../media/image21.jpeg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107504" y="3657600"/>
            <a:ext cx="8928992" cy="563488"/>
          </a:xfrm>
        </p:spPr>
        <p:txBody>
          <a:bodyPr/>
          <a:lstStyle/>
          <a:p>
            <a:pPr algn="ctr"/>
            <a:r>
              <a:rPr lang="fr-FR" sz="1800" b="0" i="1" dirty="0"/>
              <a:t>Claire </a:t>
            </a:r>
            <a:r>
              <a:rPr lang="fr-FR" sz="1800" b="0" i="1" dirty="0" smtClean="0"/>
              <a:t>Dross, </a:t>
            </a:r>
            <a:r>
              <a:rPr lang="fr-FR" sz="1800" b="0" i="1" dirty="0" err="1"/>
              <a:t>Pavlos</a:t>
            </a:r>
            <a:r>
              <a:rPr lang="fr-FR" sz="1800" b="0" i="1" dirty="0"/>
              <a:t> </a:t>
            </a:r>
            <a:r>
              <a:rPr lang="fr-FR" sz="1800" b="0" i="1" dirty="0" err="1" smtClean="0"/>
              <a:t>Efstathopoulos</a:t>
            </a:r>
            <a:r>
              <a:rPr lang="fr-FR" sz="1800" b="0" i="1" dirty="0" smtClean="0"/>
              <a:t>, </a:t>
            </a:r>
            <a:r>
              <a:rPr lang="fr-FR" sz="1800" b="0" i="1" dirty="0"/>
              <a:t>David </a:t>
            </a:r>
            <a:r>
              <a:rPr lang="fr-FR" sz="1800" b="0" i="1" dirty="0" err="1" smtClean="0"/>
              <a:t>Lesens</a:t>
            </a:r>
            <a:r>
              <a:rPr lang="fr-FR" sz="1800" b="0" i="1" dirty="0" smtClean="0"/>
              <a:t>, </a:t>
            </a:r>
            <a:r>
              <a:rPr lang="fr-FR" sz="1800" b="0" i="1" dirty="0"/>
              <a:t>David </a:t>
            </a:r>
            <a:r>
              <a:rPr lang="fr-FR" sz="1800" b="0" i="1" dirty="0" err="1" smtClean="0"/>
              <a:t>Mentré</a:t>
            </a:r>
            <a:r>
              <a:rPr lang="fr-FR" sz="1800" b="0" i="1" dirty="0" smtClean="0"/>
              <a:t> </a:t>
            </a:r>
            <a:r>
              <a:rPr lang="fr-FR" sz="1800" b="0" i="1" dirty="0"/>
              <a:t>and </a:t>
            </a:r>
            <a:r>
              <a:rPr lang="fr-FR" sz="1800" b="0" i="1" u="sng" dirty="0"/>
              <a:t>Yannick </a:t>
            </a:r>
            <a:r>
              <a:rPr lang="fr-FR" sz="1800" b="0" i="1" u="sng" dirty="0" smtClean="0"/>
              <a:t>Moy</a:t>
            </a:r>
            <a:endParaRPr lang="fr-FR" sz="1800" b="0" i="1" u="sng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>
          <a:xfrm>
            <a:off x="609600" y="5715000"/>
            <a:ext cx="6770712" cy="533400"/>
          </a:xfrm>
        </p:spPr>
        <p:txBody>
          <a:bodyPr/>
          <a:lstStyle/>
          <a:p>
            <a:r>
              <a:rPr lang="fr-FR" dirty="0" smtClean="0"/>
              <a:t>Embedded Real Time Software and </a:t>
            </a:r>
            <a:r>
              <a:rPr lang="fr-FR" dirty="0" err="1" smtClean="0"/>
              <a:t>Systems</a:t>
            </a:r>
            <a:r>
              <a:rPr lang="fr-FR" dirty="0" smtClean="0"/>
              <a:t> – </a:t>
            </a:r>
            <a:r>
              <a:rPr lang="en-US" dirty="0" smtClean="0"/>
              <a:t>February 5th</a:t>
            </a:r>
            <a:r>
              <a:rPr lang="en-US" dirty="0"/>
              <a:t>, 2013 </a:t>
            </a:r>
          </a:p>
          <a:p>
            <a:endParaRPr lang="fr-FR" dirty="0"/>
          </a:p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3"/>
          </p:nvPr>
        </p:nvSpPr>
        <p:spPr>
          <a:xfrm>
            <a:off x="107504" y="2514600"/>
            <a:ext cx="8928992" cy="842392"/>
          </a:xfrm>
        </p:spPr>
        <p:txBody>
          <a:bodyPr/>
          <a:lstStyle/>
          <a:p>
            <a:pPr algn="ctr"/>
            <a:r>
              <a:rPr lang="fr-FR" dirty="0"/>
              <a:t>Rail, </a:t>
            </a:r>
            <a:r>
              <a:rPr lang="fr-FR" dirty="0" err="1"/>
              <a:t>Space</a:t>
            </a:r>
            <a:r>
              <a:rPr lang="fr-FR" dirty="0"/>
              <a:t>, Security: </a:t>
            </a:r>
            <a:r>
              <a:rPr lang="fr-FR" dirty="0" err="1"/>
              <a:t>Three</a:t>
            </a:r>
            <a:r>
              <a:rPr lang="fr-FR" dirty="0"/>
              <a:t> Case </a:t>
            </a:r>
            <a:r>
              <a:rPr lang="fr-FR" dirty="0" err="1"/>
              <a:t>Studies</a:t>
            </a:r>
            <a:r>
              <a:rPr lang="fr-FR" dirty="0"/>
              <a:t> for </a:t>
            </a:r>
            <a:r>
              <a:rPr lang="fr-FR" dirty="0" smtClean="0"/>
              <a:t>SPARK 2014</a:t>
            </a:r>
            <a:endParaRPr lang="en-US" dirty="0"/>
          </a:p>
        </p:txBody>
      </p:sp>
      <p:pic>
        <p:nvPicPr>
          <p:cNvPr id="8" name="Image 7" descr="Mitsubishi Electric Color 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41542" y="1066289"/>
            <a:ext cx="1778930" cy="778535"/>
          </a:xfrm>
          <a:prstGeom prst="rect">
            <a:avLst/>
          </a:prstGeom>
        </p:spPr>
      </p:pic>
      <p:pic>
        <p:nvPicPr>
          <p:cNvPr id="2" name="Image 1" descr="AIRBUS_DS_3D_Silver_RGB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6597" y="1124744"/>
            <a:ext cx="2485683" cy="864095"/>
          </a:xfrm>
          <a:prstGeom prst="rect">
            <a:avLst/>
          </a:prstGeom>
        </p:spPr>
      </p:pic>
      <p:pic>
        <p:nvPicPr>
          <p:cNvPr id="7" name="Image 6" descr="Altran_Logo_RGB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1052736"/>
            <a:ext cx="2448272" cy="9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27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Correctness of Step Functions</a:t>
            </a:r>
            <a:endParaRPr lang="en-US" dirty="0"/>
          </a:p>
        </p:txBody>
      </p:sp>
      <p:pic>
        <p:nvPicPr>
          <p:cNvPr id="7" name="Image 6" descr="stairs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340769"/>
            <a:ext cx="4394947" cy="3312368"/>
          </a:xfrm>
          <a:prstGeom prst="rect">
            <a:avLst/>
          </a:prstGeom>
        </p:spPr>
      </p:pic>
      <p:sp>
        <p:nvSpPr>
          <p:cNvPr id="8" name="Freeform 23"/>
          <p:cNvSpPr/>
          <p:nvPr/>
        </p:nvSpPr>
        <p:spPr>
          <a:xfrm rot="3119821" flipV="1">
            <a:off x="4104773" y="1808491"/>
            <a:ext cx="1006462" cy="149816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5508104" y="2276872"/>
            <a:ext cx="356388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err="1" smtClean="0"/>
              <a:t>Has_Same_Delimiters</a:t>
            </a:r>
            <a:r>
              <a:rPr lang="en-US" sz="2800" i="0" dirty="0" smtClean="0"/>
              <a:t>?</a:t>
            </a:r>
          </a:p>
        </p:txBody>
      </p:sp>
      <p:sp>
        <p:nvSpPr>
          <p:cNvPr id="10" name="Freeform 23"/>
          <p:cNvSpPr/>
          <p:nvPr/>
        </p:nvSpPr>
        <p:spPr>
          <a:xfrm rot="6060006" flipH="1" flipV="1">
            <a:off x="4472373" y="2567719"/>
            <a:ext cx="991341" cy="105435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4716016" y="4581128"/>
            <a:ext cx="4427984" cy="1440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i="0" dirty="0" err="1" smtClean="0"/>
              <a:t>Get_Value</a:t>
            </a:r>
            <a:r>
              <a:rPr lang="en-US" sz="2400" i="0" dirty="0" smtClean="0"/>
              <a:t>?</a:t>
            </a:r>
          </a:p>
          <a:p>
            <a:pPr marL="0" indent="0">
              <a:buFontTx/>
              <a:buNone/>
            </a:pPr>
            <a:r>
              <a:rPr lang="en-US" sz="2400" i="0" dirty="0" err="1" smtClean="0"/>
              <a:t>Minimum_Until_Point</a:t>
            </a:r>
            <a:r>
              <a:rPr lang="en-US" sz="2400" i="0" dirty="0" smtClean="0"/>
              <a:t>?</a:t>
            </a:r>
          </a:p>
        </p:txBody>
      </p:sp>
      <p:sp>
        <p:nvSpPr>
          <p:cNvPr id="14" name="Freeform 23"/>
          <p:cNvSpPr/>
          <p:nvPr/>
        </p:nvSpPr>
        <p:spPr>
          <a:xfrm rot="11662850" flipH="1" flipV="1">
            <a:off x="1357646" y="3714419"/>
            <a:ext cx="713910" cy="122936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755576" y="4941168"/>
            <a:ext cx="3312368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400" i="0" dirty="0" err="1" smtClean="0"/>
              <a:t>Restrictive_Merge</a:t>
            </a:r>
            <a:r>
              <a:rPr lang="en-US" sz="2400" i="0" dirty="0" smtClean="0"/>
              <a:t>?</a:t>
            </a:r>
          </a:p>
        </p:txBody>
      </p:sp>
      <p:cxnSp>
        <p:nvCxnSpPr>
          <p:cNvPr id="18" name="Connecteur droit 17"/>
          <p:cNvCxnSpPr/>
          <p:nvPr/>
        </p:nvCxnSpPr>
        <p:spPr bwMode="auto">
          <a:xfrm>
            <a:off x="1259632" y="3573016"/>
            <a:ext cx="43204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4" name="Connecteur droit 23"/>
          <p:cNvCxnSpPr/>
          <p:nvPr/>
        </p:nvCxnSpPr>
        <p:spPr bwMode="auto">
          <a:xfrm>
            <a:off x="1619672" y="3356992"/>
            <a:ext cx="2880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6" name="Connecteur droit 25"/>
          <p:cNvCxnSpPr/>
          <p:nvPr/>
        </p:nvCxnSpPr>
        <p:spPr bwMode="auto">
          <a:xfrm>
            <a:off x="1907704" y="3933056"/>
            <a:ext cx="72008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28" name="Connecteur droit 27"/>
          <p:cNvCxnSpPr/>
          <p:nvPr/>
        </p:nvCxnSpPr>
        <p:spPr bwMode="auto">
          <a:xfrm>
            <a:off x="2627784" y="3501008"/>
            <a:ext cx="50405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0" name="Connecteur droit 29"/>
          <p:cNvCxnSpPr/>
          <p:nvPr/>
        </p:nvCxnSpPr>
        <p:spPr bwMode="auto">
          <a:xfrm>
            <a:off x="3131840" y="2492896"/>
            <a:ext cx="1440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2" name="Connecteur droit 31"/>
          <p:cNvCxnSpPr/>
          <p:nvPr/>
        </p:nvCxnSpPr>
        <p:spPr bwMode="auto">
          <a:xfrm>
            <a:off x="3275856" y="2420888"/>
            <a:ext cx="72008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4" name="Connecteur droit 33"/>
          <p:cNvCxnSpPr/>
          <p:nvPr/>
        </p:nvCxnSpPr>
        <p:spPr bwMode="auto">
          <a:xfrm flipH="1">
            <a:off x="3347864" y="3284984"/>
            <a:ext cx="288032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39" name="Connecteur droit 38"/>
          <p:cNvCxnSpPr/>
          <p:nvPr/>
        </p:nvCxnSpPr>
        <p:spPr bwMode="auto">
          <a:xfrm flipH="1">
            <a:off x="3635896" y="3356992"/>
            <a:ext cx="14401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 bwMode="auto">
          <a:xfrm flipH="1">
            <a:off x="3779912" y="3645024"/>
            <a:ext cx="504056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4" name="Connecteur droit 43"/>
          <p:cNvCxnSpPr/>
          <p:nvPr/>
        </p:nvCxnSpPr>
        <p:spPr bwMode="auto">
          <a:xfrm flipH="1">
            <a:off x="4283968" y="4077072"/>
            <a:ext cx="360040" cy="0"/>
          </a:xfrm>
          <a:prstGeom prst="line">
            <a:avLst/>
          </a:prstGeom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 bwMode="auto">
          <a:xfrm>
            <a:off x="3923928" y="1268760"/>
            <a:ext cx="72008" cy="374441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0" name="Plus 49"/>
          <p:cNvSpPr/>
          <p:nvPr/>
        </p:nvSpPr>
        <p:spPr bwMode="auto">
          <a:xfrm>
            <a:off x="3851920" y="3573016"/>
            <a:ext cx="216024" cy="216024"/>
          </a:xfrm>
          <a:prstGeom prst="mathPlus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2" name="Freeform 23"/>
          <p:cNvSpPr/>
          <p:nvPr/>
        </p:nvSpPr>
        <p:spPr>
          <a:xfrm rot="11662850" flipH="1" flipV="1">
            <a:off x="3823306" y="3823622"/>
            <a:ext cx="991341" cy="105435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13" name="Freeform 23"/>
          <p:cNvSpPr/>
          <p:nvPr/>
        </p:nvSpPr>
        <p:spPr>
          <a:xfrm rot="9931938" flipV="1">
            <a:off x="1870423" y="3656859"/>
            <a:ext cx="1409148" cy="127247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20829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4" grpId="0" animBg="1"/>
      <p:bldP spid="15" grpId="0"/>
      <p:bldP spid="50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16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very good 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for: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Capturing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objects in the requirements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Readability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the specifications (= contracts)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proof of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Automatic proof of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simple functional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contracts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Dynamic verification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of contracts and assertions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not good 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Proving existing code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without any modifications</a:t>
            </a:r>
          </a:p>
          <a:p>
            <a:r>
              <a:rPr lang="en-US" b="0" dirty="0" smtClean="0">
                <a:solidFill>
                  <a:schemeClr val="tx1"/>
                </a:solidFill>
              </a:rPr>
              <a:t>Proving </a:t>
            </a:r>
            <a:r>
              <a:rPr lang="en-US" dirty="0" smtClean="0">
                <a:solidFill>
                  <a:schemeClr val="accent1"/>
                </a:solidFill>
              </a:rPr>
              <a:t>automatically</a:t>
            </a:r>
            <a:r>
              <a:rPr lang="en-US" b="0" dirty="0" smtClean="0">
                <a:solidFill>
                  <a:schemeClr val="accent1"/>
                </a:solidFill>
              </a:rPr>
              <a:t> </a:t>
            </a:r>
            <a:r>
              <a:rPr lang="en-US" dirty="0" smtClean="0">
                <a:solidFill>
                  <a:schemeClr val="accent1"/>
                </a:solidFill>
              </a:rPr>
              <a:t>complex functional</a:t>
            </a:r>
            <a:r>
              <a:rPr lang="en-US" b="0" dirty="0" smtClean="0">
                <a:solidFill>
                  <a:schemeClr val="tx1"/>
                </a:solidFill>
              </a:rPr>
              <a:t> contracts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improvements</a:t>
            </a:r>
            <a:r>
              <a:rPr lang="en-US" dirty="0" smtClean="0">
                <a:solidFill>
                  <a:schemeClr val="tx1"/>
                </a:solidFill>
                <a:cs typeface="Courier New"/>
              </a:rPr>
              <a:t>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Possibility to prove some properties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interactively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(in 2014 roadmap)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Better </a:t>
            </a:r>
            <a:r>
              <a:rPr lang="en-US" dirty="0" smtClean="0">
                <a:solidFill>
                  <a:schemeClr val="accent1"/>
                </a:solidFill>
                <a:cs typeface="Courier New"/>
              </a:rPr>
              <a:t>diagnostic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for incomplete loop invariants (in 2014 roadmap)</a:t>
            </a:r>
            <a:endParaRPr lang="en-US" dirty="0">
              <a:solidFill>
                <a:schemeClr val="tx1"/>
              </a:solidFill>
              <a:cs typeface="Courier New"/>
            </a:endParaRP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Training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for developers to use proof tools (available in SPARK Pro subscription)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Workflow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to make efficient use of developers’ time (in progress)</a:t>
            </a:r>
          </a:p>
        </p:txBody>
      </p:sp>
    </p:spTree>
    <p:extLst>
      <p:ext uri="{BB962C8B-B14F-4D97-AF65-F5344CB8AC3E}">
        <p14:creationId xmlns:p14="http://schemas.microsoft.com/office/powerpoint/2010/main" val="24228990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124744"/>
            <a:ext cx="8382000" cy="1848711"/>
          </a:xfrm>
        </p:spPr>
        <p:txBody>
          <a:bodyPr/>
          <a:lstStyle/>
          <a:p>
            <a:r>
              <a:rPr lang="en-US" sz="3200" dirty="0" smtClean="0"/>
              <a:t>Case study 2: </a:t>
            </a:r>
            <a:r>
              <a:rPr lang="en-US" sz="3200" dirty="0"/>
              <a:t>Flight Control and Vehicle Management in Space </a:t>
            </a:r>
          </a:p>
          <a:p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275856" y="2564904"/>
            <a:ext cx="2520280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smtClean="0">
                <a:solidFill>
                  <a:schemeClr val="bg1"/>
                </a:solidFill>
              </a:rPr>
              <a:t>David </a:t>
            </a:r>
            <a:r>
              <a:rPr lang="fr-FR" sz="2800" b="0" dirty="0" err="1" smtClean="0">
                <a:solidFill>
                  <a:schemeClr val="bg1"/>
                </a:solidFill>
              </a:rPr>
              <a:t>Lesens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Picture 16" descr="ATV_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011"/>
          <a:stretch>
            <a:fillRect/>
          </a:stretch>
        </p:blipFill>
        <p:spPr bwMode="auto">
          <a:xfrm>
            <a:off x="2123728" y="4005064"/>
            <a:ext cx="2881312" cy="183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5" descr="Ariane5-LIFT5725"/>
          <p:cNvPicPr>
            <a:picLocks noChangeAspect="1" noChangeArrowheads="1"/>
          </p:cNvPicPr>
          <p:nvPr/>
        </p:nvPicPr>
        <p:blipFill>
          <a:blip r:embed="rId4">
            <a:lum bright="18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0126"/>
          <a:stretch>
            <a:fillRect/>
          </a:stretch>
        </p:blipFill>
        <p:spPr bwMode="auto">
          <a:xfrm>
            <a:off x="6444208" y="2636912"/>
            <a:ext cx="1584176" cy="370124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 7" descr="AIRBUS_DS_3D_Silver_RGB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8197" y="-31895"/>
            <a:ext cx="2705803" cy="940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1545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oShape 16"/>
          <p:cNvSpPr>
            <a:spLocks noChangeArrowheads="1"/>
          </p:cNvSpPr>
          <p:nvPr/>
        </p:nvSpPr>
        <p:spPr bwMode="auto">
          <a:xfrm>
            <a:off x="107504" y="4437112"/>
            <a:ext cx="8893175" cy="792088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>
            <a:noFill/>
          </a:ln>
          <a:effectLst>
            <a:prstShdw prst="shdw17" dist="17961" dir="2700000">
              <a:srgbClr val="999900">
                <a:alpha val="74998"/>
              </a:srgbClr>
            </a:prstShdw>
          </a:effectLst>
          <a:extLs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On Board Control Procedure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35496" y="1735088"/>
            <a:ext cx="8856662" cy="5294312"/>
          </a:xfrm>
        </p:spPr>
        <p:txBody>
          <a:bodyPr/>
          <a:lstStyle/>
          <a:p>
            <a:pPr eaLnBrk="1" hangingPunct="1"/>
            <a:endParaRPr lang="en-GB" dirty="0">
              <a:latin typeface="Arial" charset="0"/>
              <a:ea typeface="MS PGothic" charset="0"/>
            </a:endParaRP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On-board control procedure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Software program designed to be executed by an OBCP engine, which can easily be loaded, executed, and also replaced, on-board the spacecraft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code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Complete representation of an OBCP, in a form that can be loaded on-board for subsequent execution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engine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Application of the on-board software handling the execution of OBCPs</a:t>
            </a:r>
          </a:p>
          <a:p>
            <a:pPr eaLnBrk="1" hangingPunct="1"/>
            <a:r>
              <a:rPr lang="en-GB" sz="2000" dirty="0">
                <a:latin typeface="Arial" charset="0"/>
                <a:ea typeface="MS PGothic" charset="0"/>
              </a:rPr>
              <a:t>OBCP language</a:t>
            </a:r>
          </a:p>
          <a:p>
            <a:pPr lvl="1" eaLnBrk="1" hangingPunct="1"/>
            <a:r>
              <a:rPr lang="en-GB" sz="1800" dirty="0">
                <a:latin typeface="Arial" charset="0"/>
                <a:ea typeface="MS PGothic" charset="0"/>
              </a:rPr>
              <a:t>Programming language in which OBCP source code is expressed by human programmers</a:t>
            </a:r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9358" y="936575"/>
            <a:ext cx="2190750" cy="1389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958" y="1125488"/>
            <a:ext cx="2522538" cy="67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8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49"/>
          <a:stretch>
            <a:fillRect/>
          </a:stretch>
        </p:blipFill>
        <p:spPr bwMode="auto">
          <a:xfrm>
            <a:off x="3420046" y="1052463"/>
            <a:ext cx="2808287" cy="947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668724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Correctness of 1505 </a:t>
            </a:r>
            <a:r>
              <a:rPr lang="en-US" dirty="0" smtClean="0"/>
              <a:t>Subprograms</a:t>
            </a:r>
            <a:endParaRPr lang="en-US" dirty="0"/>
          </a:p>
        </p:txBody>
      </p:sp>
      <p:sp>
        <p:nvSpPr>
          <p:cNvPr id="23" name="Rectangle 35"/>
          <p:cNvSpPr>
            <a:spLocks noChangeArrowheads="1"/>
          </p:cNvSpPr>
          <p:nvPr/>
        </p:nvSpPr>
        <p:spPr bwMode="auto">
          <a:xfrm>
            <a:off x="395288" y="2354263"/>
            <a:ext cx="7304087" cy="2395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DDDDD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107763" dir="2700000" algn="ctr" rotWithShape="0">
                    <a:schemeClr val="bg2">
                      <a:alpha val="50000"/>
                    </a:schemeClr>
                  </a:outerShdw>
                </a:effectLst>
              </a14:hiddenEffects>
            </a:ext>
          </a:extLst>
        </p:spPr>
        <p:txBody>
          <a:bodyPr wrap="none" lIns="72000" tIns="72000" rIns="72000" bIns="72000" anchor="ctr">
            <a:spAutoFit/>
          </a:bodyPr>
          <a:lstStyle/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>
                <a:solidFill>
                  <a:srgbClr val="FF00FF"/>
                </a:solidFill>
              </a:rPr>
              <a:t>procedure</a:t>
            </a:r>
            <a:r>
              <a:rPr lang="en-GB" sz="1800"/>
              <a:t> Reset_Event_Status (Event : </a:t>
            </a:r>
            <a:r>
              <a:rPr lang="en-GB" sz="1800">
                <a:solidFill>
                  <a:srgbClr val="FF00FF"/>
                </a:solidFill>
              </a:rPr>
              <a:t>in</a:t>
            </a:r>
            <a:r>
              <a:rPr lang="en-GB" sz="1800"/>
              <a:t> T_Event) </a:t>
            </a:r>
            <a:r>
              <a:rPr lang="en-GB" sz="1800">
                <a:solidFill>
                  <a:srgbClr val="FF00FF"/>
                </a:solidFill>
              </a:rPr>
              <a:t>with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>
                <a:solidFill>
                  <a:srgbClr val="FF00FF"/>
                </a:solidFill>
              </a:rPr>
              <a:t>Post</a:t>
            </a:r>
            <a:r>
              <a:rPr lang="en-GB" sz="1800"/>
              <a:t>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</a:t>
            </a:r>
            <a:r>
              <a:rPr lang="en-GB" sz="1800">
                <a:solidFill>
                  <a:srgbClr val="FF00FF"/>
                </a:solidFill>
              </a:rPr>
              <a:t>not</a:t>
            </a:r>
            <a:r>
              <a:rPr lang="en-GB" sz="1800"/>
              <a:t> Event_Status (Event).Detection </a:t>
            </a:r>
            <a:r>
              <a:rPr lang="en-GB" sz="1800">
                <a:solidFill>
                  <a:srgbClr val="FF00FF"/>
                </a:solidFill>
              </a:rPr>
              <a:t>and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(</a:t>
            </a:r>
            <a:r>
              <a:rPr lang="en-GB" sz="1800">
                <a:solidFill>
                  <a:srgbClr val="FF00FF"/>
                </a:solidFill>
              </a:rPr>
              <a:t>for</a:t>
            </a:r>
            <a:r>
              <a:rPr lang="en-GB" sz="1800"/>
              <a:t> </a:t>
            </a:r>
            <a:r>
              <a:rPr lang="en-GB" sz="1800">
                <a:solidFill>
                  <a:srgbClr val="FF00FF"/>
                </a:solidFill>
              </a:rPr>
              <a:t>all</a:t>
            </a:r>
            <a:r>
              <a:rPr lang="en-GB" sz="1800"/>
              <a:t> Other_Event </a:t>
            </a:r>
            <a:r>
              <a:rPr lang="en-GB" sz="1800">
                <a:solidFill>
                  <a:srgbClr val="FF00FF"/>
                </a:solidFill>
              </a:rPr>
              <a:t>in</a:t>
            </a:r>
            <a:r>
              <a:rPr lang="en-GB" sz="1800"/>
              <a:t> T_Event =&gt;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  (</a:t>
            </a:r>
            <a:r>
              <a:rPr lang="en-GB" sz="1800">
                <a:solidFill>
                  <a:srgbClr val="FF00FF"/>
                </a:solidFill>
              </a:rPr>
              <a:t>if</a:t>
            </a:r>
            <a:r>
              <a:rPr lang="en-GB" sz="1800"/>
              <a:t> Other_Event /= Event </a:t>
            </a:r>
            <a:r>
              <a:rPr lang="en-GB" sz="1800">
                <a:solidFill>
                  <a:srgbClr val="FF00FF"/>
                </a:solidFill>
              </a:rPr>
              <a:t>then</a:t>
            </a:r>
          </a:p>
          <a:p>
            <a:pPr algn="l"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/>
              <a:t>         Event_Status (Other_Event) = Event_Status'Old (Other_Event)));</a:t>
            </a:r>
          </a:p>
        </p:txBody>
      </p:sp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395288" y="981075"/>
            <a:ext cx="6591300" cy="104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/>
          <a:p>
            <a:pPr algn="l" eaLnBrk="1" hangingPunct="1">
              <a:lnSpc>
                <a:spcPct val="95000"/>
              </a:lnSpc>
              <a:defRPr/>
            </a:pPr>
            <a:r>
              <a:rPr lang="en-GB" sz="2400" b="1" u="sng" dirty="0">
                <a:solidFill>
                  <a:schemeClr val="tx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MS PGothic" pitchFamily="34" charset="-128"/>
                <a:cs typeface="+mn-cs"/>
              </a:rPr>
              <a:t>Example:</a:t>
            </a:r>
          </a:p>
          <a:p>
            <a:pPr algn="l" eaLnBrk="1" hangingPunct="1">
              <a:lnSpc>
                <a:spcPct val="95000"/>
              </a:lnSpc>
              <a:buClr>
                <a:srgbClr val="FF9900"/>
              </a:buClr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chemeClr val="tx2"/>
                </a:solidFill>
                <a:ea typeface="MS PGothic" pitchFamily="34" charset="-128"/>
                <a:cs typeface="+mn-cs"/>
              </a:rPr>
              <a:t> A list of event detection statuses</a:t>
            </a:r>
          </a:p>
          <a:p>
            <a:pPr algn="l" eaLnBrk="1" hangingPunct="1">
              <a:lnSpc>
                <a:spcPct val="95000"/>
              </a:lnSpc>
              <a:buClr>
                <a:srgbClr val="FF9900"/>
              </a:buClr>
              <a:buFont typeface="Wingdings" pitchFamily="2" charset="2"/>
              <a:buChar char="ü"/>
              <a:defRPr/>
            </a:pPr>
            <a:r>
              <a:rPr lang="en-GB" sz="2400" dirty="0">
                <a:solidFill>
                  <a:schemeClr val="tx2"/>
                </a:solidFill>
                <a:ea typeface="MS PGothic" pitchFamily="34" charset="-128"/>
                <a:cs typeface="+mn-cs"/>
              </a:rPr>
              <a:t> Request to reset the detection status for Event</a:t>
            </a:r>
          </a:p>
        </p:txBody>
      </p:sp>
      <p:sp>
        <p:nvSpPr>
          <p:cNvPr id="25" name="Text Box 37"/>
          <p:cNvSpPr txBox="1">
            <a:spLocks noChangeArrowheads="1"/>
          </p:cNvSpPr>
          <p:nvPr/>
        </p:nvSpPr>
        <p:spPr bwMode="auto">
          <a:xfrm>
            <a:off x="3279775" y="4797425"/>
            <a:ext cx="3759200" cy="26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0" tIns="0" rIns="0" bIns="0" anchor="b">
            <a:spAutoFit/>
          </a:bodyPr>
          <a:lstStyle>
            <a:lvl1pPr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1pPr>
            <a:lvl2pPr marL="742950" indent="-28575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2pPr>
            <a:lvl3pPr marL="11430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3pPr>
            <a:lvl4pPr marL="16002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4pPr>
            <a:lvl5pPr marL="2057400" indent="-228600"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charset="0"/>
                <a:ea typeface="MS PGothic" charset="0"/>
                <a:cs typeface="MS PGothic" charset="0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50000"/>
              </a:spcBef>
            </a:pPr>
            <a:r>
              <a:rPr lang="en-GB" sz="1800" b="1">
                <a:solidFill>
                  <a:srgbClr val="FF0000"/>
                </a:solidFill>
              </a:rPr>
              <a:t>The detection status is unchanged</a:t>
            </a:r>
          </a:p>
        </p:txBody>
      </p:sp>
      <p:grpSp>
        <p:nvGrpSpPr>
          <p:cNvPr id="26" name="Group 38"/>
          <p:cNvGrpSpPr>
            <a:grpSpLocks/>
          </p:cNvGrpSpPr>
          <p:nvPr/>
        </p:nvGrpSpPr>
        <p:grpSpPr bwMode="auto">
          <a:xfrm>
            <a:off x="1547813" y="2781300"/>
            <a:ext cx="6419850" cy="260350"/>
            <a:chOff x="975" y="1752"/>
            <a:chExt cx="4044" cy="164"/>
          </a:xfrm>
        </p:grpSpPr>
        <p:sp>
          <p:nvSpPr>
            <p:cNvPr id="27" name="Text Box 39"/>
            <p:cNvSpPr txBox="1">
              <a:spLocks noChangeArrowheads="1"/>
            </p:cNvSpPr>
            <p:nvPr/>
          </p:nvSpPr>
          <p:spPr bwMode="auto">
            <a:xfrm>
              <a:off x="4011" y="1752"/>
              <a:ext cx="100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Post-condition</a:t>
              </a:r>
            </a:p>
          </p:txBody>
        </p:sp>
        <p:sp>
          <p:nvSpPr>
            <p:cNvPr id="28" name="Line 40"/>
            <p:cNvSpPr>
              <a:spLocks noChangeShapeType="1"/>
            </p:cNvSpPr>
            <p:nvPr/>
          </p:nvSpPr>
          <p:spPr bwMode="auto">
            <a:xfrm flipH="1">
              <a:off x="975" y="1842"/>
              <a:ext cx="29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29" name="Group 41"/>
          <p:cNvGrpSpPr>
            <a:grpSpLocks/>
          </p:cNvGrpSpPr>
          <p:nvPr/>
        </p:nvGrpSpPr>
        <p:grpSpPr bwMode="auto">
          <a:xfrm>
            <a:off x="5076825" y="3213100"/>
            <a:ext cx="3822700" cy="260350"/>
            <a:chOff x="3198" y="2024"/>
            <a:chExt cx="2408" cy="164"/>
          </a:xfrm>
        </p:grpSpPr>
        <p:sp>
          <p:nvSpPr>
            <p:cNvPr id="30" name="Text Box 42"/>
            <p:cNvSpPr txBox="1">
              <a:spLocks noChangeArrowheads="1"/>
            </p:cNvSpPr>
            <p:nvPr/>
          </p:nvSpPr>
          <p:spPr bwMode="auto">
            <a:xfrm>
              <a:off x="3534" y="2024"/>
              <a:ext cx="2072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The detection of event is reset</a:t>
              </a:r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 flipH="1">
              <a:off x="3198" y="2115"/>
              <a:ext cx="317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32" name="Group 44"/>
          <p:cNvGrpSpPr>
            <a:grpSpLocks/>
          </p:cNvGrpSpPr>
          <p:nvPr/>
        </p:nvGrpSpPr>
        <p:grpSpPr bwMode="auto">
          <a:xfrm>
            <a:off x="4427538" y="3789363"/>
            <a:ext cx="3616325" cy="260350"/>
            <a:chOff x="2789" y="2251"/>
            <a:chExt cx="2278" cy="164"/>
          </a:xfrm>
        </p:grpSpPr>
        <p:sp>
          <p:nvSpPr>
            <p:cNvPr id="33" name="Text Box 45"/>
            <p:cNvSpPr txBox="1">
              <a:spLocks noChangeArrowheads="1"/>
            </p:cNvSpPr>
            <p:nvPr/>
          </p:nvSpPr>
          <p:spPr bwMode="auto">
            <a:xfrm>
              <a:off x="3739" y="2251"/>
              <a:ext cx="1328" cy="1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lIns="0" tIns="0" rIns="0" bIns="0" anchor="b">
              <a:spAutoFit/>
            </a:bodyPr>
            <a:lstStyle>
              <a:lvl1pPr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1pPr>
              <a:lvl2pPr marL="742950" indent="-28575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2pPr>
              <a:lvl3pPr marL="11430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3pPr>
              <a:lvl4pPr marL="16002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4pPr>
              <a:lvl5pPr marL="2057400" indent="-228600"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chemeClr val="tx1"/>
                  </a:solidFill>
                  <a:latin typeface="Arial" charset="0"/>
                  <a:ea typeface="MS PGothic" charset="0"/>
                  <a:cs typeface="MS PGothic" charset="0"/>
                </a:defRPr>
              </a:lvl9pPr>
            </a:lstStyle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b="1">
                  <a:solidFill>
                    <a:srgbClr val="FF0000"/>
                  </a:solidFill>
                </a:rPr>
                <a:t>For all other events</a:t>
              </a:r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 flipH="1">
              <a:off x="2789" y="2341"/>
              <a:ext cx="862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b">
              <a:spAutoFit/>
            </a:bodyPr>
            <a:lstStyle/>
            <a:p>
              <a:endParaRPr lang="fr-FR"/>
            </a:p>
          </p:txBody>
        </p:sp>
      </p:grpSp>
      <p:grpSp>
        <p:nvGrpSpPr>
          <p:cNvPr id="35" name="Group 6"/>
          <p:cNvGrpSpPr>
            <a:grpSpLocks/>
          </p:cNvGrpSpPr>
          <p:nvPr/>
        </p:nvGrpSpPr>
        <p:grpSpPr bwMode="auto">
          <a:xfrm>
            <a:off x="2319759" y="5437212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36" name="Rectangle 7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/>
                <a:t>Event1</a:t>
              </a:r>
            </a:p>
          </p:txBody>
        </p:sp>
        <p:sp>
          <p:nvSpPr>
            <p:cNvPr id="37" name="Rectangle 8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Event2</a:t>
              </a:r>
            </a:p>
          </p:txBody>
        </p:sp>
        <p:sp>
          <p:nvSpPr>
            <p:cNvPr id="38" name="Rectangle 9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Event3</a:t>
              </a:r>
            </a:p>
          </p:txBody>
        </p:sp>
        <p:sp>
          <p:nvSpPr>
            <p:cNvPr id="39" name="Rectangle 10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40" name="Rectangle 11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  <p:sp>
          <p:nvSpPr>
            <p:cNvPr id="41" name="Rectangle 12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42" name="Group 13"/>
          <p:cNvGrpSpPr>
            <a:grpSpLocks/>
          </p:cNvGrpSpPr>
          <p:nvPr/>
        </p:nvGrpSpPr>
        <p:grpSpPr bwMode="auto">
          <a:xfrm>
            <a:off x="2319759" y="5437212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43" name="Rectangle 14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/>
                <a:t>Event1</a:t>
              </a:r>
            </a:p>
          </p:txBody>
        </p:sp>
        <p:sp>
          <p:nvSpPr>
            <p:cNvPr id="44" name="Rectangle 15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45" name="Rectangle 16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Event3</a:t>
              </a:r>
            </a:p>
          </p:txBody>
        </p:sp>
        <p:sp>
          <p:nvSpPr>
            <p:cNvPr id="46" name="Rectangle 17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47" name="Rectangle 18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48" name="Rectangle 19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49" name="Group 20"/>
          <p:cNvGrpSpPr>
            <a:grpSpLocks/>
          </p:cNvGrpSpPr>
          <p:nvPr/>
        </p:nvGrpSpPr>
        <p:grpSpPr bwMode="auto">
          <a:xfrm>
            <a:off x="2319759" y="5445224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50" name="Rectangle 21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Event1</a:t>
              </a:r>
            </a:p>
          </p:txBody>
        </p:sp>
        <p:sp>
          <p:nvSpPr>
            <p:cNvPr id="51" name="Rectangle 22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52" name="Rectangle 23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33CC33"/>
                  </a:solidFill>
                </a:rPr>
                <a:t>Event3</a:t>
              </a:r>
            </a:p>
          </p:txBody>
        </p:sp>
        <p:sp>
          <p:nvSpPr>
            <p:cNvPr id="53" name="Rectangle 24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Not detected</a:t>
              </a:r>
            </a:p>
          </p:txBody>
        </p:sp>
        <p:sp>
          <p:nvSpPr>
            <p:cNvPr id="54" name="Rectangle 25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55" name="Rectangle 26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/>
                <a:t>Detected</a:t>
              </a:r>
            </a:p>
          </p:txBody>
        </p:sp>
      </p:grpSp>
      <p:grpSp>
        <p:nvGrpSpPr>
          <p:cNvPr id="56" name="Group 27"/>
          <p:cNvGrpSpPr>
            <a:grpSpLocks/>
          </p:cNvGrpSpPr>
          <p:nvPr/>
        </p:nvGrpSpPr>
        <p:grpSpPr bwMode="auto">
          <a:xfrm>
            <a:off x="2319759" y="5445224"/>
            <a:ext cx="3908425" cy="800100"/>
            <a:chOff x="515" y="3322"/>
            <a:chExt cx="2462" cy="504"/>
          </a:xfrm>
          <a:solidFill>
            <a:schemeClr val="bg2"/>
          </a:solidFill>
        </p:grpSpPr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>
              <a:off x="515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33CC33"/>
                  </a:solidFill>
                </a:rPr>
                <a:t>Event1</a:t>
              </a:r>
            </a:p>
          </p:txBody>
        </p:sp>
        <p:sp>
          <p:nvSpPr>
            <p:cNvPr id="58" name="Rectangle 29"/>
            <p:cNvSpPr>
              <a:spLocks noChangeArrowheads="1"/>
            </p:cNvSpPr>
            <p:nvPr/>
          </p:nvSpPr>
          <p:spPr bwMode="auto">
            <a:xfrm>
              <a:off x="1338" y="3322"/>
              <a:ext cx="817" cy="170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 dirty="0">
                  <a:solidFill>
                    <a:srgbClr val="FF0000"/>
                  </a:solidFill>
                </a:rPr>
                <a:t>Event2</a:t>
              </a:r>
            </a:p>
          </p:txBody>
        </p:sp>
        <p:sp>
          <p:nvSpPr>
            <p:cNvPr id="59" name="Rectangle 30"/>
            <p:cNvSpPr>
              <a:spLocks noChangeArrowheads="1"/>
            </p:cNvSpPr>
            <p:nvPr/>
          </p:nvSpPr>
          <p:spPr bwMode="auto">
            <a:xfrm>
              <a:off x="2160" y="3322"/>
              <a:ext cx="817" cy="170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Event3</a:t>
              </a:r>
            </a:p>
          </p:txBody>
        </p:sp>
        <p:sp>
          <p:nvSpPr>
            <p:cNvPr id="60" name="Rectangle 31"/>
            <p:cNvSpPr>
              <a:spLocks noChangeArrowheads="1"/>
            </p:cNvSpPr>
            <p:nvPr/>
          </p:nvSpPr>
          <p:spPr bwMode="auto">
            <a:xfrm>
              <a:off x="515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Not detected</a:t>
              </a:r>
            </a:p>
          </p:txBody>
        </p:sp>
        <p:sp>
          <p:nvSpPr>
            <p:cNvPr id="61" name="Rectangle 32"/>
            <p:cNvSpPr>
              <a:spLocks noChangeArrowheads="1"/>
            </p:cNvSpPr>
            <p:nvPr/>
          </p:nvSpPr>
          <p:spPr bwMode="auto">
            <a:xfrm>
              <a:off x="1338" y="3492"/>
              <a:ext cx="817" cy="334"/>
            </a:xfrm>
            <a:prstGeom prst="rect">
              <a:avLst/>
            </a:prstGeom>
            <a:grpFill/>
            <a:ln w="9525">
              <a:solidFill>
                <a:schemeClr val="tx2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FF0000"/>
                  </a:solidFill>
                </a:rPr>
                <a:t>Not detected</a:t>
              </a:r>
            </a:p>
          </p:txBody>
        </p:sp>
        <p:sp>
          <p:nvSpPr>
            <p:cNvPr id="62" name="Rectangle 33"/>
            <p:cNvSpPr>
              <a:spLocks noChangeArrowheads="1"/>
            </p:cNvSpPr>
            <p:nvPr/>
          </p:nvSpPr>
          <p:spPr bwMode="auto">
            <a:xfrm>
              <a:off x="2160" y="3492"/>
              <a:ext cx="817" cy="334"/>
            </a:xfrm>
            <a:prstGeom prst="rect">
              <a:avLst/>
            </a:prstGeom>
            <a:grpFill/>
            <a:ln w="38100">
              <a:solidFill>
                <a:srgbClr val="FF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lIns="0" tIns="0" rIns="0" bIns="0" anchor="ctr"/>
            <a:lstStyle/>
            <a:p>
              <a:pPr eaLnBrk="1" hangingPunct="1">
                <a:lnSpc>
                  <a:spcPct val="95000"/>
                </a:lnSpc>
                <a:spcBef>
                  <a:spcPct val="50000"/>
                </a:spcBef>
              </a:pPr>
              <a:r>
                <a:rPr lang="en-GB" sz="1800">
                  <a:solidFill>
                    <a:srgbClr val="33CC33"/>
                  </a:solidFill>
                </a:rPr>
                <a:t>Detected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85778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3568" y="980728"/>
            <a:ext cx="7846640" cy="559836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rgbClr val="000000"/>
                </a:solidFill>
                <a:cs typeface="Courier New"/>
              </a:rPr>
              <a:t>Numerical control/command </a:t>
            </a:r>
            <a:r>
              <a:rPr lang="en-US" dirty="0">
                <a:solidFill>
                  <a:srgbClr val="000000"/>
                </a:solidFill>
                <a:cs typeface="Courier New"/>
              </a:rPr>
              <a:t>a</a:t>
            </a:r>
            <a:r>
              <a:rPr lang="en-US" dirty="0" smtClean="0">
                <a:solidFill>
                  <a:srgbClr val="000000"/>
                </a:solidFill>
                <a:cs typeface="Courier New"/>
              </a:rPr>
              <a:t>lgorithms</a:t>
            </a: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rgbClr val="000000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Mission and vehicle management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Formal Verification of </a:t>
            </a:r>
            <a:r>
              <a:rPr lang="en-US" b="0" i="1" dirty="0">
                <a:solidFill>
                  <a:schemeClr val="tx1"/>
                </a:solidFill>
                <a:cs typeface="Courier New"/>
              </a:rPr>
              <a:t>Aerospace Software, DASIA 2013, </a:t>
            </a:r>
            <a:r>
              <a:rPr lang="en-US" b="0" i="1" dirty="0">
                <a:solidFill>
                  <a:schemeClr val="tx1"/>
                </a:solidFill>
                <a:cs typeface="Courier New"/>
                <a:hlinkClick r:id="rId3"/>
              </a:rPr>
              <a:t>http://www.open-do.org/wp-content/uploads/2013/05/DASIA_2013.</a:t>
            </a:r>
            <a:r>
              <a:rPr lang="en-US" b="0" i="1" dirty="0" smtClean="0">
                <a:solidFill>
                  <a:schemeClr val="tx1"/>
                </a:solidFill>
                <a:cs typeface="Courier New"/>
                <a:hlinkClick r:id="rId3"/>
              </a:rPr>
              <a:t>pdf</a:t>
            </a:r>
            <a:r>
              <a:rPr lang="en-US" b="0" i="1" dirty="0" smtClean="0">
                <a:solidFill>
                  <a:schemeClr val="tx1"/>
                </a:solidFill>
                <a:cs typeface="Courier New"/>
              </a:rPr>
              <a:t> </a:t>
            </a:r>
            <a:endParaRPr lang="en-US" b="0" i="1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b="0" i="1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Automatic Proof Results</a:t>
            </a:r>
            <a:endParaRPr lang="en-US" dirty="0"/>
          </a:p>
        </p:txBody>
      </p:sp>
      <p:graphicFrame>
        <p:nvGraphicFramePr>
          <p:cNvPr id="4" name="Tableau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631912"/>
              </p:ext>
            </p:extLst>
          </p:nvPr>
        </p:nvGraphicFramePr>
        <p:xfrm>
          <a:off x="683568" y="1412776"/>
          <a:ext cx="7488832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Math </a:t>
                      </a:r>
                      <a:r>
                        <a:rPr lang="fr-FR" dirty="0" err="1" smtClean="0"/>
                        <a:t>library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92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Numerical</a:t>
                      </a:r>
                      <a:r>
                        <a:rPr lang="fr-FR" dirty="0" smtClean="0"/>
                        <a:t> </a:t>
                      </a:r>
                      <a:r>
                        <a:rPr lang="fr-FR" dirty="0" err="1" smtClean="0"/>
                        <a:t>algorithms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98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au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5313607"/>
              </p:ext>
            </p:extLst>
          </p:nvPr>
        </p:nvGraphicFramePr>
        <p:xfrm>
          <a:off x="683568" y="2993360"/>
          <a:ext cx="74888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8096"/>
                <a:gridCol w="1932384"/>
                <a:gridCol w="1296144"/>
                <a:gridCol w="1872208"/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Part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s</a:t>
                      </a:r>
                      <a:r>
                        <a:rPr lang="fr-FR" dirty="0" err="1" smtClean="0"/>
                        <a:t>ubprograms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# </a:t>
                      </a:r>
                      <a:r>
                        <a:rPr lang="fr-FR" dirty="0" err="1" smtClean="0"/>
                        <a:t>checks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% </a:t>
                      </a:r>
                      <a:r>
                        <a:rPr lang="fr-FR" dirty="0" err="1" smtClean="0"/>
                        <a:t>proved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Single</a:t>
                      </a:r>
                      <a:r>
                        <a:rPr lang="fr-FR" baseline="0" dirty="0" smtClean="0"/>
                        <a:t> variable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85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268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List of variables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140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252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Events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213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Expressions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331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1670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100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err="1" smtClean="0"/>
                        <a:t>Automated</a:t>
                      </a:r>
                      <a:r>
                        <a:rPr lang="fr-FR" dirty="0" smtClean="0"/>
                        <a:t>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192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284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74</a:t>
                      </a:r>
                      <a:endParaRPr lang="fr-F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 smtClean="0"/>
                        <a:t>On</a:t>
                      </a:r>
                      <a:r>
                        <a:rPr lang="fr-FR" baseline="0" dirty="0" smtClean="0"/>
                        <a:t> </a:t>
                      </a:r>
                      <a:r>
                        <a:rPr lang="fr-FR" baseline="0" dirty="0" err="1" smtClean="0"/>
                        <a:t>board</a:t>
                      </a:r>
                      <a:r>
                        <a:rPr lang="fr-FR" baseline="0" dirty="0" smtClean="0"/>
                        <a:t> control proc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547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2454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smtClean="0"/>
                        <a:t>95</a:t>
                      </a:r>
                      <a:endParaRPr lang="fr-FR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 bwMode="auto">
          <a:xfrm>
            <a:off x="6300192" y="3356992"/>
            <a:ext cx="1872208" cy="1512168"/>
          </a:xfrm>
          <a:prstGeom prst="rect">
            <a:avLst/>
          </a:prstGeom>
          <a:solidFill>
            <a:srgbClr val="FF0000">
              <a:alpha val="30000"/>
            </a:srgbClr>
          </a:solidFill>
          <a:ln w="762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816969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absence of run-time errors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access to all global variables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Absence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out-of-range values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Internal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consistency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software unit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numerical protection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Correctness of a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generic code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in a specific context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is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Proof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functional properties</a:t>
            </a:r>
          </a:p>
          <a:p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Sound treatment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floating-points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(done)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Support of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tagged types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(in 2014 roadmap)</a:t>
            </a:r>
          </a:p>
          <a:p>
            <a:r>
              <a:rPr lang="en-US" dirty="0" smtClean="0">
                <a:solidFill>
                  <a:schemeClr val="accent1"/>
                </a:solidFill>
                <a:cs typeface="Courier New"/>
              </a:rPr>
              <a:t>Helping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user with unproved checks (in 2014 roadmap)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33617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124744"/>
            <a:ext cx="8382000" cy="1257780"/>
          </a:xfrm>
        </p:spPr>
        <p:txBody>
          <a:bodyPr/>
          <a:lstStyle/>
          <a:p>
            <a:r>
              <a:rPr lang="en-US" sz="3200" dirty="0" smtClean="0"/>
              <a:t>Case study 3: </a:t>
            </a:r>
            <a:r>
              <a:rPr lang="en-US" sz="3200" dirty="0"/>
              <a:t>Biometric Access to </a:t>
            </a:r>
            <a:r>
              <a:rPr lang="en-US" sz="3200" dirty="0" smtClean="0"/>
              <a:t>a Secure Enclave</a:t>
            </a:r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2699792" y="2564904"/>
            <a:ext cx="3744416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err="1" smtClean="0">
                <a:solidFill>
                  <a:schemeClr val="bg1"/>
                </a:solidFill>
              </a:rPr>
              <a:t>Pavlos</a:t>
            </a:r>
            <a:r>
              <a:rPr lang="fr-FR" sz="2800" b="0" dirty="0" smtClean="0">
                <a:solidFill>
                  <a:schemeClr val="bg1"/>
                </a:solidFill>
              </a:rPr>
              <a:t> </a:t>
            </a:r>
            <a:r>
              <a:rPr lang="fr-FR" sz="2800" b="0" dirty="0" err="1" smtClean="0">
                <a:solidFill>
                  <a:schemeClr val="bg1"/>
                </a:solidFill>
              </a:rPr>
              <a:t>Efstathopoulos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Image 5" descr="National_Security_Agency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5736" y="4149080"/>
            <a:ext cx="2016224" cy="2016224"/>
          </a:xfrm>
          <a:prstGeom prst="rect">
            <a:avLst/>
          </a:prstGeom>
        </p:spPr>
      </p:pic>
      <p:pic>
        <p:nvPicPr>
          <p:cNvPr id="7" name="Image 6" descr="fingerprint.jp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4077072"/>
            <a:ext cx="1440160" cy="2083565"/>
          </a:xfrm>
          <a:prstGeom prst="rect">
            <a:avLst/>
          </a:prstGeom>
        </p:spPr>
      </p:pic>
      <p:pic>
        <p:nvPicPr>
          <p:cNvPr id="8" name="Image 7" descr="Altran_Logo_White.jp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61584" y="0"/>
            <a:ext cx="2382416" cy="88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275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Tokeneer</a:t>
            </a:r>
            <a:endParaRPr lang="en-US" dirty="0"/>
          </a:p>
        </p:txBody>
      </p:sp>
      <p:pic>
        <p:nvPicPr>
          <p:cNvPr id="2" name="Image 1" descr="Capture d’écran 2014-01-20 à 18.25.4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895536"/>
            <a:ext cx="7596336" cy="5629808"/>
          </a:xfrm>
          <a:prstGeom prst="rect">
            <a:avLst/>
          </a:prstGeom>
        </p:spPr>
      </p:pic>
      <p:pic>
        <p:nvPicPr>
          <p:cNvPr id="5" name="Image 4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760" y="3933056"/>
            <a:ext cx="1872208" cy="251578"/>
          </a:xfrm>
          <a:prstGeom prst="rect">
            <a:avLst/>
          </a:prstGeom>
        </p:spPr>
      </p:pic>
      <p:pic>
        <p:nvPicPr>
          <p:cNvPr id="6" name="Image 5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3861048"/>
            <a:ext cx="1872208" cy="251578"/>
          </a:xfrm>
          <a:prstGeom prst="rect">
            <a:avLst/>
          </a:prstGeom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0192" y="5301208"/>
            <a:ext cx="1872208" cy="251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562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" name="Tableau 19"/>
          <p:cNvGraphicFramePr>
            <a:graphicFrameLocks noGrp="1"/>
          </p:cNvGraphicFramePr>
          <p:nvPr/>
        </p:nvGraphicFramePr>
        <p:xfrm>
          <a:off x="323528" y="1124744"/>
          <a:ext cx="6096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8000"/>
                <a:gridCol w="30480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mtClean="0"/>
                        <a:t>Aspect / Pragma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Num. of occurrences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197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Refined_Global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71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Refined_Depends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Depends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202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Pre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28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Post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Assume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Loop_Invariant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10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Formalization of the “Admin” Package</a:t>
            </a:r>
            <a:endParaRPr lang="en-US" dirty="0"/>
          </a:p>
        </p:txBody>
      </p:sp>
      <p:sp>
        <p:nvSpPr>
          <p:cNvPr id="6" name="Freeform 23"/>
          <p:cNvSpPr/>
          <p:nvPr/>
        </p:nvSpPr>
        <p:spPr>
          <a:xfrm rot="4314670" flipV="1">
            <a:off x="6173800" y="1283060"/>
            <a:ext cx="396802" cy="1082420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6876256" y="1484784"/>
            <a:ext cx="180020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Dataflow</a:t>
            </a:r>
          </a:p>
        </p:txBody>
      </p:sp>
      <p:sp>
        <p:nvSpPr>
          <p:cNvPr id="8" name="Freeform 23"/>
          <p:cNvSpPr/>
          <p:nvPr/>
        </p:nvSpPr>
        <p:spPr>
          <a:xfrm rot="4314670" flipV="1">
            <a:off x="6023307" y="2666288"/>
            <a:ext cx="769796" cy="733333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6804248" y="2996952"/>
            <a:ext cx="233975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Information flow</a:t>
            </a:r>
          </a:p>
        </p:txBody>
      </p:sp>
      <p:sp>
        <p:nvSpPr>
          <p:cNvPr id="10" name="Freeform 23"/>
          <p:cNvSpPr/>
          <p:nvPr/>
        </p:nvSpPr>
        <p:spPr>
          <a:xfrm rot="4314670" flipV="1">
            <a:off x="6155001" y="1669017"/>
            <a:ext cx="578416" cy="1174604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1" name="Freeform 23"/>
          <p:cNvSpPr/>
          <p:nvPr/>
        </p:nvSpPr>
        <p:spPr>
          <a:xfrm rot="21226419">
            <a:off x="2170565" y="3908189"/>
            <a:ext cx="338373" cy="2209975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7020272" y="2060848"/>
            <a:ext cx="2123728" cy="100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Refinement</a:t>
            </a:r>
          </a:p>
        </p:txBody>
      </p:sp>
      <p:sp>
        <p:nvSpPr>
          <p:cNvPr id="13" name="Freeform 23"/>
          <p:cNvSpPr/>
          <p:nvPr/>
        </p:nvSpPr>
        <p:spPr>
          <a:xfrm rot="4314670" flipV="1">
            <a:off x="4832576" y="3647916"/>
            <a:ext cx="1999129" cy="786303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4" name="Freeform 23"/>
          <p:cNvSpPr/>
          <p:nvPr/>
        </p:nvSpPr>
        <p:spPr>
          <a:xfrm rot="19801698">
            <a:off x="5509281" y="3322751"/>
            <a:ext cx="501701" cy="186868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6516216" y="4653136"/>
            <a:ext cx="2448272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Functional contracts</a:t>
            </a:r>
          </a:p>
        </p:txBody>
      </p:sp>
      <p:sp>
        <p:nvSpPr>
          <p:cNvPr id="16" name="Freeform 23"/>
          <p:cNvSpPr/>
          <p:nvPr/>
        </p:nvSpPr>
        <p:spPr>
          <a:xfrm rot="16951298">
            <a:off x="6435130" y="1893674"/>
            <a:ext cx="234179" cy="1054429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7" name="Freeform 23"/>
          <p:cNvSpPr/>
          <p:nvPr/>
        </p:nvSpPr>
        <p:spPr>
          <a:xfrm rot="19999377">
            <a:off x="2695257" y="4186345"/>
            <a:ext cx="238747" cy="998731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381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18" name="Text Placeholder 1"/>
          <p:cNvSpPr txBox="1">
            <a:spLocks/>
          </p:cNvSpPr>
          <p:nvPr/>
        </p:nvSpPr>
        <p:spPr bwMode="auto">
          <a:xfrm>
            <a:off x="3059832" y="486916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User guidance</a:t>
            </a:r>
          </a:p>
        </p:txBody>
      </p:sp>
      <p:sp>
        <p:nvSpPr>
          <p:cNvPr id="19" name="Text Placeholder 1"/>
          <p:cNvSpPr txBox="1">
            <a:spLocks/>
          </p:cNvSpPr>
          <p:nvPr/>
        </p:nvSpPr>
        <p:spPr bwMode="auto">
          <a:xfrm>
            <a:off x="2195736" y="5877272"/>
            <a:ext cx="316835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2918508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8" grpId="0" animBg="1"/>
      <p:bldP spid="9" grpId="0"/>
      <p:bldP spid="10" grpId="0" animBg="1"/>
      <p:bldP spid="11" grpId="0" animBg="1"/>
      <p:bldP spid="12" grpId="0"/>
      <p:bldP spid="13" grpId="0" animBg="1"/>
      <p:bldP spid="14" grpId="0" animBg="1"/>
      <p:bldP spid="15" grpId="0"/>
      <p:bldP spid="16" grpId="0" animBg="1"/>
      <p:bldP spid="17" grpId="0" animBg="1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29163433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SPARK 2014 very good for: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specification-only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code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Analysis of code that was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not analyzable with SPARK 2005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Automating proofs with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less user efforts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Expressing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complete functional behavior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of functions</a:t>
            </a:r>
          </a:p>
          <a:p>
            <a:r>
              <a:rPr lang="en-US" dirty="0" smtClean="0">
                <a:solidFill>
                  <a:srgbClr val="17598F"/>
                </a:solidFill>
                <a:cs typeface="Courier New"/>
              </a:rPr>
              <a:t>Readability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the formal specifications</a:t>
            </a:r>
          </a:p>
          <a:p>
            <a:r>
              <a:rPr lang="en-US" b="0" dirty="0" smtClean="0">
                <a:solidFill>
                  <a:schemeClr val="tx1"/>
                </a:solidFill>
                <a:cs typeface="Courier New"/>
              </a:rPr>
              <a:t>Uncovering </a:t>
            </a:r>
            <a:r>
              <a:rPr lang="en-US" dirty="0" smtClean="0">
                <a:solidFill>
                  <a:srgbClr val="17598F"/>
                </a:solidFill>
                <a:cs typeface="Courier New"/>
              </a:rPr>
              <a:t>corner cases 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related to run-time checks</a:t>
            </a:r>
          </a:p>
          <a:p>
            <a:pPr marL="0" indent="0">
              <a:buNone/>
            </a:pPr>
            <a:endParaRPr lang="en-US" dirty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chemeClr val="tx1"/>
                </a:solidFill>
                <a:cs typeface="Courier New"/>
              </a:rPr>
              <a:t>Areas requiring improvements:</a:t>
            </a:r>
          </a:p>
          <a:p>
            <a:r>
              <a:rPr lang="en-US" dirty="0" smtClean="0">
                <a:solidFill>
                  <a:srgbClr val="17598F"/>
                </a:solidFill>
                <a:cs typeface="Courier New"/>
              </a:rPr>
              <a:t>Summary</a:t>
            </a:r>
            <a:r>
              <a:rPr lang="en-US" b="0" dirty="0" smtClean="0">
                <a:solidFill>
                  <a:schemeClr val="tx1"/>
                </a:solidFill>
                <a:cs typeface="Courier New"/>
              </a:rPr>
              <a:t> of proof results (done)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Results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1165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Lessons Learned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 descr="FreeGreatPicture.com-30974-podium.jp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640" y="1412776"/>
            <a:ext cx="6696744" cy="669674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Strengths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971600" y="3645024"/>
            <a:ext cx="2736304" cy="1215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xecutable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contracts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5580112" y="3429000"/>
            <a:ext cx="25922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b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etter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automation 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of proofs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3350096" y="1484784"/>
            <a:ext cx="2590056" cy="3024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l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arge, expressive, a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nalyzable language</a:t>
            </a:r>
            <a:endParaRPr lang="en-US" sz="2800" i="0" dirty="0" smtClean="0">
              <a:solidFill>
                <a:schemeClr val="tx1"/>
              </a:solidFill>
              <a:cs typeface="Courier New"/>
            </a:endParaRPr>
          </a:p>
          <a:p>
            <a:pPr marL="0" indent="0" algn="ctr">
              <a:buFontTx/>
              <a:buNone/>
            </a:pPr>
            <a:endParaRPr lang="en-US" sz="2800" i="0" dirty="0" smtClean="0">
              <a:solidFill>
                <a:schemeClr val="tx1"/>
              </a:solidFill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151168139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10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 descr="three-mountain-peaks-green-hi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17500"/>
            <a:ext cx="9144000" cy="620268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Challenges</a:t>
            </a:r>
            <a:endParaRPr lang="en-US" dirty="0"/>
          </a:p>
        </p:txBody>
      </p:sp>
      <p:sp>
        <p:nvSpPr>
          <p:cNvPr id="7" name="Text Placeholder 1"/>
          <p:cNvSpPr txBox="1">
            <a:spLocks/>
          </p:cNvSpPr>
          <p:nvPr/>
        </p:nvSpPr>
        <p:spPr bwMode="auto">
          <a:xfrm>
            <a:off x="2987824" y="1844824"/>
            <a:ext cx="2736304" cy="18638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s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tatic debugging </a:t>
            </a:r>
          </a:p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o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f contracts</a:t>
            </a:r>
          </a:p>
          <a:p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467544" y="2420888"/>
            <a:ext cx="2592288" cy="20882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need</a:t>
            </a:r>
          </a:p>
          <a:p>
            <a:pPr marL="0" indent="0" algn="ctr">
              <a:buNone/>
            </a:pPr>
            <a:r>
              <a:rPr lang="en-US" sz="2800" i="0" dirty="0">
                <a:solidFill>
                  <a:schemeClr val="tx1"/>
                </a:solidFill>
                <a:cs typeface="Courier New"/>
              </a:rPr>
              <a:t>e</a:t>
            </a: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xpert advice</a:t>
            </a:r>
          </a:p>
          <a:p>
            <a:pPr marL="0" indent="0" algn="ctr"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sometimes </a:t>
            </a:r>
          </a:p>
          <a:p>
            <a:pPr algn="ctr"/>
            <a:endParaRPr lang="en-US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5868144" y="620688"/>
            <a:ext cx="2590056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2800" i="0" dirty="0" smtClean="0">
                <a:solidFill>
                  <a:schemeClr val="tx1"/>
                </a:solidFill>
                <a:cs typeface="Courier New"/>
              </a:rPr>
              <a:t>code and specifications must be adapted</a:t>
            </a:r>
          </a:p>
        </p:txBody>
      </p:sp>
    </p:spTree>
    <p:extLst>
      <p:ext uri="{BB962C8B-B14F-4D97-AF65-F5344CB8AC3E}">
        <p14:creationId xmlns:p14="http://schemas.microsoft.com/office/powerpoint/2010/main" val="287795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SPARK in 2014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Now </a:t>
            </a: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available as </a:t>
            </a: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beta</a:t>
            </a: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First release April 2014</a:t>
            </a:r>
          </a:p>
          <a:p>
            <a:pPr marL="0" lvl="1" indent="0">
              <a:buClr>
                <a:srgbClr val="404040"/>
              </a:buClr>
              <a:buNone/>
            </a:pPr>
            <a:endParaRPr lang="en-US" sz="2800" b="1" dirty="0" smtClean="0"/>
          </a:p>
          <a:p>
            <a:pPr marL="0" lvl="1" indent="0">
              <a:buClr>
                <a:srgbClr val="404040"/>
              </a:buClr>
              <a:buNone/>
            </a:pPr>
            <a:r>
              <a:rPr lang="en-US" sz="2800" b="1" dirty="0" smtClean="0"/>
              <a:t>See </a:t>
            </a:r>
            <a:r>
              <a:rPr lang="en-US" sz="2800" b="1" dirty="0">
                <a:hlinkClick r:id="rId2"/>
              </a:rPr>
              <a:t>http://www.adacore.com/sparkpro</a:t>
            </a:r>
            <a:r>
              <a:rPr lang="en-US" sz="2800" b="1" dirty="0"/>
              <a:t> </a:t>
            </a:r>
          </a:p>
          <a:p>
            <a:pPr marL="0" lvl="1" indent="0">
              <a:buClr>
                <a:srgbClr val="404040"/>
              </a:buClr>
              <a:buNone/>
            </a:pPr>
            <a:r>
              <a:rPr lang="en-US" sz="2800" b="1" dirty="0" smtClean="0"/>
              <a:t>and </a:t>
            </a:r>
            <a:r>
              <a:rPr lang="en-US" sz="2800" b="1" dirty="0" smtClean="0">
                <a:hlinkClick r:id="rId3"/>
              </a:rPr>
              <a:t>http</a:t>
            </a:r>
            <a:r>
              <a:rPr lang="en-US" sz="2800" b="1" dirty="0">
                <a:hlinkClick r:id="rId3"/>
              </a:rPr>
              <a:t>://</a:t>
            </a:r>
            <a:r>
              <a:rPr lang="en-US" sz="2800" b="1" dirty="0" smtClean="0">
                <a:hlinkClick r:id="rId3"/>
              </a:rPr>
              <a:t>www.spark-2014.org</a:t>
            </a:r>
            <a:r>
              <a:rPr lang="en-US" sz="2800" b="1" dirty="0" smtClean="0"/>
              <a:t> </a:t>
            </a:r>
            <a:endParaRPr lang="en-US" sz="2800" b="1" dirty="0"/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New </a:t>
            </a:r>
            <a:r>
              <a:rPr lang="en-US" sz="2800" dirty="0" err="1" smtClean="0">
                <a:solidFill>
                  <a:schemeClr val="tx1"/>
                </a:solidFill>
                <a:cs typeface="Courier New"/>
              </a:rPr>
              <a:t>LabCom</a:t>
            </a: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 </a:t>
            </a:r>
            <a:r>
              <a:rPr lang="en-US" sz="2800" dirty="0" err="1" smtClean="0">
                <a:solidFill>
                  <a:schemeClr val="tx1"/>
                </a:solidFill>
                <a:cs typeface="Courier New"/>
              </a:rPr>
              <a:t>ProofInUse</a:t>
            </a: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 between AdaCore and INRIA </a:t>
            </a:r>
          </a:p>
          <a:p>
            <a:pPr marL="0" indent="0">
              <a:buNone/>
            </a:pP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(hiring 2 R&amp;D software engineer postdocs)</a:t>
            </a: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Roadmap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14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85800" y="1143000"/>
            <a:ext cx="784664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 smtClean="0">
                <a:solidFill>
                  <a:schemeClr val="tx1"/>
                </a:solidFill>
                <a:cs typeface="Courier New"/>
              </a:rPr>
              <a:t>Information session on the working group on “Theorem Proving in Certification”</a:t>
            </a:r>
          </a:p>
          <a:p>
            <a:pPr marL="0" indent="0">
              <a:buNone/>
            </a:pP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tomorrow Thursday, 8:00 – 8:50, room Dora</a:t>
            </a:r>
            <a:endParaRPr lang="en-US" sz="2800" b="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endParaRPr lang="en-US" sz="2800" dirty="0" smtClean="0">
              <a:solidFill>
                <a:schemeClr val="tx1"/>
              </a:solidFill>
              <a:cs typeface="Courier New"/>
            </a:endParaRPr>
          </a:p>
          <a:p>
            <a:pPr marL="0" indent="0">
              <a:buNone/>
            </a:pPr>
            <a:r>
              <a:rPr lang="en-US" sz="2800" dirty="0">
                <a:solidFill>
                  <a:schemeClr val="tx1"/>
                </a:solidFill>
              </a:rPr>
              <a:t>Session 6D – New Trends in Certification </a:t>
            </a:r>
            <a:r>
              <a:rPr lang="en-US" sz="2800" dirty="0" smtClean="0">
                <a:solidFill>
                  <a:schemeClr val="tx1"/>
                </a:solidFill>
              </a:rPr>
              <a:t>II</a:t>
            </a:r>
          </a:p>
          <a:p>
            <a:pPr marL="0" indent="0">
              <a:buNone/>
            </a:pPr>
            <a:r>
              <a:rPr lang="en-US" sz="2800" b="0" dirty="0">
                <a:solidFill>
                  <a:schemeClr val="tx1"/>
                </a:solidFill>
                <a:cs typeface="Courier New"/>
              </a:rPr>
              <a:t>t</a:t>
            </a: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omorrow </a:t>
            </a:r>
            <a:r>
              <a:rPr lang="en-US" sz="2800" b="0" dirty="0" err="1" smtClean="0">
                <a:solidFill>
                  <a:schemeClr val="tx1"/>
                </a:solidFill>
                <a:cs typeface="Courier New"/>
              </a:rPr>
              <a:t>Thursay</a:t>
            </a: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, 16:40 – 18:40, room </a:t>
            </a:r>
            <a:r>
              <a:rPr lang="en-US" sz="2800" b="0" dirty="0" err="1" smtClean="0">
                <a:solidFill>
                  <a:schemeClr val="tx1"/>
                </a:solidFill>
                <a:cs typeface="Courier New"/>
              </a:rPr>
              <a:t>Ariane</a:t>
            </a:r>
            <a:r>
              <a:rPr lang="en-US" sz="2800" b="0" dirty="0" smtClean="0">
                <a:solidFill>
                  <a:schemeClr val="tx1"/>
                </a:solidFill>
                <a:cs typeface="Courier New"/>
              </a:rPr>
              <a:t> 2</a:t>
            </a:r>
            <a:endParaRPr lang="en-US" sz="2800" b="0" dirty="0" smtClean="0">
              <a:solidFill>
                <a:schemeClr val="tx1"/>
              </a:solidFill>
              <a:cs typeface="Courier New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Announcements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38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 10" descr="Sparkada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3933056"/>
            <a:ext cx="3946004" cy="815840"/>
          </a:xfrm>
          <a:prstGeom prst="rect">
            <a:avLst/>
          </a:prstGeom>
        </p:spPr>
      </p:pic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2699792" y="1124744"/>
            <a:ext cx="6264696" cy="11521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programming language for long-lived embedded critical software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Ada 2012 and SPARK 2014</a:t>
            </a:r>
            <a:endParaRPr lang="en-US" dirty="0"/>
          </a:p>
        </p:txBody>
      </p:sp>
      <p:pic>
        <p:nvPicPr>
          <p:cNvPr id="6" name="Picture 5" descr="ada2012png-bla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492896"/>
            <a:ext cx="1885018" cy="937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Image 6" descr="logo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5373216"/>
            <a:ext cx="3751116" cy="504056"/>
          </a:xfrm>
          <a:prstGeom prst="rect">
            <a:avLst/>
          </a:prstGeom>
        </p:spPr>
      </p:pic>
      <p:sp>
        <p:nvSpPr>
          <p:cNvPr id="8" name="Text Placeholder 1"/>
          <p:cNvSpPr txBox="1">
            <a:spLocks/>
          </p:cNvSpPr>
          <p:nvPr/>
        </p:nvSpPr>
        <p:spPr bwMode="auto">
          <a:xfrm>
            <a:off x="4355976" y="3717032"/>
            <a:ext cx="388843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Ada subset for formal verification</a:t>
            </a:r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2699792" y="2564904"/>
            <a:ext cx="6264696" cy="11521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/>
              <a:t>p</a:t>
            </a:r>
            <a:r>
              <a:rPr lang="en-US" sz="2800" i="0" dirty="0" smtClean="0"/>
              <a:t>rogramming by contract </a:t>
            </a:r>
          </a:p>
        </p:txBody>
      </p:sp>
      <p:pic>
        <p:nvPicPr>
          <p:cNvPr id="10" name="Image 9" descr="Ada-Lovelace.jp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24744"/>
            <a:ext cx="1732248" cy="1154832"/>
          </a:xfrm>
          <a:prstGeom prst="rect">
            <a:avLst/>
          </a:prstGeom>
        </p:spPr>
      </p:pic>
      <p:sp>
        <p:nvSpPr>
          <p:cNvPr id="12" name="Text Placeholder 1"/>
          <p:cNvSpPr txBox="1">
            <a:spLocks/>
          </p:cNvSpPr>
          <p:nvPr/>
        </p:nvSpPr>
        <p:spPr bwMode="auto">
          <a:xfrm>
            <a:off x="4355976" y="5373216"/>
            <a:ext cx="4968552" cy="1296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/>
              <a:t>p</a:t>
            </a:r>
            <a:r>
              <a:rPr lang="en-US" sz="2800" i="0" dirty="0" smtClean="0"/>
              <a:t>ractical formal verification</a:t>
            </a:r>
          </a:p>
        </p:txBody>
      </p:sp>
    </p:spTree>
    <p:extLst>
      <p:ext uri="{BB962C8B-B14F-4D97-AF65-F5344CB8AC3E}">
        <p14:creationId xmlns:p14="http://schemas.microsoft.com/office/powerpoint/2010/main" val="1846483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 bwMode="auto">
          <a:xfrm>
            <a:off x="323528" y="2276872"/>
            <a:ext cx="8496397" cy="4104456"/>
          </a:xfrm>
          <a:prstGeom prst="rect">
            <a:avLst/>
          </a:prstGeom>
          <a:solidFill>
            <a:srgbClr val="DEC8EE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sz="1800" b="0" i="1" u="none" strike="noStrike" cap="none" normalizeH="0" baseline="0" dirty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 bwMode="auto">
          <a:xfrm>
            <a:off x="2699792" y="1484784"/>
            <a:ext cx="1800200" cy="4464496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" name="Straight Connector 7"/>
          <p:cNvCxnSpPr/>
          <p:nvPr/>
        </p:nvCxnSpPr>
        <p:spPr bwMode="auto">
          <a:xfrm flipH="1">
            <a:off x="4499992" y="1412776"/>
            <a:ext cx="1728192" cy="4536504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6"/>
            </a:solidFill>
            <a:prstDash val="solid"/>
            <a:round/>
            <a:headEnd type="triangle" w="med" len="med"/>
            <a:tailEnd type="none" w="med" len="med"/>
          </a:ln>
          <a:effectLst/>
        </p:spPr>
      </p:cxnSp>
      <p:sp>
        <p:nvSpPr>
          <p:cNvPr id="12" name="TextBox 11"/>
          <p:cNvSpPr txBox="1"/>
          <p:nvPr/>
        </p:nvSpPr>
        <p:spPr>
          <a:xfrm>
            <a:off x="-36512" y="1628800"/>
            <a:ext cx="2826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Requirement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228184" y="1628800"/>
            <a:ext cx="26600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Functional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27584" y="3049215"/>
            <a:ext cx="25748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Software Architecture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652121" y="3049215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Software Architecture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547664" y="4077072"/>
            <a:ext cx="22367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Requirements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5220072" y="4077072"/>
            <a:ext cx="1941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kern="1200" dirty="0" smtClean="0">
                <a:solidFill>
                  <a:schemeClr val="accent1"/>
                </a:solidFill>
              </a:rPr>
              <a:t>Unit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19872" y="5065439"/>
            <a:ext cx="7617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Code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4860032" y="5065439"/>
            <a:ext cx="28142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b="1" i="0" dirty="0" smtClean="0">
                <a:solidFill>
                  <a:schemeClr val="accent1"/>
                </a:solidFill>
              </a:rPr>
              <a:t>Robustness Verification</a:t>
            </a:r>
            <a:endParaRPr lang="fr-FR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22" name="Image 21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3768" y="2276872"/>
            <a:ext cx="3751116" cy="504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0671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SPARK 2014 Value Proposition (DO-178C Version)</a:t>
            </a:r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3419872" y="800708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System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419872" y="2024844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High Level 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5364088" y="34290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>
                <a:solidFill>
                  <a:srgbClr val="FFFFFF"/>
                </a:solidFill>
              </a:rPr>
              <a:t>Low Level </a:t>
            </a:r>
            <a:r>
              <a:rPr lang="en-US" sz="1800" dirty="0" smtClean="0">
                <a:solidFill>
                  <a:srgbClr val="FFFFFF"/>
                </a:solidFill>
              </a:rPr>
              <a:t>Requirements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403648" y="342900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Software Architecture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419872" y="4869160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Source Code</a:t>
            </a:r>
            <a:endParaRPr lang="en-US" sz="1800" dirty="0">
              <a:solidFill>
                <a:srgbClr val="FFFFFF"/>
              </a:solidFill>
            </a:endParaRPr>
          </a:p>
        </p:txBody>
      </p:sp>
      <p:cxnSp>
        <p:nvCxnSpPr>
          <p:cNvPr id="27" name="Straight Arrow Connector 6"/>
          <p:cNvCxnSpPr>
            <a:endCxn id="23" idx="0"/>
          </p:cNvCxnSpPr>
          <p:nvPr/>
        </p:nvCxnSpPr>
        <p:spPr>
          <a:xfrm>
            <a:off x="4644008" y="1412776"/>
            <a:ext cx="0" cy="61206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7"/>
          <p:cNvCxnSpPr>
            <a:stCxn id="23" idx="2"/>
            <a:endCxn id="25" idx="0"/>
          </p:cNvCxnSpPr>
          <p:nvPr/>
        </p:nvCxnSpPr>
        <p:spPr>
          <a:xfrm flipH="1">
            <a:off x="2627784" y="2636912"/>
            <a:ext cx="2016224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8"/>
          <p:cNvCxnSpPr>
            <a:stCxn id="23" idx="2"/>
            <a:endCxn id="24" idx="0"/>
          </p:cNvCxnSpPr>
          <p:nvPr/>
        </p:nvCxnSpPr>
        <p:spPr>
          <a:xfrm>
            <a:off x="4644008" y="2636912"/>
            <a:ext cx="1944216" cy="792088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9"/>
          <p:cNvCxnSpPr>
            <a:stCxn id="25" idx="2"/>
            <a:endCxn id="26" idx="0"/>
          </p:cNvCxnSpPr>
          <p:nvPr/>
        </p:nvCxnSpPr>
        <p:spPr>
          <a:xfrm>
            <a:off x="2627784" y="4041068"/>
            <a:ext cx="2016224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10"/>
          <p:cNvCxnSpPr>
            <a:stCxn id="24" idx="2"/>
            <a:endCxn id="26" idx="0"/>
          </p:cNvCxnSpPr>
          <p:nvPr/>
        </p:nvCxnSpPr>
        <p:spPr>
          <a:xfrm flipH="1">
            <a:off x="4644008" y="4041068"/>
            <a:ext cx="1944216" cy="828092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18"/>
          <p:cNvCxnSpPr>
            <a:stCxn id="26" idx="2"/>
            <a:endCxn id="33" idx="0"/>
          </p:cNvCxnSpPr>
          <p:nvPr/>
        </p:nvCxnSpPr>
        <p:spPr>
          <a:xfrm>
            <a:off x="4644008" y="5481228"/>
            <a:ext cx="0" cy="576064"/>
          </a:xfrm>
          <a:prstGeom prst="straightConnector1">
            <a:avLst/>
          </a:prstGeom>
          <a:ln w="38100" cmpd="sng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19872" y="6057292"/>
            <a:ext cx="2448272" cy="612068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dirty="0" smtClean="0">
                <a:solidFill>
                  <a:srgbClr val="FFFFFF"/>
                </a:solidFill>
              </a:rPr>
              <a:t>Executable Object Code</a:t>
            </a:r>
            <a:endParaRPr lang="en-US" sz="1800" dirty="0">
              <a:solidFill>
                <a:srgbClr val="FFFFFF"/>
              </a:solidFill>
            </a:endParaRPr>
          </a:p>
        </p:txBody>
      </p:sp>
      <p:sp>
        <p:nvSpPr>
          <p:cNvPr id="35" name="Freeform 17"/>
          <p:cNvSpPr/>
          <p:nvPr/>
        </p:nvSpPr>
        <p:spPr>
          <a:xfrm>
            <a:off x="5915891" y="4056468"/>
            <a:ext cx="1028484" cy="1149928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36" name="Freeform 19"/>
          <p:cNvSpPr/>
          <p:nvPr/>
        </p:nvSpPr>
        <p:spPr bwMode="auto">
          <a:xfrm>
            <a:off x="5940152" y="5445224"/>
            <a:ext cx="261684" cy="996043"/>
          </a:xfrm>
          <a:custGeom>
            <a:avLst/>
            <a:gdLst>
              <a:gd name="connsiteX0" fmla="*/ 48985 w 261684"/>
              <a:gd name="connsiteY0" fmla="*/ 996043 h 996043"/>
              <a:gd name="connsiteX1" fmla="*/ 261257 w 261684"/>
              <a:gd name="connsiteY1" fmla="*/ 440871 h 996043"/>
              <a:gd name="connsiteX2" fmla="*/ 0 w 261684"/>
              <a:gd name="connsiteY2" fmla="*/ 0 h 996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61684" h="996043">
                <a:moveTo>
                  <a:pt x="48985" y="996043"/>
                </a:moveTo>
                <a:cubicBezTo>
                  <a:pt x="159203" y="801460"/>
                  <a:pt x="269421" y="606878"/>
                  <a:pt x="261257" y="440871"/>
                </a:cubicBezTo>
                <a:cubicBezTo>
                  <a:pt x="253093" y="274864"/>
                  <a:pt x="126546" y="137432"/>
                  <a:pt x="0" y="0"/>
                </a:cubicBezTo>
              </a:path>
            </a:pathLst>
          </a:custGeom>
          <a:noFill/>
          <a:ln w="76200" cap="flat" cmpd="sng" algn="ctr">
            <a:solidFill>
              <a:srgbClr val="B14B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37" name="TextBox 13"/>
          <p:cNvSpPr txBox="1"/>
          <p:nvPr/>
        </p:nvSpPr>
        <p:spPr>
          <a:xfrm>
            <a:off x="6954591" y="4608261"/>
            <a:ext cx="1505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Compliance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Robustness</a:t>
            </a:r>
          </a:p>
        </p:txBody>
      </p:sp>
      <p:sp>
        <p:nvSpPr>
          <p:cNvPr id="38" name="TextBox 22"/>
          <p:cNvSpPr txBox="1"/>
          <p:nvPr/>
        </p:nvSpPr>
        <p:spPr>
          <a:xfrm>
            <a:off x="6145043" y="5805264"/>
            <a:ext cx="15953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kern="1200" dirty="0" smtClean="0">
                <a:solidFill>
                  <a:schemeClr val="accent1"/>
                </a:solidFill>
              </a:rPr>
              <a:t>Property </a:t>
            </a:r>
            <a:br>
              <a:rPr lang="en-US" sz="1800" b="1" i="0" kern="1200" dirty="0" smtClean="0">
                <a:solidFill>
                  <a:schemeClr val="accent1"/>
                </a:solidFill>
              </a:rPr>
            </a:br>
            <a:r>
              <a:rPr lang="en-US" sz="1800" b="1" i="0" kern="1200" dirty="0" smtClean="0">
                <a:solidFill>
                  <a:schemeClr val="accent1"/>
                </a:solidFill>
              </a:rPr>
              <a:t>Preservation</a:t>
            </a:r>
          </a:p>
        </p:txBody>
      </p:sp>
      <p:sp>
        <p:nvSpPr>
          <p:cNvPr id="40" name="Freeform 23"/>
          <p:cNvSpPr/>
          <p:nvPr/>
        </p:nvSpPr>
        <p:spPr>
          <a:xfrm>
            <a:off x="2535383" y="4070323"/>
            <a:ext cx="840798" cy="911802"/>
          </a:xfrm>
          <a:custGeom>
            <a:avLst/>
            <a:gdLst>
              <a:gd name="connsiteX0" fmla="*/ 831273 w 831273"/>
              <a:gd name="connsiteY0" fmla="*/ 1149927 h 1149927"/>
              <a:gd name="connsiteX1" fmla="*/ 207818 w 831273"/>
              <a:gd name="connsiteY1" fmla="*/ 775854 h 1149927"/>
              <a:gd name="connsiteX2" fmla="*/ 0 w 831273"/>
              <a:gd name="connsiteY2" fmla="*/ 0 h 1149927"/>
              <a:gd name="connsiteX0" fmla="*/ 840798 w 840798"/>
              <a:gd name="connsiteY0" fmla="*/ 911802 h 911802"/>
              <a:gd name="connsiteX1" fmla="*/ 207818 w 840798"/>
              <a:gd name="connsiteY1" fmla="*/ 775854 h 911802"/>
              <a:gd name="connsiteX2" fmla="*/ 0 w 840798"/>
              <a:gd name="connsiteY2" fmla="*/ 0 h 911802"/>
              <a:gd name="connsiteX0" fmla="*/ 840798 w 840798"/>
              <a:gd name="connsiteY0" fmla="*/ 911802 h 911802"/>
              <a:gd name="connsiteX1" fmla="*/ 198293 w 840798"/>
              <a:gd name="connsiteY1" fmla="*/ 547254 h 911802"/>
              <a:gd name="connsiteX2" fmla="*/ 0 w 840798"/>
              <a:gd name="connsiteY2" fmla="*/ 0 h 911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40798" h="911802">
                <a:moveTo>
                  <a:pt x="840798" y="911802"/>
                </a:moveTo>
                <a:cubicBezTo>
                  <a:pt x="598343" y="820592"/>
                  <a:pt x="336838" y="738908"/>
                  <a:pt x="198293" y="547254"/>
                </a:cubicBezTo>
                <a:cubicBezTo>
                  <a:pt x="59748" y="355600"/>
                  <a:pt x="34636" y="292100"/>
                  <a:pt x="0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1" name="Freeform 25"/>
          <p:cNvSpPr/>
          <p:nvPr/>
        </p:nvSpPr>
        <p:spPr>
          <a:xfrm rot="17450705">
            <a:off x="2912003" y="5156417"/>
            <a:ext cx="637997" cy="623577"/>
          </a:xfrm>
          <a:custGeom>
            <a:avLst/>
            <a:gdLst>
              <a:gd name="connsiteX0" fmla="*/ 374761 w 637997"/>
              <a:gd name="connsiteY0" fmla="*/ 623577 h 623577"/>
              <a:gd name="connsiteX1" fmla="*/ 688 w 637997"/>
              <a:gd name="connsiteY1" fmla="*/ 277213 h 623577"/>
              <a:gd name="connsiteX2" fmla="*/ 291633 w 637997"/>
              <a:gd name="connsiteY2" fmla="*/ 122 h 623577"/>
              <a:gd name="connsiteX3" fmla="*/ 637997 w 637997"/>
              <a:gd name="connsiteY3" fmla="*/ 249504 h 623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7997" h="623577">
                <a:moveTo>
                  <a:pt x="374761" y="623577"/>
                </a:moveTo>
                <a:cubicBezTo>
                  <a:pt x="194652" y="502349"/>
                  <a:pt x="14543" y="381122"/>
                  <a:pt x="688" y="277213"/>
                </a:cubicBezTo>
                <a:cubicBezTo>
                  <a:pt x="-13167" y="173304"/>
                  <a:pt x="185415" y="4740"/>
                  <a:pt x="291633" y="122"/>
                </a:cubicBezTo>
                <a:cubicBezTo>
                  <a:pt x="397851" y="-4496"/>
                  <a:pt x="517924" y="122504"/>
                  <a:pt x="637997" y="249504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  <p:sp>
        <p:nvSpPr>
          <p:cNvPr id="44" name="TextBox 33"/>
          <p:cNvSpPr txBox="1"/>
          <p:nvPr/>
        </p:nvSpPr>
        <p:spPr>
          <a:xfrm>
            <a:off x="82721" y="4438853"/>
            <a:ext cx="2545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Software architecture </a:t>
            </a:r>
            <a:endParaRPr lang="en-US" sz="1800" b="1" i="0" dirty="0" smtClean="0">
              <a:solidFill>
                <a:schemeClr val="accent1"/>
              </a:solidFill>
            </a:endParaRPr>
          </a:p>
          <a:p>
            <a:pPr algn="r"/>
            <a:r>
              <a:rPr lang="en-US" sz="1800" b="1" i="0" dirty="0">
                <a:solidFill>
                  <a:schemeClr val="accent1"/>
                </a:solidFill>
              </a:rPr>
              <a:t>i</a:t>
            </a:r>
            <a:r>
              <a:rPr lang="en-US" sz="1800" b="1" i="0" dirty="0" smtClean="0">
                <a:solidFill>
                  <a:schemeClr val="accent1"/>
                </a:solidFill>
              </a:rPr>
              <a:t>s consistent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sp>
        <p:nvSpPr>
          <p:cNvPr id="45" name="TextBox 34"/>
          <p:cNvSpPr txBox="1"/>
          <p:nvPr/>
        </p:nvSpPr>
        <p:spPr>
          <a:xfrm>
            <a:off x="1378059" y="5599866"/>
            <a:ext cx="15824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Accuracy</a:t>
            </a:r>
          </a:p>
          <a:p>
            <a:pPr algn="r"/>
            <a:r>
              <a:rPr lang="en-US" sz="1800" b="1" i="0" dirty="0" smtClean="0">
                <a:solidFill>
                  <a:schemeClr val="accent1"/>
                </a:solidFill>
              </a:rPr>
              <a:t>Consistency</a:t>
            </a:r>
            <a:endParaRPr lang="en-US" sz="1800" b="1" i="0" kern="1200" dirty="0" smtClean="0">
              <a:solidFill>
                <a:schemeClr val="accent1"/>
              </a:solidFill>
            </a:endParaRPr>
          </a:p>
        </p:txBody>
      </p:sp>
      <p:pic>
        <p:nvPicPr>
          <p:cNvPr id="46" name="Image 45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5121638"/>
            <a:ext cx="1872208" cy="251578"/>
          </a:xfrm>
          <a:prstGeom prst="rect">
            <a:avLst/>
          </a:prstGeom>
        </p:spPr>
      </p:pic>
      <p:pic>
        <p:nvPicPr>
          <p:cNvPr id="47" name="Image 46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600" y="6273766"/>
            <a:ext cx="1872208" cy="251578"/>
          </a:xfrm>
          <a:prstGeom prst="rect">
            <a:avLst/>
          </a:prstGeom>
        </p:spPr>
      </p:pic>
      <p:pic>
        <p:nvPicPr>
          <p:cNvPr id="48" name="Image 47" descr="logo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2240" y="5265654"/>
            <a:ext cx="1872208" cy="251578"/>
          </a:xfrm>
          <a:prstGeom prst="rect">
            <a:avLst/>
          </a:prstGeom>
        </p:spPr>
      </p:pic>
      <p:sp>
        <p:nvSpPr>
          <p:cNvPr id="39" name="Freeform 17"/>
          <p:cNvSpPr/>
          <p:nvPr/>
        </p:nvSpPr>
        <p:spPr>
          <a:xfrm>
            <a:off x="5919780" y="4077072"/>
            <a:ext cx="1028484" cy="2376264"/>
          </a:xfrm>
          <a:custGeom>
            <a:avLst/>
            <a:gdLst>
              <a:gd name="connsiteX0" fmla="*/ 0 w 1028484"/>
              <a:gd name="connsiteY0" fmla="*/ 1149928 h 1149928"/>
              <a:gd name="connsiteX1" fmla="*/ 914400 w 1028484"/>
              <a:gd name="connsiteY1" fmla="*/ 762000 h 1149928"/>
              <a:gd name="connsiteX2" fmla="*/ 983673 w 1028484"/>
              <a:gd name="connsiteY2" fmla="*/ 0 h 11499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28484" h="1149928">
                <a:moveTo>
                  <a:pt x="0" y="1149928"/>
                </a:moveTo>
                <a:cubicBezTo>
                  <a:pt x="375227" y="1051791"/>
                  <a:pt x="750455" y="953655"/>
                  <a:pt x="914400" y="762000"/>
                </a:cubicBezTo>
                <a:cubicBezTo>
                  <a:pt x="1078346" y="570345"/>
                  <a:pt x="1031009" y="285172"/>
                  <a:pt x="983673" y="0"/>
                </a:cubicBezTo>
              </a:path>
            </a:pathLst>
          </a:custGeom>
          <a:noFill/>
          <a:ln w="76200" cmpd="sng">
            <a:solidFill>
              <a:srgbClr val="7030A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68859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36" grpId="0" animBg="1"/>
      <p:bldP spid="37" grpId="0"/>
      <p:bldP spid="38" grpId="0"/>
      <p:bldP spid="40" grpId="0" animBg="1"/>
      <p:bldP spid="41" grpId="0" animBg="1"/>
      <p:bldP spid="44" grpId="0"/>
      <p:bldP spid="45" grpId="0"/>
      <p:bldP spid="39" grpId="0" animBg="1"/>
      <p:bldP spid="39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395536" y="1484784"/>
            <a:ext cx="8424936" cy="7920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/>
              <a:t>Contract = agreement between client &amp; supplier 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SPARK 2014 Contracts </a:t>
            </a:r>
            <a:endParaRPr lang="en-US" dirty="0"/>
          </a:p>
        </p:txBody>
      </p:sp>
      <p:sp>
        <p:nvSpPr>
          <p:cNvPr id="9" name="Text Placeholder 1"/>
          <p:cNvSpPr txBox="1">
            <a:spLocks/>
          </p:cNvSpPr>
          <p:nvPr/>
        </p:nvSpPr>
        <p:spPr bwMode="auto">
          <a:xfrm>
            <a:off x="0" y="980728"/>
            <a:ext cx="1845858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Program</a:t>
            </a:r>
          </a:p>
        </p:txBody>
      </p:sp>
      <p:sp>
        <p:nvSpPr>
          <p:cNvPr id="10" name="Text Placeholder 1"/>
          <p:cNvSpPr txBox="1">
            <a:spLocks/>
          </p:cNvSpPr>
          <p:nvPr/>
        </p:nvSpPr>
        <p:spPr bwMode="auto">
          <a:xfrm>
            <a:off x="5724128" y="1988840"/>
            <a:ext cx="273630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caller &amp; </a:t>
            </a:r>
            <a:r>
              <a:rPr lang="en-US" sz="2800" i="0" dirty="0" err="1" smtClean="0"/>
              <a:t>callee</a:t>
            </a:r>
            <a:endParaRPr lang="en-US" sz="2800" i="0" dirty="0" smtClean="0"/>
          </a:p>
        </p:txBody>
      </p:sp>
      <p:sp>
        <p:nvSpPr>
          <p:cNvPr id="11" name="Text Placeholder 1"/>
          <p:cNvSpPr txBox="1">
            <a:spLocks/>
          </p:cNvSpPr>
          <p:nvPr/>
        </p:nvSpPr>
        <p:spPr bwMode="auto">
          <a:xfrm>
            <a:off x="395536" y="1484784"/>
            <a:ext cx="8424936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>
              <a:buFontTx/>
              <a:buNone/>
            </a:pPr>
            <a:r>
              <a:rPr lang="en-US" sz="2800" i="0" dirty="0" smtClean="0"/>
              <a:t>Contract = agreement between </a:t>
            </a:r>
            <a:r>
              <a:rPr lang="en-US" sz="2800" i="0" strike="sngStrike" dirty="0" smtClean="0"/>
              <a:t>client &amp; supplier </a:t>
            </a:r>
          </a:p>
          <a:p>
            <a:pPr marL="0" indent="0">
              <a:buFontTx/>
              <a:buNone/>
            </a:pPr>
            <a:endParaRPr lang="en-US" dirty="0" smtClean="0"/>
          </a:p>
        </p:txBody>
      </p:sp>
      <p:pic>
        <p:nvPicPr>
          <p:cNvPr id="12" name="Picture 6" descr="testing"/>
          <p:cNvPicPr>
            <a:picLocks noChangeAspect="1" noChangeArrowheads="1"/>
          </p:cNvPicPr>
          <p:nvPr/>
        </p:nvPicPr>
        <p:blipFill>
          <a:blip r:embed="rId3">
            <a:alphaModFix amt="36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068959"/>
            <a:ext cx="3960440" cy="3435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6" descr="proof"/>
          <p:cNvPicPr>
            <a:picLocks noChangeAspect="1" noChangeArrowheads="1"/>
          </p:cNvPicPr>
          <p:nvPr/>
        </p:nvPicPr>
        <p:blipFill>
          <a:blip r:embed="rId4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32040" y="3068959"/>
            <a:ext cx="3882972" cy="3413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1"/>
          <p:cNvSpPr txBox="1">
            <a:spLocks/>
          </p:cNvSpPr>
          <p:nvPr/>
        </p:nvSpPr>
        <p:spPr bwMode="auto">
          <a:xfrm>
            <a:off x="395536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Dynamic Verification</a:t>
            </a:r>
          </a:p>
        </p:txBody>
      </p:sp>
      <p:sp>
        <p:nvSpPr>
          <p:cNvPr id="15" name="Text Placeholder 1"/>
          <p:cNvSpPr txBox="1">
            <a:spLocks/>
          </p:cNvSpPr>
          <p:nvPr/>
        </p:nvSpPr>
        <p:spPr bwMode="auto">
          <a:xfrm>
            <a:off x="5004048" y="4005064"/>
            <a:ext cx="3744416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FontTx/>
              <a:buNone/>
            </a:pPr>
            <a:r>
              <a:rPr lang="en-US" sz="4000" i="0" dirty="0" smtClean="0"/>
              <a:t>Formal Verification</a:t>
            </a:r>
          </a:p>
        </p:txBody>
      </p:sp>
      <p:cxnSp>
        <p:nvCxnSpPr>
          <p:cNvPr id="16" name="Straight Arrow Connector 7"/>
          <p:cNvCxnSpPr/>
          <p:nvPr/>
        </p:nvCxnSpPr>
        <p:spPr>
          <a:xfrm flipH="1">
            <a:off x="3851920" y="44371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Image 17" descr="logo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2732446" y="4548475"/>
            <a:ext cx="3751116" cy="504056"/>
          </a:xfrm>
          <a:prstGeom prst="rect">
            <a:avLst/>
          </a:prstGeom>
        </p:spPr>
      </p:pic>
      <p:cxnSp>
        <p:nvCxnSpPr>
          <p:cNvPr id="19" name="Straight Arrow Connector 7"/>
          <p:cNvCxnSpPr/>
          <p:nvPr/>
        </p:nvCxnSpPr>
        <p:spPr>
          <a:xfrm flipH="1">
            <a:off x="3851920" y="4941168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7"/>
          <p:cNvCxnSpPr/>
          <p:nvPr/>
        </p:nvCxnSpPr>
        <p:spPr>
          <a:xfrm flipH="1">
            <a:off x="3851920" y="5373216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7"/>
          <p:cNvCxnSpPr/>
          <p:nvPr/>
        </p:nvCxnSpPr>
        <p:spPr>
          <a:xfrm flipH="1">
            <a:off x="3851920" y="58772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7"/>
          <p:cNvCxnSpPr/>
          <p:nvPr/>
        </p:nvCxnSpPr>
        <p:spPr>
          <a:xfrm flipH="1">
            <a:off x="3851920" y="623731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7"/>
          <p:cNvCxnSpPr/>
          <p:nvPr/>
        </p:nvCxnSpPr>
        <p:spPr>
          <a:xfrm flipH="1">
            <a:off x="3851920" y="407707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7"/>
          <p:cNvCxnSpPr/>
          <p:nvPr/>
        </p:nvCxnSpPr>
        <p:spPr>
          <a:xfrm flipH="1">
            <a:off x="3851920" y="3645024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7"/>
          <p:cNvCxnSpPr/>
          <p:nvPr/>
        </p:nvCxnSpPr>
        <p:spPr>
          <a:xfrm flipH="1">
            <a:off x="3851920" y="3356992"/>
            <a:ext cx="1440160" cy="0"/>
          </a:xfrm>
          <a:prstGeom prst="straightConnector1">
            <a:avLst/>
          </a:prstGeom>
          <a:ln w="76200" cmpd="sng">
            <a:solidFill>
              <a:srgbClr val="660066"/>
            </a:solidFill>
            <a:headEnd type="oval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5364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4" grpId="0"/>
      <p:bldP spid="15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2667000"/>
            <a:ext cx="8382000" cy="954107"/>
          </a:xfrm>
        </p:spPr>
        <p:txBody>
          <a:bodyPr/>
          <a:lstStyle/>
          <a:p>
            <a:r>
              <a:rPr lang="en-US" dirty="0" smtClean="0"/>
              <a:t>Case Studies</a:t>
            </a:r>
            <a:endParaRPr lang="fr-FR" sz="2000" dirty="0"/>
          </a:p>
        </p:txBody>
      </p:sp>
    </p:spTree>
    <p:extLst>
      <p:ext uri="{BB962C8B-B14F-4D97-AF65-F5344CB8AC3E}">
        <p14:creationId xmlns:p14="http://schemas.microsoft.com/office/powerpoint/2010/main" val="31650910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381000" y="1772816"/>
            <a:ext cx="8382000" cy="666849"/>
          </a:xfrm>
        </p:spPr>
        <p:txBody>
          <a:bodyPr/>
          <a:lstStyle/>
          <a:p>
            <a:r>
              <a:rPr lang="en-US" sz="3200" dirty="0" smtClean="0"/>
              <a:t>Case study 1: Train Control Systems</a:t>
            </a:r>
            <a:endParaRPr lang="fr-FR" sz="3200" dirty="0"/>
          </a:p>
        </p:txBody>
      </p:sp>
      <p:sp>
        <p:nvSpPr>
          <p:cNvPr id="4" name="Text Placeholder 3"/>
          <p:cNvSpPr txBox="1">
            <a:spLocks/>
          </p:cNvSpPr>
          <p:nvPr/>
        </p:nvSpPr>
        <p:spPr>
          <a:xfrm>
            <a:off x="3203848" y="2678832"/>
            <a:ext cx="2520280" cy="563488"/>
          </a:xfrm>
          <a:prstGeom prst="rect">
            <a:avLst/>
          </a:prstGeom>
        </p:spPr>
        <p:txBody>
          <a:bodyPr/>
          <a:lstStyle>
            <a:lvl1pPr marL="342900" indent="-3429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>
                <a:srgbClr val="404040"/>
              </a:buClr>
              <a:buChar char="•"/>
              <a:defRPr sz="1600" b="1">
                <a:solidFill>
                  <a:srgbClr val="404040"/>
                </a:solidFill>
                <a:latin typeface="+mn-lt"/>
                <a:ea typeface="ＭＳ Ｐゴシック" charset="-128"/>
                <a:cs typeface="ＭＳ Ｐゴシック" charset="-128"/>
              </a:defRPr>
            </a:lvl1pPr>
            <a:lvl2pPr marL="742950" indent="-28575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4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2pPr>
            <a:lvl3pPr marL="1143000" indent="-228600" algn="l" rtl="0" eaLnBrk="1" fontAlgn="base" hangingPunct="1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har char="–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charset="0"/>
              <a:buChar char="•"/>
              <a:defRPr sz="1200">
                <a:solidFill>
                  <a:schemeClr val="tx1"/>
                </a:solidFill>
                <a:latin typeface="+mn-lt"/>
                <a:ea typeface="ヒラギノ角ゴ ProN W3"/>
                <a:cs typeface="ヒラギノ角ゴ ProN W3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Times" pitchFamily="18" charset="0"/>
              <a:buChar char="•"/>
              <a:defRPr sz="12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algn="ctr">
              <a:buNone/>
            </a:pPr>
            <a:r>
              <a:rPr lang="fr-FR" sz="2800" b="0" dirty="0" smtClean="0">
                <a:solidFill>
                  <a:schemeClr val="bg1"/>
                </a:solidFill>
              </a:rPr>
              <a:t>David </a:t>
            </a:r>
            <a:r>
              <a:rPr lang="fr-FR" sz="2800" b="0" dirty="0" err="1" smtClean="0">
                <a:solidFill>
                  <a:schemeClr val="bg1"/>
                </a:solidFill>
              </a:rPr>
              <a:t>Mentré</a:t>
            </a:r>
            <a:endParaRPr lang="fr-FR" sz="2800" b="0" u="sng" dirty="0">
              <a:solidFill>
                <a:schemeClr val="bg1"/>
              </a:solidFill>
            </a:endParaRPr>
          </a:p>
        </p:txBody>
      </p:sp>
      <p:pic>
        <p:nvPicPr>
          <p:cNvPr id="6" name="Image 5" descr="ic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408" y="3717032"/>
            <a:ext cx="7239000" cy="2590800"/>
          </a:xfrm>
          <a:prstGeom prst="rect">
            <a:avLst/>
          </a:prstGeom>
        </p:spPr>
      </p:pic>
      <p:pic>
        <p:nvPicPr>
          <p:cNvPr id="7" name="Image 6" descr="Mitsubishi Electric Color 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732240" y="260648"/>
            <a:ext cx="2138970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80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openETCS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88404" y="908720"/>
            <a:ext cx="8092108" cy="55933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Espace réservé du texte 3"/>
          <p:cNvSpPr>
            <a:spLocks noGrp="1"/>
          </p:cNvSpPr>
          <p:nvPr>
            <p:ph type="body" idx="1"/>
          </p:nvPr>
        </p:nvSpPr>
        <p:spPr>
          <a:xfrm>
            <a:off x="0" y="2276872"/>
            <a:ext cx="2267744" cy="4320480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Open Source </a:t>
            </a:r>
            <a:r>
              <a:rPr lang="en-US" dirty="0" smtClean="0">
                <a:sym typeface="Wingdings" pitchFamily="2" charset="2"/>
              </a:rPr>
              <a:t> no vendor lock-in</a:t>
            </a:r>
            <a:endParaRPr lang="en-US" dirty="0" smtClean="0"/>
          </a:p>
          <a:p>
            <a:r>
              <a:rPr lang="en-US" dirty="0" smtClean="0">
                <a:solidFill>
                  <a:schemeClr val="accent1"/>
                </a:solidFill>
              </a:rPr>
              <a:t>Model </a:t>
            </a:r>
            <a:r>
              <a:rPr lang="en-US" dirty="0" smtClean="0"/>
              <a:t>based (SysML)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Formal</a:t>
            </a:r>
            <a:r>
              <a:rPr lang="en-US" dirty="0" smtClean="0"/>
              <a:t> methods </a:t>
            </a:r>
            <a:r>
              <a:rPr lang="en-US" dirty="0" smtClean="0">
                <a:sym typeface="Wingdings" pitchFamily="2" charset="2"/>
              </a:rPr>
              <a:t> Strong guaranties of correctness</a:t>
            </a:r>
            <a:endParaRPr lang="en-US" dirty="0" smtClean="0"/>
          </a:p>
          <a:p>
            <a:r>
              <a:rPr lang="en-US" dirty="0" smtClean="0"/>
              <a:t>“</a:t>
            </a:r>
            <a:r>
              <a:rPr lang="en-US" dirty="0" smtClean="0">
                <a:solidFill>
                  <a:schemeClr val="accent1"/>
                </a:solidFill>
              </a:rPr>
              <a:t>Open Proofs</a:t>
            </a:r>
            <a:r>
              <a:rPr lang="en-US" dirty="0" smtClean="0"/>
              <a:t>” </a:t>
            </a:r>
            <a:r>
              <a:rPr lang="en-US" dirty="0" smtClean="0">
                <a:sym typeface="Wingdings" pitchFamily="2" charset="2"/>
              </a:rPr>
              <a:t> Everybody can re-check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718055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2011-09-12- AdaCore presentation - 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AdaCore_Sections_template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solidFill>
              <a:schemeClr val="tx1"/>
            </a:solidFill>
            <a:effectLst/>
            <a:latin typeface="Arial" charset="0"/>
          </a:defRPr>
        </a:defPPr>
      </a:lstStyle>
    </a:lnDef>
    <a:txDef>
      <a:spPr>
        <a:noFill/>
      </a:spPr>
      <a:bodyPr wrap="square" rtlCol="0">
        <a:spAutoFit/>
      </a:bodyPr>
      <a:lstStyle>
        <a:defPPr algn="r">
          <a:defRPr sz="1400" b="1" i="0" kern="1200" dirty="0" smtClean="0">
            <a:solidFill>
              <a:schemeClr val="accent1"/>
            </a:solidFill>
          </a:defRPr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2011-09-12- AdaCore presentation - template</Template>
  <TotalTime>5494</TotalTime>
  <Words>1783</Words>
  <Application>Microsoft Macintosh PowerPoint</Application>
  <PresentationFormat>Présentation à l'écran (4:3)</PresentationFormat>
  <Paragraphs>328</Paragraphs>
  <Slides>26</Slides>
  <Notes>21</Notes>
  <HiddenSlides>0</HiddenSlides>
  <MMClips>0</MMClips>
  <ScaleCrop>false</ScaleCrop>
  <HeadingPairs>
    <vt:vector size="4" baseType="variant">
      <vt:variant>
        <vt:lpstr>Thème</vt:lpstr>
      </vt:variant>
      <vt:variant>
        <vt:i4>2</vt:i4>
      </vt:variant>
      <vt:variant>
        <vt:lpstr>Titres des diapositives</vt:lpstr>
      </vt:variant>
      <vt:variant>
        <vt:i4>26</vt:i4>
      </vt:variant>
    </vt:vector>
  </HeadingPairs>
  <TitlesOfParts>
    <vt:vector size="28" baseType="lpstr">
      <vt:lpstr>2011-09-12- AdaCore presentation - template</vt:lpstr>
      <vt:lpstr>AdaCore_Sections_template</vt:lpstr>
      <vt:lpstr>Présentation PowerPoint</vt:lpstr>
      <vt:lpstr>Présentation PowerPoint</vt:lpstr>
      <vt:lpstr>Ada 2012 and SPARK 2014</vt:lpstr>
      <vt:lpstr>SPARK 2014 Value Proposition</vt:lpstr>
      <vt:lpstr>SPARK 2014 Value Proposition (DO-178C Version)</vt:lpstr>
      <vt:lpstr>SPARK 2014 Contracts </vt:lpstr>
      <vt:lpstr>Présentation PowerPoint</vt:lpstr>
      <vt:lpstr>Présentation PowerPoint</vt:lpstr>
      <vt:lpstr>openETCS</vt:lpstr>
      <vt:lpstr>Formalization of the Correctness of Step Functions</vt:lpstr>
      <vt:lpstr>Results</vt:lpstr>
      <vt:lpstr>Présentation PowerPoint</vt:lpstr>
      <vt:lpstr>On Board Control Procedure</vt:lpstr>
      <vt:lpstr>Formalization of the Correctness of 1505 Subprograms</vt:lpstr>
      <vt:lpstr>Automatic Proof Results</vt:lpstr>
      <vt:lpstr>Results</vt:lpstr>
      <vt:lpstr>Présentation PowerPoint</vt:lpstr>
      <vt:lpstr>Tokeneer</vt:lpstr>
      <vt:lpstr>Formalization of the “Admin” Package</vt:lpstr>
      <vt:lpstr>Results</vt:lpstr>
      <vt:lpstr>Présentation PowerPoint</vt:lpstr>
      <vt:lpstr>SPARK 2014 Strengths</vt:lpstr>
      <vt:lpstr>SPARK 2014 Challenges</vt:lpstr>
      <vt:lpstr>Présentation PowerPoint</vt:lpstr>
      <vt:lpstr>Roadmap</vt:lpstr>
      <vt:lpstr>Announcements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ochem</dc:creator>
  <cp:lastModifiedBy>Yannick Moy</cp:lastModifiedBy>
  <cp:revision>436</cp:revision>
  <dcterms:created xsi:type="dcterms:W3CDTF">2011-10-07T11:41:06Z</dcterms:created>
  <dcterms:modified xsi:type="dcterms:W3CDTF">2014-01-24T11:56:23Z</dcterms:modified>
</cp:coreProperties>
</file>