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6" r:id="rId1"/>
  </p:sldMasterIdLst>
  <p:notesMasterIdLst>
    <p:notesMasterId r:id="rId16"/>
  </p:notesMasterIdLst>
  <p:handoutMasterIdLst>
    <p:handoutMasterId r:id="rId17"/>
  </p:handoutMasterIdLst>
  <p:sldIdLst>
    <p:sldId id="1106" r:id="rId2"/>
    <p:sldId id="1179" r:id="rId3"/>
    <p:sldId id="1234" r:id="rId4"/>
    <p:sldId id="1242" r:id="rId5"/>
    <p:sldId id="1233" r:id="rId6"/>
    <p:sldId id="1247" r:id="rId7"/>
    <p:sldId id="1248" r:id="rId8"/>
    <p:sldId id="1249" r:id="rId9"/>
    <p:sldId id="1250" r:id="rId10"/>
    <p:sldId id="1232" r:id="rId11"/>
    <p:sldId id="1216" r:id="rId12"/>
    <p:sldId id="1246" r:id="rId13"/>
    <p:sldId id="1244" r:id="rId14"/>
    <p:sldId id="1243" r:id="rId15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12C"/>
    <a:srgbClr val="040B11"/>
    <a:srgbClr val="04080B"/>
    <a:srgbClr val="91B9DA"/>
    <a:srgbClr val="404040"/>
    <a:srgbClr val="3377A9"/>
    <a:srgbClr val="245376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-12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560"/>
    </p:cViewPr>
  </p:sorterViewPr>
  <p:notesViewPr>
    <p:cSldViewPr>
      <p:cViewPr varScale="1">
        <p:scale>
          <a:sx n="74" d="100"/>
          <a:sy n="74" d="100"/>
        </p:scale>
        <p:origin x="-2256" y="-10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28C7CF07-8AE4-48B4-9716-7DADFEA16C26}" type="datetime1">
              <a:rPr lang="en-US"/>
              <a:pPr/>
              <a:t>9/24/13</a:t>
            </a:fld>
            <a:endParaRPr lang="en-US"/>
          </a:p>
        </p:txBody>
      </p:sp>
      <p:sp>
        <p:nvSpPr>
          <p:cNvPr id="490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0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12223766-3AD6-4652-A677-8632E0E6B4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61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t" anchorCtr="0" compatLnSpc="1">
            <a:prstTxWarp prst="textNoShape">
              <a:avLst/>
            </a:prstTxWarp>
          </a:bodyPr>
          <a:lstStyle>
            <a:lvl1pPr defTabSz="962492">
              <a:defRPr sz="1200" i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t" anchorCtr="0" compatLnSpc="1">
            <a:prstTxWarp prst="textNoShape">
              <a:avLst/>
            </a:prstTxWarp>
          </a:bodyPr>
          <a:lstStyle>
            <a:lvl1pPr algn="r" defTabSz="962492">
              <a:defRPr sz="1200" i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b" anchorCtr="0" compatLnSpc="1">
            <a:prstTxWarp prst="textNoShape">
              <a:avLst/>
            </a:prstTxWarp>
          </a:bodyPr>
          <a:lstStyle>
            <a:lvl1pPr defTabSz="962492">
              <a:defRPr sz="1200" i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b" anchorCtr="0" compatLnSpc="1">
            <a:prstTxWarp prst="textNoShape">
              <a:avLst/>
            </a:prstTxWarp>
          </a:bodyPr>
          <a:lstStyle>
            <a:lvl1pPr algn="r" defTabSz="962025">
              <a:defRPr sz="1200" i="0"/>
            </a:lvl1pPr>
          </a:lstStyle>
          <a:p>
            <a:fld id="{C749CB6B-4676-448B-8A99-68B3A3B809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941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 - First Page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7"/>
          <p:cNvCxnSpPr>
            <a:cxnSpLocks noChangeShapeType="1"/>
          </p:cNvCxnSpPr>
          <p:nvPr userDrawn="1"/>
        </p:nvCxnSpPr>
        <p:spPr bwMode="auto">
          <a:xfrm>
            <a:off x="698500" y="3535363"/>
            <a:ext cx="77597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15"/>
          <p:cNvSpPr/>
          <p:nvPr/>
        </p:nvSpPr>
        <p:spPr bwMode="auto">
          <a:xfrm>
            <a:off x="0" y="0"/>
            <a:ext cx="9144000" cy="2209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 dirty="0">
              <a:ea typeface="+mn-ea"/>
              <a:cs typeface="Arial" charset="0"/>
            </a:endParaRPr>
          </a:p>
        </p:txBody>
      </p:sp>
      <p:pic>
        <p:nvPicPr>
          <p:cNvPr id="20" name="Picture 2" descr="logo_textured_large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85863"/>
            <a:ext cx="1905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3333382" y="3657600"/>
            <a:ext cx="2534018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333382" y="3904800"/>
            <a:ext cx="2534018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09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09600" y="5715000"/>
            <a:ext cx="4104000" cy="533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 baseline="0">
                <a:solidFill>
                  <a:srgbClr val="91B9DA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609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5943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5943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85800" y="2514600"/>
            <a:ext cx="7696200" cy="982800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684520" y="1371600"/>
            <a:ext cx="2849880" cy="297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5734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-7938" y="0"/>
            <a:ext cx="9151938" cy="6858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ea typeface="+mn-ea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143000"/>
            <a:ext cx="38100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143000"/>
            <a:ext cx="38100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86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-7471" y="0"/>
            <a:ext cx="9151471" cy="6858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043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927100"/>
            <a:ext cx="7772400" cy="381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927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927100"/>
            <a:ext cx="7772400" cy="381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77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93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1" descr="gnatpr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43200"/>
            <a:ext cx="53213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gnatpro-slog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884613"/>
            <a:ext cx="5257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2761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3" descr="codepe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743200"/>
            <a:ext cx="5676900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codepeer-slog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63975"/>
            <a:ext cx="64770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873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1" descr="sparkpr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762250"/>
            <a:ext cx="61722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sparkpro-slog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10000"/>
            <a:ext cx="6858000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198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3" descr="sparkprob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2819400"/>
            <a:ext cx="804545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7288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4" descr="gnatpro-safet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2743200"/>
            <a:ext cx="5335587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892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1" descr="gnatpro-securit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43200"/>
            <a:ext cx="5334000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692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-7938" y="0"/>
            <a:ext cx="9151938" cy="6858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ea typeface="+mn-ea"/>
              <a:cs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959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848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848600" y="6613525"/>
            <a:ext cx="18415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endParaRPr lang="fr-FR" sz="1000" i="0">
              <a:latin typeface="Verdana" pitchFamily="34" charset="0"/>
              <a:ea typeface="+mn-ea"/>
            </a:endParaRP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8305800" y="6642100"/>
            <a:ext cx="830263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800" i="0">
                <a:solidFill>
                  <a:srgbClr val="A6A6A6"/>
                </a:solidFill>
              </a:rPr>
              <a:t>Slide: </a:t>
            </a:r>
            <a:fld id="{55164920-4DCD-44B8-B044-1D6BC493A243}" type="slidenum">
              <a:rPr lang="en-US" sz="800" i="0">
                <a:solidFill>
                  <a:srgbClr val="A6A6A6"/>
                </a:solidFill>
              </a:rPr>
              <a:pPr/>
              <a:t>‹#›</a:t>
            </a:fld>
            <a:endParaRPr lang="fr-FR" sz="800" i="0">
              <a:solidFill>
                <a:srgbClr val="A6A6A6"/>
              </a:solidFill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-15875" y="6634163"/>
            <a:ext cx="1454244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800" i="0" dirty="0">
                <a:solidFill>
                  <a:srgbClr val="A6A6A6"/>
                </a:solidFill>
              </a:rPr>
              <a:t>Copyright © </a:t>
            </a:r>
            <a:r>
              <a:rPr lang="en-US" sz="800" i="0" dirty="0" smtClean="0">
                <a:solidFill>
                  <a:srgbClr val="A6A6A6"/>
                </a:solidFill>
              </a:rPr>
              <a:t>2013 </a:t>
            </a:r>
            <a:r>
              <a:rPr lang="en-US" sz="800" i="0" dirty="0" err="1">
                <a:solidFill>
                  <a:srgbClr val="A6A6A6"/>
                </a:solidFill>
              </a:rPr>
              <a:t>AdaCore</a:t>
            </a:r>
            <a:r>
              <a:rPr lang="en-US" sz="800" i="0" dirty="0">
                <a:solidFill>
                  <a:srgbClr val="A6A6A6"/>
                </a:solidFill>
              </a:rPr>
              <a:t> </a:t>
            </a:r>
            <a:endParaRPr lang="fr-FR" sz="800" i="0" dirty="0">
              <a:solidFill>
                <a:srgbClr val="A6A6A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41" r:id="rId2"/>
    <p:sldLayoutId id="2147484542" r:id="rId3"/>
    <p:sldLayoutId id="2147484543" r:id="rId4"/>
    <p:sldLayoutId id="2147484544" r:id="rId5"/>
    <p:sldLayoutId id="2147484545" r:id="rId6"/>
    <p:sldLayoutId id="2147484546" r:id="rId7"/>
    <p:sldLayoutId id="2147484547" r:id="rId8"/>
    <p:sldLayoutId id="2147484548" r:id="rId9"/>
    <p:sldLayoutId id="2147484549" r:id="rId10"/>
    <p:sldLayoutId id="2147484550" r:id="rId11"/>
    <p:sldLayoutId id="2147484551" r:id="rId12"/>
    <p:sldLayoutId id="2147484552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404040"/>
        </a:buClr>
        <a:buChar char="•"/>
        <a:defRPr sz="1600" b="1">
          <a:solidFill>
            <a:srgbClr val="404040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ヒラギノ角ゴ ProN W3"/>
          <a:cs typeface="ヒラギノ角ゴ ProN W3"/>
        </a:defRPr>
      </a:lvl2pPr>
      <a:lvl3pPr marL="1143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Times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Times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://www.open-do.org/wp-content/uploads/2013/05/Industrial_Case_Studies_Final_Report.pdf" TargetMode="External"/><Relationship Id="rId3" Type="http://schemas.openxmlformats.org/officeDocument/2006/relationships/hyperlink" Target="http://www.open-do.org/wp-content/uploads/2013/05/DASIA_2013.pdf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1.png"/><Relationship Id="rId3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jpeg"/><Relationship Id="rId3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jpeg"/><Relationship Id="rId3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jpeg"/><Relationship Id="rId3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jpeg"/><Relationship Id="rId3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jpeg"/><Relationship Id="rId3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Yannick</a:t>
            </a:r>
            <a:r>
              <a:rPr lang="en-US" dirty="0" smtClean="0"/>
              <a:t> Moy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09600" y="5715000"/>
            <a:ext cx="4898504" cy="533400"/>
          </a:xfrm>
        </p:spPr>
        <p:txBody>
          <a:bodyPr/>
          <a:lstStyle/>
          <a:p>
            <a:r>
              <a:rPr lang="en-US" dirty="0" smtClean="0"/>
              <a:t>GNAT Industrial User Day – September 25</a:t>
            </a:r>
            <a:r>
              <a:rPr lang="en-US" baseline="30000" dirty="0" smtClean="0"/>
              <a:t>th</a:t>
            </a:r>
            <a:r>
              <a:rPr lang="en-US" dirty="0" smtClean="0"/>
              <a:t>, 2013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Senior Software Engineer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fr-FR" dirty="0" err="1"/>
              <a:t>Writing</a:t>
            </a:r>
            <a:r>
              <a:rPr lang="fr-FR" dirty="0"/>
              <a:t> </a:t>
            </a:r>
            <a:r>
              <a:rPr lang="fr-FR" dirty="0" err="1"/>
              <a:t>reliable</a:t>
            </a:r>
            <a:r>
              <a:rPr lang="fr-FR" dirty="0"/>
              <a:t> applications: </a:t>
            </a:r>
            <a:r>
              <a:rPr lang="fr-FR" dirty="0" err="1"/>
              <a:t>formal</a:t>
            </a:r>
            <a:r>
              <a:rPr lang="fr-FR" dirty="0"/>
              <a:t> </a:t>
            </a:r>
            <a:r>
              <a:rPr lang="fr-FR" dirty="0" err="1"/>
              <a:t>verification</a:t>
            </a:r>
            <a:r>
              <a:rPr lang="fr-FR" dirty="0"/>
              <a:t> and </a:t>
            </a:r>
            <a:r>
              <a:rPr lang="fr-FR" dirty="0" err="1"/>
              <a:t>static</a:t>
            </a:r>
            <a:r>
              <a:rPr lang="fr-FR" dirty="0"/>
              <a:t> </a:t>
            </a:r>
            <a:r>
              <a:rPr lang="fr-FR" dirty="0" err="1"/>
              <a:t>analysis</a:t>
            </a:r>
            <a:r>
              <a:rPr lang="fr-FR" dirty="0"/>
              <a:t> </a:t>
            </a:r>
            <a:r>
              <a:rPr lang="fr-FR" dirty="0" err="1"/>
              <a:t>assets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7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1994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05090D"/>
              </a:gs>
              <a:gs pos="100000">
                <a:srgbClr val="0C2236"/>
              </a:gs>
            </a:gsLst>
            <a:lin ang="5400000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800"/>
              <a:t>T</a:t>
            </a:r>
          </a:p>
        </p:txBody>
      </p:sp>
      <p:sp>
        <p:nvSpPr>
          <p:cNvPr id="19460" name="TextBox 4"/>
          <p:cNvSpPr txBox="1">
            <a:spLocks noChangeArrowheads="1"/>
          </p:cNvSpPr>
          <p:nvPr/>
        </p:nvSpPr>
        <p:spPr bwMode="auto">
          <a:xfrm>
            <a:off x="381000" y="2667000"/>
            <a:ext cx="838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03200" dist="38100" dir="2700000">
              <a:srgbClr val="000000">
                <a:alpha val="19000"/>
              </a:srgbClr>
            </a:outerShdw>
          </a:effectLst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4800" b="1" i="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Helvetica"/>
              </a:rPr>
              <a:t>SPARK 2014 update</a:t>
            </a:r>
            <a:endParaRPr lang="en-US" sz="4800" b="1" i="0" dirty="0">
              <a:solidFill>
                <a:schemeClr val="bg1"/>
              </a:solidFill>
              <a:latin typeface="+mn-lt"/>
              <a:ea typeface="ＭＳ Ｐゴシック" charset="-128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50169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2014 vs. SPARK 2005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SPARK 2014 language subset is most of Ada 2012 (no pointers, no exceptions)</a:t>
            </a:r>
          </a:p>
          <a:p>
            <a:endParaRPr lang="en-US" dirty="0"/>
          </a:p>
          <a:p>
            <a:r>
              <a:rPr lang="en-US" dirty="0" smtClean="0"/>
              <a:t>SPARK and full Ada code can be combined easily</a:t>
            </a:r>
          </a:p>
          <a:p>
            <a:endParaRPr lang="en-US" dirty="0"/>
          </a:p>
          <a:p>
            <a:r>
              <a:rPr lang="en-US" dirty="0" smtClean="0"/>
              <a:t>No contracts are required</a:t>
            </a:r>
          </a:p>
          <a:p>
            <a:endParaRPr lang="en-US" dirty="0"/>
          </a:p>
          <a:p>
            <a:r>
              <a:rPr lang="en-US" dirty="0" smtClean="0"/>
              <a:t>Subprogram contracts use Ada 2012 preconditions and </a:t>
            </a:r>
            <a:r>
              <a:rPr lang="en-US" dirty="0" err="1" smtClean="0"/>
              <a:t>postconditions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Functional annotations can be executed, tested and proved</a:t>
            </a:r>
          </a:p>
          <a:p>
            <a:endParaRPr lang="en-US" dirty="0"/>
          </a:p>
          <a:p>
            <a:r>
              <a:rPr lang="en-US" dirty="0" smtClean="0"/>
              <a:t>New aspects, pragmas and attributes supported for formal verification (higher-level abstractions, data and information flows, etc.)</a:t>
            </a:r>
          </a:p>
          <a:p>
            <a:endParaRPr lang="en-US" dirty="0" smtClean="0"/>
          </a:p>
          <a:p>
            <a:r>
              <a:rPr lang="en-US" dirty="0" smtClean="0"/>
              <a:t>SPARK 2014 allows 100% automatic proof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8088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2014 integration in GPS and </a:t>
            </a:r>
            <a:r>
              <a:rPr lang="en-US" dirty="0" err="1" smtClean="0"/>
              <a:t>GNATbench</a:t>
            </a:r>
            <a:endParaRPr lang="fr-FR" dirty="0"/>
          </a:p>
        </p:txBody>
      </p:sp>
      <p:pic>
        <p:nvPicPr>
          <p:cNvPr id="5" name="Image 4" descr="gnatprove_ru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2492896"/>
            <a:ext cx="4372531" cy="3526061"/>
          </a:xfrm>
          <a:prstGeom prst="rect">
            <a:avLst/>
          </a:prstGeom>
        </p:spPr>
      </p:pic>
      <p:pic>
        <p:nvPicPr>
          <p:cNvPr id="7" name="Image 6" descr="gnatprove_resul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650" y="2492896"/>
            <a:ext cx="4392930" cy="3528392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611560" y="1556792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i="0" kern="1200" dirty="0" err="1" smtClean="0">
                <a:solidFill>
                  <a:schemeClr val="accent1"/>
                </a:solidFill>
              </a:rPr>
              <a:t>Run</a:t>
            </a:r>
            <a:r>
              <a:rPr lang="fr-FR" sz="1600" b="1" i="0" kern="1200" dirty="0" smtClean="0">
                <a:solidFill>
                  <a:schemeClr val="accent1"/>
                </a:solidFill>
              </a:rPr>
              <a:t> on </a:t>
            </a:r>
            <a:r>
              <a:rPr lang="fr-FR" sz="1600" b="1" i="0" kern="1200" dirty="0" err="1" smtClean="0">
                <a:solidFill>
                  <a:schemeClr val="accent1"/>
                </a:solidFill>
              </a:rPr>
              <a:t>selected</a:t>
            </a:r>
            <a:r>
              <a:rPr lang="fr-FR" sz="1600" b="1" i="0" kern="1200" dirty="0" smtClean="0">
                <a:solidFill>
                  <a:schemeClr val="accent1"/>
                </a:solidFill>
              </a:rPr>
              <a:t> </a:t>
            </a:r>
            <a:r>
              <a:rPr lang="fr-FR" sz="1600" b="1" i="0" kern="1200" dirty="0" err="1" smtClean="0">
                <a:solidFill>
                  <a:schemeClr val="accent1"/>
                </a:solidFill>
              </a:rPr>
              <a:t>piece</a:t>
            </a:r>
            <a:r>
              <a:rPr lang="fr-FR" sz="1600" b="1" i="0" kern="1200" dirty="0" smtClean="0">
                <a:solidFill>
                  <a:schemeClr val="accent1"/>
                </a:solidFill>
              </a:rPr>
              <a:t> of code 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580112" y="1556792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i="0" kern="1200" dirty="0" err="1" smtClean="0">
                <a:solidFill>
                  <a:schemeClr val="accent1"/>
                </a:solidFill>
              </a:rPr>
              <a:t>Results</a:t>
            </a:r>
            <a:r>
              <a:rPr lang="fr-FR" sz="1600" b="1" i="0" kern="1200" dirty="0" smtClean="0">
                <a:solidFill>
                  <a:schemeClr val="accent1"/>
                </a:solidFill>
              </a:rPr>
              <a:t> </a:t>
            </a:r>
            <a:r>
              <a:rPr lang="fr-FR" sz="1600" b="1" i="0" dirty="0" err="1" smtClean="0">
                <a:solidFill>
                  <a:schemeClr val="accent1"/>
                </a:solidFill>
              </a:rPr>
              <a:t>linked</a:t>
            </a:r>
            <a:r>
              <a:rPr lang="fr-FR" sz="1600" b="1" i="0" kern="1200" dirty="0" smtClean="0">
                <a:solidFill>
                  <a:schemeClr val="accent1"/>
                </a:solidFill>
              </a:rPr>
              <a:t> to code</a:t>
            </a:r>
          </a:p>
        </p:txBody>
      </p:sp>
    </p:spTree>
    <p:extLst>
      <p:ext uri="{BB962C8B-B14F-4D97-AF65-F5344CB8AC3E}">
        <p14:creationId xmlns:p14="http://schemas.microsoft.com/office/powerpoint/2010/main" val="3579917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from industrial use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0" y="1143000"/>
            <a:ext cx="8350696" cy="5334000"/>
          </a:xfrm>
        </p:spPr>
        <p:txBody>
          <a:bodyPr/>
          <a:lstStyle/>
          <a:p>
            <a:r>
              <a:rPr lang="fr-FR" dirty="0" smtClean="0"/>
              <a:t>Medium use case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aerospace</a:t>
            </a:r>
            <a:r>
              <a:rPr lang="fr-FR" dirty="0" smtClean="0"/>
              <a:t>: 20.000 </a:t>
            </a:r>
            <a:r>
              <a:rPr lang="fr-FR" dirty="0" err="1"/>
              <a:t>s</a:t>
            </a:r>
            <a:r>
              <a:rPr lang="fr-FR" dirty="0" err="1" smtClean="0"/>
              <a:t>loc</a:t>
            </a:r>
            <a:r>
              <a:rPr lang="fr-FR" dirty="0" smtClean="0"/>
              <a:t>, 5418 </a:t>
            </a:r>
            <a:r>
              <a:rPr lang="fr-FR" dirty="0" err="1" smtClean="0"/>
              <a:t>checks</a:t>
            </a:r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Many</a:t>
            </a:r>
            <a:r>
              <a:rPr lang="fr-FR" dirty="0" smtClean="0"/>
              <a:t> Ada </a:t>
            </a:r>
            <a:r>
              <a:rPr lang="fr-FR" dirty="0" err="1" smtClean="0"/>
              <a:t>features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: </a:t>
            </a:r>
            <a:r>
              <a:rPr lang="fr-FR" dirty="0" err="1" smtClean="0"/>
              <a:t>generics</a:t>
            </a:r>
            <a:r>
              <a:rPr lang="fr-FR" dirty="0" smtClean="0"/>
              <a:t>, discriminant types, </a:t>
            </a:r>
            <a:r>
              <a:rPr lang="fr-FR" dirty="0" err="1" smtClean="0"/>
              <a:t>floating</a:t>
            </a:r>
            <a:r>
              <a:rPr lang="fr-FR" dirty="0" smtClean="0"/>
              <a:t>-points, etc.</a:t>
            </a:r>
          </a:p>
          <a:p>
            <a:endParaRPr lang="fr-FR" dirty="0" smtClean="0"/>
          </a:p>
          <a:p>
            <a:r>
              <a:rPr lang="fr-FR" dirty="0" err="1" smtClean="0"/>
              <a:t>Achieves</a:t>
            </a:r>
            <a:r>
              <a:rPr lang="fr-FR" dirty="0" smtClean="0"/>
              <a:t> 96% </a:t>
            </a:r>
            <a:r>
              <a:rPr lang="fr-FR" dirty="0" err="1" smtClean="0"/>
              <a:t>automatic</a:t>
            </a:r>
            <a:r>
              <a:rPr lang="fr-FR" dirty="0" smtClean="0"/>
              <a:t> proof (98% for assertions and </a:t>
            </a:r>
            <a:r>
              <a:rPr lang="fr-FR" dirty="0" err="1" smtClean="0"/>
              <a:t>contracts</a:t>
            </a:r>
            <a:r>
              <a:rPr lang="fr-FR" dirty="0" smtClean="0"/>
              <a:t>!)</a:t>
            </a:r>
          </a:p>
          <a:p>
            <a:endParaRPr lang="fr-FR" dirty="0"/>
          </a:p>
          <a:p>
            <a:r>
              <a:rPr lang="fr-FR" dirty="0" err="1" smtClean="0"/>
              <a:t>Astrium</a:t>
            </a:r>
            <a:r>
              <a:rPr lang="fr-FR" dirty="0" smtClean="0"/>
              <a:t> </a:t>
            </a:r>
            <a:r>
              <a:rPr lang="fr-FR" dirty="0" err="1" smtClean="0"/>
              <a:t>assessment</a:t>
            </a:r>
            <a:r>
              <a:rPr lang="fr-FR" dirty="0" smtClean="0"/>
              <a:t>: « </a:t>
            </a:r>
            <a:r>
              <a:rPr lang="fr-FR" dirty="0" err="1" smtClean="0"/>
              <a:t>formal</a:t>
            </a:r>
            <a:r>
              <a:rPr lang="fr-FR" dirty="0" smtClean="0"/>
              <a:t> </a:t>
            </a:r>
            <a:r>
              <a:rPr lang="fr-FR" dirty="0"/>
              <a:t>proof techniques </a:t>
            </a:r>
            <a:r>
              <a:rPr lang="fr-FR" dirty="0" err="1"/>
              <a:t>did</a:t>
            </a:r>
            <a:r>
              <a:rPr lang="fr-FR" dirty="0"/>
              <a:t> not, up to </a:t>
            </a:r>
            <a:r>
              <a:rPr lang="fr-FR" dirty="0" err="1"/>
              <a:t>now</a:t>
            </a:r>
            <a:r>
              <a:rPr lang="fr-FR" dirty="0"/>
              <a:t>, break </a:t>
            </a:r>
            <a:r>
              <a:rPr lang="fr-FR" dirty="0" err="1"/>
              <a:t>through</a:t>
            </a:r>
            <a:r>
              <a:rPr lang="fr-FR" dirty="0"/>
              <a:t> in the software </a:t>
            </a:r>
            <a:r>
              <a:rPr lang="fr-FR" dirty="0" err="1"/>
              <a:t>industry</a:t>
            </a:r>
            <a:r>
              <a:rPr lang="fr-FR" dirty="0"/>
              <a:t> in </a:t>
            </a:r>
            <a:r>
              <a:rPr lang="fr-FR" dirty="0" err="1"/>
              <a:t>general</a:t>
            </a:r>
            <a:r>
              <a:rPr lang="fr-FR" dirty="0"/>
              <a:t> and the </a:t>
            </a:r>
            <a:r>
              <a:rPr lang="fr-FR" dirty="0" err="1"/>
              <a:t>space</a:t>
            </a:r>
            <a:r>
              <a:rPr lang="fr-FR" dirty="0"/>
              <a:t> </a:t>
            </a:r>
            <a:r>
              <a:rPr lang="fr-FR" dirty="0" err="1"/>
              <a:t>domain</a:t>
            </a:r>
            <a:r>
              <a:rPr lang="fr-FR" dirty="0"/>
              <a:t> in </a:t>
            </a:r>
            <a:r>
              <a:rPr lang="fr-FR" dirty="0" err="1" smtClean="0"/>
              <a:t>particular</a:t>
            </a:r>
            <a:r>
              <a:rPr lang="fr-FR" dirty="0" smtClean="0"/>
              <a:t> […] SPARK 2014 has </a:t>
            </a:r>
            <a:r>
              <a:rPr lang="fr-FR" dirty="0" err="1"/>
              <a:t>suppressed</a:t>
            </a:r>
            <a:r>
              <a:rPr lang="fr-FR" dirty="0"/>
              <a:t> </a:t>
            </a:r>
            <a:r>
              <a:rPr lang="fr-FR" dirty="0" err="1"/>
              <a:t>these</a:t>
            </a:r>
            <a:r>
              <a:rPr lang="fr-FR" dirty="0"/>
              <a:t> </a:t>
            </a:r>
            <a:r>
              <a:rPr lang="fr-FR" dirty="0" err="1"/>
              <a:t>current</a:t>
            </a:r>
            <a:r>
              <a:rPr lang="fr-FR" dirty="0"/>
              <a:t> limitations of </a:t>
            </a:r>
            <a:r>
              <a:rPr lang="fr-FR" dirty="0" err="1"/>
              <a:t>formal</a:t>
            </a:r>
            <a:r>
              <a:rPr lang="fr-FR" dirty="0"/>
              <a:t> </a:t>
            </a:r>
            <a:r>
              <a:rPr lang="fr-FR" dirty="0" smtClean="0"/>
              <a:t>proof »</a:t>
            </a:r>
          </a:p>
          <a:p>
            <a:endParaRPr lang="fr-FR" dirty="0"/>
          </a:p>
          <a:p>
            <a:r>
              <a:rPr lang="fr-FR" dirty="0" err="1" smtClean="0"/>
              <a:t>Results</a:t>
            </a:r>
            <a:r>
              <a:rPr lang="fr-FR" dirty="0" smtClean="0"/>
              <a:t> </a:t>
            </a:r>
            <a:r>
              <a:rPr lang="fr-FR" dirty="0" err="1" smtClean="0"/>
              <a:t>publicly</a:t>
            </a:r>
            <a:r>
              <a:rPr lang="fr-FR" dirty="0" smtClean="0"/>
              <a:t> </a:t>
            </a:r>
            <a:r>
              <a:rPr lang="fr-FR" dirty="0" err="1" smtClean="0"/>
              <a:t>available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Project report </a:t>
            </a:r>
            <a:r>
              <a:rPr lang="fr-FR" dirty="0" err="1" smtClean="0"/>
              <a:t>at</a:t>
            </a:r>
            <a:r>
              <a:rPr lang="fr-FR" dirty="0" smtClean="0"/>
              <a:t> </a:t>
            </a:r>
          </a:p>
          <a:p>
            <a:pPr marL="457200" lvl="1" indent="0">
              <a:buNone/>
            </a:pPr>
            <a:r>
              <a:rPr lang="fr-FR" dirty="0" smtClean="0">
                <a:hlinkClick r:id="rId2"/>
              </a:rPr>
              <a:t>http</a:t>
            </a:r>
            <a:r>
              <a:rPr lang="fr-FR" dirty="0">
                <a:hlinkClick r:id="rId2"/>
              </a:rPr>
              <a:t>://www.open-do.org/wp-content/uploads/2013/05/</a:t>
            </a:r>
            <a:r>
              <a:rPr lang="fr-FR" dirty="0" smtClean="0">
                <a:hlinkClick r:id="rId2"/>
              </a:rPr>
              <a:t>Industrial_Case_Studies_Final_Report.pdf</a:t>
            </a:r>
            <a:endParaRPr lang="fr-FR" dirty="0"/>
          </a:p>
          <a:p>
            <a:pPr lvl="1"/>
            <a:r>
              <a:rPr lang="fr-FR" dirty="0" smtClean="0"/>
              <a:t>DASIA </a:t>
            </a:r>
            <a:r>
              <a:rPr lang="fr-FR" dirty="0" err="1" smtClean="0"/>
              <a:t>conference</a:t>
            </a:r>
            <a:r>
              <a:rPr lang="fr-FR" dirty="0" smtClean="0"/>
              <a:t> article </a:t>
            </a:r>
            <a:r>
              <a:rPr lang="fr-FR" dirty="0" err="1" smtClean="0"/>
              <a:t>at</a:t>
            </a:r>
            <a:r>
              <a:rPr lang="fr-FR" dirty="0"/>
              <a:t> </a:t>
            </a:r>
          </a:p>
          <a:p>
            <a:pPr marL="457200" lvl="1" indent="0">
              <a:buNone/>
            </a:pPr>
            <a:r>
              <a:rPr lang="fr-FR" dirty="0" smtClean="0">
                <a:hlinkClick r:id="rId3"/>
              </a:rPr>
              <a:t>http</a:t>
            </a:r>
            <a:r>
              <a:rPr lang="fr-FR" dirty="0">
                <a:hlinkClick r:id="rId3"/>
              </a:rPr>
              <a:t>://www.open-do.org/wp-content/uploads/2013/05/DASIA_2013.</a:t>
            </a:r>
            <a:r>
              <a:rPr lang="fr-FR" dirty="0" smtClean="0">
                <a:hlinkClick r:id="rId3"/>
              </a:rPr>
              <a:t>pdf</a:t>
            </a:r>
            <a:endParaRPr lang="fr-FR" dirty="0" smtClean="0"/>
          </a:p>
          <a:p>
            <a:pPr lvl="1"/>
            <a:r>
              <a:rPr lang="fr-FR" dirty="0" smtClean="0"/>
              <a:t>Article </a:t>
            </a:r>
            <a:r>
              <a:rPr lang="fr-FR" dirty="0" err="1" smtClean="0"/>
              <a:t>submitted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ERTS </a:t>
            </a:r>
            <a:r>
              <a:rPr lang="fr-FR" dirty="0" err="1" smtClean="0"/>
              <a:t>conference</a:t>
            </a:r>
            <a:r>
              <a:rPr lang="fr-FR" dirty="0" smtClean="0"/>
              <a:t> in Toulouse in </a:t>
            </a:r>
            <a:r>
              <a:rPr lang="fr-FR" dirty="0" err="1" smtClean="0"/>
              <a:t>February</a:t>
            </a:r>
            <a:r>
              <a:rPr lang="fr-FR" dirty="0" smtClean="0"/>
              <a:t> 2014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1162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2014 roadmap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3568" y="1052736"/>
            <a:ext cx="7848600" cy="5334000"/>
          </a:xfrm>
        </p:spPr>
        <p:txBody>
          <a:bodyPr/>
          <a:lstStyle/>
          <a:p>
            <a:r>
              <a:rPr lang="fr-FR" dirty="0" err="1" smtClean="0"/>
              <a:t>November</a:t>
            </a:r>
            <a:r>
              <a:rPr lang="fr-FR" dirty="0" smtClean="0"/>
              <a:t> 2013: beta release of SPARK Pro 14</a:t>
            </a:r>
          </a:p>
          <a:p>
            <a:r>
              <a:rPr lang="fr-FR" dirty="0" err="1" smtClean="0"/>
              <a:t>November</a:t>
            </a:r>
            <a:r>
              <a:rPr lang="fr-FR" dirty="0" smtClean="0"/>
              <a:t> 2013: release of SPARK Pro 11.1 (SPARK 2005 </a:t>
            </a:r>
            <a:r>
              <a:rPr lang="fr-FR" dirty="0" err="1" smtClean="0"/>
              <a:t>toolset</a:t>
            </a:r>
            <a:r>
              <a:rPr lang="fr-FR" dirty="0" smtClean="0"/>
              <a:t>)</a:t>
            </a:r>
            <a:endParaRPr lang="fr-FR" dirty="0"/>
          </a:p>
          <a:p>
            <a:r>
              <a:rPr lang="fr-FR" dirty="0" smtClean="0"/>
              <a:t>April 2014: release of SPARK Pro 14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pPr marL="0" indent="0">
              <a:buNone/>
            </a:pPr>
            <a:r>
              <a:rPr lang="fr-FR" dirty="0" smtClean="0"/>
              <a:t>         www.spark-2014.org</a:t>
            </a:r>
            <a:endParaRPr lang="fr-FR" dirty="0"/>
          </a:p>
        </p:txBody>
      </p:sp>
      <p:pic>
        <p:nvPicPr>
          <p:cNvPr id="4" name="Image 3" descr="spark_2014_dot_or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776" y="2276635"/>
            <a:ext cx="4619228" cy="458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907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1994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05090D"/>
              </a:gs>
              <a:gs pos="100000">
                <a:srgbClr val="0C2236"/>
              </a:gs>
            </a:gsLst>
            <a:lin ang="5400000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800"/>
              <a:t>T</a:t>
            </a:r>
          </a:p>
        </p:txBody>
      </p:sp>
      <p:sp>
        <p:nvSpPr>
          <p:cNvPr id="19460" name="TextBox 4"/>
          <p:cNvSpPr txBox="1">
            <a:spLocks noChangeArrowheads="1"/>
          </p:cNvSpPr>
          <p:nvPr/>
        </p:nvSpPr>
        <p:spPr bwMode="auto">
          <a:xfrm>
            <a:off x="381000" y="2667000"/>
            <a:ext cx="838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03200" dist="38100" dir="2700000">
              <a:srgbClr val="000000">
                <a:alpha val="19000"/>
              </a:srgbClr>
            </a:outerShdw>
          </a:effectLst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4800" b="1" i="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Helvetica"/>
              </a:rPr>
              <a:t>Why use formal analysis?</a:t>
            </a:r>
            <a:endParaRPr lang="en-US" sz="4800" b="1" i="0" dirty="0">
              <a:solidFill>
                <a:schemeClr val="bg1"/>
              </a:solidFill>
              <a:latin typeface="+mn-lt"/>
              <a:ea typeface="ＭＳ Ｐゴシック" charset="-128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73164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goals</a:t>
            </a:r>
            <a:endParaRPr lang="fr-FR" dirty="0"/>
          </a:p>
        </p:txBody>
      </p:sp>
      <p:pic>
        <p:nvPicPr>
          <p:cNvPr id="6" name="Picture 3" descr="C:\Documents and Settings\moy\Local Settings\Temporary Internet Files\Content.IE5\3XO4K629\MC900432530[2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429000"/>
            <a:ext cx="811703" cy="556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6" descr="eur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405360"/>
            <a:ext cx="3289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55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</a:t>
            </a:r>
            <a:r>
              <a:rPr lang="en-US" dirty="0"/>
              <a:t>a</a:t>
            </a:r>
            <a:r>
              <a:rPr lang="en-US" dirty="0" smtClean="0"/>
              <a:t>nalysis tools at AdaCore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0" y="2348880"/>
            <a:ext cx="3598168" cy="4032448"/>
          </a:xfrm>
        </p:spPr>
        <p:txBody>
          <a:bodyPr/>
          <a:lstStyle/>
          <a:p>
            <a:r>
              <a:rPr lang="en-US" dirty="0" smtClean="0"/>
              <a:t>“static analysis”</a:t>
            </a:r>
          </a:p>
          <a:p>
            <a:r>
              <a:rPr lang="en-US" dirty="0" smtClean="0"/>
              <a:t>First release in 2009</a:t>
            </a:r>
          </a:p>
          <a:p>
            <a:r>
              <a:rPr lang="en-US" dirty="0" smtClean="0"/>
              <a:t>Based on technology developed since 2002</a:t>
            </a:r>
          </a:p>
          <a:p>
            <a:r>
              <a:rPr lang="en-US" dirty="0" smtClean="0"/>
              <a:t>Applicable on any Ada project</a:t>
            </a:r>
          </a:p>
          <a:p>
            <a:r>
              <a:rPr lang="en-US" dirty="0" smtClean="0"/>
              <a:t>Many use cases:</a:t>
            </a:r>
          </a:p>
          <a:p>
            <a:pPr lvl="1"/>
            <a:r>
              <a:rPr lang="en-US" dirty="0" smtClean="0"/>
              <a:t>Find bugs</a:t>
            </a:r>
          </a:p>
          <a:p>
            <a:pPr lvl="1"/>
            <a:r>
              <a:rPr lang="en-US" dirty="0" smtClean="0"/>
              <a:t>Impact analysis</a:t>
            </a:r>
          </a:p>
          <a:p>
            <a:pPr lvl="1"/>
            <a:r>
              <a:rPr lang="en-US" dirty="0" smtClean="0"/>
              <a:t>Code reviews</a:t>
            </a:r>
          </a:p>
          <a:p>
            <a:pPr lvl="1"/>
            <a:r>
              <a:rPr lang="en-US" dirty="0" smtClean="0"/>
              <a:t>Race conditions</a:t>
            </a:r>
          </a:p>
          <a:p>
            <a:pPr lvl="1"/>
            <a:r>
              <a:rPr lang="en-US" dirty="0" smtClean="0"/>
              <a:t>Robustness verification evidence</a:t>
            </a:r>
          </a:p>
        </p:txBody>
      </p:sp>
      <p:pic>
        <p:nvPicPr>
          <p:cNvPr id="4" name="Image 3" descr="product_codepeer_whole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68760"/>
            <a:ext cx="1944217" cy="779992"/>
          </a:xfrm>
          <a:prstGeom prst="rect">
            <a:avLst/>
          </a:prstGeom>
        </p:spPr>
      </p:pic>
      <p:pic>
        <p:nvPicPr>
          <p:cNvPr id="5" name="Image 4" descr="product_sparkpro_who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268760"/>
            <a:ext cx="2016224" cy="759961"/>
          </a:xfrm>
          <a:prstGeom prst="rect">
            <a:avLst/>
          </a:prstGeom>
        </p:spPr>
      </p:pic>
      <p:sp>
        <p:nvSpPr>
          <p:cNvPr id="7" name="Espace réservé du texte 2"/>
          <p:cNvSpPr txBox="1">
            <a:spLocks/>
          </p:cNvSpPr>
          <p:nvPr/>
        </p:nvSpPr>
        <p:spPr bwMode="auto">
          <a:xfrm>
            <a:off x="5004048" y="2348880"/>
            <a:ext cx="3744416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i="0" dirty="0" smtClean="0"/>
              <a:t>“formal verification”</a:t>
            </a:r>
          </a:p>
          <a:p>
            <a:r>
              <a:rPr lang="en-US" i="0" dirty="0" smtClean="0"/>
              <a:t>First release in 2010</a:t>
            </a:r>
          </a:p>
          <a:p>
            <a:r>
              <a:rPr lang="en-US" i="0" dirty="0" smtClean="0"/>
              <a:t>Based on technology developed since 1983</a:t>
            </a:r>
          </a:p>
          <a:p>
            <a:r>
              <a:rPr lang="en-US" i="0" dirty="0" smtClean="0"/>
              <a:t>Development discipline (Ada subset + abstractions) and tools</a:t>
            </a:r>
          </a:p>
          <a:p>
            <a:r>
              <a:rPr lang="en-US" i="0" dirty="0" smtClean="0"/>
              <a:t>Used for the core safety/security part of projects:</a:t>
            </a:r>
          </a:p>
          <a:p>
            <a:pPr lvl="1"/>
            <a:r>
              <a:rPr lang="en-US" i="0" dirty="0" smtClean="0"/>
              <a:t>Check data flows</a:t>
            </a:r>
          </a:p>
          <a:p>
            <a:pPr lvl="1"/>
            <a:r>
              <a:rPr lang="en-US" i="0" dirty="0" smtClean="0"/>
              <a:t>Guarantee no run-time errors</a:t>
            </a:r>
          </a:p>
          <a:p>
            <a:pPr lvl="1"/>
            <a:r>
              <a:rPr lang="en-US" i="0" dirty="0" smtClean="0"/>
              <a:t>Functional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391388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1994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05090D"/>
              </a:gs>
              <a:gs pos="100000">
                <a:srgbClr val="0C2236"/>
              </a:gs>
            </a:gsLst>
            <a:lin ang="5400000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800"/>
              <a:t>T</a:t>
            </a:r>
          </a:p>
        </p:txBody>
      </p:sp>
      <p:sp>
        <p:nvSpPr>
          <p:cNvPr id="19460" name="TextBox 4"/>
          <p:cNvSpPr txBox="1">
            <a:spLocks noChangeArrowheads="1"/>
          </p:cNvSpPr>
          <p:nvPr/>
        </p:nvSpPr>
        <p:spPr bwMode="auto">
          <a:xfrm>
            <a:off x="381000" y="2667000"/>
            <a:ext cx="838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03200" dist="38100" dir="2700000">
              <a:srgbClr val="000000">
                <a:alpha val="19000"/>
              </a:srgbClr>
            </a:outerShdw>
          </a:effectLst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4800" b="1" i="0" dirty="0" err="1" smtClean="0">
                <a:solidFill>
                  <a:schemeClr val="bg1"/>
                </a:solidFill>
                <a:latin typeface="+mn-lt"/>
                <a:ea typeface="ＭＳ Ｐゴシック" charset="-128"/>
                <a:cs typeface="Helvetica"/>
              </a:rPr>
              <a:t>CodePeer</a:t>
            </a:r>
            <a:r>
              <a:rPr lang="en-US" sz="4800" b="1" i="0" dirty="0">
                <a:solidFill>
                  <a:schemeClr val="bg1"/>
                </a:solidFill>
                <a:latin typeface="+mn-lt"/>
                <a:cs typeface="Helvetica"/>
              </a:rPr>
              <a:t> </a:t>
            </a:r>
            <a:r>
              <a:rPr lang="en-US" sz="4800" b="1" i="0" dirty="0" smtClean="0">
                <a:solidFill>
                  <a:schemeClr val="bg1"/>
                </a:solidFill>
                <a:latin typeface="+mn-lt"/>
                <a:cs typeface="Helvetica"/>
              </a:rPr>
              <a:t>v</a:t>
            </a:r>
            <a:r>
              <a:rPr lang="en-US" sz="4800" b="1" i="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Helvetica"/>
              </a:rPr>
              <a:t>s. </a:t>
            </a:r>
            <a:r>
              <a:rPr lang="en-US" sz="4800" b="1" i="0" dirty="0" smtClean="0">
                <a:solidFill>
                  <a:schemeClr val="bg1"/>
                </a:solidFill>
                <a:latin typeface="+mn-lt"/>
                <a:cs typeface="Helvetica"/>
              </a:rPr>
              <a:t>SPARK 2014</a:t>
            </a:r>
            <a:endParaRPr lang="en-US" sz="4800" b="1" i="0" dirty="0" smtClean="0">
              <a:solidFill>
                <a:schemeClr val="bg1"/>
              </a:solidFill>
              <a:latin typeface="+mn-lt"/>
              <a:ea typeface="ＭＳ Ｐゴシック" charset="-128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05156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run time errors and initialization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0" y="2348880"/>
            <a:ext cx="3598168" cy="4032448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Detects most obvious bugs and </a:t>
            </a:r>
            <a:r>
              <a:rPr lang="en-US" dirty="0" smtClean="0"/>
              <a:t>problems</a:t>
            </a:r>
            <a:endParaRPr lang="en-US" dirty="0"/>
          </a:p>
          <a:p>
            <a:r>
              <a:rPr lang="en-US" dirty="0" smtClean="0"/>
              <a:t>Reduce amount of manual analysis</a:t>
            </a:r>
          </a:p>
          <a:p>
            <a:r>
              <a:rPr lang="en-US" dirty="0" smtClean="0"/>
              <a:t>Focus manual analysis on potential problems</a:t>
            </a:r>
          </a:p>
        </p:txBody>
      </p:sp>
      <p:pic>
        <p:nvPicPr>
          <p:cNvPr id="4" name="Image 3" descr="product_codepeer_whole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68760"/>
            <a:ext cx="1944217" cy="779992"/>
          </a:xfrm>
          <a:prstGeom prst="rect">
            <a:avLst/>
          </a:prstGeom>
        </p:spPr>
      </p:pic>
      <p:pic>
        <p:nvPicPr>
          <p:cNvPr id="5" name="Image 4" descr="product_sparkpro_who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268760"/>
            <a:ext cx="2016224" cy="759961"/>
          </a:xfrm>
          <a:prstGeom prst="rect">
            <a:avLst/>
          </a:prstGeom>
        </p:spPr>
      </p:pic>
      <p:sp>
        <p:nvSpPr>
          <p:cNvPr id="7" name="Espace réservé du texte 2"/>
          <p:cNvSpPr txBox="1">
            <a:spLocks/>
          </p:cNvSpPr>
          <p:nvPr/>
        </p:nvSpPr>
        <p:spPr bwMode="auto">
          <a:xfrm>
            <a:off x="5004048" y="2348880"/>
            <a:ext cx="3744416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i="0" dirty="0" smtClean="0"/>
          </a:p>
          <a:p>
            <a:endParaRPr lang="en-US" i="0" dirty="0"/>
          </a:p>
          <a:p>
            <a:pPr marL="0" indent="0">
              <a:buNone/>
            </a:pPr>
            <a:endParaRPr lang="en-US" i="0" dirty="0"/>
          </a:p>
          <a:p>
            <a:endParaRPr lang="en-US" i="0" dirty="0" smtClean="0"/>
          </a:p>
          <a:p>
            <a:r>
              <a:rPr lang="en-US" i="0" dirty="0" smtClean="0"/>
              <a:t>Development of code 100% free of run time errors and initialization errors</a:t>
            </a:r>
          </a:p>
        </p:txBody>
      </p:sp>
    </p:spTree>
    <p:extLst>
      <p:ext uri="{BB962C8B-B14F-4D97-AF65-F5344CB8AC3E}">
        <p14:creationId xmlns:p14="http://schemas.microsoft.com/office/powerpoint/2010/main" val="1458583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functional correctness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0" y="2348880"/>
            <a:ext cx="3598168" cy="4032448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Assertions used to help the analyzer</a:t>
            </a:r>
          </a:p>
          <a:p>
            <a:r>
              <a:rPr lang="en-US" dirty="0" smtClean="0"/>
              <a:t>Limited capability to prove complex assertions</a:t>
            </a:r>
          </a:p>
        </p:txBody>
      </p:sp>
      <p:pic>
        <p:nvPicPr>
          <p:cNvPr id="4" name="Image 3" descr="product_codepeer_whole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68760"/>
            <a:ext cx="1944217" cy="779992"/>
          </a:xfrm>
          <a:prstGeom prst="rect">
            <a:avLst/>
          </a:prstGeom>
        </p:spPr>
      </p:pic>
      <p:pic>
        <p:nvPicPr>
          <p:cNvPr id="5" name="Image 4" descr="product_sparkpro_who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268760"/>
            <a:ext cx="2016224" cy="759961"/>
          </a:xfrm>
          <a:prstGeom prst="rect">
            <a:avLst/>
          </a:prstGeom>
        </p:spPr>
      </p:pic>
      <p:sp>
        <p:nvSpPr>
          <p:cNvPr id="7" name="Espace réservé du texte 2"/>
          <p:cNvSpPr txBox="1">
            <a:spLocks/>
          </p:cNvSpPr>
          <p:nvPr/>
        </p:nvSpPr>
        <p:spPr bwMode="auto">
          <a:xfrm>
            <a:off x="5004048" y="2348880"/>
            <a:ext cx="3744416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i="0" dirty="0"/>
          </a:p>
          <a:p>
            <a:endParaRPr lang="en-US" i="0" dirty="0" smtClean="0"/>
          </a:p>
          <a:p>
            <a:r>
              <a:rPr lang="en-US" i="0" dirty="0" smtClean="0"/>
              <a:t>Subprogram contracts define a formal specification</a:t>
            </a:r>
          </a:p>
          <a:p>
            <a:r>
              <a:rPr lang="en-US" i="0" dirty="0" smtClean="0"/>
              <a:t>Allow 100% automatic proof of functional correctness</a:t>
            </a:r>
          </a:p>
          <a:p>
            <a:r>
              <a:rPr lang="en-US" i="0" dirty="0" smtClean="0"/>
              <a:t>Can replace unit testing</a:t>
            </a:r>
          </a:p>
        </p:txBody>
      </p:sp>
    </p:spTree>
    <p:extLst>
      <p:ext uri="{BB962C8B-B14F-4D97-AF65-F5344CB8AC3E}">
        <p14:creationId xmlns:p14="http://schemas.microsoft.com/office/powerpoint/2010/main" val="1705194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DO-178 certification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0" y="2348880"/>
            <a:ext cx="3598168" cy="4032448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/>
          </a:p>
          <a:p>
            <a:r>
              <a:rPr lang="en-US" dirty="0" smtClean="0"/>
              <a:t>Allows to reduce the analysis done for accuracy and consistency, by removing cases of overflow, underflow, uninitialized variables, divisions by zero</a:t>
            </a:r>
          </a:p>
        </p:txBody>
      </p:sp>
      <p:pic>
        <p:nvPicPr>
          <p:cNvPr id="4" name="Image 3" descr="product_codepeer_whole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68760"/>
            <a:ext cx="1944217" cy="779992"/>
          </a:xfrm>
          <a:prstGeom prst="rect">
            <a:avLst/>
          </a:prstGeom>
        </p:spPr>
      </p:pic>
      <p:pic>
        <p:nvPicPr>
          <p:cNvPr id="5" name="Image 4" descr="product_sparkpro_who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268760"/>
            <a:ext cx="2016224" cy="759961"/>
          </a:xfrm>
          <a:prstGeom prst="rect">
            <a:avLst/>
          </a:prstGeom>
        </p:spPr>
      </p:pic>
      <p:sp>
        <p:nvSpPr>
          <p:cNvPr id="7" name="Espace réservé du texte 2"/>
          <p:cNvSpPr txBox="1">
            <a:spLocks/>
          </p:cNvSpPr>
          <p:nvPr/>
        </p:nvSpPr>
        <p:spPr bwMode="auto">
          <a:xfrm>
            <a:off x="5004048" y="2348880"/>
            <a:ext cx="3744416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400" i="0" dirty="0" smtClean="0"/>
              <a:t>Allows to completely cover some aspects of accuracy and consistency</a:t>
            </a:r>
          </a:p>
          <a:p>
            <a:endParaRPr lang="en-US" sz="1400" i="0" dirty="0"/>
          </a:p>
          <a:p>
            <a:r>
              <a:rPr lang="en-US" sz="1400" i="0" dirty="0" smtClean="0"/>
              <a:t>Allows to perform data coupling and (will) allow to do control coupling analysis</a:t>
            </a:r>
          </a:p>
          <a:p>
            <a:endParaRPr lang="en-US" sz="1400" i="0" dirty="0"/>
          </a:p>
          <a:p>
            <a:r>
              <a:rPr lang="en-US" sz="1400" i="0" dirty="0" smtClean="0"/>
              <a:t>Allows to replace unit tests by unit proof in the context of Formal Methods supplement</a:t>
            </a:r>
          </a:p>
          <a:p>
            <a:endParaRPr lang="en-US" sz="1400" i="0" dirty="0"/>
          </a:p>
          <a:p>
            <a:r>
              <a:rPr lang="en-US" sz="1400" i="0" dirty="0" smtClean="0"/>
              <a:t>(will) allow to perform formal substitutability analysis in the context of the OOP supplement</a:t>
            </a:r>
          </a:p>
        </p:txBody>
      </p:sp>
    </p:spTree>
    <p:extLst>
      <p:ext uri="{BB962C8B-B14F-4D97-AF65-F5344CB8AC3E}">
        <p14:creationId xmlns:p14="http://schemas.microsoft.com/office/powerpoint/2010/main" val="15493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Summary, formal analysis capabilities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0" y="2348880"/>
            <a:ext cx="3598168" cy="4032448"/>
          </a:xfrm>
        </p:spPr>
        <p:txBody>
          <a:bodyPr/>
          <a:lstStyle/>
          <a:p>
            <a:r>
              <a:rPr lang="en-US" dirty="0" smtClean="0"/>
              <a:t>Works on all Ada code</a:t>
            </a:r>
          </a:p>
          <a:p>
            <a:endParaRPr lang="en-US" dirty="0"/>
          </a:p>
          <a:p>
            <a:r>
              <a:rPr lang="en-US" dirty="0" smtClean="0"/>
              <a:t>For informal analysis, detects obvious bugs and problems</a:t>
            </a:r>
          </a:p>
          <a:p>
            <a:endParaRPr lang="en-US" dirty="0"/>
          </a:p>
          <a:p>
            <a:r>
              <a:rPr lang="en-US" dirty="0" smtClean="0"/>
              <a:t>For formal analysis, reduces the amount of run-time errors locations to manually review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Image 3" descr="product_codepeer_whole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68760"/>
            <a:ext cx="1944217" cy="779992"/>
          </a:xfrm>
          <a:prstGeom prst="rect">
            <a:avLst/>
          </a:prstGeom>
        </p:spPr>
      </p:pic>
      <p:pic>
        <p:nvPicPr>
          <p:cNvPr id="5" name="Image 4" descr="product_sparkpro_whol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268760"/>
            <a:ext cx="2016224" cy="759961"/>
          </a:xfrm>
          <a:prstGeom prst="rect">
            <a:avLst/>
          </a:prstGeom>
        </p:spPr>
      </p:pic>
      <p:sp>
        <p:nvSpPr>
          <p:cNvPr id="7" name="Espace réservé du texte 2"/>
          <p:cNvSpPr txBox="1">
            <a:spLocks/>
          </p:cNvSpPr>
          <p:nvPr/>
        </p:nvSpPr>
        <p:spPr bwMode="auto">
          <a:xfrm>
            <a:off x="5004048" y="2348880"/>
            <a:ext cx="3744416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i="0" dirty="0" smtClean="0"/>
              <a:t>Works on the SPARK Ada subset</a:t>
            </a:r>
            <a:endParaRPr lang="en-US" i="0" dirty="0"/>
          </a:p>
          <a:p>
            <a:endParaRPr lang="en-US" i="0" dirty="0" smtClean="0"/>
          </a:p>
          <a:p>
            <a:r>
              <a:rPr lang="en-US" i="0" dirty="0" smtClean="0"/>
              <a:t>Requires additional specification</a:t>
            </a:r>
          </a:p>
          <a:p>
            <a:endParaRPr lang="en-US" i="0" dirty="0"/>
          </a:p>
          <a:p>
            <a:r>
              <a:rPr lang="en-US" i="0" dirty="0" smtClean="0"/>
              <a:t>For formal analysis, allows to completely prove absence of runtime errors</a:t>
            </a:r>
          </a:p>
          <a:p>
            <a:endParaRPr lang="en-US" i="0" dirty="0"/>
          </a:p>
          <a:p>
            <a:r>
              <a:rPr lang="en-US" i="0" dirty="0" smtClean="0"/>
              <a:t>For formal analysis, allows to perform proof of correctness</a:t>
            </a:r>
          </a:p>
        </p:txBody>
      </p:sp>
    </p:spTree>
    <p:extLst>
      <p:ext uri="{BB962C8B-B14F-4D97-AF65-F5344CB8AC3E}">
        <p14:creationId xmlns:p14="http://schemas.microsoft.com/office/powerpoint/2010/main" val="3555747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2011-09-12- AdaCore presentation - template">
  <a:themeElements>
    <a:clrScheme name="Custom 1">
      <a:dk1>
        <a:srgbClr val="000000"/>
      </a:dk1>
      <a:lt1>
        <a:srgbClr val="FFFFFF"/>
      </a:lt1>
      <a:dk2>
        <a:srgbClr val="0D253A"/>
      </a:dk2>
      <a:lt2>
        <a:srgbClr val="E4E8E9"/>
      </a:lt2>
      <a:accent1>
        <a:srgbClr val="17598F"/>
      </a:accent1>
      <a:accent2>
        <a:srgbClr val="8EAFCB"/>
      </a:accent2>
      <a:accent3>
        <a:srgbClr val="A6CE8D"/>
      </a:accent3>
      <a:accent4>
        <a:srgbClr val="0D253A"/>
      </a:accent4>
      <a:accent5>
        <a:srgbClr val="E4E8E9"/>
      </a:accent5>
      <a:accent6>
        <a:srgbClr val="419415"/>
      </a:accent6>
      <a:hlink>
        <a:srgbClr val="CB9A31"/>
      </a:hlink>
      <a:folHlink>
        <a:srgbClr val="8D8D8D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r">
          <a:defRPr sz="1400" b="1" i="0" kern="1200" dirty="0" smtClean="0">
            <a:solidFill>
              <a:schemeClr val="accent1"/>
            </a:solidFill>
          </a:defRPr>
        </a:defPPr>
      </a:lstStyle>
    </a:txDef>
  </a:objectDefaults>
  <a:extraClrSchemeLst>
    <a:extraClrScheme>
      <a:clrScheme name="AdaCore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2011-09-12- AdaCore presentation - template</Template>
  <TotalTime>2260</TotalTime>
  <Words>548</Words>
  <Application>Microsoft Macintosh PowerPoint</Application>
  <PresentationFormat>On-screen Show (4:3)</PresentationFormat>
  <Paragraphs>127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2011-09-12- AdaCore presentation - template</vt:lpstr>
      <vt:lpstr>PowerPoint Presentation</vt:lpstr>
      <vt:lpstr>1994</vt:lpstr>
      <vt:lpstr>High-level goals</vt:lpstr>
      <vt:lpstr>Formal analysis tools at AdaCore</vt:lpstr>
      <vt:lpstr>1994</vt:lpstr>
      <vt:lpstr>Use case: run time errors and initialization</vt:lpstr>
      <vt:lpstr>Use case: functional correctness</vt:lpstr>
      <vt:lpstr>Use case: DO-178 certification</vt:lpstr>
      <vt:lpstr>In Summary, formal analysis capabilities</vt:lpstr>
      <vt:lpstr>1994</vt:lpstr>
      <vt:lpstr>SPARK 2014 vs. SPARK 2005</vt:lpstr>
      <vt:lpstr>SPARK 2014 integration in GPS and GNATbench</vt:lpstr>
      <vt:lpstr>Feedback from industrial use</vt:lpstr>
      <vt:lpstr>SPARK 2014 roadmap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ochem</dc:creator>
  <cp:lastModifiedBy>Jamie Ayre</cp:lastModifiedBy>
  <cp:revision>160</cp:revision>
  <dcterms:created xsi:type="dcterms:W3CDTF">2011-10-07T11:41:06Z</dcterms:created>
  <dcterms:modified xsi:type="dcterms:W3CDTF">2013-09-24T09:29:04Z</dcterms:modified>
</cp:coreProperties>
</file>