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27"/>
  </p:notesMasterIdLst>
  <p:sldIdLst>
    <p:sldId id="256" r:id="rId2"/>
    <p:sldId id="279" r:id="rId3"/>
    <p:sldId id="280" r:id="rId4"/>
    <p:sldId id="257" r:id="rId5"/>
    <p:sldId id="260" r:id="rId6"/>
    <p:sldId id="277" r:id="rId7"/>
    <p:sldId id="262" r:id="rId8"/>
    <p:sldId id="263" r:id="rId9"/>
    <p:sldId id="270" r:id="rId10"/>
    <p:sldId id="268" r:id="rId11"/>
    <p:sldId id="266" r:id="rId12"/>
    <p:sldId id="269" r:id="rId13"/>
    <p:sldId id="271" r:id="rId14"/>
    <p:sldId id="274" r:id="rId15"/>
    <p:sldId id="273" r:id="rId16"/>
    <p:sldId id="272" r:id="rId17"/>
    <p:sldId id="275" r:id="rId18"/>
    <p:sldId id="289" r:id="rId19"/>
    <p:sldId id="278" r:id="rId20"/>
    <p:sldId id="282" r:id="rId21"/>
    <p:sldId id="283" r:id="rId22"/>
    <p:sldId id="284" r:id="rId23"/>
    <p:sldId id="285" r:id="rId24"/>
    <p:sldId id="287" r:id="rId25"/>
    <p:sldId id="286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9" autoAdjust="0"/>
    <p:restoredTop sz="94681" autoAdjust="0"/>
  </p:normalViewPr>
  <p:slideViewPr>
    <p:cSldViewPr snapToGrid="0">
      <p:cViewPr varScale="1">
        <p:scale>
          <a:sx n="107" d="100"/>
          <a:sy n="107" d="100"/>
        </p:scale>
        <p:origin x="66" y="4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2682" y="7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Code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Feuil1!$A$2:$A$4</c:f>
              <c:strCache>
                <c:ptCount val="3"/>
                <c:pt idx="0">
                  <c:v>Binary Trees</c:v>
                </c:pt>
                <c:pt idx="1">
                  <c:v>Search Trees</c:v>
                </c:pt>
                <c:pt idx="2">
                  <c:v>Red-black Trees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92</c:v>
                </c:pt>
                <c:pt idx="1">
                  <c:v>127</c:v>
                </c:pt>
                <c:pt idx="2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12-4239-AD26-85C216C1CBB2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Contract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Feuil1!$A$2:$A$4</c:f>
              <c:strCache>
                <c:ptCount val="3"/>
                <c:pt idx="0">
                  <c:v>Binary Trees</c:v>
                </c:pt>
                <c:pt idx="1">
                  <c:v>Search Trees</c:v>
                </c:pt>
                <c:pt idx="2">
                  <c:v>Red-black Trees</c:v>
                </c:pt>
              </c:strCache>
            </c:strRef>
          </c:cat>
          <c:val>
            <c:numRef>
              <c:f>Feuil1!$C$2:$C$4</c:f>
              <c:numCache>
                <c:formatCode>General</c:formatCode>
                <c:ptCount val="3"/>
                <c:pt idx="0">
                  <c:v>250</c:v>
                </c:pt>
                <c:pt idx="1">
                  <c:v>188</c:v>
                </c:pt>
                <c:pt idx="2">
                  <c:v>118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12-4239-AD26-85C216C1CBB2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Ghost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Feuil1!$A$2:$A$4</c:f>
              <c:strCache>
                <c:ptCount val="3"/>
                <c:pt idx="0">
                  <c:v>Binary Trees</c:v>
                </c:pt>
                <c:pt idx="1">
                  <c:v>Search Trees</c:v>
                </c:pt>
                <c:pt idx="2">
                  <c:v>Red-black Trees</c:v>
                </c:pt>
              </c:strCache>
            </c:strRef>
          </c:cat>
          <c:val>
            <c:numRef>
              <c:f>Feuil1!$D$2:$D$4</c:f>
              <c:numCache>
                <c:formatCode>General</c:formatCode>
                <c:ptCount val="3"/>
                <c:pt idx="0">
                  <c:v>548</c:v>
                </c:pt>
                <c:pt idx="1">
                  <c:v>780</c:v>
                </c:pt>
                <c:pt idx="2">
                  <c:v>325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F12-4239-AD26-85C216C1CB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24402720"/>
        <c:axId val="624399112"/>
      </c:barChart>
      <c:catAx>
        <c:axId val="62440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24399112"/>
        <c:crosses val="autoZero"/>
        <c:auto val="1"/>
        <c:lblAlgn val="ctr"/>
        <c:lblOffset val="100"/>
        <c:noMultiLvlLbl val="0"/>
      </c:catAx>
      <c:valAx>
        <c:axId val="624399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24402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2069E-068B-4607-B7F1-F057000853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1EECB-9C50-45AE-9605-ACCAD81E60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57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1EECB-9C50-45AE-9605-ACCAD81E60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2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-7938" y="2209800"/>
            <a:ext cx="12199938" cy="46482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209800"/>
            <a:ext cx="9144000" cy="2148097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598763"/>
            <a:ext cx="9144000" cy="110628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Modifier le style des sous-titres du masque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16/05/2017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9355402-0690-4A79-A082-001A6871205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12192000" cy="2209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 dirty="0">
              <a:ea typeface="+mn-ea"/>
              <a:cs typeface="Arial" charset="0"/>
            </a:endParaRPr>
          </a:p>
        </p:txBody>
      </p:sp>
      <p:pic>
        <p:nvPicPr>
          <p:cNvPr id="8" name="Picture 2" descr="logo_textured_large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065343"/>
            <a:ext cx="2335427" cy="65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4"/>
          <p:cNvSpPr txBox="1">
            <a:spLocks/>
          </p:cNvSpPr>
          <p:nvPr userDrawn="1"/>
        </p:nvSpPr>
        <p:spPr>
          <a:xfrm>
            <a:off x="609600" y="5715000"/>
            <a:ext cx="4104000" cy="533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1528140" y="4422960"/>
            <a:ext cx="9139860" cy="182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3336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91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-7938" y="0"/>
            <a:ext cx="12199938" cy="1500464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3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87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-7938" y="0"/>
            <a:ext cx="12199938" cy="68580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16/05/2017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9355402-0690-4A79-A082-001A6871205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113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01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79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-7938" y="0"/>
            <a:ext cx="12199938" cy="1500464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2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90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37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56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06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16/05/2017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55402-0690-4A79-A082-001A6871205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122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02965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Auto-Active Proof of Red-Black Trees in SPARK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509328"/>
            <a:ext cx="9144000" cy="1655762"/>
          </a:xfrm>
        </p:spPr>
        <p:txBody>
          <a:bodyPr/>
          <a:lstStyle/>
          <a:p>
            <a:r>
              <a:rPr lang="fr-FR" u="sng" dirty="0"/>
              <a:t>Claire Dross </a:t>
            </a:r>
            <a:r>
              <a:rPr lang="fr-FR" dirty="0"/>
              <a:t>and Yannick </a:t>
            </a:r>
            <a:r>
              <a:rPr lang="fr-FR" dirty="0" err="1"/>
              <a:t>Moy</a:t>
            </a:r>
            <a:endParaRPr lang="fr-FR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09600" y="5602110"/>
            <a:ext cx="4104000" cy="533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NFM 2017</a:t>
            </a:r>
          </a:p>
        </p:txBody>
      </p:sp>
    </p:spTree>
    <p:extLst>
      <p:ext uri="{BB962C8B-B14F-4D97-AF65-F5344CB8AC3E}">
        <p14:creationId xmlns:p14="http://schemas.microsoft.com/office/powerpoint/2010/main" val="41636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 - Operations</a:t>
            </a:r>
          </a:p>
        </p:txBody>
      </p:sp>
      <p:graphicFrame>
        <p:nvGraphicFramePr>
          <p:cNvPr id="32" name="Tableau 31"/>
          <p:cNvGraphicFramePr>
            <a:graphicFrameLocks noGrp="1"/>
          </p:cNvGraphicFramePr>
          <p:nvPr>
            <p:extLst/>
          </p:nvPr>
        </p:nvGraphicFramePr>
        <p:xfrm>
          <a:off x="1246865" y="2110006"/>
          <a:ext cx="5202582" cy="90752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67097">
                  <a:extLst>
                    <a:ext uri="{9D8B030D-6E8A-4147-A177-3AD203B41FA5}">
                      <a16:colId xmlns:a16="http://schemas.microsoft.com/office/drawing/2014/main" val="2196235251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3271095815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767905680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428315453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2318787392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3890849613"/>
                    </a:ext>
                  </a:extLst>
                </a:gridCol>
              </a:tblGrid>
              <a:tr h="9075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696722"/>
                  </a:ext>
                </a:extLst>
              </a:tr>
            </a:tbl>
          </a:graphicData>
        </a:graphic>
      </p:graphicFrame>
      <p:sp>
        <p:nvSpPr>
          <p:cNvPr id="34" name="Flèche en arc 27"/>
          <p:cNvSpPr/>
          <p:nvPr/>
        </p:nvSpPr>
        <p:spPr>
          <a:xfrm flipV="1">
            <a:off x="5224944" y="2480964"/>
            <a:ext cx="888274" cy="1098426"/>
          </a:xfrm>
          <a:prstGeom prst="circularArrow">
            <a:avLst>
              <a:gd name="adj1" fmla="val 2230"/>
              <a:gd name="adj2" fmla="val 1142319"/>
              <a:gd name="adj3" fmla="val 20539467"/>
              <a:gd name="adj4" fmla="val 10800000"/>
              <a:gd name="adj5" fmla="val 874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Flèche en arc 28"/>
          <p:cNvSpPr/>
          <p:nvPr/>
        </p:nvSpPr>
        <p:spPr>
          <a:xfrm rot="327104" flipH="1" flipV="1">
            <a:off x="2446017" y="2466413"/>
            <a:ext cx="2698024" cy="1147639"/>
          </a:xfrm>
          <a:prstGeom prst="circularArrow">
            <a:avLst>
              <a:gd name="adj1" fmla="val 966"/>
              <a:gd name="adj2" fmla="val 658818"/>
              <a:gd name="adj3" fmla="val 20581418"/>
              <a:gd name="adj4" fmla="val 10461719"/>
              <a:gd name="adj5" fmla="val 79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Flèche en arc 29"/>
          <p:cNvSpPr/>
          <p:nvPr/>
        </p:nvSpPr>
        <p:spPr>
          <a:xfrm rot="21272896" flipH="1">
            <a:off x="1559704" y="1524220"/>
            <a:ext cx="1770412" cy="1147639"/>
          </a:xfrm>
          <a:prstGeom prst="circularArrow">
            <a:avLst>
              <a:gd name="adj1" fmla="val 1866"/>
              <a:gd name="adj2" fmla="val 715359"/>
              <a:gd name="adj3" fmla="val 20581693"/>
              <a:gd name="adj4" fmla="val 10461719"/>
              <a:gd name="adj5" fmla="val 8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1" name="Espace réservé du contenu 2"/>
          <p:cNvSpPr txBox="1">
            <a:spLocks/>
          </p:cNvSpPr>
          <p:nvPr/>
        </p:nvSpPr>
        <p:spPr>
          <a:xfrm>
            <a:off x="7285076" y="1825625"/>
            <a:ext cx="419871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/>
              <a:t>Init</a:t>
            </a:r>
            <a:r>
              <a:rPr lang="en-US" sz="3200" dirty="0"/>
              <a:t>, Plug, and Extract</a:t>
            </a:r>
          </a:p>
          <a:p>
            <a:pPr lvl="1"/>
            <a:r>
              <a:rPr lang="en-US" sz="2800" dirty="0"/>
              <a:t>Preserve the tree structure</a:t>
            </a:r>
          </a:p>
          <a:p>
            <a:pPr lvl="1"/>
            <a:r>
              <a:rPr lang="en-US" sz="2800" dirty="0"/>
              <a:t>Consider forests to avoid copies</a:t>
            </a:r>
          </a:p>
        </p:txBody>
      </p:sp>
      <p:sp>
        <p:nvSpPr>
          <p:cNvPr id="28" name="Ellipse 27"/>
          <p:cNvSpPr/>
          <p:nvPr/>
        </p:nvSpPr>
        <p:spPr>
          <a:xfrm>
            <a:off x="3285673" y="4001294"/>
            <a:ext cx="561737" cy="56670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9" name="Ellipse 28"/>
          <p:cNvSpPr/>
          <p:nvPr/>
        </p:nvSpPr>
        <p:spPr>
          <a:xfrm>
            <a:off x="2722445" y="4855899"/>
            <a:ext cx="561737" cy="56670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1" name="Ellipse 30"/>
          <p:cNvSpPr/>
          <p:nvPr/>
        </p:nvSpPr>
        <p:spPr>
          <a:xfrm>
            <a:off x="3848902" y="4855899"/>
            <a:ext cx="561737" cy="56670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7" name="Ellipse 36"/>
          <p:cNvSpPr/>
          <p:nvPr/>
        </p:nvSpPr>
        <p:spPr>
          <a:xfrm>
            <a:off x="4412130" y="5710504"/>
            <a:ext cx="561737" cy="56670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43" name="Connecteur droit avec flèche 42"/>
          <p:cNvCxnSpPr/>
          <p:nvPr/>
        </p:nvCxnSpPr>
        <p:spPr>
          <a:xfrm>
            <a:off x="3748474" y="4513700"/>
            <a:ext cx="233102" cy="386137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4294087" y="5391170"/>
            <a:ext cx="233102" cy="38613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>
            <a:off x="3166674" y="4513699"/>
            <a:ext cx="233102" cy="3861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3315896" y="5710504"/>
            <a:ext cx="561737" cy="56670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3760125" y="5368304"/>
            <a:ext cx="233102" cy="3861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èche en arc 26"/>
          <p:cNvSpPr/>
          <p:nvPr/>
        </p:nvSpPr>
        <p:spPr>
          <a:xfrm rot="327104">
            <a:off x="3524690" y="1524219"/>
            <a:ext cx="1770412" cy="1147639"/>
          </a:xfrm>
          <a:prstGeom prst="circularArrow">
            <a:avLst>
              <a:gd name="adj1" fmla="val 1866"/>
              <a:gd name="adj2" fmla="val 715359"/>
              <a:gd name="adj3" fmla="val 20581693"/>
              <a:gd name="adj4" fmla="val 10506172"/>
              <a:gd name="adj5" fmla="val 859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52" name="Groupe 51"/>
          <p:cNvGrpSpPr/>
          <p:nvPr/>
        </p:nvGrpSpPr>
        <p:grpSpPr>
          <a:xfrm>
            <a:off x="3233733" y="2382393"/>
            <a:ext cx="371982" cy="355257"/>
            <a:chOff x="5830615" y="1385726"/>
            <a:chExt cx="371982" cy="355257"/>
          </a:xfrm>
        </p:grpSpPr>
        <p:sp>
          <p:nvSpPr>
            <p:cNvPr id="53" name="Ellipse 52"/>
            <p:cNvSpPr/>
            <p:nvPr/>
          </p:nvSpPr>
          <p:spPr>
            <a:xfrm>
              <a:off x="5830615" y="1385726"/>
              <a:ext cx="371982" cy="35525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54" name="Groupe 53"/>
            <p:cNvGrpSpPr/>
            <p:nvPr/>
          </p:nvGrpSpPr>
          <p:grpSpPr>
            <a:xfrm>
              <a:off x="5910825" y="1471491"/>
              <a:ext cx="211562" cy="215849"/>
              <a:chOff x="4164368" y="630536"/>
              <a:chExt cx="641995" cy="641995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4164368" y="630536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 rot="5400000">
                <a:off x="4164368" y="849943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7" name="Groupe 56"/>
          <p:cNvGrpSpPr/>
          <p:nvPr/>
        </p:nvGrpSpPr>
        <p:grpSpPr>
          <a:xfrm>
            <a:off x="4110373" y="2385919"/>
            <a:ext cx="371982" cy="355257"/>
            <a:chOff x="5830615" y="1385726"/>
            <a:chExt cx="371982" cy="355257"/>
          </a:xfrm>
        </p:grpSpPr>
        <p:sp>
          <p:nvSpPr>
            <p:cNvPr id="58" name="Ellipse 57"/>
            <p:cNvSpPr/>
            <p:nvPr/>
          </p:nvSpPr>
          <p:spPr>
            <a:xfrm>
              <a:off x="5830615" y="1385726"/>
              <a:ext cx="371982" cy="35525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59" name="Groupe 58"/>
            <p:cNvGrpSpPr/>
            <p:nvPr/>
          </p:nvGrpSpPr>
          <p:grpSpPr>
            <a:xfrm>
              <a:off x="5910825" y="1471491"/>
              <a:ext cx="211562" cy="215849"/>
              <a:chOff x="4164368" y="630536"/>
              <a:chExt cx="641995" cy="641995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4164368" y="630536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 rot="5400000">
                <a:off x="4164368" y="849943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2" name="Flèche en arc 26"/>
          <p:cNvSpPr/>
          <p:nvPr/>
        </p:nvSpPr>
        <p:spPr>
          <a:xfrm rot="21272896" flipV="1">
            <a:off x="1550413" y="2452433"/>
            <a:ext cx="2833651" cy="1147639"/>
          </a:xfrm>
          <a:prstGeom prst="circularArrow">
            <a:avLst>
              <a:gd name="adj1" fmla="val 1866"/>
              <a:gd name="adj2" fmla="val 715359"/>
              <a:gd name="adj3" fmla="val 20581693"/>
              <a:gd name="adj4" fmla="val 10506172"/>
              <a:gd name="adj5" fmla="val 8599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63" name="Groupe 62"/>
          <p:cNvGrpSpPr/>
          <p:nvPr/>
        </p:nvGrpSpPr>
        <p:grpSpPr>
          <a:xfrm>
            <a:off x="3380550" y="4107018"/>
            <a:ext cx="371982" cy="355257"/>
            <a:chOff x="5830615" y="1385726"/>
            <a:chExt cx="371982" cy="355257"/>
          </a:xfrm>
        </p:grpSpPr>
        <p:sp>
          <p:nvSpPr>
            <p:cNvPr id="64" name="Ellipse 63"/>
            <p:cNvSpPr/>
            <p:nvPr/>
          </p:nvSpPr>
          <p:spPr>
            <a:xfrm>
              <a:off x="5830615" y="1385726"/>
              <a:ext cx="371982" cy="35525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65" name="Groupe 64"/>
            <p:cNvGrpSpPr/>
            <p:nvPr/>
          </p:nvGrpSpPr>
          <p:grpSpPr>
            <a:xfrm>
              <a:off x="5910825" y="1471491"/>
              <a:ext cx="211562" cy="215849"/>
              <a:chOff x="4164368" y="630536"/>
              <a:chExt cx="641995" cy="641995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4164368" y="630536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 rot="5400000">
                <a:off x="4164368" y="849943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8" name="Ellipse 67"/>
          <p:cNvSpPr/>
          <p:nvPr/>
        </p:nvSpPr>
        <p:spPr>
          <a:xfrm>
            <a:off x="2189689" y="5727793"/>
            <a:ext cx="561737" cy="56670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69" name="Connecteur droit avec flèche 68"/>
          <p:cNvCxnSpPr/>
          <p:nvPr/>
        </p:nvCxnSpPr>
        <p:spPr>
          <a:xfrm flipH="1">
            <a:off x="2633918" y="5385593"/>
            <a:ext cx="233102" cy="386137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e 69"/>
          <p:cNvGrpSpPr/>
          <p:nvPr/>
        </p:nvGrpSpPr>
        <p:grpSpPr>
          <a:xfrm>
            <a:off x="2284566" y="5833517"/>
            <a:ext cx="371982" cy="355257"/>
            <a:chOff x="5830615" y="1385726"/>
            <a:chExt cx="371982" cy="355257"/>
          </a:xfrm>
        </p:grpSpPr>
        <p:sp>
          <p:nvSpPr>
            <p:cNvPr id="71" name="Ellipse 70"/>
            <p:cNvSpPr/>
            <p:nvPr/>
          </p:nvSpPr>
          <p:spPr>
            <a:xfrm>
              <a:off x="5830615" y="1385726"/>
              <a:ext cx="371982" cy="35525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72" name="Groupe 71"/>
            <p:cNvGrpSpPr/>
            <p:nvPr/>
          </p:nvGrpSpPr>
          <p:grpSpPr>
            <a:xfrm>
              <a:off x="5910825" y="1471491"/>
              <a:ext cx="211562" cy="215849"/>
              <a:chOff x="4164368" y="630536"/>
              <a:chExt cx="641995" cy="641995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4164368" y="630536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 rot="5400000">
                <a:off x="4164368" y="849943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018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 - Models</a:t>
            </a:r>
          </a:p>
        </p:txBody>
      </p:sp>
      <p:graphicFrame>
        <p:nvGraphicFramePr>
          <p:cNvPr id="32" name="Tableau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047948"/>
              </p:ext>
            </p:extLst>
          </p:nvPr>
        </p:nvGraphicFramePr>
        <p:xfrm>
          <a:off x="1947147" y="2110006"/>
          <a:ext cx="5202582" cy="90752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67097">
                  <a:extLst>
                    <a:ext uri="{9D8B030D-6E8A-4147-A177-3AD203B41FA5}">
                      <a16:colId xmlns:a16="http://schemas.microsoft.com/office/drawing/2014/main" val="2196235251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3271095815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767905680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428315453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2318787392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3890849613"/>
                    </a:ext>
                  </a:extLst>
                </a:gridCol>
              </a:tblGrid>
              <a:tr h="9075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696722"/>
                  </a:ext>
                </a:extLst>
              </a:tr>
            </a:tbl>
          </a:graphicData>
        </a:graphic>
      </p:graphicFrame>
      <p:sp>
        <p:nvSpPr>
          <p:cNvPr id="33" name="Flèche en arc 26"/>
          <p:cNvSpPr/>
          <p:nvPr/>
        </p:nvSpPr>
        <p:spPr>
          <a:xfrm rot="327104">
            <a:off x="4224972" y="1524219"/>
            <a:ext cx="1770412" cy="1147639"/>
          </a:xfrm>
          <a:prstGeom prst="circularArrow">
            <a:avLst>
              <a:gd name="adj1" fmla="val 1866"/>
              <a:gd name="adj2" fmla="val 715359"/>
              <a:gd name="adj3" fmla="val 20581693"/>
              <a:gd name="adj4" fmla="val 10506172"/>
              <a:gd name="adj5" fmla="val 859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Flèche en arc 27"/>
          <p:cNvSpPr/>
          <p:nvPr/>
        </p:nvSpPr>
        <p:spPr>
          <a:xfrm flipV="1">
            <a:off x="5925226" y="2480964"/>
            <a:ext cx="888274" cy="1098426"/>
          </a:xfrm>
          <a:prstGeom prst="circularArrow">
            <a:avLst>
              <a:gd name="adj1" fmla="val 2230"/>
              <a:gd name="adj2" fmla="val 1142319"/>
              <a:gd name="adj3" fmla="val 20539467"/>
              <a:gd name="adj4" fmla="val 10800000"/>
              <a:gd name="adj5" fmla="val 874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Flèche en arc 28"/>
          <p:cNvSpPr/>
          <p:nvPr/>
        </p:nvSpPr>
        <p:spPr>
          <a:xfrm rot="327104" flipH="1" flipV="1">
            <a:off x="3146299" y="2466413"/>
            <a:ext cx="2698024" cy="1147639"/>
          </a:xfrm>
          <a:prstGeom prst="circularArrow">
            <a:avLst>
              <a:gd name="adj1" fmla="val 966"/>
              <a:gd name="adj2" fmla="val 658818"/>
              <a:gd name="adj3" fmla="val 20581418"/>
              <a:gd name="adj4" fmla="val 10461719"/>
              <a:gd name="adj5" fmla="val 79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Flèche en arc 29"/>
          <p:cNvSpPr/>
          <p:nvPr/>
        </p:nvSpPr>
        <p:spPr>
          <a:xfrm rot="21272896" flipH="1">
            <a:off x="2259986" y="1524220"/>
            <a:ext cx="1770412" cy="1147639"/>
          </a:xfrm>
          <a:prstGeom prst="circularArrow">
            <a:avLst>
              <a:gd name="adj1" fmla="val 1866"/>
              <a:gd name="adj2" fmla="val 715359"/>
              <a:gd name="adj3" fmla="val 20581693"/>
              <a:gd name="adj4" fmla="val 10461719"/>
              <a:gd name="adj5" fmla="val 8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26" name="Picture 9" descr="corr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098" y="4014657"/>
            <a:ext cx="364578" cy="35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8" descr="wr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191" y="4014657"/>
            <a:ext cx="355082" cy="35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9" descr="corr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005" y="4014657"/>
            <a:ext cx="364578" cy="35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9" descr="corr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912" y="4014657"/>
            <a:ext cx="364578" cy="35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9" descr="corr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788" y="4014657"/>
            <a:ext cx="364578" cy="35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9" descr="corr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879" y="4014657"/>
            <a:ext cx="364578" cy="35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Espace réservé du contenu 2"/>
          <p:cNvSpPr txBox="1">
            <a:spLocks/>
          </p:cNvSpPr>
          <p:nvPr/>
        </p:nvSpPr>
        <p:spPr>
          <a:xfrm>
            <a:off x="7285076" y="1825625"/>
            <a:ext cx="419871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Reachability and paths from a root</a:t>
            </a:r>
          </a:p>
          <a:p>
            <a:pPr lvl="1"/>
            <a:r>
              <a:rPr lang="en-US" sz="2800" dirty="0"/>
              <a:t>Paths are sequences of directions</a:t>
            </a:r>
          </a:p>
          <a:p>
            <a:pPr lvl="1"/>
            <a:r>
              <a:rPr lang="en-US" sz="2800" dirty="0"/>
              <a:t>Models will be different depending on the root</a:t>
            </a:r>
          </a:p>
          <a:p>
            <a:pPr lvl="1"/>
            <a:r>
              <a:rPr lang="en-US" sz="2800" dirty="0"/>
              <a:t>Models are used to express properties in higher layers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3934015" y="2382393"/>
            <a:ext cx="371982" cy="355257"/>
            <a:chOff x="5830615" y="1385726"/>
            <a:chExt cx="371982" cy="355257"/>
          </a:xfrm>
        </p:grpSpPr>
        <p:sp>
          <p:nvSpPr>
            <p:cNvPr id="4" name="Ellipse 3"/>
            <p:cNvSpPr/>
            <p:nvPr/>
          </p:nvSpPr>
          <p:spPr>
            <a:xfrm>
              <a:off x="5830615" y="1385726"/>
              <a:ext cx="371982" cy="35525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6" name="Groupe 5"/>
            <p:cNvGrpSpPr/>
            <p:nvPr/>
          </p:nvGrpSpPr>
          <p:grpSpPr>
            <a:xfrm>
              <a:off x="5910825" y="1471491"/>
              <a:ext cx="211562" cy="215849"/>
              <a:chOff x="4164368" y="630536"/>
              <a:chExt cx="641995" cy="641995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164368" y="630536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rot="5400000">
                <a:off x="4164368" y="849943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11</a:t>
            </a:fld>
            <a:endParaRPr lang="fr-FR"/>
          </a:p>
        </p:txBody>
      </p:sp>
      <p:cxnSp>
        <p:nvCxnSpPr>
          <p:cNvPr id="27" name="Connecteur droit avec flèche 26"/>
          <p:cNvCxnSpPr/>
          <p:nvPr/>
        </p:nvCxnSpPr>
        <p:spPr>
          <a:xfrm flipH="1">
            <a:off x="2269023" y="4861641"/>
            <a:ext cx="314213" cy="5074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e 11"/>
          <p:cNvGrpSpPr/>
          <p:nvPr/>
        </p:nvGrpSpPr>
        <p:grpSpPr>
          <a:xfrm>
            <a:off x="3131187" y="4861641"/>
            <a:ext cx="314213" cy="1153285"/>
            <a:chOff x="2435066" y="5203065"/>
            <a:chExt cx="314213" cy="1153285"/>
          </a:xfrm>
        </p:grpSpPr>
        <p:cxnSp>
          <p:nvCxnSpPr>
            <p:cNvPr id="28" name="Connecteur droit avec flèche 27"/>
            <p:cNvCxnSpPr/>
            <p:nvPr/>
          </p:nvCxnSpPr>
          <p:spPr>
            <a:xfrm>
              <a:off x="2435066" y="5203065"/>
              <a:ext cx="314213" cy="5074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/>
            <p:cNvCxnSpPr/>
            <p:nvPr/>
          </p:nvCxnSpPr>
          <p:spPr>
            <a:xfrm flipH="1">
              <a:off x="2435066" y="5848899"/>
              <a:ext cx="314213" cy="50745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" name="Connecteur droit avec flèche 30"/>
          <p:cNvCxnSpPr/>
          <p:nvPr/>
        </p:nvCxnSpPr>
        <p:spPr>
          <a:xfrm>
            <a:off x="5692051" y="4861641"/>
            <a:ext cx="314213" cy="50745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e 12"/>
          <p:cNvGrpSpPr/>
          <p:nvPr/>
        </p:nvGrpSpPr>
        <p:grpSpPr>
          <a:xfrm>
            <a:off x="6537543" y="4861641"/>
            <a:ext cx="314213" cy="1153285"/>
            <a:chOff x="5649894" y="4736751"/>
            <a:chExt cx="314213" cy="1153285"/>
          </a:xfrm>
        </p:grpSpPr>
        <p:cxnSp>
          <p:nvCxnSpPr>
            <p:cNvPr id="37" name="Connecteur droit avec flèche 36"/>
            <p:cNvCxnSpPr/>
            <p:nvPr/>
          </p:nvCxnSpPr>
          <p:spPr>
            <a:xfrm>
              <a:off x="5649894" y="4736751"/>
              <a:ext cx="314213" cy="5074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>
              <a:off x="5649894" y="5382585"/>
              <a:ext cx="314213" cy="5074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ZoneTexte 43"/>
          <p:cNvSpPr txBox="1"/>
          <p:nvPr/>
        </p:nvSpPr>
        <p:spPr>
          <a:xfrm>
            <a:off x="-6576" y="3899574"/>
            <a:ext cx="2071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Reachable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-1362" y="5051114"/>
            <a:ext cx="2071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Path</a:t>
            </a:r>
          </a:p>
        </p:txBody>
      </p:sp>
    </p:spTree>
    <p:extLst>
      <p:ext uri="{BB962C8B-B14F-4D97-AF65-F5344CB8AC3E}">
        <p14:creationId xmlns:p14="http://schemas.microsoft.com/office/powerpoint/2010/main" val="1795958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Trees - Implementation</a:t>
            </a:r>
          </a:p>
        </p:txBody>
      </p:sp>
      <p:sp>
        <p:nvSpPr>
          <p:cNvPr id="37" name="Espace réservé du contenu 2"/>
          <p:cNvSpPr txBox="1">
            <a:spLocks/>
          </p:cNvSpPr>
          <p:nvPr/>
        </p:nvSpPr>
        <p:spPr>
          <a:xfrm>
            <a:off x="7285076" y="1825625"/>
            <a:ext cx="419871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 binary tree</a:t>
            </a:r>
          </a:p>
          <a:p>
            <a:r>
              <a:rPr lang="en-US" sz="3200" dirty="0"/>
              <a:t>A specific root</a:t>
            </a:r>
          </a:p>
          <a:p>
            <a:r>
              <a:rPr lang="en-US" sz="3200" dirty="0"/>
              <a:t>An array of values</a:t>
            </a:r>
            <a:endParaRPr lang="en-US" sz="3200" i="1" dirty="0"/>
          </a:p>
        </p:txBody>
      </p:sp>
      <p:sp>
        <p:nvSpPr>
          <p:cNvPr id="21" name="Rectangle à coins arrondis 8"/>
          <p:cNvSpPr/>
          <p:nvPr/>
        </p:nvSpPr>
        <p:spPr>
          <a:xfrm>
            <a:off x="1166648" y="1855822"/>
            <a:ext cx="5342258" cy="209906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8" name="Tableau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588444"/>
              </p:ext>
            </p:extLst>
          </p:nvPr>
        </p:nvGraphicFramePr>
        <p:xfrm>
          <a:off x="1246865" y="2434321"/>
          <a:ext cx="5202582" cy="90752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67097">
                  <a:extLst>
                    <a:ext uri="{9D8B030D-6E8A-4147-A177-3AD203B41FA5}">
                      <a16:colId xmlns:a16="http://schemas.microsoft.com/office/drawing/2014/main" val="2196235251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3271095815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767905680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428315453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2318787392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3890849613"/>
                    </a:ext>
                  </a:extLst>
                </a:gridCol>
              </a:tblGrid>
              <a:tr h="9075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696722"/>
                  </a:ext>
                </a:extLst>
              </a:tr>
            </a:tbl>
          </a:graphicData>
        </a:graphic>
      </p:graphicFrame>
      <p:sp>
        <p:nvSpPr>
          <p:cNvPr id="49" name="Flèche en arc 26"/>
          <p:cNvSpPr/>
          <p:nvPr/>
        </p:nvSpPr>
        <p:spPr>
          <a:xfrm rot="327104">
            <a:off x="3524690" y="1848534"/>
            <a:ext cx="1770412" cy="1147639"/>
          </a:xfrm>
          <a:prstGeom prst="circularArrow">
            <a:avLst>
              <a:gd name="adj1" fmla="val 1866"/>
              <a:gd name="adj2" fmla="val 715359"/>
              <a:gd name="adj3" fmla="val 20581693"/>
              <a:gd name="adj4" fmla="val 10506172"/>
              <a:gd name="adj5" fmla="val 859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0" name="Flèche en arc 27"/>
          <p:cNvSpPr/>
          <p:nvPr/>
        </p:nvSpPr>
        <p:spPr>
          <a:xfrm flipV="1">
            <a:off x="5224944" y="2805279"/>
            <a:ext cx="888274" cy="1098426"/>
          </a:xfrm>
          <a:prstGeom prst="circularArrow">
            <a:avLst>
              <a:gd name="adj1" fmla="val 2230"/>
              <a:gd name="adj2" fmla="val 1142319"/>
              <a:gd name="adj3" fmla="val 20539467"/>
              <a:gd name="adj4" fmla="val 10800000"/>
              <a:gd name="adj5" fmla="val 874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1" name="Flèche en arc 28"/>
          <p:cNvSpPr/>
          <p:nvPr/>
        </p:nvSpPr>
        <p:spPr>
          <a:xfrm rot="327104" flipH="1" flipV="1">
            <a:off x="2446017" y="2790728"/>
            <a:ext cx="2698024" cy="1147639"/>
          </a:xfrm>
          <a:prstGeom prst="circularArrow">
            <a:avLst>
              <a:gd name="adj1" fmla="val 966"/>
              <a:gd name="adj2" fmla="val 658818"/>
              <a:gd name="adj3" fmla="val 20581418"/>
              <a:gd name="adj4" fmla="val 10461719"/>
              <a:gd name="adj5" fmla="val 79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2" name="Flèche en arc 29"/>
          <p:cNvSpPr/>
          <p:nvPr/>
        </p:nvSpPr>
        <p:spPr>
          <a:xfrm rot="21272896" flipH="1">
            <a:off x="1559704" y="1848535"/>
            <a:ext cx="1770412" cy="1147639"/>
          </a:xfrm>
          <a:prstGeom prst="circularArrow">
            <a:avLst>
              <a:gd name="adj1" fmla="val 1866"/>
              <a:gd name="adj2" fmla="val 715359"/>
              <a:gd name="adj3" fmla="val 20581693"/>
              <a:gd name="adj4" fmla="val 10461719"/>
              <a:gd name="adj5" fmla="val 8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4" name="Ellipse 53"/>
          <p:cNvSpPr/>
          <p:nvPr/>
        </p:nvSpPr>
        <p:spPr>
          <a:xfrm>
            <a:off x="3233733" y="2706708"/>
            <a:ext cx="371982" cy="35525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5" name="Groupe 54"/>
          <p:cNvGrpSpPr/>
          <p:nvPr/>
        </p:nvGrpSpPr>
        <p:grpSpPr>
          <a:xfrm>
            <a:off x="3313943" y="2792473"/>
            <a:ext cx="211562" cy="215849"/>
            <a:chOff x="4164368" y="630536"/>
            <a:chExt cx="641995" cy="641995"/>
          </a:xfrm>
        </p:grpSpPr>
        <p:sp>
          <p:nvSpPr>
            <p:cNvPr id="56" name="Rectangle 55"/>
            <p:cNvSpPr/>
            <p:nvPr/>
          </p:nvSpPr>
          <p:spPr>
            <a:xfrm>
              <a:off x="4164368" y="630536"/>
              <a:ext cx="641995" cy="203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 rot="5400000">
              <a:off x="4164368" y="849943"/>
              <a:ext cx="641995" cy="203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3" name="Tableau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141745"/>
              </p:ext>
            </p:extLst>
          </p:nvPr>
        </p:nvGraphicFramePr>
        <p:xfrm>
          <a:off x="1246865" y="4434896"/>
          <a:ext cx="5202582" cy="90752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67097">
                  <a:extLst>
                    <a:ext uri="{9D8B030D-6E8A-4147-A177-3AD203B41FA5}">
                      <a16:colId xmlns:a16="http://schemas.microsoft.com/office/drawing/2014/main" val="2196235251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3271095815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767905680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428315453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2318787392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3890849613"/>
                    </a:ext>
                  </a:extLst>
                </a:gridCol>
              </a:tblGrid>
              <a:tr h="9075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400" dirty="0"/>
                        <a:t>1</a:t>
                      </a:r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/>
                        <a:t>3</a:t>
                      </a:r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/>
                        <a:t>2</a:t>
                      </a:r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/>
                        <a:t>4</a:t>
                      </a:r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/>
                        <a:t>5</a:t>
                      </a:r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696722"/>
                  </a:ext>
                </a:extLst>
              </a:tr>
            </a:tbl>
          </a:graphicData>
        </a:graphic>
      </p:graphicFrame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082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Trees - Invariant</a:t>
            </a:r>
          </a:p>
        </p:txBody>
      </p:sp>
      <p:sp>
        <p:nvSpPr>
          <p:cNvPr id="37" name="Espace réservé du contenu 2"/>
          <p:cNvSpPr txBox="1">
            <a:spLocks/>
          </p:cNvSpPr>
          <p:nvPr/>
        </p:nvSpPr>
        <p:spPr>
          <a:xfrm>
            <a:off x="6989584" y="1825625"/>
            <a:ext cx="449420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Ordered values</a:t>
            </a:r>
          </a:p>
          <a:p>
            <a:pPr lvl="1"/>
            <a:r>
              <a:rPr lang="en-US" sz="2800" dirty="0"/>
              <a:t>For all nodes, the left subtree's values must be less than the node's key,</a:t>
            </a:r>
          </a:p>
          <a:p>
            <a:pPr lvl="1"/>
            <a:r>
              <a:rPr lang="en-US" sz="2800" dirty="0"/>
              <a:t>and the right subtree's values must be greater than the node's key.</a:t>
            </a:r>
          </a:p>
          <a:p>
            <a:r>
              <a:rPr lang="en-US" sz="3200" dirty="0"/>
              <a:t>Expressed using paths in the tree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1805450" y="1981950"/>
            <a:ext cx="3326900" cy="3363711"/>
            <a:chOff x="1536013" y="1864835"/>
            <a:chExt cx="3326900" cy="3363711"/>
          </a:xfrm>
        </p:grpSpPr>
        <p:sp>
          <p:nvSpPr>
            <p:cNvPr id="28" name="Ellipse 27"/>
            <p:cNvSpPr/>
            <p:nvPr/>
          </p:nvSpPr>
          <p:spPr>
            <a:xfrm>
              <a:off x="2368289" y="1864835"/>
              <a:ext cx="830073" cy="837565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4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9" name="Ellipse 28"/>
            <p:cNvSpPr/>
            <p:nvPr/>
          </p:nvSpPr>
          <p:spPr>
            <a:xfrm>
              <a:off x="1536013" y="3127908"/>
              <a:ext cx="830073" cy="837565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4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0" name="Ellipse 29"/>
            <p:cNvSpPr/>
            <p:nvPr/>
          </p:nvSpPr>
          <p:spPr>
            <a:xfrm>
              <a:off x="3200565" y="3127908"/>
              <a:ext cx="830073" cy="837565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4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1" name="Ellipse 30"/>
            <p:cNvSpPr/>
            <p:nvPr/>
          </p:nvSpPr>
          <p:spPr>
            <a:xfrm>
              <a:off x="4032840" y="4390981"/>
              <a:ext cx="830073" cy="837565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40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38" name="Connecteur droit avec flèche 37"/>
            <p:cNvCxnSpPr/>
            <p:nvPr/>
          </p:nvCxnSpPr>
          <p:spPr>
            <a:xfrm>
              <a:off x="3052163" y="2622150"/>
              <a:ext cx="344453" cy="57069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/>
            <p:nvPr/>
          </p:nvCxnSpPr>
          <p:spPr>
            <a:xfrm>
              <a:off x="3858410" y="3919017"/>
              <a:ext cx="344453" cy="57069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/>
            <p:nvPr/>
          </p:nvCxnSpPr>
          <p:spPr>
            <a:xfrm flipH="1">
              <a:off x="2192445" y="2622149"/>
              <a:ext cx="344453" cy="57069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Ellipse 40"/>
            <p:cNvSpPr/>
            <p:nvPr/>
          </p:nvSpPr>
          <p:spPr>
            <a:xfrm>
              <a:off x="2412949" y="4390981"/>
              <a:ext cx="830073" cy="837565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40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42" name="Connecteur droit avec flèche 41"/>
            <p:cNvCxnSpPr/>
            <p:nvPr/>
          </p:nvCxnSpPr>
          <p:spPr>
            <a:xfrm flipH="1">
              <a:off x="3069381" y="3885222"/>
              <a:ext cx="344453" cy="57069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Ellipse 4"/>
          <p:cNvSpPr/>
          <p:nvPr/>
        </p:nvSpPr>
        <p:spPr>
          <a:xfrm>
            <a:off x="2571202" y="3219461"/>
            <a:ext cx="2684644" cy="2604771"/>
          </a:xfrm>
          <a:prstGeom prst="ellipse">
            <a:avLst/>
          </a:prstGeom>
          <a:noFill/>
          <a:ln w="254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2024020" y="2400732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&lt;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3507931" y="2409232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&lt;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4337133" y="3697867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&lt;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2950150" y="3709906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&lt;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49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Trees - Operations</a:t>
            </a:r>
          </a:p>
        </p:txBody>
      </p:sp>
      <p:sp>
        <p:nvSpPr>
          <p:cNvPr id="41" name="Espace réservé du contenu 2"/>
          <p:cNvSpPr txBox="1">
            <a:spLocks/>
          </p:cNvSpPr>
          <p:nvPr/>
        </p:nvSpPr>
        <p:spPr>
          <a:xfrm>
            <a:off x="7158623" y="1825625"/>
            <a:ext cx="4325165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Search and Insert </a:t>
            </a:r>
          </a:p>
          <a:p>
            <a:r>
              <a:rPr lang="en-US" sz="3200" dirty="0" err="1"/>
              <a:t>Rotate_Left</a:t>
            </a:r>
            <a:r>
              <a:rPr lang="en-US" sz="3200" dirty="0"/>
              <a:t> and </a:t>
            </a:r>
            <a:r>
              <a:rPr lang="en-US" sz="3200" dirty="0" err="1"/>
              <a:t>Rotate_Right</a:t>
            </a:r>
            <a:endParaRPr lang="en-US" sz="3200" dirty="0"/>
          </a:p>
          <a:p>
            <a:pPr lvl="1"/>
            <a:r>
              <a:rPr lang="en-US" sz="2800" dirty="0"/>
              <a:t>Preserve the tree structure (come for free)</a:t>
            </a:r>
          </a:p>
          <a:p>
            <a:pPr lvl="1"/>
            <a:r>
              <a:rPr lang="en-US" sz="2800" dirty="0"/>
              <a:t>Preserve value ordering</a:t>
            </a:r>
          </a:p>
        </p:txBody>
      </p:sp>
      <p:sp>
        <p:nvSpPr>
          <p:cNvPr id="4" name="Ellipse 3"/>
          <p:cNvSpPr/>
          <p:nvPr/>
        </p:nvSpPr>
        <p:spPr>
          <a:xfrm>
            <a:off x="1447685" y="2325191"/>
            <a:ext cx="631812" cy="62756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/>
              <a:t>2</a:t>
            </a:r>
          </a:p>
        </p:txBody>
      </p:sp>
      <p:sp>
        <p:nvSpPr>
          <p:cNvPr id="5" name="Ellipse 4"/>
          <p:cNvSpPr/>
          <p:nvPr/>
        </p:nvSpPr>
        <p:spPr>
          <a:xfrm>
            <a:off x="814196" y="3271574"/>
            <a:ext cx="631812" cy="62756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/>
              <a:t>1</a:t>
            </a:r>
          </a:p>
        </p:txBody>
      </p:sp>
      <p:sp>
        <p:nvSpPr>
          <p:cNvPr id="6" name="Ellipse 5"/>
          <p:cNvSpPr/>
          <p:nvPr/>
        </p:nvSpPr>
        <p:spPr>
          <a:xfrm>
            <a:off x="2081174" y="3271574"/>
            <a:ext cx="631812" cy="62756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/>
              <a:t>3</a:t>
            </a:r>
          </a:p>
        </p:txBody>
      </p:sp>
      <p:sp>
        <p:nvSpPr>
          <p:cNvPr id="7" name="Ellipse 6"/>
          <p:cNvSpPr/>
          <p:nvPr/>
        </p:nvSpPr>
        <p:spPr>
          <a:xfrm>
            <a:off x="2714663" y="4217957"/>
            <a:ext cx="631812" cy="62756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/>
              <a:t>4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1968218" y="2892625"/>
            <a:ext cx="262181" cy="42760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2581895" y="3864329"/>
            <a:ext cx="262181" cy="42760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>
            <a:off x="1313841" y="2892624"/>
            <a:ext cx="262181" cy="427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3281842" y="5199148"/>
            <a:ext cx="631812" cy="62756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/>
              <a:t>5</a:t>
            </a: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3183068" y="4812873"/>
            <a:ext cx="262181" cy="42760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5127065" y="2320834"/>
            <a:ext cx="631812" cy="62756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/>
              <a:t>2</a:t>
            </a:r>
          </a:p>
        </p:txBody>
      </p:sp>
      <p:sp>
        <p:nvSpPr>
          <p:cNvPr id="15" name="Ellipse 14"/>
          <p:cNvSpPr/>
          <p:nvPr/>
        </p:nvSpPr>
        <p:spPr>
          <a:xfrm>
            <a:off x="4493576" y="3267217"/>
            <a:ext cx="631812" cy="62756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/>
              <a:t>1</a:t>
            </a:r>
          </a:p>
        </p:txBody>
      </p:sp>
      <p:sp>
        <p:nvSpPr>
          <p:cNvPr id="16" name="Ellipse 15"/>
          <p:cNvSpPr/>
          <p:nvPr/>
        </p:nvSpPr>
        <p:spPr>
          <a:xfrm>
            <a:off x="5760554" y="3267217"/>
            <a:ext cx="631812" cy="62756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/>
              <a:t>4</a:t>
            </a:r>
          </a:p>
        </p:txBody>
      </p:sp>
      <p:sp>
        <p:nvSpPr>
          <p:cNvPr id="17" name="Ellipse 16"/>
          <p:cNvSpPr/>
          <p:nvPr/>
        </p:nvSpPr>
        <p:spPr>
          <a:xfrm>
            <a:off x="6394043" y="4213600"/>
            <a:ext cx="631812" cy="62756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/>
              <a:t>5</a:t>
            </a:r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5647598" y="2888268"/>
            <a:ext cx="262181" cy="42760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6261275" y="3859972"/>
            <a:ext cx="262181" cy="42760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>
            <a:off x="4993221" y="2888267"/>
            <a:ext cx="262181" cy="427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5161058" y="4213600"/>
            <a:ext cx="631812" cy="62756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/>
              <a:t>3</a:t>
            </a:r>
          </a:p>
        </p:txBody>
      </p:sp>
      <p:cxnSp>
        <p:nvCxnSpPr>
          <p:cNvPr id="22" name="Connecteur droit avec flèche 21"/>
          <p:cNvCxnSpPr/>
          <p:nvPr/>
        </p:nvCxnSpPr>
        <p:spPr>
          <a:xfrm flipH="1">
            <a:off x="5660703" y="3834650"/>
            <a:ext cx="262181" cy="427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Flèche droite 49"/>
          <p:cNvSpPr/>
          <p:nvPr/>
        </p:nvSpPr>
        <p:spPr>
          <a:xfrm>
            <a:off x="3445249" y="3500845"/>
            <a:ext cx="730275" cy="393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en arc 9"/>
          <p:cNvSpPr/>
          <p:nvPr/>
        </p:nvSpPr>
        <p:spPr>
          <a:xfrm rot="19194999" flipH="1">
            <a:off x="1680448" y="2782199"/>
            <a:ext cx="1416858" cy="1597596"/>
          </a:xfrm>
          <a:prstGeom prst="circularArrow">
            <a:avLst>
              <a:gd name="adj1" fmla="val 1633"/>
              <a:gd name="adj2" fmla="val 1142319"/>
              <a:gd name="adj3" fmla="val 20590268"/>
              <a:gd name="adj4" fmla="val 5656747"/>
              <a:gd name="adj5" fmla="val 77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512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Trees - Models</a:t>
            </a:r>
          </a:p>
        </p:txBody>
      </p:sp>
      <p:sp>
        <p:nvSpPr>
          <p:cNvPr id="41" name="Espace réservé du contenu 2"/>
          <p:cNvSpPr txBox="1">
            <a:spLocks/>
          </p:cNvSpPr>
          <p:nvPr/>
        </p:nvSpPr>
        <p:spPr>
          <a:xfrm>
            <a:off x="7285076" y="1825625"/>
            <a:ext cx="419871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The set of values contained in the tree</a:t>
            </a:r>
            <a:endParaRPr lang="en-US" dirty="0"/>
          </a:p>
        </p:txBody>
      </p:sp>
      <p:sp>
        <p:nvSpPr>
          <p:cNvPr id="8" name="Ellipse 7"/>
          <p:cNvSpPr/>
          <p:nvPr/>
        </p:nvSpPr>
        <p:spPr>
          <a:xfrm>
            <a:off x="2004473" y="2405368"/>
            <a:ext cx="3909848" cy="307202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2698156" y="309004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4904578" y="36781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3801367" y="28370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3382663" y="456674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4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3959397" y="36781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5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315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Trees - Implementation</a:t>
            </a:r>
          </a:p>
        </p:txBody>
      </p:sp>
      <p:sp>
        <p:nvSpPr>
          <p:cNvPr id="37" name="Espace réservé du contenu 2"/>
          <p:cNvSpPr txBox="1">
            <a:spLocks/>
          </p:cNvSpPr>
          <p:nvPr/>
        </p:nvSpPr>
        <p:spPr>
          <a:xfrm>
            <a:off x="7285076" y="1825625"/>
            <a:ext cx="419871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 search tree</a:t>
            </a:r>
          </a:p>
          <a:p>
            <a:r>
              <a:rPr lang="en-US" sz="3200" dirty="0"/>
              <a:t>An array of colors</a:t>
            </a:r>
            <a:endParaRPr lang="en-US" sz="3200" i="1" dirty="0"/>
          </a:p>
        </p:txBody>
      </p:sp>
      <p:graphicFrame>
        <p:nvGraphicFramePr>
          <p:cNvPr id="48" name="Tableau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022431"/>
              </p:ext>
            </p:extLst>
          </p:nvPr>
        </p:nvGraphicFramePr>
        <p:xfrm>
          <a:off x="1246865" y="2434322"/>
          <a:ext cx="4316112" cy="76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19352">
                  <a:extLst>
                    <a:ext uri="{9D8B030D-6E8A-4147-A177-3AD203B41FA5}">
                      <a16:colId xmlns:a16="http://schemas.microsoft.com/office/drawing/2014/main" val="2196235251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3271095815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767905680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428315453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2318787392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3890849613"/>
                    </a:ext>
                  </a:extLst>
                </a:gridCol>
              </a:tblGrid>
              <a:tr h="7196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696722"/>
                  </a:ext>
                </a:extLst>
              </a:tr>
            </a:tbl>
          </a:graphicData>
        </a:graphic>
      </p:graphicFrame>
      <p:grpSp>
        <p:nvGrpSpPr>
          <p:cNvPr id="3" name="Groupe 2"/>
          <p:cNvGrpSpPr/>
          <p:nvPr/>
        </p:nvGrpSpPr>
        <p:grpSpPr>
          <a:xfrm>
            <a:off x="1166648" y="1954924"/>
            <a:ext cx="4459389" cy="1747720"/>
            <a:chOff x="1166648" y="1848534"/>
            <a:chExt cx="5342258" cy="2106354"/>
          </a:xfrm>
        </p:grpSpPr>
        <p:sp>
          <p:nvSpPr>
            <p:cNvPr id="21" name="Rectangle à coins arrondis 8"/>
            <p:cNvSpPr/>
            <p:nvPr/>
          </p:nvSpPr>
          <p:spPr>
            <a:xfrm>
              <a:off x="1166648" y="1855822"/>
              <a:ext cx="5342258" cy="2099066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lèche en arc 26"/>
            <p:cNvSpPr/>
            <p:nvPr/>
          </p:nvSpPr>
          <p:spPr>
            <a:xfrm rot="327104">
              <a:off x="3524690" y="1848534"/>
              <a:ext cx="1770412" cy="1147639"/>
            </a:xfrm>
            <a:prstGeom prst="circularArrow">
              <a:avLst>
                <a:gd name="adj1" fmla="val 1866"/>
                <a:gd name="adj2" fmla="val 715359"/>
                <a:gd name="adj3" fmla="val 20581693"/>
                <a:gd name="adj4" fmla="val 10506172"/>
                <a:gd name="adj5" fmla="val 8599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0" name="Flèche en arc 27"/>
            <p:cNvSpPr/>
            <p:nvPr/>
          </p:nvSpPr>
          <p:spPr>
            <a:xfrm flipV="1">
              <a:off x="5224944" y="2805279"/>
              <a:ext cx="888274" cy="1098426"/>
            </a:xfrm>
            <a:prstGeom prst="circularArrow">
              <a:avLst>
                <a:gd name="adj1" fmla="val 2230"/>
                <a:gd name="adj2" fmla="val 1142319"/>
                <a:gd name="adj3" fmla="val 20539467"/>
                <a:gd name="adj4" fmla="val 10800000"/>
                <a:gd name="adj5" fmla="val 8749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1" name="Flèche en arc 28"/>
            <p:cNvSpPr/>
            <p:nvPr/>
          </p:nvSpPr>
          <p:spPr>
            <a:xfrm rot="327104" flipH="1" flipV="1">
              <a:off x="2446017" y="2790728"/>
              <a:ext cx="2698024" cy="1147639"/>
            </a:xfrm>
            <a:prstGeom prst="circularArrow">
              <a:avLst>
                <a:gd name="adj1" fmla="val 966"/>
                <a:gd name="adj2" fmla="val 658818"/>
                <a:gd name="adj3" fmla="val 20581418"/>
                <a:gd name="adj4" fmla="val 10461719"/>
                <a:gd name="adj5" fmla="val 7989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2" name="Flèche en arc 29"/>
            <p:cNvSpPr/>
            <p:nvPr/>
          </p:nvSpPr>
          <p:spPr>
            <a:xfrm rot="21272896" flipH="1">
              <a:off x="1559704" y="1848535"/>
              <a:ext cx="1770412" cy="1147639"/>
            </a:xfrm>
            <a:prstGeom prst="circularArrow">
              <a:avLst>
                <a:gd name="adj1" fmla="val 1866"/>
                <a:gd name="adj2" fmla="val 715359"/>
                <a:gd name="adj3" fmla="val 20581693"/>
                <a:gd name="adj4" fmla="val 10461719"/>
                <a:gd name="adj5" fmla="val 8599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grpSp>
          <p:nvGrpSpPr>
            <p:cNvPr id="53" name="Groupe 52"/>
            <p:cNvGrpSpPr/>
            <p:nvPr/>
          </p:nvGrpSpPr>
          <p:grpSpPr>
            <a:xfrm>
              <a:off x="3233733" y="2706708"/>
              <a:ext cx="371982" cy="355257"/>
              <a:chOff x="5830615" y="1385726"/>
              <a:chExt cx="371982" cy="355257"/>
            </a:xfrm>
          </p:grpSpPr>
          <p:sp>
            <p:nvSpPr>
              <p:cNvPr id="54" name="Ellipse 53"/>
              <p:cNvSpPr/>
              <p:nvPr/>
            </p:nvSpPr>
            <p:spPr>
              <a:xfrm>
                <a:off x="5830615" y="1385726"/>
                <a:ext cx="371982" cy="355257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55" name="Groupe 54"/>
              <p:cNvGrpSpPr/>
              <p:nvPr/>
            </p:nvGrpSpPr>
            <p:grpSpPr>
              <a:xfrm>
                <a:off x="5910825" y="1471491"/>
                <a:ext cx="211562" cy="215849"/>
                <a:chOff x="4164368" y="630536"/>
                <a:chExt cx="641995" cy="641995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4164368" y="630536"/>
                  <a:ext cx="641995" cy="2031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 rot="5400000">
                  <a:off x="4164368" y="849943"/>
                  <a:ext cx="641995" cy="2031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aphicFrame>
        <p:nvGraphicFramePr>
          <p:cNvPr id="63" name="Tableau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366906"/>
              </p:ext>
            </p:extLst>
          </p:nvPr>
        </p:nvGraphicFramePr>
        <p:xfrm>
          <a:off x="1246865" y="3992146"/>
          <a:ext cx="4316112" cy="76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19352">
                  <a:extLst>
                    <a:ext uri="{9D8B030D-6E8A-4147-A177-3AD203B41FA5}">
                      <a16:colId xmlns:a16="http://schemas.microsoft.com/office/drawing/2014/main" val="2196235251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3271095815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767905680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428315453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2318787392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3890849613"/>
                    </a:ext>
                  </a:extLst>
                </a:gridCol>
              </a:tblGrid>
              <a:tr h="6068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400" dirty="0"/>
                        <a:t>1</a:t>
                      </a:r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/>
                        <a:t>3</a:t>
                      </a:r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/>
                        <a:t>2</a:t>
                      </a:r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/>
                        <a:t>4</a:t>
                      </a:r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/>
                        <a:t>5</a:t>
                      </a:r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696722"/>
                  </a:ext>
                </a:extLst>
              </a:tr>
            </a:tbl>
          </a:graphicData>
        </a:graphic>
      </p:graphicFrame>
      <p:sp>
        <p:nvSpPr>
          <p:cNvPr id="17" name="Rectangle à coins arrondis 3"/>
          <p:cNvSpPr/>
          <p:nvPr/>
        </p:nvSpPr>
        <p:spPr>
          <a:xfrm>
            <a:off x="1072055" y="1825624"/>
            <a:ext cx="4639566" cy="3120243"/>
          </a:xfrm>
          <a:prstGeom prst="roundRect">
            <a:avLst>
              <a:gd name="adj" fmla="val 14068"/>
            </a:avLst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8" name="Tableau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363037"/>
              </p:ext>
            </p:extLst>
          </p:nvPr>
        </p:nvGraphicFramePr>
        <p:xfrm>
          <a:off x="1241611" y="5194067"/>
          <a:ext cx="4316112" cy="76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19352">
                  <a:extLst>
                    <a:ext uri="{9D8B030D-6E8A-4147-A177-3AD203B41FA5}">
                      <a16:colId xmlns:a16="http://schemas.microsoft.com/office/drawing/2014/main" val="2196235251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3271095815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767905680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428315453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2318787392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3890849613"/>
                    </a:ext>
                  </a:extLst>
                </a:gridCol>
              </a:tblGrid>
              <a:tr h="6068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4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696722"/>
                  </a:ext>
                </a:extLst>
              </a:tr>
            </a:tbl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070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Trees - Invariant</a:t>
            </a:r>
          </a:p>
        </p:txBody>
      </p:sp>
      <p:sp>
        <p:nvSpPr>
          <p:cNvPr id="37" name="Espace réservé du contenu 2"/>
          <p:cNvSpPr txBox="1">
            <a:spLocks/>
          </p:cNvSpPr>
          <p:nvPr/>
        </p:nvSpPr>
        <p:spPr>
          <a:xfrm>
            <a:off x="6768837" y="1825625"/>
            <a:ext cx="4714951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Self balancing</a:t>
            </a:r>
          </a:p>
          <a:p>
            <a:pPr lvl="1"/>
            <a:r>
              <a:rPr lang="en-US" sz="2800" dirty="0"/>
              <a:t>The root is black and children of red nodes are black</a:t>
            </a:r>
          </a:p>
          <a:p>
            <a:pPr lvl="1"/>
            <a:r>
              <a:rPr lang="en-US" sz="2800" dirty="0"/>
              <a:t>All paths from root to leaves contain the same number of black nodes (proved after the paper was written)</a:t>
            </a:r>
          </a:p>
        </p:txBody>
      </p:sp>
      <p:sp>
        <p:nvSpPr>
          <p:cNvPr id="20" name="Ellipse 19"/>
          <p:cNvSpPr/>
          <p:nvPr/>
        </p:nvSpPr>
        <p:spPr>
          <a:xfrm>
            <a:off x="2951028" y="2251679"/>
            <a:ext cx="906273" cy="9403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/>
              <a:t>2</a:t>
            </a:r>
          </a:p>
        </p:txBody>
      </p:sp>
      <p:sp>
        <p:nvSpPr>
          <p:cNvPr id="22" name="Ellipse 21"/>
          <p:cNvSpPr/>
          <p:nvPr/>
        </p:nvSpPr>
        <p:spPr>
          <a:xfrm>
            <a:off x="2042349" y="3669734"/>
            <a:ext cx="906273" cy="9403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/>
              <a:t>1</a:t>
            </a:r>
          </a:p>
        </p:txBody>
      </p:sp>
      <p:sp>
        <p:nvSpPr>
          <p:cNvPr id="23" name="Ellipse 22"/>
          <p:cNvSpPr/>
          <p:nvPr/>
        </p:nvSpPr>
        <p:spPr>
          <a:xfrm>
            <a:off x="3859706" y="3669734"/>
            <a:ext cx="906273" cy="9403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/>
              <a:t>4</a:t>
            </a:r>
          </a:p>
        </p:txBody>
      </p:sp>
      <p:sp>
        <p:nvSpPr>
          <p:cNvPr id="24" name="Ellipse 23"/>
          <p:cNvSpPr/>
          <p:nvPr/>
        </p:nvSpPr>
        <p:spPr>
          <a:xfrm>
            <a:off x="4768385" y="5087788"/>
            <a:ext cx="906273" cy="9403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/>
              <a:t>5</a:t>
            </a:r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3697682" y="3101919"/>
            <a:ext cx="376073" cy="640721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4577942" y="4557914"/>
            <a:ext cx="376073" cy="64072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2759041" y="3101917"/>
            <a:ext cx="376073" cy="64072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2999787" y="5087788"/>
            <a:ext cx="906273" cy="9403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/>
              <a:t>3</a:t>
            </a:r>
          </a:p>
        </p:txBody>
      </p:sp>
      <p:cxnSp>
        <p:nvCxnSpPr>
          <p:cNvPr id="29" name="Connecteur droit avec flèche 28"/>
          <p:cNvCxnSpPr/>
          <p:nvPr/>
        </p:nvCxnSpPr>
        <p:spPr>
          <a:xfrm flipH="1">
            <a:off x="3716480" y="4519972"/>
            <a:ext cx="376073" cy="6407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17</a:t>
            </a:fld>
            <a:endParaRPr lang="fr-FR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4577942" y="4547540"/>
            <a:ext cx="376073" cy="640721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>
            <a:off x="3716480" y="4509598"/>
            <a:ext cx="376073" cy="64072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748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Trees - Operations</a:t>
            </a:r>
          </a:p>
        </p:txBody>
      </p:sp>
      <p:sp>
        <p:nvSpPr>
          <p:cNvPr id="37" name="Espace réservé du contenu 2"/>
          <p:cNvSpPr txBox="1">
            <a:spLocks/>
          </p:cNvSpPr>
          <p:nvPr/>
        </p:nvSpPr>
        <p:spPr>
          <a:xfrm>
            <a:off x="6966491" y="1825625"/>
            <a:ext cx="4517297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Search and Insert</a:t>
            </a:r>
          </a:p>
          <a:p>
            <a:pPr lvl="1"/>
            <a:r>
              <a:rPr lang="en-US" sz="2800" dirty="0"/>
              <a:t>Preserve the tree structure and value ordering (come for free)</a:t>
            </a:r>
          </a:p>
          <a:p>
            <a:pPr lvl="1"/>
            <a:r>
              <a:rPr lang="en-US" sz="2800" dirty="0"/>
              <a:t>Preserve balancing</a:t>
            </a:r>
          </a:p>
          <a:p>
            <a:pPr lvl="1"/>
            <a:r>
              <a:rPr lang="en-US" sz="2800" dirty="0"/>
              <a:t>Functional specification using sets of values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18</a:t>
            </a:fld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5112703" y="3344112"/>
            <a:ext cx="1698462" cy="588235"/>
            <a:chOff x="2042350" y="2245999"/>
            <a:chExt cx="2543336" cy="944961"/>
          </a:xfrm>
        </p:grpSpPr>
        <p:sp>
          <p:nvSpPr>
            <p:cNvPr id="20" name="Ellipse 19"/>
            <p:cNvSpPr/>
            <p:nvPr/>
          </p:nvSpPr>
          <p:spPr>
            <a:xfrm>
              <a:off x="2416302" y="2251679"/>
              <a:ext cx="372962" cy="37451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2042350" y="2816450"/>
              <a:ext cx="372962" cy="3745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2790254" y="2816450"/>
              <a:ext cx="372962" cy="3745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/>
            </a:p>
          </p:txBody>
        </p:sp>
        <p:cxnSp>
          <p:nvCxnSpPr>
            <p:cNvPr id="25" name="Connecteur droit avec flèche 24"/>
            <p:cNvCxnSpPr/>
            <p:nvPr/>
          </p:nvCxnSpPr>
          <p:spPr>
            <a:xfrm>
              <a:off x="2723575" y="2590306"/>
              <a:ext cx="154767" cy="25518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 flipH="1">
              <a:off x="2337293" y="2590305"/>
              <a:ext cx="154767" cy="25518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Ellipse 15"/>
            <p:cNvSpPr/>
            <p:nvPr/>
          </p:nvSpPr>
          <p:spPr>
            <a:xfrm>
              <a:off x="3838772" y="2245999"/>
              <a:ext cx="372962" cy="3745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/>
            </a:p>
          </p:txBody>
        </p:sp>
        <p:sp>
          <p:nvSpPr>
            <p:cNvPr id="17" name="Ellipse 16"/>
            <p:cNvSpPr/>
            <p:nvPr/>
          </p:nvSpPr>
          <p:spPr>
            <a:xfrm>
              <a:off x="4212724" y="2810770"/>
              <a:ext cx="372962" cy="3745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 dirty="0"/>
            </a:p>
          </p:txBody>
        </p:sp>
        <p:cxnSp>
          <p:nvCxnSpPr>
            <p:cNvPr id="18" name="Connecteur droit avec flèche 17"/>
            <p:cNvCxnSpPr/>
            <p:nvPr/>
          </p:nvCxnSpPr>
          <p:spPr>
            <a:xfrm>
              <a:off x="4134350" y="2599736"/>
              <a:ext cx="154767" cy="25518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Ellipse 20"/>
            <p:cNvSpPr/>
            <p:nvPr/>
          </p:nvSpPr>
          <p:spPr>
            <a:xfrm>
              <a:off x="3484886" y="2810770"/>
              <a:ext cx="372962" cy="3745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/>
            </a:p>
          </p:txBody>
        </p:sp>
        <p:cxnSp>
          <p:nvCxnSpPr>
            <p:cNvPr id="30" name="Connecteur droit avec flèche 29"/>
            <p:cNvCxnSpPr/>
            <p:nvPr/>
          </p:nvCxnSpPr>
          <p:spPr>
            <a:xfrm flipH="1">
              <a:off x="3779829" y="2584625"/>
              <a:ext cx="154767" cy="25518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Groupe 30"/>
            <p:cNvGrpSpPr/>
            <p:nvPr/>
          </p:nvGrpSpPr>
          <p:grpSpPr>
            <a:xfrm>
              <a:off x="2497002" y="2331010"/>
              <a:ext cx="211562" cy="215849"/>
              <a:chOff x="4164368" y="630536"/>
              <a:chExt cx="641995" cy="641995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4164368" y="630536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5400000">
                <a:off x="4164368" y="849943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e 33"/>
            <p:cNvGrpSpPr/>
            <p:nvPr/>
          </p:nvGrpSpPr>
          <p:grpSpPr>
            <a:xfrm>
              <a:off x="3919472" y="2325330"/>
              <a:ext cx="211562" cy="215849"/>
              <a:chOff x="4164368" y="630536"/>
              <a:chExt cx="641995" cy="641995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4164368" y="630536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5400000">
                <a:off x="4164368" y="849943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Flèche droite 49"/>
            <p:cNvSpPr/>
            <p:nvPr/>
          </p:nvSpPr>
          <p:spPr>
            <a:xfrm>
              <a:off x="3033778" y="2353949"/>
              <a:ext cx="560479" cy="223263"/>
            </a:xfrm>
            <a:prstGeom prst="rightArrow">
              <a:avLst>
                <a:gd name="adj1" fmla="val 50000"/>
                <a:gd name="adj2" fmla="val 7397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748739" y="1643386"/>
            <a:ext cx="4001099" cy="1367443"/>
            <a:chOff x="426696" y="3809612"/>
            <a:chExt cx="5940954" cy="2105235"/>
          </a:xfrm>
        </p:grpSpPr>
        <p:sp>
          <p:nvSpPr>
            <p:cNvPr id="38" name="Ellipse 37"/>
            <p:cNvSpPr/>
            <p:nvPr/>
          </p:nvSpPr>
          <p:spPr>
            <a:xfrm>
              <a:off x="1832579" y="3809612"/>
              <a:ext cx="372962" cy="3745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/>
            </a:p>
          </p:txBody>
        </p:sp>
        <p:cxnSp>
          <p:nvCxnSpPr>
            <p:cNvPr id="40" name="Connecteur droit avec flèche 39"/>
            <p:cNvCxnSpPr>
              <a:stCxn id="38" idx="5"/>
            </p:cNvCxnSpPr>
            <p:nvPr/>
          </p:nvCxnSpPr>
          <p:spPr>
            <a:xfrm>
              <a:off x="2150922" y="4129276"/>
              <a:ext cx="475149" cy="28925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/>
            <p:cNvCxnSpPr>
              <a:stCxn id="38" idx="3"/>
            </p:cNvCxnSpPr>
            <p:nvPr/>
          </p:nvCxnSpPr>
          <p:spPr>
            <a:xfrm flipH="1">
              <a:off x="1412049" y="4129276"/>
              <a:ext cx="475149" cy="27414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Ellipse 45"/>
            <p:cNvSpPr/>
            <p:nvPr/>
          </p:nvSpPr>
          <p:spPr>
            <a:xfrm>
              <a:off x="1136226" y="4374383"/>
              <a:ext cx="372962" cy="37451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/>
            </a:p>
          </p:txBody>
        </p:sp>
        <p:sp>
          <p:nvSpPr>
            <p:cNvPr id="48" name="Ellipse 47"/>
            <p:cNvSpPr/>
            <p:nvPr/>
          </p:nvSpPr>
          <p:spPr>
            <a:xfrm>
              <a:off x="1510178" y="4939154"/>
              <a:ext cx="372962" cy="3745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/>
            </a:p>
          </p:txBody>
        </p:sp>
        <p:cxnSp>
          <p:nvCxnSpPr>
            <p:cNvPr id="49" name="Connecteur droit avec flèche 48"/>
            <p:cNvCxnSpPr/>
            <p:nvPr/>
          </p:nvCxnSpPr>
          <p:spPr>
            <a:xfrm>
              <a:off x="1443499" y="4713010"/>
              <a:ext cx="154767" cy="25518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/>
            <p:cNvCxnSpPr/>
            <p:nvPr/>
          </p:nvCxnSpPr>
          <p:spPr>
            <a:xfrm flipH="1">
              <a:off x="1057217" y="4713009"/>
              <a:ext cx="154767" cy="25518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Ellipse 50"/>
            <p:cNvSpPr/>
            <p:nvPr/>
          </p:nvSpPr>
          <p:spPr>
            <a:xfrm>
              <a:off x="800648" y="4959199"/>
              <a:ext cx="372962" cy="37451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/>
            </a:p>
          </p:txBody>
        </p:sp>
        <p:sp>
          <p:nvSpPr>
            <p:cNvPr id="52" name="Ellipse 51"/>
            <p:cNvSpPr/>
            <p:nvPr/>
          </p:nvSpPr>
          <p:spPr>
            <a:xfrm>
              <a:off x="426696" y="5523970"/>
              <a:ext cx="372962" cy="3745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/>
            </a:p>
          </p:txBody>
        </p:sp>
        <p:sp>
          <p:nvSpPr>
            <p:cNvPr id="53" name="Ellipse 52"/>
            <p:cNvSpPr/>
            <p:nvPr/>
          </p:nvSpPr>
          <p:spPr>
            <a:xfrm>
              <a:off x="1174600" y="5523970"/>
              <a:ext cx="372962" cy="3745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>
              <a:off x="1107921" y="5297826"/>
              <a:ext cx="154767" cy="25518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/>
            <p:cNvCxnSpPr/>
            <p:nvPr/>
          </p:nvCxnSpPr>
          <p:spPr>
            <a:xfrm flipH="1">
              <a:off x="721639" y="5297825"/>
              <a:ext cx="154767" cy="25518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Ellipse 55"/>
            <p:cNvSpPr/>
            <p:nvPr/>
          </p:nvSpPr>
          <p:spPr>
            <a:xfrm>
              <a:off x="2522083" y="4392793"/>
              <a:ext cx="372962" cy="37451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/>
            </a:p>
          </p:txBody>
        </p:sp>
        <p:sp>
          <p:nvSpPr>
            <p:cNvPr id="57" name="Ellipse 56"/>
            <p:cNvSpPr/>
            <p:nvPr/>
          </p:nvSpPr>
          <p:spPr>
            <a:xfrm>
              <a:off x="2148131" y="4957564"/>
              <a:ext cx="372962" cy="3745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/>
            </a:p>
          </p:txBody>
        </p:sp>
        <p:sp>
          <p:nvSpPr>
            <p:cNvPr id="58" name="Ellipse 57"/>
            <p:cNvSpPr/>
            <p:nvPr/>
          </p:nvSpPr>
          <p:spPr>
            <a:xfrm>
              <a:off x="2896035" y="4957564"/>
              <a:ext cx="372962" cy="3745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/>
            </a:p>
          </p:txBody>
        </p:sp>
        <p:cxnSp>
          <p:nvCxnSpPr>
            <p:cNvPr id="59" name="Connecteur droit avec flèche 58"/>
            <p:cNvCxnSpPr/>
            <p:nvPr/>
          </p:nvCxnSpPr>
          <p:spPr>
            <a:xfrm>
              <a:off x="2829356" y="4731420"/>
              <a:ext cx="154767" cy="25518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/>
            <p:cNvCxnSpPr/>
            <p:nvPr/>
          </p:nvCxnSpPr>
          <p:spPr>
            <a:xfrm flipH="1">
              <a:off x="2443074" y="4731419"/>
              <a:ext cx="154767" cy="25518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Ellipse 61"/>
            <p:cNvSpPr/>
            <p:nvPr/>
          </p:nvSpPr>
          <p:spPr>
            <a:xfrm>
              <a:off x="4931232" y="3825979"/>
              <a:ext cx="372962" cy="37451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/>
            </a:p>
          </p:txBody>
        </p:sp>
        <p:cxnSp>
          <p:nvCxnSpPr>
            <p:cNvPr id="63" name="Connecteur droit avec flèche 62"/>
            <p:cNvCxnSpPr>
              <a:stCxn id="62" idx="5"/>
            </p:cNvCxnSpPr>
            <p:nvPr/>
          </p:nvCxnSpPr>
          <p:spPr>
            <a:xfrm>
              <a:off x="5249575" y="4145643"/>
              <a:ext cx="475149" cy="28925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/>
            <p:cNvCxnSpPr>
              <a:stCxn id="62" idx="3"/>
            </p:cNvCxnSpPr>
            <p:nvPr/>
          </p:nvCxnSpPr>
          <p:spPr>
            <a:xfrm flipH="1">
              <a:off x="4510702" y="4145643"/>
              <a:ext cx="475149" cy="27414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Ellipse 64"/>
            <p:cNvSpPr/>
            <p:nvPr/>
          </p:nvSpPr>
          <p:spPr>
            <a:xfrm>
              <a:off x="4234879" y="4390750"/>
              <a:ext cx="372962" cy="3745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/>
            </a:p>
          </p:txBody>
        </p:sp>
        <p:sp>
          <p:nvSpPr>
            <p:cNvPr id="66" name="Ellipse 65"/>
            <p:cNvSpPr/>
            <p:nvPr/>
          </p:nvSpPr>
          <p:spPr>
            <a:xfrm>
              <a:off x="4608831" y="4955521"/>
              <a:ext cx="372962" cy="3745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/>
            </a:p>
          </p:txBody>
        </p:sp>
        <p:cxnSp>
          <p:nvCxnSpPr>
            <p:cNvPr id="67" name="Connecteur droit avec flèche 66"/>
            <p:cNvCxnSpPr/>
            <p:nvPr/>
          </p:nvCxnSpPr>
          <p:spPr>
            <a:xfrm>
              <a:off x="4542152" y="4729377"/>
              <a:ext cx="154767" cy="25518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 flipH="1">
              <a:off x="4155870" y="4729376"/>
              <a:ext cx="154767" cy="25518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Ellipse 68"/>
            <p:cNvSpPr/>
            <p:nvPr/>
          </p:nvSpPr>
          <p:spPr>
            <a:xfrm>
              <a:off x="3899301" y="4975566"/>
              <a:ext cx="372962" cy="37451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/>
            </a:p>
          </p:txBody>
        </p:sp>
        <p:sp>
          <p:nvSpPr>
            <p:cNvPr id="70" name="Ellipse 69"/>
            <p:cNvSpPr/>
            <p:nvPr/>
          </p:nvSpPr>
          <p:spPr>
            <a:xfrm>
              <a:off x="3525349" y="5540337"/>
              <a:ext cx="372962" cy="3745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/>
            </a:p>
          </p:txBody>
        </p:sp>
        <p:sp>
          <p:nvSpPr>
            <p:cNvPr id="71" name="Ellipse 70"/>
            <p:cNvSpPr/>
            <p:nvPr/>
          </p:nvSpPr>
          <p:spPr>
            <a:xfrm>
              <a:off x="4273253" y="5540337"/>
              <a:ext cx="372962" cy="3745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/>
            </a:p>
          </p:txBody>
        </p:sp>
        <p:cxnSp>
          <p:nvCxnSpPr>
            <p:cNvPr id="72" name="Connecteur droit avec flèche 71"/>
            <p:cNvCxnSpPr/>
            <p:nvPr/>
          </p:nvCxnSpPr>
          <p:spPr>
            <a:xfrm>
              <a:off x="4206574" y="5314193"/>
              <a:ext cx="154767" cy="25518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/>
            <p:cNvCxnSpPr/>
            <p:nvPr/>
          </p:nvCxnSpPr>
          <p:spPr>
            <a:xfrm flipH="1">
              <a:off x="3820292" y="5314192"/>
              <a:ext cx="154767" cy="25518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Ellipse 73"/>
            <p:cNvSpPr/>
            <p:nvPr/>
          </p:nvSpPr>
          <p:spPr>
            <a:xfrm>
              <a:off x="5620736" y="4409160"/>
              <a:ext cx="372962" cy="3745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/>
            </a:p>
          </p:txBody>
        </p:sp>
        <p:sp>
          <p:nvSpPr>
            <p:cNvPr id="75" name="Ellipse 74"/>
            <p:cNvSpPr/>
            <p:nvPr/>
          </p:nvSpPr>
          <p:spPr>
            <a:xfrm>
              <a:off x="5246784" y="4973931"/>
              <a:ext cx="372962" cy="3745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/>
            </a:p>
          </p:txBody>
        </p:sp>
        <p:sp>
          <p:nvSpPr>
            <p:cNvPr id="76" name="Ellipse 75"/>
            <p:cNvSpPr/>
            <p:nvPr/>
          </p:nvSpPr>
          <p:spPr>
            <a:xfrm>
              <a:off x="5994688" y="4973931"/>
              <a:ext cx="372962" cy="3745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/>
            </a:p>
          </p:txBody>
        </p:sp>
        <p:cxnSp>
          <p:nvCxnSpPr>
            <p:cNvPr id="77" name="Connecteur droit avec flèche 76"/>
            <p:cNvCxnSpPr/>
            <p:nvPr/>
          </p:nvCxnSpPr>
          <p:spPr>
            <a:xfrm>
              <a:off x="5928009" y="4747787"/>
              <a:ext cx="154767" cy="25518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necteur droit avec flèche 77"/>
            <p:cNvCxnSpPr/>
            <p:nvPr/>
          </p:nvCxnSpPr>
          <p:spPr>
            <a:xfrm flipH="1">
              <a:off x="5541727" y="4747786"/>
              <a:ext cx="154767" cy="25518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Flèche droite 49"/>
            <p:cNvSpPr/>
            <p:nvPr/>
          </p:nvSpPr>
          <p:spPr>
            <a:xfrm>
              <a:off x="3267805" y="4139545"/>
              <a:ext cx="560479" cy="223263"/>
            </a:xfrm>
            <a:prstGeom prst="rightArrow">
              <a:avLst>
                <a:gd name="adj1" fmla="val 50000"/>
                <a:gd name="adj2" fmla="val 7397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702084" y="3073456"/>
            <a:ext cx="3920156" cy="1459896"/>
            <a:chOff x="702084" y="3073456"/>
            <a:chExt cx="3920156" cy="1459896"/>
          </a:xfrm>
        </p:grpSpPr>
        <p:sp>
          <p:nvSpPr>
            <p:cNvPr id="117" name="Ellipse 116"/>
            <p:cNvSpPr/>
            <p:nvPr/>
          </p:nvSpPr>
          <p:spPr>
            <a:xfrm>
              <a:off x="1648915" y="3176540"/>
              <a:ext cx="251182" cy="2432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/>
            </a:p>
          </p:txBody>
        </p:sp>
        <p:cxnSp>
          <p:nvCxnSpPr>
            <p:cNvPr id="118" name="Connecteur droit avec flèche 117"/>
            <p:cNvCxnSpPr>
              <a:stCxn id="117" idx="5"/>
            </p:cNvCxnSpPr>
            <p:nvPr/>
          </p:nvCxnSpPr>
          <p:spPr>
            <a:xfrm>
              <a:off x="1863312" y="3384176"/>
              <a:ext cx="320003" cy="18788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necteur droit avec flèche 118"/>
            <p:cNvCxnSpPr>
              <a:stCxn id="117" idx="3"/>
            </p:cNvCxnSpPr>
            <p:nvPr/>
          </p:nvCxnSpPr>
          <p:spPr>
            <a:xfrm flipH="1">
              <a:off x="1365698" y="3384176"/>
              <a:ext cx="320003" cy="17806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Ellipse 119"/>
            <p:cNvSpPr/>
            <p:nvPr/>
          </p:nvSpPr>
          <p:spPr>
            <a:xfrm>
              <a:off x="1179937" y="3543384"/>
              <a:ext cx="251182" cy="24326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/>
            </a:p>
          </p:txBody>
        </p:sp>
        <p:sp>
          <p:nvSpPr>
            <p:cNvPr id="121" name="Ellipse 120"/>
            <p:cNvSpPr/>
            <p:nvPr/>
          </p:nvSpPr>
          <p:spPr>
            <a:xfrm>
              <a:off x="1431786" y="3910227"/>
              <a:ext cx="251182" cy="2432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/>
            </a:p>
          </p:txBody>
        </p:sp>
        <p:cxnSp>
          <p:nvCxnSpPr>
            <p:cNvPr id="122" name="Connecteur droit avec flèche 121"/>
            <p:cNvCxnSpPr/>
            <p:nvPr/>
          </p:nvCxnSpPr>
          <p:spPr>
            <a:xfrm>
              <a:off x="1386879" y="3763337"/>
              <a:ext cx="104232" cy="1657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Connecteur droit avec flèche 122"/>
            <p:cNvCxnSpPr/>
            <p:nvPr/>
          </p:nvCxnSpPr>
          <p:spPr>
            <a:xfrm flipH="1">
              <a:off x="1126726" y="3763336"/>
              <a:ext cx="104232" cy="16575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Ellipse 123"/>
            <p:cNvSpPr/>
            <p:nvPr/>
          </p:nvSpPr>
          <p:spPr>
            <a:xfrm>
              <a:off x="953933" y="3923248"/>
              <a:ext cx="251182" cy="24326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/>
            </a:p>
          </p:txBody>
        </p:sp>
        <p:sp>
          <p:nvSpPr>
            <p:cNvPr id="125" name="Ellipse 124"/>
            <p:cNvSpPr/>
            <p:nvPr/>
          </p:nvSpPr>
          <p:spPr>
            <a:xfrm>
              <a:off x="702084" y="4290091"/>
              <a:ext cx="251182" cy="2432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/>
            </a:p>
          </p:txBody>
        </p:sp>
        <p:sp>
          <p:nvSpPr>
            <p:cNvPr id="126" name="Ellipse 125"/>
            <p:cNvSpPr/>
            <p:nvPr/>
          </p:nvSpPr>
          <p:spPr>
            <a:xfrm>
              <a:off x="1205781" y="4290091"/>
              <a:ext cx="251182" cy="2432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/>
            </a:p>
          </p:txBody>
        </p:sp>
        <p:cxnSp>
          <p:nvCxnSpPr>
            <p:cNvPr id="127" name="Connecteur droit avec flèche 126"/>
            <p:cNvCxnSpPr/>
            <p:nvPr/>
          </p:nvCxnSpPr>
          <p:spPr>
            <a:xfrm>
              <a:off x="1160875" y="4143201"/>
              <a:ext cx="104232" cy="1657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Connecteur droit avec flèche 127"/>
            <p:cNvCxnSpPr/>
            <p:nvPr/>
          </p:nvCxnSpPr>
          <p:spPr>
            <a:xfrm flipH="1">
              <a:off x="900722" y="4143200"/>
              <a:ext cx="104232" cy="16575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Ellipse 128"/>
            <p:cNvSpPr/>
            <p:nvPr/>
          </p:nvSpPr>
          <p:spPr>
            <a:xfrm>
              <a:off x="2113281" y="3555342"/>
              <a:ext cx="251182" cy="2432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/>
            </a:p>
          </p:txBody>
        </p:sp>
        <p:sp>
          <p:nvSpPr>
            <p:cNvPr id="130" name="Flèche droite 49"/>
            <p:cNvSpPr/>
            <p:nvPr/>
          </p:nvSpPr>
          <p:spPr>
            <a:xfrm>
              <a:off x="2665306" y="3352200"/>
              <a:ext cx="377470" cy="145019"/>
            </a:xfrm>
            <a:prstGeom prst="rightArrow">
              <a:avLst>
                <a:gd name="adj1" fmla="val 50000"/>
                <a:gd name="adj2" fmla="val 7397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" name="Ellipse 130"/>
            <p:cNvSpPr/>
            <p:nvPr/>
          </p:nvSpPr>
          <p:spPr>
            <a:xfrm>
              <a:off x="3654844" y="3176540"/>
              <a:ext cx="251182" cy="24326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/>
            </a:p>
          </p:txBody>
        </p:sp>
        <p:cxnSp>
          <p:nvCxnSpPr>
            <p:cNvPr id="132" name="Connecteur droit avec flèche 131"/>
            <p:cNvCxnSpPr>
              <a:stCxn id="131" idx="5"/>
            </p:cNvCxnSpPr>
            <p:nvPr/>
          </p:nvCxnSpPr>
          <p:spPr>
            <a:xfrm>
              <a:off x="3869241" y="3384176"/>
              <a:ext cx="320003" cy="18788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Connecteur droit avec flèche 132"/>
            <p:cNvCxnSpPr>
              <a:stCxn id="131" idx="3"/>
            </p:cNvCxnSpPr>
            <p:nvPr/>
          </p:nvCxnSpPr>
          <p:spPr>
            <a:xfrm flipH="1">
              <a:off x="3371626" y="3384176"/>
              <a:ext cx="320003" cy="17806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Ellipse 133"/>
            <p:cNvSpPr/>
            <p:nvPr/>
          </p:nvSpPr>
          <p:spPr>
            <a:xfrm>
              <a:off x="3185866" y="3543384"/>
              <a:ext cx="251182" cy="24326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/>
            </a:p>
          </p:txBody>
        </p:sp>
        <p:sp>
          <p:nvSpPr>
            <p:cNvPr id="135" name="Ellipse 134"/>
            <p:cNvSpPr/>
            <p:nvPr/>
          </p:nvSpPr>
          <p:spPr>
            <a:xfrm>
              <a:off x="3437714" y="3910227"/>
              <a:ext cx="251182" cy="2432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/>
            </a:p>
          </p:txBody>
        </p:sp>
        <p:cxnSp>
          <p:nvCxnSpPr>
            <p:cNvPr id="136" name="Connecteur droit avec flèche 135"/>
            <p:cNvCxnSpPr/>
            <p:nvPr/>
          </p:nvCxnSpPr>
          <p:spPr>
            <a:xfrm>
              <a:off x="3392807" y="3763337"/>
              <a:ext cx="104232" cy="1657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Connecteur droit avec flèche 136"/>
            <p:cNvCxnSpPr/>
            <p:nvPr/>
          </p:nvCxnSpPr>
          <p:spPr>
            <a:xfrm flipH="1">
              <a:off x="3132655" y="3763336"/>
              <a:ext cx="104232" cy="16575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Ellipse 137"/>
            <p:cNvSpPr/>
            <p:nvPr/>
          </p:nvSpPr>
          <p:spPr>
            <a:xfrm>
              <a:off x="2959862" y="3923248"/>
              <a:ext cx="251182" cy="2432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/>
            </a:p>
          </p:txBody>
        </p:sp>
        <p:sp>
          <p:nvSpPr>
            <p:cNvPr id="143" name="Ellipse 142"/>
            <p:cNvSpPr/>
            <p:nvPr/>
          </p:nvSpPr>
          <p:spPr>
            <a:xfrm>
              <a:off x="4119209" y="3555342"/>
              <a:ext cx="251182" cy="24326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/>
            </a:p>
          </p:txBody>
        </p:sp>
        <p:sp>
          <p:nvSpPr>
            <p:cNvPr id="144" name="Ellipse 143"/>
            <p:cNvSpPr/>
            <p:nvPr/>
          </p:nvSpPr>
          <p:spPr>
            <a:xfrm>
              <a:off x="3867362" y="3922185"/>
              <a:ext cx="251182" cy="2432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/>
            </a:p>
          </p:txBody>
        </p:sp>
        <p:sp>
          <p:nvSpPr>
            <p:cNvPr id="145" name="Ellipse 144"/>
            <p:cNvSpPr/>
            <p:nvPr/>
          </p:nvSpPr>
          <p:spPr>
            <a:xfrm>
              <a:off x="4371058" y="3922185"/>
              <a:ext cx="251182" cy="2432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/>
            </a:p>
          </p:txBody>
        </p:sp>
        <p:cxnSp>
          <p:nvCxnSpPr>
            <p:cNvPr id="146" name="Connecteur droit avec flèche 145"/>
            <p:cNvCxnSpPr/>
            <p:nvPr/>
          </p:nvCxnSpPr>
          <p:spPr>
            <a:xfrm>
              <a:off x="4326151" y="3775295"/>
              <a:ext cx="104232" cy="1657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 flipH="1">
              <a:off x="4065999" y="3775294"/>
              <a:ext cx="104232" cy="16575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Flèche en arc 9"/>
            <p:cNvSpPr/>
            <p:nvPr/>
          </p:nvSpPr>
          <p:spPr>
            <a:xfrm rot="2405001">
              <a:off x="1549661" y="3073456"/>
              <a:ext cx="452910" cy="500525"/>
            </a:xfrm>
            <a:prstGeom prst="circularArrow">
              <a:avLst>
                <a:gd name="adj1" fmla="val 1633"/>
                <a:gd name="adj2" fmla="val 1142319"/>
                <a:gd name="adj3" fmla="val 20590268"/>
                <a:gd name="adj4" fmla="val 5656747"/>
                <a:gd name="adj5" fmla="val 7717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1005867" y="4591604"/>
            <a:ext cx="3570763" cy="1452767"/>
            <a:chOff x="1005867" y="4591604"/>
            <a:chExt cx="3570763" cy="1452767"/>
          </a:xfrm>
        </p:grpSpPr>
        <p:sp>
          <p:nvSpPr>
            <p:cNvPr id="82" name="Ellipse 81"/>
            <p:cNvSpPr/>
            <p:nvPr/>
          </p:nvSpPr>
          <p:spPr>
            <a:xfrm>
              <a:off x="1701172" y="4687559"/>
              <a:ext cx="251182" cy="2432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/>
            </a:p>
          </p:txBody>
        </p:sp>
        <p:cxnSp>
          <p:nvCxnSpPr>
            <p:cNvPr id="83" name="Connecteur droit avec flèche 82"/>
            <p:cNvCxnSpPr>
              <a:stCxn id="82" idx="5"/>
            </p:cNvCxnSpPr>
            <p:nvPr/>
          </p:nvCxnSpPr>
          <p:spPr>
            <a:xfrm>
              <a:off x="1915569" y="4895195"/>
              <a:ext cx="320003" cy="18788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necteur droit avec flèche 83"/>
            <p:cNvCxnSpPr>
              <a:stCxn id="82" idx="3"/>
            </p:cNvCxnSpPr>
            <p:nvPr/>
          </p:nvCxnSpPr>
          <p:spPr>
            <a:xfrm flipH="1">
              <a:off x="1417955" y="4895195"/>
              <a:ext cx="320003" cy="17806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Ellipse 84"/>
            <p:cNvSpPr/>
            <p:nvPr/>
          </p:nvSpPr>
          <p:spPr>
            <a:xfrm>
              <a:off x="1232195" y="5054403"/>
              <a:ext cx="251182" cy="24326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/>
            </a:p>
          </p:txBody>
        </p:sp>
        <p:sp>
          <p:nvSpPr>
            <p:cNvPr id="86" name="Ellipse 85"/>
            <p:cNvSpPr/>
            <p:nvPr/>
          </p:nvSpPr>
          <p:spPr>
            <a:xfrm>
              <a:off x="1005867" y="5421246"/>
              <a:ext cx="251182" cy="2432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/>
            </a:p>
          </p:txBody>
        </p:sp>
        <p:cxnSp>
          <p:nvCxnSpPr>
            <p:cNvPr id="87" name="Connecteur droit avec flèche 86"/>
            <p:cNvCxnSpPr/>
            <p:nvPr/>
          </p:nvCxnSpPr>
          <p:spPr>
            <a:xfrm>
              <a:off x="1439136" y="5274356"/>
              <a:ext cx="104232" cy="1657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necteur droit avec flèche 87"/>
            <p:cNvCxnSpPr/>
            <p:nvPr/>
          </p:nvCxnSpPr>
          <p:spPr>
            <a:xfrm flipH="1">
              <a:off x="1178983" y="5274355"/>
              <a:ext cx="104232" cy="16575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Ellipse 88"/>
            <p:cNvSpPr/>
            <p:nvPr/>
          </p:nvSpPr>
          <p:spPr>
            <a:xfrm>
              <a:off x="1451947" y="5434267"/>
              <a:ext cx="251182" cy="24326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/>
            </a:p>
          </p:txBody>
        </p:sp>
        <p:sp>
          <p:nvSpPr>
            <p:cNvPr id="90" name="Ellipse 89"/>
            <p:cNvSpPr/>
            <p:nvPr/>
          </p:nvSpPr>
          <p:spPr>
            <a:xfrm>
              <a:off x="1200099" y="5801110"/>
              <a:ext cx="251182" cy="2432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/>
            </a:p>
          </p:txBody>
        </p:sp>
        <p:sp>
          <p:nvSpPr>
            <p:cNvPr id="91" name="Ellipse 90"/>
            <p:cNvSpPr/>
            <p:nvPr/>
          </p:nvSpPr>
          <p:spPr>
            <a:xfrm>
              <a:off x="1703795" y="5801110"/>
              <a:ext cx="251182" cy="2432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/>
            </a:p>
          </p:txBody>
        </p:sp>
        <p:cxnSp>
          <p:nvCxnSpPr>
            <p:cNvPr id="92" name="Connecteur droit avec flèche 91"/>
            <p:cNvCxnSpPr/>
            <p:nvPr/>
          </p:nvCxnSpPr>
          <p:spPr>
            <a:xfrm>
              <a:off x="1658888" y="5654220"/>
              <a:ext cx="104232" cy="1657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onnecteur droit avec flèche 92"/>
            <p:cNvCxnSpPr/>
            <p:nvPr/>
          </p:nvCxnSpPr>
          <p:spPr>
            <a:xfrm flipH="1">
              <a:off x="1398736" y="5654219"/>
              <a:ext cx="104232" cy="16575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Ellipse 93"/>
            <p:cNvSpPr/>
            <p:nvPr/>
          </p:nvSpPr>
          <p:spPr>
            <a:xfrm>
              <a:off x="2165538" y="5066361"/>
              <a:ext cx="251182" cy="2432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/>
            </a:p>
          </p:txBody>
        </p:sp>
        <p:sp>
          <p:nvSpPr>
            <p:cNvPr id="116" name="Flèche droite 49"/>
            <p:cNvSpPr/>
            <p:nvPr/>
          </p:nvSpPr>
          <p:spPr>
            <a:xfrm>
              <a:off x="2667765" y="4901865"/>
              <a:ext cx="377470" cy="145019"/>
            </a:xfrm>
            <a:prstGeom prst="rightArrow">
              <a:avLst>
                <a:gd name="adj1" fmla="val 50000"/>
                <a:gd name="adj2" fmla="val 7397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Flèche en arc 9"/>
            <p:cNvSpPr/>
            <p:nvPr/>
          </p:nvSpPr>
          <p:spPr>
            <a:xfrm rot="19194999" flipH="1">
              <a:off x="1142508" y="4933939"/>
              <a:ext cx="452910" cy="500525"/>
            </a:xfrm>
            <a:prstGeom prst="circularArrow">
              <a:avLst>
                <a:gd name="adj1" fmla="val 1633"/>
                <a:gd name="adj2" fmla="val 1142319"/>
                <a:gd name="adj3" fmla="val 20590268"/>
                <a:gd name="adj4" fmla="val 5656747"/>
                <a:gd name="adj5" fmla="val 7717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49" name="Ellipse 148"/>
            <p:cNvSpPr/>
            <p:nvPr/>
          </p:nvSpPr>
          <p:spPr>
            <a:xfrm>
              <a:off x="3609234" y="4687559"/>
              <a:ext cx="251182" cy="24326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/>
            </a:p>
          </p:txBody>
        </p:sp>
        <p:cxnSp>
          <p:nvCxnSpPr>
            <p:cNvPr id="150" name="Connecteur droit avec flèche 149"/>
            <p:cNvCxnSpPr>
              <a:stCxn id="149" idx="5"/>
            </p:cNvCxnSpPr>
            <p:nvPr/>
          </p:nvCxnSpPr>
          <p:spPr>
            <a:xfrm>
              <a:off x="3823631" y="4895195"/>
              <a:ext cx="320003" cy="18788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Connecteur droit avec flèche 150"/>
            <p:cNvCxnSpPr>
              <a:stCxn id="149" idx="3"/>
            </p:cNvCxnSpPr>
            <p:nvPr/>
          </p:nvCxnSpPr>
          <p:spPr>
            <a:xfrm flipH="1">
              <a:off x="3326016" y="4895195"/>
              <a:ext cx="320003" cy="17806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2" name="Ellipse 151"/>
            <p:cNvSpPr/>
            <p:nvPr/>
          </p:nvSpPr>
          <p:spPr>
            <a:xfrm>
              <a:off x="3140256" y="5054403"/>
              <a:ext cx="251182" cy="24326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/>
            </a:p>
          </p:txBody>
        </p:sp>
        <p:sp>
          <p:nvSpPr>
            <p:cNvPr id="153" name="Ellipse 152"/>
            <p:cNvSpPr/>
            <p:nvPr/>
          </p:nvSpPr>
          <p:spPr>
            <a:xfrm>
              <a:off x="3392104" y="5421246"/>
              <a:ext cx="251182" cy="2432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/>
            </a:p>
          </p:txBody>
        </p:sp>
        <p:cxnSp>
          <p:nvCxnSpPr>
            <p:cNvPr id="154" name="Connecteur droit avec flèche 153"/>
            <p:cNvCxnSpPr/>
            <p:nvPr/>
          </p:nvCxnSpPr>
          <p:spPr>
            <a:xfrm>
              <a:off x="3347197" y="5274356"/>
              <a:ext cx="104232" cy="1657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Connecteur droit avec flèche 154"/>
            <p:cNvCxnSpPr/>
            <p:nvPr/>
          </p:nvCxnSpPr>
          <p:spPr>
            <a:xfrm flipH="1">
              <a:off x="3087045" y="5274355"/>
              <a:ext cx="104232" cy="16575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Ellipse 155"/>
            <p:cNvSpPr/>
            <p:nvPr/>
          </p:nvSpPr>
          <p:spPr>
            <a:xfrm>
              <a:off x="2914252" y="5434267"/>
              <a:ext cx="251182" cy="2432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/>
            </a:p>
          </p:txBody>
        </p:sp>
        <p:sp>
          <p:nvSpPr>
            <p:cNvPr id="157" name="Ellipse 156"/>
            <p:cNvSpPr/>
            <p:nvPr/>
          </p:nvSpPr>
          <p:spPr>
            <a:xfrm>
              <a:off x="4073599" y="5066361"/>
              <a:ext cx="251182" cy="24326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/>
            </a:p>
          </p:txBody>
        </p:sp>
        <p:sp>
          <p:nvSpPr>
            <p:cNvPr id="158" name="Ellipse 157"/>
            <p:cNvSpPr/>
            <p:nvPr/>
          </p:nvSpPr>
          <p:spPr>
            <a:xfrm>
              <a:off x="3821752" y="5433204"/>
              <a:ext cx="251182" cy="2432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/>
            </a:p>
          </p:txBody>
        </p:sp>
        <p:sp>
          <p:nvSpPr>
            <p:cNvPr id="159" name="Ellipse 158"/>
            <p:cNvSpPr/>
            <p:nvPr/>
          </p:nvSpPr>
          <p:spPr>
            <a:xfrm>
              <a:off x="4325448" y="5433204"/>
              <a:ext cx="251182" cy="2432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/>
            </a:p>
          </p:txBody>
        </p:sp>
        <p:cxnSp>
          <p:nvCxnSpPr>
            <p:cNvPr id="160" name="Connecteur droit avec flèche 159"/>
            <p:cNvCxnSpPr/>
            <p:nvPr/>
          </p:nvCxnSpPr>
          <p:spPr>
            <a:xfrm>
              <a:off x="4280541" y="5286314"/>
              <a:ext cx="104232" cy="1657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Connecteur droit avec flèche 160"/>
            <p:cNvCxnSpPr/>
            <p:nvPr/>
          </p:nvCxnSpPr>
          <p:spPr>
            <a:xfrm flipH="1">
              <a:off x="4020389" y="5286313"/>
              <a:ext cx="104232" cy="16575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Flèche en arc 9"/>
            <p:cNvSpPr/>
            <p:nvPr/>
          </p:nvSpPr>
          <p:spPr>
            <a:xfrm rot="2405001">
              <a:off x="1602306" y="4591604"/>
              <a:ext cx="452910" cy="500525"/>
            </a:xfrm>
            <a:prstGeom prst="circularArrow">
              <a:avLst>
                <a:gd name="adj1" fmla="val 1633"/>
                <a:gd name="adj2" fmla="val 1142319"/>
                <a:gd name="adj3" fmla="val 20590268"/>
                <a:gd name="adj4" fmla="val 5656747"/>
                <a:gd name="adj5" fmla="val 7717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537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9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2014</a:t>
            </a:r>
          </a:p>
        </p:txBody>
      </p:sp>
      <p:sp>
        <p:nvSpPr>
          <p:cNvPr id="17" name="Espace réservé du contenu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 contract-based verification tool for Ada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100" dirty="0"/>
          </a:p>
          <a:p>
            <a:r>
              <a:rPr lang="en-US" sz="3200" dirty="0"/>
              <a:t>Performing deductive verification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16/05/2017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118732" y="2578146"/>
            <a:ext cx="7895063" cy="12835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Increment (X 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out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Integer)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Pre  =&gt; X 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Integer’Last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Post =&gt; X 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X’Old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18" name="Groupe 17"/>
          <p:cNvGrpSpPr/>
          <p:nvPr/>
        </p:nvGrpSpPr>
        <p:grpSpPr>
          <a:xfrm>
            <a:off x="569290" y="5022076"/>
            <a:ext cx="10865139" cy="861860"/>
            <a:chOff x="569290" y="4455606"/>
            <a:chExt cx="10865139" cy="861860"/>
          </a:xfrm>
        </p:grpSpPr>
        <p:sp>
          <p:nvSpPr>
            <p:cNvPr id="15" name="Flèche droite 49"/>
            <p:cNvSpPr/>
            <p:nvPr/>
          </p:nvSpPr>
          <p:spPr>
            <a:xfrm>
              <a:off x="7598329" y="4689569"/>
              <a:ext cx="2683099" cy="3939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 : coins arrondis 13"/>
            <p:cNvSpPr/>
            <p:nvPr/>
          </p:nvSpPr>
          <p:spPr>
            <a:xfrm>
              <a:off x="8024237" y="4455606"/>
              <a:ext cx="1783271" cy="86186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569290" y="4471038"/>
              <a:ext cx="23220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SPARK 2014</a:t>
              </a:r>
            </a:p>
            <a:p>
              <a:pPr algn="ctr"/>
              <a:r>
                <a:rPr lang="en-US" sz="2400" i="1" dirty="0"/>
                <a:t>Code + Contracts</a:t>
              </a:r>
            </a:p>
          </p:txBody>
        </p:sp>
        <p:sp>
          <p:nvSpPr>
            <p:cNvPr id="7" name="Flèche droite 49"/>
            <p:cNvSpPr/>
            <p:nvPr/>
          </p:nvSpPr>
          <p:spPr>
            <a:xfrm>
              <a:off x="2918380" y="4689569"/>
              <a:ext cx="2581416" cy="3939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 : coins arrondis 8"/>
            <p:cNvSpPr/>
            <p:nvPr/>
          </p:nvSpPr>
          <p:spPr>
            <a:xfrm>
              <a:off x="3404446" y="4586248"/>
              <a:ext cx="1525265" cy="60057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3290618" y="4655704"/>
              <a:ext cx="17832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/>
                <a:t>GNATprove</a:t>
              </a:r>
              <a:endParaRPr lang="en-US" sz="2400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5442821" y="4471038"/>
              <a:ext cx="23220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Mathematical</a:t>
              </a:r>
            </a:p>
            <a:p>
              <a:pPr algn="ctr"/>
              <a:r>
                <a:rPr lang="en-US" sz="2400" i="1" dirty="0"/>
                <a:t>Formulas</a:t>
              </a: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8024237" y="4471038"/>
              <a:ext cx="17832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Automatic SMT Solvers</a:t>
              </a: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0116391" y="4471038"/>
              <a:ext cx="13180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Proof</a:t>
              </a:r>
            </a:p>
            <a:p>
              <a:pPr algn="ctr"/>
              <a:r>
                <a:rPr lang="en-US" sz="2400" i="1" dirty="0"/>
                <a:t>Results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887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 Subprograms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20</a:t>
            </a:fld>
            <a:endParaRPr lang="fr-FR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5852340" y="1846642"/>
            <a:ext cx="5847519" cy="44069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Prove_Model_Distinct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(F      : Forest;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Pre  =&gt;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/= 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then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Valid_Root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(F,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then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Valid_Root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(F, 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Post  =&gt;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all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Reachable (F,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 not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Reachable (F, 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I)));</a:t>
            </a:r>
          </a:p>
        </p:txBody>
      </p:sp>
      <p:sp>
        <p:nvSpPr>
          <p:cNvPr id="6" name="Ellipse 5"/>
          <p:cNvSpPr/>
          <p:nvPr/>
        </p:nvSpPr>
        <p:spPr>
          <a:xfrm>
            <a:off x="1171308" y="3911602"/>
            <a:ext cx="613108" cy="6445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Ellipse 6"/>
          <p:cNvSpPr/>
          <p:nvPr/>
        </p:nvSpPr>
        <p:spPr>
          <a:xfrm>
            <a:off x="2400779" y="3911602"/>
            <a:ext cx="613108" cy="6445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Ellipse 7"/>
          <p:cNvSpPr/>
          <p:nvPr/>
        </p:nvSpPr>
        <p:spPr>
          <a:xfrm>
            <a:off x="1853646" y="5102123"/>
            <a:ext cx="613108" cy="6445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2291166" y="3522414"/>
            <a:ext cx="254419" cy="43915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>
            <a:off x="1656157" y="3522413"/>
            <a:ext cx="254419" cy="439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572403" y="4883556"/>
            <a:ext cx="613107" cy="6445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H="1">
            <a:off x="1057247" y="4494371"/>
            <a:ext cx="254419" cy="439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3777642" y="3922155"/>
            <a:ext cx="613108" cy="6445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" name="Ellipse 14"/>
          <p:cNvSpPr/>
          <p:nvPr/>
        </p:nvSpPr>
        <p:spPr>
          <a:xfrm>
            <a:off x="5007113" y="3922155"/>
            <a:ext cx="613108" cy="6445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4897500" y="3532968"/>
            <a:ext cx="254419" cy="43915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4262491" y="3532967"/>
            <a:ext cx="254419" cy="439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4425355" y="4894110"/>
            <a:ext cx="613107" cy="6445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9" name="Connecteur droit avec flèche 18"/>
          <p:cNvCxnSpPr/>
          <p:nvPr/>
        </p:nvCxnSpPr>
        <p:spPr>
          <a:xfrm flipH="1">
            <a:off x="4910199" y="4504924"/>
            <a:ext cx="254419" cy="439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Groupe 25"/>
          <p:cNvGrpSpPr/>
          <p:nvPr/>
        </p:nvGrpSpPr>
        <p:grpSpPr>
          <a:xfrm>
            <a:off x="1789944" y="2939648"/>
            <a:ext cx="614271" cy="644520"/>
            <a:chOff x="1798864" y="2939648"/>
            <a:chExt cx="614271" cy="644520"/>
          </a:xfrm>
        </p:grpSpPr>
        <p:sp>
          <p:nvSpPr>
            <p:cNvPr id="27" name="Ellipse 26"/>
            <p:cNvSpPr/>
            <p:nvPr/>
          </p:nvSpPr>
          <p:spPr>
            <a:xfrm>
              <a:off x="1799445" y="2939648"/>
              <a:ext cx="613108" cy="6445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1798864" y="3000298"/>
              <a:ext cx="614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R1</a:t>
              </a:r>
            </a:p>
          </p:txBody>
        </p:sp>
      </p:grpSp>
      <p:grpSp>
        <p:nvGrpSpPr>
          <p:cNvPr id="29" name="Groupe 28"/>
          <p:cNvGrpSpPr/>
          <p:nvPr/>
        </p:nvGrpSpPr>
        <p:grpSpPr>
          <a:xfrm>
            <a:off x="4408186" y="2950202"/>
            <a:ext cx="614271" cy="644520"/>
            <a:chOff x="4417106" y="2950202"/>
            <a:chExt cx="614271" cy="644520"/>
          </a:xfrm>
        </p:grpSpPr>
        <p:sp>
          <p:nvSpPr>
            <p:cNvPr id="30" name="Ellipse 29"/>
            <p:cNvSpPr/>
            <p:nvPr/>
          </p:nvSpPr>
          <p:spPr>
            <a:xfrm>
              <a:off x="4417687" y="2950202"/>
              <a:ext cx="613108" cy="6445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4417106" y="3010852"/>
              <a:ext cx="614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R2</a:t>
              </a:r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182880" y="2799150"/>
            <a:ext cx="5566690" cy="3124378"/>
            <a:chOff x="182880" y="2799150"/>
            <a:chExt cx="5566690" cy="3124378"/>
          </a:xfrm>
        </p:grpSpPr>
        <p:sp>
          <p:nvSpPr>
            <p:cNvPr id="22" name="ZoneTexte 21"/>
            <p:cNvSpPr txBox="1"/>
            <p:nvPr/>
          </p:nvSpPr>
          <p:spPr>
            <a:xfrm>
              <a:off x="3146419" y="3875045"/>
              <a:ext cx="4651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≠</a:t>
              </a:r>
            </a:p>
          </p:txBody>
        </p:sp>
        <p:sp>
          <p:nvSpPr>
            <p:cNvPr id="32" name="Ellipse 31"/>
            <p:cNvSpPr/>
            <p:nvPr/>
          </p:nvSpPr>
          <p:spPr>
            <a:xfrm>
              <a:off x="3630250" y="2836871"/>
              <a:ext cx="2119320" cy="2845790"/>
            </a:xfrm>
            <a:prstGeom prst="ellipse">
              <a:avLst/>
            </a:prstGeom>
            <a:noFill/>
            <a:ln w="25400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lipse 32"/>
            <p:cNvSpPr/>
            <p:nvPr/>
          </p:nvSpPr>
          <p:spPr>
            <a:xfrm>
              <a:off x="182880" y="2799150"/>
              <a:ext cx="2937123" cy="3124378"/>
            </a:xfrm>
            <a:prstGeom prst="ellipse">
              <a:avLst/>
            </a:prstGeom>
            <a:noFill/>
            <a:ln w="25400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Flèche gauche 51"/>
          <p:cNvSpPr/>
          <p:nvPr/>
        </p:nvSpPr>
        <p:spPr>
          <a:xfrm rot="3602346">
            <a:off x="1533867" y="4704130"/>
            <a:ext cx="527845" cy="2321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718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Reasoning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21</a:t>
            </a:fld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171308" y="3911602"/>
            <a:ext cx="613108" cy="6445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Ellipse 7"/>
          <p:cNvSpPr/>
          <p:nvPr/>
        </p:nvSpPr>
        <p:spPr>
          <a:xfrm>
            <a:off x="2400779" y="3911602"/>
            <a:ext cx="613108" cy="6445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Ellipse 8"/>
          <p:cNvSpPr/>
          <p:nvPr/>
        </p:nvSpPr>
        <p:spPr>
          <a:xfrm>
            <a:off x="1768895" y="4883556"/>
            <a:ext cx="613108" cy="6445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2291166" y="3522414"/>
            <a:ext cx="254419" cy="43915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1640060" y="4520374"/>
            <a:ext cx="254419" cy="43915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>
            <a:off x="1656157" y="3522413"/>
            <a:ext cx="254419" cy="439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572403" y="4883556"/>
            <a:ext cx="613107" cy="6445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4" name="Connecteur droit avec flèche 13"/>
          <p:cNvCxnSpPr/>
          <p:nvPr/>
        </p:nvCxnSpPr>
        <p:spPr>
          <a:xfrm flipH="1">
            <a:off x="1057247" y="4494371"/>
            <a:ext cx="254419" cy="439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3777642" y="3922155"/>
            <a:ext cx="613108" cy="6445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3" name="Ellipse 32"/>
          <p:cNvSpPr/>
          <p:nvPr/>
        </p:nvSpPr>
        <p:spPr>
          <a:xfrm>
            <a:off x="5007113" y="3922155"/>
            <a:ext cx="613108" cy="6445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4897500" y="3532968"/>
            <a:ext cx="254419" cy="43915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H="1">
            <a:off x="4262491" y="3532967"/>
            <a:ext cx="254419" cy="439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>
            <a:off x="4425355" y="4894110"/>
            <a:ext cx="613107" cy="6445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39" name="Connecteur droit avec flèche 38"/>
          <p:cNvCxnSpPr/>
          <p:nvPr/>
        </p:nvCxnSpPr>
        <p:spPr>
          <a:xfrm flipH="1">
            <a:off x="4910199" y="4504924"/>
            <a:ext cx="254419" cy="439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e 51"/>
          <p:cNvGrpSpPr/>
          <p:nvPr/>
        </p:nvGrpSpPr>
        <p:grpSpPr>
          <a:xfrm>
            <a:off x="2330160" y="2081602"/>
            <a:ext cx="2104281" cy="1513120"/>
            <a:chOff x="2330160" y="2081602"/>
            <a:chExt cx="2104281" cy="1513120"/>
          </a:xfrm>
        </p:grpSpPr>
        <p:sp>
          <p:nvSpPr>
            <p:cNvPr id="46" name="Arc 45"/>
            <p:cNvSpPr/>
            <p:nvPr/>
          </p:nvSpPr>
          <p:spPr>
            <a:xfrm>
              <a:off x="2330160" y="2622767"/>
              <a:ext cx="2104281" cy="971955"/>
            </a:xfrm>
            <a:prstGeom prst="arc">
              <a:avLst>
                <a:gd name="adj1" fmla="val 11334959"/>
                <a:gd name="adj2" fmla="val 21020364"/>
              </a:avLst>
            </a:prstGeom>
            <a:ln w="38100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3194748" y="2081602"/>
              <a:ext cx="4651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*</a:t>
              </a:r>
            </a:p>
          </p:txBody>
        </p:sp>
      </p:grpSp>
      <p:sp>
        <p:nvSpPr>
          <p:cNvPr id="49" name="Espace réservé du contenu 2"/>
          <p:cNvSpPr txBox="1">
            <a:spLocks/>
          </p:cNvSpPr>
          <p:nvPr/>
        </p:nvSpPr>
        <p:spPr>
          <a:xfrm>
            <a:off x="5780981" y="2319453"/>
            <a:ext cx="5702808" cy="38575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pragma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Loop_Invariant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all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Reachable(F,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Length(Path(F,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I)) &lt; 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not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Reachable(F, 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I)));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loop;</a:t>
            </a:r>
          </a:p>
        </p:txBody>
      </p:sp>
      <p:grpSp>
        <p:nvGrpSpPr>
          <p:cNvPr id="56" name="Groupe 55"/>
          <p:cNvGrpSpPr/>
          <p:nvPr/>
        </p:nvGrpSpPr>
        <p:grpSpPr>
          <a:xfrm>
            <a:off x="2638294" y="2755872"/>
            <a:ext cx="1885543" cy="1366157"/>
            <a:chOff x="2638294" y="2755872"/>
            <a:chExt cx="1885543" cy="1366157"/>
          </a:xfrm>
        </p:grpSpPr>
        <p:sp>
          <p:nvSpPr>
            <p:cNvPr id="50" name="Arc 49"/>
            <p:cNvSpPr/>
            <p:nvPr/>
          </p:nvSpPr>
          <p:spPr>
            <a:xfrm rot="20135944">
              <a:off x="2638294" y="3271415"/>
              <a:ext cx="1885543" cy="850614"/>
            </a:xfrm>
            <a:prstGeom prst="arc">
              <a:avLst>
                <a:gd name="adj1" fmla="val 11656077"/>
                <a:gd name="adj2" fmla="val 21020364"/>
              </a:avLst>
            </a:prstGeom>
            <a:ln w="38100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3195497" y="2755872"/>
              <a:ext cx="4651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*</a:t>
              </a:r>
            </a:p>
          </p:txBody>
        </p:sp>
      </p:grpSp>
      <p:grpSp>
        <p:nvGrpSpPr>
          <p:cNvPr id="60" name="Groupe 59"/>
          <p:cNvGrpSpPr/>
          <p:nvPr/>
        </p:nvGrpSpPr>
        <p:grpSpPr>
          <a:xfrm>
            <a:off x="1789944" y="2939648"/>
            <a:ext cx="614271" cy="644520"/>
            <a:chOff x="1798864" y="2939648"/>
            <a:chExt cx="614271" cy="644520"/>
          </a:xfrm>
        </p:grpSpPr>
        <p:sp>
          <p:nvSpPr>
            <p:cNvPr id="6" name="Ellipse 5"/>
            <p:cNvSpPr/>
            <p:nvPr/>
          </p:nvSpPr>
          <p:spPr>
            <a:xfrm>
              <a:off x="1799445" y="2939648"/>
              <a:ext cx="613108" cy="6445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1798864" y="3000298"/>
              <a:ext cx="614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R1</a:t>
              </a:r>
            </a:p>
          </p:txBody>
        </p:sp>
      </p:grpSp>
      <p:grpSp>
        <p:nvGrpSpPr>
          <p:cNvPr id="59" name="Groupe 58"/>
          <p:cNvGrpSpPr/>
          <p:nvPr/>
        </p:nvGrpSpPr>
        <p:grpSpPr>
          <a:xfrm>
            <a:off x="4408186" y="2950202"/>
            <a:ext cx="614271" cy="644520"/>
            <a:chOff x="4417106" y="2950202"/>
            <a:chExt cx="614271" cy="644520"/>
          </a:xfrm>
        </p:grpSpPr>
        <p:sp>
          <p:nvSpPr>
            <p:cNvPr id="31" name="Ellipse 30"/>
            <p:cNvSpPr/>
            <p:nvPr/>
          </p:nvSpPr>
          <p:spPr>
            <a:xfrm>
              <a:off x="4417687" y="2950202"/>
              <a:ext cx="613108" cy="6445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4417106" y="3010852"/>
              <a:ext cx="614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813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Values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22</a:t>
            </a:fld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2143806" y="1802037"/>
            <a:ext cx="630908" cy="60237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1511224" y="2710435"/>
            <a:ext cx="630908" cy="602375"/>
          </a:xfrm>
          <a:prstGeom prst="ellips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bg2">
                    <a:lumMod val="90000"/>
                  </a:schemeClr>
                </a:solidFill>
              </a:rPr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2776389" y="2710435"/>
            <a:ext cx="630908" cy="60237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/>
              <a:t>5</a:t>
            </a:r>
          </a:p>
        </p:txBody>
      </p:sp>
      <p:sp>
        <p:nvSpPr>
          <p:cNvPr id="8" name="Ellipse 7"/>
          <p:cNvSpPr/>
          <p:nvPr/>
        </p:nvSpPr>
        <p:spPr>
          <a:xfrm>
            <a:off x="3408971" y="3618834"/>
            <a:ext cx="630908" cy="60237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/>
              <a:t>8</a:t>
            </a: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2663594" y="2346696"/>
            <a:ext cx="261805" cy="41044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3276394" y="3279399"/>
            <a:ext cx="261805" cy="41044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>
            <a:off x="2010154" y="2346694"/>
            <a:ext cx="261805" cy="410442"/>
          </a:xfrm>
          <a:prstGeom prst="straightConnector1">
            <a:avLst/>
          </a:prstGeom>
          <a:ln w="38100">
            <a:solidFill>
              <a:srgbClr val="FF0000">
                <a:alpha val="25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2177750" y="3618834"/>
            <a:ext cx="630908" cy="602375"/>
          </a:xfrm>
          <a:prstGeom prst="ellipse">
            <a:avLst/>
          </a:prstGeom>
          <a:solidFill>
            <a:schemeClr val="lt1">
              <a:alpha val="50000"/>
            </a:schemeClr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bg2">
                    <a:lumMod val="90000"/>
                  </a:schemeClr>
                </a:solidFill>
              </a:rPr>
              <a:t>4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 flipH="1">
            <a:off x="2676681" y="3255093"/>
            <a:ext cx="261805" cy="410442"/>
          </a:xfrm>
          <a:prstGeom prst="straightConnector1">
            <a:avLst/>
          </a:prstGeom>
          <a:ln w="38100">
            <a:solidFill>
              <a:srgbClr val="FF0000">
                <a:alpha val="25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2771310" y="4547651"/>
            <a:ext cx="630908" cy="60237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/>
              <a:t>6</a:t>
            </a:r>
          </a:p>
        </p:txBody>
      </p:sp>
      <p:sp>
        <p:nvSpPr>
          <p:cNvPr id="17" name="Ellipse 16"/>
          <p:cNvSpPr/>
          <p:nvPr/>
        </p:nvSpPr>
        <p:spPr>
          <a:xfrm>
            <a:off x="4036476" y="4547651"/>
            <a:ext cx="630908" cy="602375"/>
          </a:xfrm>
          <a:prstGeom prst="ellipse">
            <a:avLst/>
          </a:prstGeom>
          <a:solidFill>
            <a:schemeClr val="lt1">
              <a:alpha val="50000"/>
            </a:schemeClr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bg2">
                    <a:lumMod val="90000"/>
                  </a:schemeClr>
                </a:solidFill>
              </a:rPr>
              <a:t>9</a:t>
            </a:r>
          </a:p>
        </p:txBody>
      </p:sp>
      <p:sp>
        <p:nvSpPr>
          <p:cNvPr id="18" name="Ellipse 17"/>
          <p:cNvSpPr/>
          <p:nvPr/>
        </p:nvSpPr>
        <p:spPr>
          <a:xfrm>
            <a:off x="3471021" y="5677991"/>
            <a:ext cx="630908" cy="60237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/>
              <a:t>7</a:t>
            </a:r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3923680" y="4183912"/>
            <a:ext cx="261805" cy="410442"/>
          </a:xfrm>
          <a:prstGeom prst="straightConnector1">
            <a:avLst/>
          </a:prstGeom>
          <a:ln w="38100"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H="1">
            <a:off x="3270241" y="4183910"/>
            <a:ext cx="261805" cy="4104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1529472" y="4546222"/>
            <a:ext cx="630908" cy="602375"/>
          </a:xfrm>
          <a:prstGeom prst="ellipse">
            <a:avLst/>
          </a:prstGeom>
          <a:solidFill>
            <a:schemeClr val="lt1">
              <a:alpha val="50000"/>
            </a:schemeClr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bg2">
                    <a:lumMod val="90000"/>
                  </a:schemeClr>
                </a:solidFill>
              </a:rPr>
              <a:t>3</a:t>
            </a:r>
          </a:p>
        </p:txBody>
      </p:sp>
      <p:cxnSp>
        <p:nvCxnSpPr>
          <p:cNvPr id="23" name="Connecteur droit avec flèche 22"/>
          <p:cNvCxnSpPr/>
          <p:nvPr/>
        </p:nvCxnSpPr>
        <p:spPr>
          <a:xfrm flipH="1">
            <a:off x="2028027" y="4177647"/>
            <a:ext cx="261805" cy="410442"/>
          </a:xfrm>
          <a:prstGeom prst="straightConnector1">
            <a:avLst/>
          </a:prstGeom>
          <a:ln w="38100">
            <a:solidFill>
              <a:srgbClr val="FF0000">
                <a:alpha val="25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lèche gauche 51"/>
          <p:cNvSpPr/>
          <p:nvPr/>
        </p:nvSpPr>
        <p:spPr>
          <a:xfrm rot="3602346">
            <a:off x="3160016" y="5272505"/>
            <a:ext cx="527845" cy="2321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9" name="Groupe 28"/>
          <p:cNvGrpSpPr/>
          <p:nvPr/>
        </p:nvGrpSpPr>
        <p:grpSpPr>
          <a:xfrm>
            <a:off x="1278628" y="2870372"/>
            <a:ext cx="3853948" cy="3217507"/>
            <a:chOff x="7722319" y="2870372"/>
            <a:chExt cx="3853948" cy="3217507"/>
          </a:xfrm>
        </p:grpSpPr>
        <p:sp>
          <p:nvSpPr>
            <p:cNvPr id="30" name="Arc 29"/>
            <p:cNvSpPr/>
            <p:nvPr/>
          </p:nvSpPr>
          <p:spPr>
            <a:xfrm rot="20907885">
              <a:off x="8975828" y="2949621"/>
              <a:ext cx="2446546" cy="3138258"/>
            </a:xfrm>
            <a:prstGeom prst="arc">
              <a:avLst>
                <a:gd name="adj1" fmla="val 16200000"/>
                <a:gd name="adj2" fmla="val 5279303"/>
              </a:avLst>
            </a:prstGeom>
            <a:ln w="38100">
              <a:solidFill>
                <a:schemeClr val="accent2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 rot="161692" flipH="1">
              <a:off x="8215879" y="2992385"/>
              <a:ext cx="1852946" cy="2195390"/>
            </a:xfrm>
            <a:prstGeom prst="arc">
              <a:avLst>
                <a:gd name="adj1" fmla="val 16200000"/>
                <a:gd name="adj2" fmla="val 1764044"/>
              </a:avLst>
            </a:prstGeom>
            <a:ln w="38100">
              <a:solidFill>
                <a:schemeClr val="accent2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11111075" y="2870372"/>
              <a:ext cx="4651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2"/>
                  </a:solidFill>
                </a:rPr>
                <a:t>&lt;</a:t>
              </a: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7722319" y="3150629"/>
              <a:ext cx="4651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2"/>
                  </a:solidFill>
                </a:rPr>
                <a:t>&lt;</a:t>
              </a:r>
            </a:p>
          </p:txBody>
        </p:sp>
      </p:grpSp>
      <p:sp>
        <p:nvSpPr>
          <p:cNvPr id="34" name="Ellipse 33"/>
          <p:cNvSpPr/>
          <p:nvPr/>
        </p:nvSpPr>
        <p:spPr>
          <a:xfrm>
            <a:off x="1529472" y="4546222"/>
            <a:ext cx="630908" cy="602375"/>
          </a:xfrm>
          <a:prstGeom prst="ellipse">
            <a:avLst/>
          </a:prstGeom>
          <a:solidFill>
            <a:schemeClr val="lt1">
              <a:alpha val="5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7" name="Espace réservé du contenu 2"/>
          <p:cNvSpPr txBox="1">
            <a:spLocks/>
          </p:cNvSpPr>
          <p:nvPr/>
        </p:nvSpPr>
        <p:spPr>
          <a:xfrm>
            <a:off x="5938007" y="1825625"/>
            <a:ext cx="5545781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Find_Root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(T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Search_Tree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J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:=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Find_Root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(T, I, J);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pragma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Assert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(Reachable(T, X));</a:t>
            </a:r>
          </a:p>
        </p:txBody>
      </p:sp>
    </p:spTree>
    <p:extLst>
      <p:ext uri="{BB962C8B-B14F-4D97-AF65-F5344CB8AC3E}">
        <p14:creationId xmlns:p14="http://schemas.microsoft.com/office/powerpoint/2010/main" val="14414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17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and Verification Data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pPr/>
              <a:t>24</a:t>
            </a:fld>
            <a:endParaRPr lang="fr-FR" dirty="0"/>
          </a:p>
        </p:txBody>
      </p:sp>
      <p:graphicFrame>
        <p:nvGraphicFramePr>
          <p:cNvPr id="10" name="Graphique 9"/>
          <p:cNvGraphicFramePr/>
          <p:nvPr>
            <p:extLst>
              <p:ext uri="{D42A27DB-BD31-4B8C-83A1-F6EECF244321}">
                <p14:modId xmlns:p14="http://schemas.microsoft.com/office/powerpoint/2010/main" val="536121964"/>
              </p:ext>
            </p:extLst>
          </p:nvPr>
        </p:nvGraphicFramePr>
        <p:xfrm>
          <a:off x="2032000" y="1703905"/>
          <a:ext cx="8128000" cy="4434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5822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Resources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dirty="0"/>
              <a:t>SPARK </a:t>
            </a:r>
            <a:r>
              <a:rPr lang="fr-FR" dirty="0" err="1"/>
              <a:t>toolset</a:t>
            </a:r>
            <a:endParaRPr lang="fr-FR" dirty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800" dirty="0"/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dirty="0">
                <a:solidFill>
                  <a:srgbClr val="0070C0"/>
                </a:solidFill>
              </a:rPr>
              <a:t>http://libre.adacore.com/      </a:t>
            </a:r>
            <a:r>
              <a:rPr lang="fr-FR" dirty="0">
                <a:solidFill>
                  <a:srgbClr val="0070C0"/>
                </a:solidFill>
              </a:rPr>
              <a:t>http://www.adacore.com/sparkpro/</a:t>
            </a:r>
            <a:endParaRPr lang="fr-FR" dirty="0">
              <a:solidFill>
                <a:srgbClr val="0070C0"/>
              </a:solidFill>
            </a:endParaRP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800" dirty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dirty="0"/>
              <a:t>Source code source of </a:t>
            </a:r>
            <a:r>
              <a:rPr lang="fr-FR" dirty="0" err="1"/>
              <a:t>red</a:t>
            </a:r>
            <a:r>
              <a:rPr lang="fr-FR" dirty="0"/>
              <a:t>-black </a:t>
            </a:r>
            <a:r>
              <a:rPr lang="fr-FR" dirty="0" err="1"/>
              <a:t>trees</a:t>
            </a:r>
            <a:endParaRPr lang="fr-FR" dirty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800" dirty="0"/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dirty="0">
                <a:solidFill>
                  <a:srgbClr val="0070C0"/>
                </a:solidFill>
              </a:rPr>
              <a:t>https://github.com/AdaCore/spark2014/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800" dirty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dirty="0"/>
              <a:t>SPARK blog and </a:t>
            </a:r>
            <a:r>
              <a:rPr lang="fr-FR" dirty="0" err="1"/>
              <a:t>resources</a:t>
            </a:r>
            <a:r>
              <a:rPr lang="fr-FR" dirty="0"/>
              <a:t> (</a:t>
            </a:r>
            <a:r>
              <a:rPr lang="fr-FR" dirty="0" err="1"/>
              <a:t>User’s</a:t>
            </a:r>
            <a:r>
              <a:rPr lang="fr-FR" dirty="0"/>
              <a:t> Guide)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800" dirty="0"/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dirty="0">
                <a:solidFill>
                  <a:srgbClr val="0070C0"/>
                </a:solidFill>
              </a:rPr>
              <a:t>http://www.spark-2014.org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800" dirty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dirty="0"/>
              <a:t>SPARK online training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800" dirty="0"/>
          </a:p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dirty="0">
                <a:solidFill>
                  <a:srgbClr val="0070C0"/>
                </a:solidFill>
              </a:rPr>
              <a:t>http://u.adacore.com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16/05/2017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pPr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1977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e 25"/>
          <p:cNvGrpSpPr/>
          <p:nvPr/>
        </p:nvGrpSpPr>
        <p:grpSpPr>
          <a:xfrm>
            <a:off x="8611136" y="4398578"/>
            <a:ext cx="364578" cy="1093402"/>
            <a:chOff x="8611136" y="4398578"/>
            <a:chExt cx="364578" cy="1093402"/>
          </a:xfrm>
        </p:grpSpPr>
        <p:pic>
          <p:nvPicPr>
            <p:cNvPr id="22" name="Picture 9" descr="correc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1136" y="4768436"/>
              <a:ext cx="364578" cy="356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9" descr="correc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1136" y="4398578"/>
              <a:ext cx="364578" cy="356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9" descr="correc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1136" y="5135005"/>
              <a:ext cx="364578" cy="356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Auto-Active Verification in SPARK 2014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3</a:t>
            </a:fld>
            <a:endParaRPr lang="fr-FR"/>
          </a:p>
        </p:txBody>
      </p:sp>
      <p:grpSp>
        <p:nvGrpSpPr>
          <p:cNvPr id="18" name="Groupe 17"/>
          <p:cNvGrpSpPr/>
          <p:nvPr/>
        </p:nvGrpSpPr>
        <p:grpSpPr>
          <a:xfrm>
            <a:off x="639164" y="2130367"/>
            <a:ext cx="11054584" cy="1569660"/>
            <a:chOff x="639164" y="3004610"/>
            <a:chExt cx="11054584" cy="1569660"/>
          </a:xfrm>
        </p:grpSpPr>
        <p:sp>
          <p:nvSpPr>
            <p:cNvPr id="16" name="ZoneTexte 15"/>
            <p:cNvSpPr txBox="1"/>
            <p:nvPr/>
          </p:nvSpPr>
          <p:spPr>
            <a:xfrm>
              <a:off x="639164" y="3004610"/>
              <a:ext cx="232204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SPARK 2014</a:t>
              </a:r>
            </a:p>
            <a:p>
              <a:pPr algn="ctr"/>
              <a:r>
                <a:rPr lang="en-US" sz="2400" i="1" dirty="0"/>
                <a:t>Code + Contracts</a:t>
              </a:r>
            </a:p>
            <a:p>
              <a:pPr algn="ctr"/>
              <a:r>
                <a:rPr lang="en-US" sz="2400" i="1" dirty="0"/>
                <a:t>+</a:t>
              </a:r>
              <a:endParaRPr lang="en-US" sz="2400" i="1" dirty="0"/>
            </a:p>
            <a:p>
              <a:pPr algn="ctr"/>
              <a:r>
                <a:rPr lang="en-US" sz="2400" i="1" dirty="0"/>
                <a:t>Ghost Code</a:t>
              </a:r>
            </a:p>
          </p:txBody>
        </p:sp>
        <p:pic>
          <p:nvPicPr>
            <p:cNvPr id="17" name="Picture 9" descr="correc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9587" y="3307621"/>
              <a:ext cx="984161" cy="963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Flèche droite 49"/>
          <p:cNvSpPr/>
          <p:nvPr/>
        </p:nvSpPr>
        <p:spPr>
          <a:xfrm>
            <a:off x="7668203" y="2718230"/>
            <a:ext cx="2683099" cy="393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/>
          <p:cNvSpPr/>
          <p:nvPr/>
        </p:nvSpPr>
        <p:spPr>
          <a:xfrm>
            <a:off x="8094111" y="2484267"/>
            <a:ext cx="1783271" cy="86186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èche droite 49"/>
          <p:cNvSpPr/>
          <p:nvPr/>
        </p:nvSpPr>
        <p:spPr>
          <a:xfrm>
            <a:off x="2988254" y="2718230"/>
            <a:ext cx="2581416" cy="393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/>
          <p:cNvSpPr/>
          <p:nvPr/>
        </p:nvSpPr>
        <p:spPr>
          <a:xfrm>
            <a:off x="3474320" y="2614909"/>
            <a:ext cx="1525265" cy="60057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3360492" y="2684365"/>
            <a:ext cx="178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GNATprove</a:t>
            </a:r>
            <a:endParaRPr lang="en-US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5512695" y="2499699"/>
            <a:ext cx="2322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Mathematical</a:t>
            </a:r>
          </a:p>
          <a:p>
            <a:pPr algn="ctr"/>
            <a:r>
              <a:rPr lang="en-US" sz="2400" i="1" dirty="0"/>
              <a:t>Formulas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8094111" y="2499699"/>
            <a:ext cx="1783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Automatic SMT Solvers</a:t>
            </a:r>
          </a:p>
        </p:txBody>
      </p:sp>
      <p:grpSp>
        <p:nvGrpSpPr>
          <p:cNvPr id="19" name="Groupe 18"/>
          <p:cNvGrpSpPr/>
          <p:nvPr/>
        </p:nvGrpSpPr>
        <p:grpSpPr>
          <a:xfrm>
            <a:off x="639164" y="2430337"/>
            <a:ext cx="11041434" cy="969721"/>
            <a:chOff x="639164" y="3304580"/>
            <a:chExt cx="11041434" cy="969721"/>
          </a:xfrm>
        </p:grpSpPr>
        <p:sp>
          <p:nvSpPr>
            <p:cNvPr id="8" name="ZoneTexte 7"/>
            <p:cNvSpPr txBox="1"/>
            <p:nvPr/>
          </p:nvSpPr>
          <p:spPr>
            <a:xfrm>
              <a:off x="639164" y="3373942"/>
              <a:ext cx="23220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SPARK 2014</a:t>
              </a:r>
            </a:p>
            <a:p>
              <a:pPr algn="ctr"/>
              <a:r>
                <a:rPr lang="en-US" sz="2400" i="1" dirty="0"/>
                <a:t>Code + Contracts</a:t>
              </a:r>
            </a:p>
          </p:txBody>
        </p:sp>
        <p:pic>
          <p:nvPicPr>
            <p:cNvPr id="15" name="Picture 8" descr="wrong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9589" y="3304580"/>
              <a:ext cx="971009" cy="969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Espace réservé du contenu 2"/>
          <p:cNvSpPr txBox="1">
            <a:spLocks/>
          </p:cNvSpPr>
          <p:nvPr/>
        </p:nvSpPr>
        <p:spPr>
          <a:xfrm>
            <a:off x="1315844" y="4394192"/>
            <a:ext cx="7218383" cy="12835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pragma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Assert 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&lt;Intermediate_Assertion_1&gt;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pragma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Assert 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&lt;Intermediate_Assertion_2&gt;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pragma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Assert 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Complex_Assertion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pic>
        <p:nvPicPr>
          <p:cNvPr id="23" name="Picture 8" descr="wr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884" y="5138294"/>
            <a:ext cx="355082" cy="35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280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379476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Binary trees</a:t>
            </a:r>
          </a:p>
          <a:p>
            <a:r>
              <a:rPr lang="en-US" sz="3200" dirty="0"/>
              <a:t>Ordered values</a:t>
            </a:r>
          </a:p>
          <a:p>
            <a:r>
              <a:rPr lang="en-US" sz="3200" dirty="0"/>
              <a:t>Self-balancing</a:t>
            </a:r>
          </a:p>
        </p:txBody>
      </p:sp>
      <p:sp>
        <p:nvSpPr>
          <p:cNvPr id="4" name="Ellipse 3"/>
          <p:cNvSpPr/>
          <p:nvPr/>
        </p:nvSpPr>
        <p:spPr>
          <a:xfrm>
            <a:off x="6050401" y="2063935"/>
            <a:ext cx="631812" cy="6275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2</a:t>
            </a:r>
          </a:p>
        </p:txBody>
      </p:sp>
      <p:sp>
        <p:nvSpPr>
          <p:cNvPr id="5" name="Ellipse 4"/>
          <p:cNvSpPr/>
          <p:nvPr/>
        </p:nvSpPr>
        <p:spPr>
          <a:xfrm>
            <a:off x="5416912" y="3010318"/>
            <a:ext cx="631812" cy="6275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</a:t>
            </a:r>
          </a:p>
        </p:txBody>
      </p:sp>
      <p:sp>
        <p:nvSpPr>
          <p:cNvPr id="6" name="Ellipse 5"/>
          <p:cNvSpPr/>
          <p:nvPr/>
        </p:nvSpPr>
        <p:spPr>
          <a:xfrm>
            <a:off x="6683890" y="3010318"/>
            <a:ext cx="631812" cy="627563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3</a:t>
            </a:r>
          </a:p>
        </p:txBody>
      </p:sp>
      <p:sp>
        <p:nvSpPr>
          <p:cNvPr id="7" name="Ellipse 6"/>
          <p:cNvSpPr/>
          <p:nvPr/>
        </p:nvSpPr>
        <p:spPr>
          <a:xfrm>
            <a:off x="7317379" y="3956701"/>
            <a:ext cx="631812" cy="6275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4</a:t>
            </a: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6570934" y="2631369"/>
            <a:ext cx="262181" cy="42760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7184611" y="3603073"/>
            <a:ext cx="262181" cy="42760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H="1">
            <a:off x="5916557" y="2631368"/>
            <a:ext cx="262181" cy="427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4</a:t>
            </a:fld>
            <a:endParaRPr lang="fr-FR"/>
          </a:p>
        </p:txBody>
      </p:sp>
      <p:grpSp>
        <p:nvGrpSpPr>
          <p:cNvPr id="13" name="Groupe 12"/>
          <p:cNvGrpSpPr/>
          <p:nvPr/>
        </p:nvGrpSpPr>
        <p:grpSpPr>
          <a:xfrm>
            <a:off x="7877856" y="4617386"/>
            <a:ext cx="874258" cy="1392206"/>
            <a:chOff x="7877856" y="4617386"/>
            <a:chExt cx="874258" cy="1392206"/>
          </a:xfrm>
        </p:grpSpPr>
        <p:sp>
          <p:nvSpPr>
            <p:cNvPr id="14" name="Ellipse 13"/>
            <p:cNvSpPr/>
            <p:nvPr/>
          </p:nvSpPr>
          <p:spPr>
            <a:xfrm>
              <a:off x="8120302" y="5382029"/>
              <a:ext cx="631812" cy="6275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5</a:t>
              </a:r>
            </a:p>
          </p:txBody>
        </p:sp>
        <p:sp>
          <p:nvSpPr>
            <p:cNvPr id="15" name="Flèche gauche 51"/>
            <p:cNvSpPr/>
            <p:nvPr/>
          </p:nvSpPr>
          <p:spPr>
            <a:xfrm rot="3602346">
              <a:off x="7668987" y="4826255"/>
              <a:ext cx="731520" cy="31378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6283164" y="2059578"/>
            <a:ext cx="5345407" cy="3505877"/>
            <a:chOff x="6283164" y="2059578"/>
            <a:chExt cx="5345407" cy="3505877"/>
          </a:xfrm>
        </p:grpSpPr>
        <p:sp>
          <p:nvSpPr>
            <p:cNvPr id="17" name="Ellipse 16"/>
            <p:cNvSpPr/>
            <p:nvPr/>
          </p:nvSpPr>
          <p:spPr>
            <a:xfrm>
              <a:off x="7884558" y="4937892"/>
              <a:ext cx="631812" cy="6275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5</a:t>
              </a:r>
            </a:p>
          </p:txBody>
        </p:sp>
        <p:cxnSp>
          <p:nvCxnSpPr>
            <p:cNvPr id="18" name="Connecteur droit avec flèche 17"/>
            <p:cNvCxnSpPr/>
            <p:nvPr/>
          </p:nvCxnSpPr>
          <p:spPr>
            <a:xfrm>
              <a:off x="7785784" y="4551617"/>
              <a:ext cx="262181" cy="4276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Groupe 18"/>
            <p:cNvGrpSpPr/>
            <p:nvPr/>
          </p:nvGrpSpPr>
          <p:grpSpPr>
            <a:xfrm>
              <a:off x="9096292" y="2059578"/>
              <a:ext cx="2532279" cy="2520329"/>
              <a:chOff x="9096292" y="2059578"/>
              <a:chExt cx="2532279" cy="2520329"/>
            </a:xfrm>
          </p:grpSpPr>
          <p:sp>
            <p:nvSpPr>
              <p:cNvPr id="22" name="Ellipse 21"/>
              <p:cNvSpPr/>
              <p:nvPr/>
            </p:nvSpPr>
            <p:spPr>
              <a:xfrm>
                <a:off x="9729781" y="2059578"/>
                <a:ext cx="631812" cy="62756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3200" dirty="0"/>
                  <a:t>2</a:t>
                </a:r>
              </a:p>
            </p:txBody>
          </p:sp>
          <p:sp>
            <p:nvSpPr>
              <p:cNvPr id="23" name="Ellipse 22"/>
              <p:cNvSpPr/>
              <p:nvPr/>
            </p:nvSpPr>
            <p:spPr>
              <a:xfrm>
                <a:off x="9096292" y="3005961"/>
                <a:ext cx="631812" cy="62756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3200" dirty="0"/>
                  <a:t>1</a:t>
                </a:r>
              </a:p>
            </p:txBody>
          </p:sp>
          <p:sp>
            <p:nvSpPr>
              <p:cNvPr id="24" name="Ellipse 23"/>
              <p:cNvSpPr/>
              <p:nvPr/>
            </p:nvSpPr>
            <p:spPr>
              <a:xfrm>
                <a:off x="10363270" y="3005961"/>
                <a:ext cx="631812" cy="62756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3200" dirty="0"/>
                  <a:t>4</a:t>
                </a:r>
              </a:p>
            </p:txBody>
          </p:sp>
          <p:sp>
            <p:nvSpPr>
              <p:cNvPr id="25" name="Ellipse 24"/>
              <p:cNvSpPr/>
              <p:nvPr/>
            </p:nvSpPr>
            <p:spPr>
              <a:xfrm>
                <a:off x="10996759" y="3952344"/>
                <a:ext cx="631812" cy="62756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3200" dirty="0"/>
                  <a:t>5</a:t>
                </a:r>
              </a:p>
            </p:txBody>
          </p:sp>
          <p:cxnSp>
            <p:nvCxnSpPr>
              <p:cNvPr id="26" name="Connecteur droit avec flèche 25"/>
              <p:cNvCxnSpPr/>
              <p:nvPr/>
            </p:nvCxnSpPr>
            <p:spPr>
              <a:xfrm>
                <a:off x="10250314" y="2627012"/>
                <a:ext cx="262181" cy="42760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avec flèche 26"/>
              <p:cNvCxnSpPr/>
              <p:nvPr/>
            </p:nvCxnSpPr>
            <p:spPr>
              <a:xfrm>
                <a:off x="10863991" y="3598716"/>
                <a:ext cx="262181" cy="42760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avec flèche 27"/>
              <p:cNvCxnSpPr/>
              <p:nvPr/>
            </p:nvCxnSpPr>
            <p:spPr>
              <a:xfrm flipH="1">
                <a:off x="9595937" y="2627011"/>
                <a:ext cx="262181" cy="42760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Ellipse 28"/>
              <p:cNvSpPr/>
              <p:nvPr/>
            </p:nvSpPr>
            <p:spPr>
              <a:xfrm>
                <a:off x="9763774" y="3952344"/>
                <a:ext cx="631812" cy="62756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3200" dirty="0"/>
                  <a:t>3</a:t>
                </a:r>
              </a:p>
            </p:txBody>
          </p:sp>
          <p:cxnSp>
            <p:nvCxnSpPr>
              <p:cNvPr id="32" name="Connecteur droit avec flèche 31"/>
              <p:cNvCxnSpPr/>
              <p:nvPr/>
            </p:nvCxnSpPr>
            <p:spPr>
              <a:xfrm flipH="1">
                <a:off x="10263419" y="3573394"/>
                <a:ext cx="262181" cy="42760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" name="Flèche droite 49"/>
            <p:cNvSpPr/>
            <p:nvPr/>
          </p:nvSpPr>
          <p:spPr>
            <a:xfrm>
              <a:off x="8047965" y="3239589"/>
              <a:ext cx="730275" cy="3939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Flèche en arc 9"/>
            <p:cNvSpPr/>
            <p:nvPr/>
          </p:nvSpPr>
          <p:spPr>
            <a:xfrm rot="19194999" flipH="1">
              <a:off x="6283164" y="2520943"/>
              <a:ext cx="1416858" cy="1597596"/>
            </a:xfrm>
            <a:prstGeom prst="circularArrow">
              <a:avLst>
                <a:gd name="adj1" fmla="val 1633"/>
                <a:gd name="adj2" fmla="val 1142319"/>
                <a:gd name="adj3" fmla="val 20590268"/>
                <a:gd name="adj4" fmla="val 5656747"/>
                <a:gd name="adj5" fmla="val 7717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572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Trees - Imperative</a:t>
            </a:r>
            <a:r>
              <a:rPr lang="fr-FR" dirty="0"/>
              <a:t> </a:t>
            </a:r>
            <a:r>
              <a:rPr lang="en-US" dirty="0"/>
              <a:t>Implementation</a:t>
            </a:r>
          </a:p>
        </p:txBody>
      </p:sp>
      <p:sp>
        <p:nvSpPr>
          <p:cNvPr id="5" name="Ellipse 4"/>
          <p:cNvSpPr/>
          <p:nvPr/>
        </p:nvSpPr>
        <p:spPr>
          <a:xfrm>
            <a:off x="2222554" y="3214688"/>
            <a:ext cx="1080277" cy="10597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/>
              <a:t>4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 flipH="1" flipV="1">
            <a:off x="2029421" y="2574761"/>
            <a:ext cx="448279" cy="7220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3064218" y="4195820"/>
            <a:ext cx="448279" cy="72209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H="1">
            <a:off x="2051828" y="4172907"/>
            <a:ext cx="448279" cy="722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275967" y="2274354"/>
            <a:ext cx="1289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parent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3350938" y="4172907"/>
            <a:ext cx="1854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accent1"/>
                </a:solidFill>
              </a:rPr>
              <a:t>right </a:t>
            </a:r>
            <a:r>
              <a:rPr lang="en-US" sz="3200" dirty="0">
                <a:solidFill>
                  <a:schemeClr val="accent1"/>
                </a:solidFill>
              </a:rPr>
              <a:t>child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44168" y="4172906"/>
            <a:ext cx="1630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left child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457964" y="3150407"/>
            <a:ext cx="1024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color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049157" y="3073125"/>
            <a:ext cx="1076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value</a:t>
            </a:r>
          </a:p>
        </p:txBody>
      </p:sp>
      <p:sp>
        <p:nvSpPr>
          <p:cNvPr id="24" name="Flèche en arc 23"/>
          <p:cNvSpPr/>
          <p:nvPr/>
        </p:nvSpPr>
        <p:spPr>
          <a:xfrm rot="1035305" flipV="1">
            <a:off x="1971469" y="3400103"/>
            <a:ext cx="709249" cy="466701"/>
          </a:xfrm>
          <a:prstGeom prst="circularArrow">
            <a:avLst>
              <a:gd name="adj1" fmla="val 6910"/>
              <a:gd name="adj2" fmla="val 738937"/>
              <a:gd name="adj3" fmla="val 19958377"/>
              <a:gd name="adj4" fmla="val 11143798"/>
              <a:gd name="adj5" fmla="val 1608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5" name="Flèche en arc 24"/>
          <p:cNvSpPr/>
          <p:nvPr/>
        </p:nvSpPr>
        <p:spPr>
          <a:xfrm rot="20373619" flipH="1" flipV="1">
            <a:off x="3187946" y="3511216"/>
            <a:ext cx="709249" cy="466701"/>
          </a:xfrm>
          <a:prstGeom prst="circularArrow">
            <a:avLst>
              <a:gd name="adj1" fmla="val 6910"/>
              <a:gd name="adj2" fmla="val 738937"/>
              <a:gd name="adj3" fmla="val 19958377"/>
              <a:gd name="adj4" fmla="val 11143798"/>
              <a:gd name="adj5" fmla="val 1608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26" name="Tableau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669618"/>
              </p:ext>
            </p:extLst>
          </p:nvPr>
        </p:nvGraphicFramePr>
        <p:xfrm>
          <a:off x="6295275" y="3288297"/>
          <a:ext cx="5202582" cy="90752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67097">
                  <a:extLst>
                    <a:ext uri="{9D8B030D-6E8A-4147-A177-3AD203B41FA5}">
                      <a16:colId xmlns:a16="http://schemas.microsoft.com/office/drawing/2014/main" val="2196235251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3271095815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767905680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428315453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2318787392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3890849613"/>
                    </a:ext>
                  </a:extLst>
                </a:gridCol>
              </a:tblGrid>
              <a:tr h="9075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696722"/>
                  </a:ext>
                </a:extLst>
              </a:tr>
            </a:tbl>
          </a:graphicData>
        </a:graphic>
      </p:graphicFrame>
      <p:sp>
        <p:nvSpPr>
          <p:cNvPr id="27" name="Flèche en arc 26"/>
          <p:cNvSpPr/>
          <p:nvPr/>
        </p:nvSpPr>
        <p:spPr>
          <a:xfrm rot="327104">
            <a:off x="8573100" y="2702510"/>
            <a:ext cx="1770412" cy="1147639"/>
          </a:xfrm>
          <a:prstGeom prst="circularArrow">
            <a:avLst>
              <a:gd name="adj1" fmla="val 1866"/>
              <a:gd name="adj2" fmla="val 715359"/>
              <a:gd name="adj3" fmla="val 20581693"/>
              <a:gd name="adj4" fmla="val 10506172"/>
              <a:gd name="adj5" fmla="val 859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Flèche en arc 27"/>
          <p:cNvSpPr/>
          <p:nvPr/>
        </p:nvSpPr>
        <p:spPr>
          <a:xfrm flipV="1">
            <a:off x="10273354" y="3659255"/>
            <a:ext cx="888274" cy="1098426"/>
          </a:xfrm>
          <a:prstGeom prst="circularArrow">
            <a:avLst>
              <a:gd name="adj1" fmla="val 2230"/>
              <a:gd name="adj2" fmla="val 1142319"/>
              <a:gd name="adj3" fmla="val 20539467"/>
              <a:gd name="adj4" fmla="val 10800000"/>
              <a:gd name="adj5" fmla="val 874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9" name="Flèche en arc 28"/>
          <p:cNvSpPr/>
          <p:nvPr/>
        </p:nvSpPr>
        <p:spPr>
          <a:xfrm rot="327104" flipH="1" flipV="1">
            <a:off x="7494427" y="3644704"/>
            <a:ext cx="2698024" cy="1147639"/>
          </a:xfrm>
          <a:prstGeom prst="circularArrow">
            <a:avLst>
              <a:gd name="adj1" fmla="val 966"/>
              <a:gd name="adj2" fmla="val 658818"/>
              <a:gd name="adj3" fmla="val 20581418"/>
              <a:gd name="adj4" fmla="val 10461719"/>
              <a:gd name="adj5" fmla="val 79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Flèche en arc 29"/>
          <p:cNvSpPr/>
          <p:nvPr/>
        </p:nvSpPr>
        <p:spPr>
          <a:xfrm rot="21272896" flipH="1">
            <a:off x="6608114" y="2702511"/>
            <a:ext cx="1770412" cy="1147639"/>
          </a:xfrm>
          <a:prstGeom prst="circularArrow">
            <a:avLst>
              <a:gd name="adj1" fmla="val 1866"/>
              <a:gd name="adj2" fmla="val 715359"/>
              <a:gd name="adj3" fmla="val 20581693"/>
              <a:gd name="adj4" fmla="val 10461719"/>
              <a:gd name="adj5" fmla="val 8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882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1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Overview</a:t>
            </a:r>
          </a:p>
        </p:txBody>
      </p:sp>
      <p:sp>
        <p:nvSpPr>
          <p:cNvPr id="41" name="Espace réservé du contenu 40"/>
          <p:cNvSpPr>
            <a:spLocks noGrp="1"/>
          </p:cNvSpPr>
          <p:nvPr>
            <p:ph idx="1"/>
          </p:nvPr>
        </p:nvSpPr>
        <p:spPr>
          <a:xfrm>
            <a:off x="4998720" y="2656770"/>
            <a:ext cx="6355079" cy="3520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well formed tree structure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200" dirty="0"/>
              <a:t>value ordering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200" dirty="0"/>
              <a:t>self balancing</a:t>
            </a:r>
          </a:p>
        </p:txBody>
      </p:sp>
      <p:sp>
        <p:nvSpPr>
          <p:cNvPr id="3" name="Rectangle à coins arrondis 2"/>
          <p:cNvSpPr/>
          <p:nvPr/>
        </p:nvSpPr>
        <p:spPr>
          <a:xfrm>
            <a:off x="957944" y="1881051"/>
            <a:ext cx="3317966" cy="4258492"/>
          </a:xfrm>
          <a:prstGeom prst="roundRect">
            <a:avLst/>
          </a:prstGeom>
          <a:ln w="38100">
            <a:solidFill>
              <a:schemeClr val="accent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1105979" y="2058561"/>
            <a:ext cx="3030584" cy="2724482"/>
          </a:xfrm>
          <a:prstGeom prst="roundRect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1098169" y="5025628"/>
            <a:ext cx="3030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Red-Black Trees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113789" y="3782791"/>
            <a:ext cx="3030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Search Trees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1258379" y="2228730"/>
            <a:ext cx="2730137" cy="1426914"/>
          </a:xfrm>
          <a:prstGeom prst="roundRect">
            <a:avLst/>
          </a:prstGeom>
          <a:ln w="38100">
            <a:solidFill>
              <a:srgbClr val="00B05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098169" y="2593534"/>
            <a:ext cx="3030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Binary Trees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8148619" y="5010779"/>
            <a:ext cx="1500502" cy="1493519"/>
            <a:chOff x="9096292" y="2059578"/>
            <a:chExt cx="2532279" cy="2520329"/>
          </a:xfrm>
        </p:grpSpPr>
        <p:sp>
          <p:nvSpPr>
            <p:cNvPr id="12" name="Ellipse 11"/>
            <p:cNvSpPr/>
            <p:nvPr/>
          </p:nvSpPr>
          <p:spPr>
            <a:xfrm>
              <a:off x="9729781" y="2059578"/>
              <a:ext cx="631812" cy="627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13" name="Ellipse 12"/>
            <p:cNvSpPr/>
            <p:nvPr/>
          </p:nvSpPr>
          <p:spPr>
            <a:xfrm>
              <a:off x="9096292" y="3005961"/>
              <a:ext cx="631812" cy="627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4" name="Ellipse 13"/>
            <p:cNvSpPr/>
            <p:nvPr/>
          </p:nvSpPr>
          <p:spPr>
            <a:xfrm>
              <a:off x="10363270" y="3005961"/>
              <a:ext cx="631812" cy="6275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15" name="Ellipse 14"/>
            <p:cNvSpPr/>
            <p:nvPr/>
          </p:nvSpPr>
          <p:spPr>
            <a:xfrm>
              <a:off x="10996759" y="3952344"/>
              <a:ext cx="631812" cy="627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cxnSp>
          <p:nvCxnSpPr>
            <p:cNvPr id="16" name="Connecteur droit avec flèche 15"/>
            <p:cNvCxnSpPr/>
            <p:nvPr/>
          </p:nvCxnSpPr>
          <p:spPr>
            <a:xfrm>
              <a:off x="10250314" y="2627012"/>
              <a:ext cx="262181" cy="4276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10863991" y="3598716"/>
              <a:ext cx="262181" cy="4276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 flipH="1">
              <a:off x="9595937" y="2627011"/>
              <a:ext cx="262181" cy="427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Ellipse 18"/>
            <p:cNvSpPr/>
            <p:nvPr/>
          </p:nvSpPr>
          <p:spPr>
            <a:xfrm>
              <a:off x="9763774" y="3952344"/>
              <a:ext cx="631812" cy="627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cxnSp>
          <p:nvCxnSpPr>
            <p:cNvPr id="20" name="Connecteur droit avec flèche 19"/>
            <p:cNvCxnSpPr/>
            <p:nvPr/>
          </p:nvCxnSpPr>
          <p:spPr>
            <a:xfrm flipH="1">
              <a:off x="10263419" y="3573394"/>
              <a:ext cx="262181" cy="427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9339799" y="3560640"/>
            <a:ext cx="1500502" cy="1493519"/>
            <a:chOff x="9096292" y="2059578"/>
            <a:chExt cx="2532279" cy="2520329"/>
          </a:xfrm>
        </p:grpSpPr>
        <p:sp>
          <p:nvSpPr>
            <p:cNvPr id="22" name="Ellipse 21"/>
            <p:cNvSpPr/>
            <p:nvPr/>
          </p:nvSpPr>
          <p:spPr>
            <a:xfrm>
              <a:off x="9729781" y="2059578"/>
              <a:ext cx="631812" cy="627563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23" name="Ellipse 22"/>
            <p:cNvSpPr/>
            <p:nvPr/>
          </p:nvSpPr>
          <p:spPr>
            <a:xfrm>
              <a:off x="9096292" y="3005961"/>
              <a:ext cx="631812" cy="6275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24" name="Ellipse 23"/>
            <p:cNvSpPr/>
            <p:nvPr/>
          </p:nvSpPr>
          <p:spPr>
            <a:xfrm>
              <a:off x="10363270" y="3005961"/>
              <a:ext cx="631812" cy="6275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25" name="Ellipse 24"/>
            <p:cNvSpPr/>
            <p:nvPr/>
          </p:nvSpPr>
          <p:spPr>
            <a:xfrm>
              <a:off x="10996759" y="3952344"/>
              <a:ext cx="631812" cy="6275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cxnSp>
          <p:nvCxnSpPr>
            <p:cNvPr id="26" name="Connecteur droit avec flèche 25"/>
            <p:cNvCxnSpPr/>
            <p:nvPr/>
          </p:nvCxnSpPr>
          <p:spPr>
            <a:xfrm>
              <a:off x="10250314" y="2627012"/>
              <a:ext cx="262181" cy="4276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10863991" y="3598716"/>
              <a:ext cx="262181" cy="4276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/>
            <p:nvPr/>
          </p:nvCxnSpPr>
          <p:spPr>
            <a:xfrm flipH="1">
              <a:off x="9595937" y="2627011"/>
              <a:ext cx="262181" cy="427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Ellipse 28"/>
            <p:cNvSpPr/>
            <p:nvPr/>
          </p:nvSpPr>
          <p:spPr>
            <a:xfrm>
              <a:off x="9763774" y="3952344"/>
              <a:ext cx="631812" cy="6275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cxnSp>
          <p:nvCxnSpPr>
            <p:cNvPr id="30" name="Connecteur droit avec flèche 29"/>
            <p:cNvCxnSpPr/>
            <p:nvPr/>
          </p:nvCxnSpPr>
          <p:spPr>
            <a:xfrm flipH="1">
              <a:off x="10263419" y="3573394"/>
              <a:ext cx="262181" cy="427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e 30"/>
          <p:cNvGrpSpPr/>
          <p:nvPr/>
        </p:nvGrpSpPr>
        <p:grpSpPr>
          <a:xfrm>
            <a:off x="9904058" y="1773572"/>
            <a:ext cx="1500502" cy="1493519"/>
            <a:chOff x="9096292" y="2059578"/>
            <a:chExt cx="2532279" cy="2520329"/>
          </a:xfrm>
        </p:grpSpPr>
        <p:sp>
          <p:nvSpPr>
            <p:cNvPr id="32" name="Ellipse 31"/>
            <p:cNvSpPr/>
            <p:nvPr/>
          </p:nvSpPr>
          <p:spPr>
            <a:xfrm>
              <a:off x="9729781" y="2059578"/>
              <a:ext cx="631812" cy="627563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" name="Ellipse 32"/>
            <p:cNvSpPr/>
            <p:nvPr/>
          </p:nvSpPr>
          <p:spPr>
            <a:xfrm>
              <a:off x="9096292" y="3005961"/>
              <a:ext cx="631812" cy="6275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4" name="Ellipse 33"/>
            <p:cNvSpPr/>
            <p:nvPr/>
          </p:nvSpPr>
          <p:spPr>
            <a:xfrm>
              <a:off x="10363270" y="3005961"/>
              <a:ext cx="631812" cy="6275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5" name="Ellipse 34"/>
            <p:cNvSpPr/>
            <p:nvPr/>
          </p:nvSpPr>
          <p:spPr>
            <a:xfrm>
              <a:off x="10996759" y="3952344"/>
              <a:ext cx="631812" cy="6275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36" name="Connecteur droit avec flèche 35"/>
            <p:cNvCxnSpPr/>
            <p:nvPr/>
          </p:nvCxnSpPr>
          <p:spPr>
            <a:xfrm>
              <a:off x="10250314" y="2627012"/>
              <a:ext cx="262181" cy="4276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/>
            <p:nvPr/>
          </p:nvCxnSpPr>
          <p:spPr>
            <a:xfrm>
              <a:off x="10863991" y="3598716"/>
              <a:ext cx="262181" cy="4276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/>
            <p:nvPr/>
          </p:nvCxnSpPr>
          <p:spPr>
            <a:xfrm flipH="1">
              <a:off x="9595937" y="2627011"/>
              <a:ext cx="262181" cy="427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Ellipse 38"/>
            <p:cNvSpPr/>
            <p:nvPr/>
          </p:nvSpPr>
          <p:spPr>
            <a:xfrm>
              <a:off x="9763774" y="3952344"/>
              <a:ext cx="631812" cy="6275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 flipH="1">
              <a:off x="10263419" y="3573394"/>
              <a:ext cx="262181" cy="427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6" name="Connecteur droit avec flèche 45"/>
          <p:cNvCxnSpPr/>
          <p:nvPr/>
        </p:nvCxnSpPr>
        <p:spPr>
          <a:xfrm flipV="1">
            <a:off x="3997234" y="4101517"/>
            <a:ext cx="929810" cy="21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 flipV="1">
            <a:off x="3988516" y="5327025"/>
            <a:ext cx="929810" cy="21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 flipV="1">
            <a:off x="3997234" y="2948503"/>
            <a:ext cx="929810" cy="21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503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 - Implementation</a:t>
            </a:r>
          </a:p>
        </p:txBody>
      </p:sp>
      <p:graphicFrame>
        <p:nvGraphicFramePr>
          <p:cNvPr id="32" name="Tableau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001600"/>
              </p:ext>
            </p:extLst>
          </p:nvPr>
        </p:nvGraphicFramePr>
        <p:xfrm>
          <a:off x="1246865" y="2110006"/>
          <a:ext cx="5202582" cy="90752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67097">
                  <a:extLst>
                    <a:ext uri="{9D8B030D-6E8A-4147-A177-3AD203B41FA5}">
                      <a16:colId xmlns:a16="http://schemas.microsoft.com/office/drawing/2014/main" val="2196235251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3271095815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767905680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428315453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2318787392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3890849613"/>
                    </a:ext>
                  </a:extLst>
                </a:gridCol>
              </a:tblGrid>
              <a:tr h="9075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696722"/>
                  </a:ext>
                </a:extLst>
              </a:tr>
            </a:tbl>
          </a:graphicData>
        </a:graphic>
      </p:graphicFrame>
      <p:sp>
        <p:nvSpPr>
          <p:cNvPr id="33" name="Flèche en arc 26"/>
          <p:cNvSpPr/>
          <p:nvPr/>
        </p:nvSpPr>
        <p:spPr>
          <a:xfrm rot="327104">
            <a:off x="3524690" y="1524219"/>
            <a:ext cx="1770412" cy="1147639"/>
          </a:xfrm>
          <a:prstGeom prst="circularArrow">
            <a:avLst>
              <a:gd name="adj1" fmla="val 1866"/>
              <a:gd name="adj2" fmla="val 715359"/>
              <a:gd name="adj3" fmla="val 20581693"/>
              <a:gd name="adj4" fmla="val 10506172"/>
              <a:gd name="adj5" fmla="val 859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Flèche en arc 27"/>
          <p:cNvSpPr/>
          <p:nvPr/>
        </p:nvSpPr>
        <p:spPr>
          <a:xfrm flipV="1">
            <a:off x="5224944" y="2480964"/>
            <a:ext cx="888274" cy="1098426"/>
          </a:xfrm>
          <a:prstGeom prst="circularArrow">
            <a:avLst>
              <a:gd name="adj1" fmla="val 2230"/>
              <a:gd name="adj2" fmla="val 1142319"/>
              <a:gd name="adj3" fmla="val 20539467"/>
              <a:gd name="adj4" fmla="val 10800000"/>
              <a:gd name="adj5" fmla="val 874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Flèche en arc 28"/>
          <p:cNvSpPr/>
          <p:nvPr/>
        </p:nvSpPr>
        <p:spPr>
          <a:xfrm rot="327104" flipH="1" flipV="1">
            <a:off x="2446017" y="2466413"/>
            <a:ext cx="2698024" cy="1147639"/>
          </a:xfrm>
          <a:prstGeom prst="circularArrow">
            <a:avLst>
              <a:gd name="adj1" fmla="val 966"/>
              <a:gd name="adj2" fmla="val 658818"/>
              <a:gd name="adj3" fmla="val 20581418"/>
              <a:gd name="adj4" fmla="val 10461719"/>
              <a:gd name="adj5" fmla="val 79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Flèche en arc 29"/>
          <p:cNvSpPr/>
          <p:nvPr/>
        </p:nvSpPr>
        <p:spPr>
          <a:xfrm rot="21272896" flipH="1">
            <a:off x="1559704" y="1524220"/>
            <a:ext cx="1770412" cy="1147639"/>
          </a:xfrm>
          <a:prstGeom prst="circularArrow">
            <a:avLst>
              <a:gd name="adj1" fmla="val 1866"/>
              <a:gd name="adj2" fmla="val 715359"/>
              <a:gd name="adj3" fmla="val 20581693"/>
              <a:gd name="adj4" fmla="val 10461719"/>
              <a:gd name="adj5" fmla="val 8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7" name="Espace réservé du contenu 2"/>
          <p:cNvSpPr txBox="1">
            <a:spLocks/>
          </p:cNvSpPr>
          <p:nvPr/>
        </p:nvSpPr>
        <p:spPr>
          <a:xfrm>
            <a:off x="7285076" y="1825625"/>
            <a:ext cx="419871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No values or colors</a:t>
            </a:r>
          </a:p>
          <a:p>
            <a:r>
              <a:rPr lang="en-US" sz="3200" dirty="0"/>
              <a:t>In an array to avoid pointers</a:t>
            </a:r>
          </a:p>
        </p:txBody>
      </p:sp>
      <p:grpSp>
        <p:nvGrpSpPr>
          <p:cNvPr id="9" name="Groupe 8"/>
          <p:cNvGrpSpPr/>
          <p:nvPr/>
        </p:nvGrpSpPr>
        <p:grpSpPr>
          <a:xfrm>
            <a:off x="8107313" y="3727700"/>
            <a:ext cx="2857001" cy="2947074"/>
            <a:chOff x="9096292" y="2059578"/>
            <a:chExt cx="2532279" cy="2520329"/>
          </a:xfrm>
        </p:grpSpPr>
        <p:sp>
          <p:nvSpPr>
            <p:cNvPr id="10" name="Ellipse 9"/>
            <p:cNvSpPr/>
            <p:nvPr/>
          </p:nvSpPr>
          <p:spPr>
            <a:xfrm>
              <a:off x="9729781" y="2059578"/>
              <a:ext cx="631812" cy="627563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9096292" y="3005961"/>
              <a:ext cx="631812" cy="6275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10363270" y="3005961"/>
              <a:ext cx="631812" cy="6275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10996759" y="3952344"/>
              <a:ext cx="631812" cy="6275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14" name="Connecteur droit avec flèche 13"/>
            <p:cNvCxnSpPr/>
            <p:nvPr/>
          </p:nvCxnSpPr>
          <p:spPr>
            <a:xfrm>
              <a:off x="10250314" y="2627012"/>
              <a:ext cx="262181" cy="4276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/>
            <p:nvPr/>
          </p:nvCxnSpPr>
          <p:spPr>
            <a:xfrm>
              <a:off x="10863991" y="3598716"/>
              <a:ext cx="262181" cy="4276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/>
            <p:nvPr/>
          </p:nvCxnSpPr>
          <p:spPr>
            <a:xfrm flipH="1">
              <a:off x="9595937" y="2627011"/>
              <a:ext cx="262181" cy="427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Ellipse 16"/>
            <p:cNvSpPr/>
            <p:nvPr/>
          </p:nvSpPr>
          <p:spPr>
            <a:xfrm>
              <a:off x="9763774" y="3952344"/>
              <a:ext cx="631812" cy="6275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18" name="Connecteur droit avec flèche 17"/>
            <p:cNvCxnSpPr/>
            <p:nvPr/>
          </p:nvCxnSpPr>
          <p:spPr>
            <a:xfrm flipH="1">
              <a:off x="10263419" y="3573394"/>
              <a:ext cx="262181" cy="427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e 19"/>
          <p:cNvGrpSpPr/>
          <p:nvPr/>
        </p:nvGrpSpPr>
        <p:grpSpPr>
          <a:xfrm>
            <a:off x="3233733" y="2382393"/>
            <a:ext cx="371982" cy="355257"/>
            <a:chOff x="5830615" y="1385726"/>
            <a:chExt cx="371982" cy="355257"/>
          </a:xfrm>
        </p:grpSpPr>
        <p:sp>
          <p:nvSpPr>
            <p:cNvPr id="21" name="Ellipse 20"/>
            <p:cNvSpPr/>
            <p:nvPr/>
          </p:nvSpPr>
          <p:spPr>
            <a:xfrm>
              <a:off x="5830615" y="1385726"/>
              <a:ext cx="371982" cy="35525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22" name="Groupe 21"/>
            <p:cNvGrpSpPr/>
            <p:nvPr/>
          </p:nvGrpSpPr>
          <p:grpSpPr>
            <a:xfrm>
              <a:off x="5910825" y="1471491"/>
              <a:ext cx="211562" cy="215849"/>
              <a:chOff x="4164368" y="630536"/>
              <a:chExt cx="641995" cy="641995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4164368" y="630536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5400000">
                <a:off x="4164368" y="849943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1" name="Groupe 40"/>
          <p:cNvGrpSpPr/>
          <p:nvPr/>
        </p:nvGrpSpPr>
        <p:grpSpPr>
          <a:xfrm>
            <a:off x="8992460" y="3915936"/>
            <a:ext cx="371982" cy="355257"/>
            <a:chOff x="5830615" y="1385726"/>
            <a:chExt cx="371982" cy="355257"/>
          </a:xfrm>
        </p:grpSpPr>
        <p:sp>
          <p:nvSpPr>
            <p:cNvPr id="42" name="Ellipse 41"/>
            <p:cNvSpPr/>
            <p:nvPr/>
          </p:nvSpPr>
          <p:spPr>
            <a:xfrm>
              <a:off x="5830615" y="1385726"/>
              <a:ext cx="371982" cy="35525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43" name="Groupe 42"/>
            <p:cNvGrpSpPr/>
            <p:nvPr/>
          </p:nvGrpSpPr>
          <p:grpSpPr>
            <a:xfrm>
              <a:off x="5910825" y="1471491"/>
              <a:ext cx="211562" cy="215849"/>
              <a:chOff x="4164368" y="630536"/>
              <a:chExt cx="641995" cy="641995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4164368" y="630536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5400000">
                <a:off x="4164368" y="849943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820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 - Invariant</a:t>
            </a:r>
          </a:p>
        </p:txBody>
      </p:sp>
      <p:sp>
        <p:nvSpPr>
          <p:cNvPr id="37" name="Espace réservé du contenu 2"/>
          <p:cNvSpPr txBox="1">
            <a:spLocks/>
          </p:cNvSpPr>
          <p:nvPr/>
        </p:nvSpPr>
        <p:spPr>
          <a:xfrm>
            <a:off x="7285076" y="1825625"/>
            <a:ext cx="419871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Well formed tree structure</a:t>
            </a:r>
          </a:p>
          <a:p>
            <a:pPr lvl="1"/>
            <a:r>
              <a:rPr lang="en-US" sz="2800" dirty="0"/>
              <a:t>Parent – child links are consistent</a:t>
            </a:r>
          </a:p>
          <a:p>
            <a:pPr lvl="1"/>
            <a:r>
              <a:rPr lang="en-US" sz="2800" dirty="0"/>
              <a:t>Roots have no parents</a:t>
            </a:r>
          </a:p>
        </p:txBody>
      </p:sp>
      <p:grpSp>
        <p:nvGrpSpPr>
          <p:cNvPr id="20" name="Groupe 19"/>
          <p:cNvGrpSpPr/>
          <p:nvPr/>
        </p:nvGrpSpPr>
        <p:grpSpPr>
          <a:xfrm>
            <a:off x="2271295" y="2459421"/>
            <a:ext cx="3034833" cy="2990944"/>
            <a:chOff x="3138399" y="3739623"/>
            <a:chExt cx="2496647" cy="2566584"/>
          </a:xfrm>
        </p:grpSpPr>
        <p:sp>
          <p:nvSpPr>
            <p:cNvPr id="10" name="Ellipse 9"/>
            <p:cNvSpPr/>
            <p:nvPr/>
          </p:nvSpPr>
          <p:spPr>
            <a:xfrm>
              <a:off x="3762974" y="3739623"/>
              <a:ext cx="622922" cy="639081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3138399" y="4703375"/>
              <a:ext cx="622922" cy="63908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4387549" y="4703375"/>
              <a:ext cx="622922" cy="63908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5012124" y="5667126"/>
              <a:ext cx="622922" cy="63908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14" name="Connecteur droit avec flèche 13"/>
            <p:cNvCxnSpPr/>
            <p:nvPr/>
          </p:nvCxnSpPr>
          <p:spPr>
            <a:xfrm>
              <a:off x="4276183" y="4317471"/>
              <a:ext cx="258492" cy="4354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/>
            <p:nvPr/>
          </p:nvCxnSpPr>
          <p:spPr>
            <a:xfrm>
              <a:off x="4881224" y="5307008"/>
              <a:ext cx="258492" cy="4354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/>
            <p:nvPr/>
          </p:nvCxnSpPr>
          <p:spPr>
            <a:xfrm flipH="1">
              <a:off x="3631013" y="4317470"/>
              <a:ext cx="258492" cy="43545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Ellipse 16"/>
            <p:cNvSpPr/>
            <p:nvPr/>
          </p:nvSpPr>
          <p:spPr>
            <a:xfrm>
              <a:off x="3796489" y="5667126"/>
              <a:ext cx="622922" cy="63908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18" name="Connecteur droit avec flèche 17"/>
            <p:cNvCxnSpPr/>
            <p:nvPr/>
          </p:nvCxnSpPr>
          <p:spPr>
            <a:xfrm flipH="1">
              <a:off x="4289103" y="5281222"/>
              <a:ext cx="258492" cy="43545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flipH="1" flipV="1">
              <a:off x="4334122" y="4274253"/>
              <a:ext cx="258492" cy="4354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 flipH="1" flipV="1">
              <a:off x="4941336" y="5275417"/>
              <a:ext cx="258492" cy="4354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/>
            <p:nvPr/>
          </p:nvCxnSpPr>
          <p:spPr>
            <a:xfrm flipV="1">
              <a:off x="3563742" y="4289695"/>
              <a:ext cx="258492" cy="4354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/>
            <p:cNvCxnSpPr/>
            <p:nvPr/>
          </p:nvCxnSpPr>
          <p:spPr>
            <a:xfrm flipV="1">
              <a:off x="4230423" y="5242932"/>
              <a:ext cx="258492" cy="4354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" name="Connecteur droit avec flèche 30"/>
          <p:cNvCxnSpPr/>
          <p:nvPr/>
        </p:nvCxnSpPr>
        <p:spPr>
          <a:xfrm flipH="1" flipV="1">
            <a:off x="3065831" y="1951970"/>
            <a:ext cx="314213" cy="5074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igne de multiplication 20"/>
          <p:cNvSpPr/>
          <p:nvPr/>
        </p:nvSpPr>
        <p:spPr>
          <a:xfrm>
            <a:off x="3026918" y="2067451"/>
            <a:ext cx="392037" cy="325700"/>
          </a:xfrm>
          <a:prstGeom prst="mathMultiply">
            <a:avLst>
              <a:gd name="adj1" fmla="val 1798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e 40"/>
          <p:cNvGrpSpPr/>
          <p:nvPr/>
        </p:nvGrpSpPr>
        <p:grpSpPr>
          <a:xfrm>
            <a:off x="3232964" y="2635438"/>
            <a:ext cx="371982" cy="355257"/>
            <a:chOff x="5830615" y="1385726"/>
            <a:chExt cx="371982" cy="355257"/>
          </a:xfrm>
        </p:grpSpPr>
        <p:sp>
          <p:nvSpPr>
            <p:cNvPr id="42" name="Ellipse 41"/>
            <p:cNvSpPr/>
            <p:nvPr/>
          </p:nvSpPr>
          <p:spPr>
            <a:xfrm>
              <a:off x="5830615" y="1385726"/>
              <a:ext cx="371982" cy="35525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43" name="Groupe 42"/>
            <p:cNvGrpSpPr/>
            <p:nvPr/>
          </p:nvGrpSpPr>
          <p:grpSpPr>
            <a:xfrm>
              <a:off x="5910825" y="1471491"/>
              <a:ext cx="211562" cy="215849"/>
              <a:chOff x="4164368" y="630536"/>
              <a:chExt cx="641995" cy="641995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4164368" y="630536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5400000">
                <a:off x="4164368" y="849943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2679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3417</TotalTime>
  <Words>728</Words>
  <Application>Microsoft Office PowerPoint</Application>
  <PresentationFormat>Grand écran</PresentationFormat>
  <Paragraphs>280</Paragraphs>
  <Slides>25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Thème Office</vt:lpstr>
      <vt:lpstr>Auto-Active Proof of Red-Black Trees in SPARK</vt:lpstr>
      <vt:lpstr>SPARK 2014</vt:lpstr>
      <vt:lpstr>Auto-Active Verification in SPARK 2014</vt:lpstr>
      <vt:lpstr>Red-Black Trees</vt:lpstr>
      <vt:lpstr>Red-Black Trees - Imperative Implementation</vt:lpstr>
      <vt:lpstr>Design</vt:lpstr>
      <vt:lpstr>Design Overview</vt:lpstr>
      <vt:lpstr>Binary Trees - Implementation</vt:lpstr>
      <vt:lpstr>Binary Trees - Invariant</vt:lpstr>
      <vt:lpstr>Binary Trees - Operations</vt:lpstr>
      <vt:lpstr>Binary Trees - Models</vt:lpstr>
      <vt:lpstr>Search Trees - Implementation</vt:lpstr>
      <vt:lpstr>Search Trees - Invariant</vt:lpstr>
      <vt:lpstr>Search Trees - Operations</vt:lpstr>
      <vt:lpstr>Search Trees - Models</vt:lpstr>
      <vt:lpstr>Red-Black Trees - Implementation</vt:lpstr>
      <vt:lpstr>Red-Black Trees - Invariant</vt:lpstr>
      <vt:lpstr>Red-Black Trees - Operations</vt:lpstr>
      <vt:lpstr>Verification</vt:lpstr>
      <vt:lpstr>Lemma Subprograms</vt:lpstr>
      <vt:lpstr>Inductive Reasoning</vt:lpstr>
      <vt:lpstr>Intermediate Values</vt:lpstr>
      <vt:lpstr>Conclusion</vt:lpstr>
      <vt:lpstr>Development and Verification Data</vt:lpstr>
      <vt:lpstr>SPARK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Claire Dross</dc:creator>
  <cp:lastModifiedBy>Claire Dross</cp:lastModifiedBy>
  <cp:revision>109</cp:revision>
  <dcterms:created xsi:type="dcterms:W3CDTF">2017-02-27T14:53:44Z</dcterms:created>
  <dcterms:modified xsi:type="dcterms:W3CDTF">2017-04-28T14:48:57Z</dcterms:modified>
</cp:coreProperties>
</file>