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21"/>
  </p:notesMasterIdLst>
  <p:sldIdLst>
    <p:sldId id="343" r:id="rId2"/>
    <p:sldId id="344" r:id="rId3"/>
    <p:sldId id="346" r:id="rId4"/>
    <p:sldId id="351" r:id="rId5"/>
    <p:sldId id="347" r:id="rId6"/>
    <p:sldId id="348" r:id="rId7"/>
    <p:sldId id="345" r:id="rId8"/>
    <p:sldId id="349" r:id="rId9"/>
    <p:sldId id="352" r:id="rId10"/>
    <p:sldId id="360" r:id="rId11"/>
    <p:sldId id="353" r:id="rId12"/>
    <p:sldId id="350" r:id="rId13"/>
    <p:sldId id="354" r:id="rId14"/>
    <p:sldId id="357" r:id="rId15"/>
    <p:sldId id="356" r:id="rId16"/>
    <p:sldId id="355" r:id="rId17"/>
    <p:sldId id="317" r:id="rId18"/>
    <p:sldId id="359" r:id="rId19"/>
    <p:sldId id="358"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3165" autoAdjust="0"/>
  </p:normalViewPr>
  <p:slideViewPr>
    <p:cSldViewPr snapToGrid="0">
      <p:cViewPr varScale="1">
        <p:scale>
          <a:sx n="86" d="100"/>
          <a:sy n="86" d="100"/>
        </p:scale>
        <p:origin x="422"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5" d="100"/>
          <a:sy n="95" d="100"/>
        </p:scale>
        <p:origin x="4042"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2069E-068B-4607-B7F1-F057000853A5}" type="datetimeFigureOut">
              <a:rPr lang="en-US" smtClean="0"/>
              <a:t>6/25/2018</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1EECB-9C50-45AE-9605-ACCAD81E6074}" type="slidenum">
              <a:rPr lang="en-US" smtClean="0"/>
              <a:t>‹N°›</a:t>
            </a:fld>
            <a:endParaRPr lang="en-US"/>
          </a:p>
        </p:txBody>
      </p:sp>
    </p:spTree>
    <p:extLst>
      <p:ext uri="{BB962C8B-B14F-4D97-AF65-F5344CB8AC3E}">
        <p14:creationId xmlns:p14="http://schemas.microsoft.com/office/powerpoint/2010/main" val="369265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Thanks for the introduction. I am going to speak about ghost code and how it can be used to enhance both dynamic and static verification.</a:t>
            </a:r>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1</a:t>
            </a:fld>
            <a:endParaRPr lang="en-US"/>
          </a:p>
        </p:txBody>
      </p:sp>
    </p:spTree>
    <p:extLst>
      <p:ext uri="{BB962C8B-B14F-4D97-AF65-F5344CB8AC3E}">
        <p14:creationId xmlns:p14="http://schemas.microsoft.com/office/powerpoint/2010/main" val="2285903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11</a:t>
            </a:fld>
            <a:endParaRPr lang="en-US"/>
          </a:p>
        </p:txBody>
      </p:sp>
    </p:spTree>
    <p:extLst>
      <p:ext uri="{BB962C8B-B14F-4D97-AF65-F5344CB8AC3E}">
        <p14:creationId xmlns:p14="http://schemas.microsoft.com/office/powerpoint/2010/main" val="2730685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12</a:t>
            </a:fld>
            <a:endParaRPr lang="en-US"/>
          </a:p>
        </p:txBody>
      </p:sp>
    </p:spTree>
    <p:extLst>
      <p:ext uri="{BB962C8B-B14F-4D97-AF65-F5344CB8AC3E}">
        <p14:creationId xmlns:p14="http://schemas.microsoft.com/office/powerpoint/2010/main" val="107743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2</a:t>
            </a:fld>
            <a:endParaRPr lang="en-US"/>
          </a:p>
        </p:txBody>
      </p:sp>
    </p:spTree>
    <p:extLst>
      <p:ext uri="{BB962C8B-B14F-4D97-AF65-F5344CB8AC3E}">
        <p14:creationId xmlns:p14="http://schemas.microsoft.com/office/powerpoint/2010/main" val="322111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Ghost code is a feature available in most languages allowing program proof. It allows to write code which does not affect normal execution of the program.  If ghost code is removed by hand, the program will still have the same expected behavior. It is used as instrumentation to monitor the execution, and cause abortion in case of unexpected behavior.</a:t>
            </a:r>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3</a:t>
            </a:fld>
            <a:endParaRPr lang="en-US"/>
          </a:p>
        </p:txBody>
      </p:sp>
    </p:spTree>
    <p:extLst>
      <p:ext uri="{BB962C8B-B14F-4D97-AF65-F5344CB8AC3E}">
        <p14:creationId xmlns:p14="http://schemas.microsoft.com/office/powerpoint/2010/main" val="147621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4</a:t>
            </a:fld>
            <a:endParaRPr lang="en-US"/>
          </a:p>
        </p:txBody>
      </p:sp>
    </p:spTree>
    <p:extLst>
      <p:ext uri="{BB962C8B-B14F-4D97-AF65-F5344CB8AC3E}">
        <p14:creationId xmlns:p14="http://schemas.microsoft.com/office/powerpoint/2010/main" val="158567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5</a:t>
            </a:fld>
            <a:endParaRPr lang="en-US"/>
          </a:p>
        </p:txBody>
      </p:sp>
    </p:spTree>
    <p:extLst>
      <p:ext uri="{BB962C8B-B14F-4D97-AF65-F5344CB8AC3E}">
        <p14:creationId xmlns:p14="http://schemas.microsoft.com/office/powerpoint/2010/main" val="323164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6</a:t>
            </a:fld>
            <a:endParaRPr lang="en-US"/>
          </a:p>
        </p:txBody>
      </p:sp>
    </p:spTree>
    <p:extLst>
      <p:ext uri="{BB962C8B-B14F-4D97-AF65-F5344CB8AC3E}">
        <p14:creationId xmlns:p14="http://schemas.microsoft.com/office/powerpoint/2010/main" val="399173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most common use of ghost code is to enhance expressiveness in the specification. Let’s look at how this can be done.</a:t>
            </a:r>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7</a:t>
            </a:fld>
            <a:endParaRPr lang="en-US"/>
          </a:p>
        </p:txBody>
      </p:sp>
    </p:spTree>
    <p:extLst>
      <p:ext uri="{BB962C8B-B14F-4D97-AF65-F5344CB8AC3E}">
        <p14:creationId xmlns:p14="http://schemas.microsoft.com/office/powerpoint/2010/main" val="3041977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Ghost functions can be used to factor out expression is contracts</a:t>
            </a:r>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8</a:t>
            </a:fld>
            <a:endParaRPr lang="en-US"/>
          </a:p>
        </p:txBody>
      </p:sp>
    </p:spTree>
    <p:extLst>
      <p:ext uri="{BB962C8B-B14F-4D97-AF65-F5344CB8AC3E}">
        <p14:creationId xmlns:p14="http://schemas.microsoft.com/office/powerpoint/2010/main" val="26721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9</a:t>
            </a:fld>
            <a:endParaRPr lang="en-US"/>
          </a:p>
        </p:txBody>
      </p:sp>
    </p:spTree>
    <p:extLst>
      <p:ext uri="{BB962C8B-B14F-4D97-AF65-F5344CB8AC3E}">
        <p14:creationId xmlns:p14="http://schemas.microsoft.com/office/powerpoint/2010/main" val="2441154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Rectangle 8"/>
          <p:cNvSpPr/>
          <p:nvPr userDrawn="1"/>
        </p:nvSpPr>
        <p:spPr bwMode="auto">
          <a:xfrm>
            <a:off x="-7938" y="2209800"/>
            <a:ext cx="12199938" cy="4648200"/>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ctrTitle"/>
          </p:nvPr>
        </p:nvSpPr>
        <p:spPr>
          <a:xfrm>
            <a:off x="1524000" y="2209800"/>
            <a:ext cx="9144000" cy="2148097"/>
          </a:xfrm>
        </p:spPr>
        <p:txBody>
          <a:bodyPr anchor="b"/>
          <a:lstStyle>
            <a:lvl1pPr algn="ctr">
              <a:defRPr sz="6000">
                <a:solidFill>
                  <a:schemeClr val="bg1"/>
                </a:solidFill>
              </a:defRPr>
            </a:lvl1pPr>
          </a:lstStyle>
          <a:p>
            <a:r>
              <a:rPr lang="fr-FR" dirty="0"/>
              <a:t>Modifiez le style du titre</a:t>
            </a:r>
            <a:endParaRPr lang="en-US" dirty="0"/>
          </a:p>
        </p:txBody>
      </p:sp>
      <p:sp>
        <p:nvSpPr>
          <p:cNvPr id="3" name="Sous-titre 2"/>
          <p:cNvSpPr>
            <a:spLocks noGrp="1"/>
          </p:cNvSpPr>
          <p:nvPr>
            <p:ph type="subTitle" idx="1"/>
          </p:nvPr>
        </p:nvSpPr>
        <p:spPr>
          <a:xfrm>
            <a:off x="1524000" y="4598763"/>
            <a:ext cx="9144000" cy="110628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en-US" dirty="0"/>
          </a:p>
        </p:txBody>
      </p:sp>
      <p:sp>
        <p:nvSpPr>
          <p:cNvPr id="4" name="Espace réservé de la date 3"/>
          <p:cNvSpPr>
            <a:spLocks noGrp="1"/>
          </p:cNvSpPr>
          <p:nvPr>
            <p:ph type="dt" sz="half" idx="10"/>
          </p:nvPr>
        </p:nvSpPr>
        <p:spPr/>
        <p:txBody>
          <a:bodyPr/>
          <a:lstStyle>
            <a:lvl1pPr>
              <a:defRPr>
                <a:solidFill>
                  <a:schemeClr val="bg1"/>
                </a:solidFill>
              </a:defRPr>
            </a:lvl1pPr>
          </a:lstStyle>
          <a:p>
            <a:r>
              <a:rPr lang="fr-FR"/>
              <a:t>08/05/2017</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chemeClr val="bg1"/>
                </a:solidFill>
              </a:defRPr>
            </a:lvl1pPr>
          </a:lstStyle>
          <a:p>
            <a:fld id="{C9355402-0690-4A79-A082-001A68712055}" type="slidenum">
              <a:rPr lang="fr-FR" smtClean="0"/>
              <a:pPr/>
              <a:t>‹N°›</a:t>
            </a:fld>
            <a:endParaRPr lang="fr-FR" dirty="0"/>
          </a:p>
        </p:txBody>
      </p:sp>
      <p:sp>
        <p:nvSpPr>
          <p:cNvPr id="7" name="Rectangle 6"/>
          <p:cNvSpPr/>
          <p:nvPr userDrawn="1"/>
        </p:nvSpPr>
        <p:spPr bwMode="auto">
          <a:xfrm>
            <a:off x="0" y="0"/>
            <a:ext cx="12192000" cy="2209800"/>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en-US" sz="1800" dirty="0">
              <a:ea typeface="+mn-ea"/>
              <a:cs typeface="Arial" charset="0"/>
            </a:endParaRPr>
          </a:p>
        </p:txBody>
      </p:sp>
      <p:sp>
        <p:nvSpPr>
          <p:cNvPr id="10" name="Text Placeholder 4"/>
          <p:cNvSpPr txBox="1">
            <a:spLocks/>
          </p:cNvSpPr>
          <p:nvPr userDrawn="1"/>
        </p:nvSpPr>
        <p:spPr>
          <a:xfrm>
            <a:off x="609600" y="5715000"/>
            <a:ext cx="4104000" cy="53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accent1">
                  <a:lumMod val="60000"/>
                  <a:lumOff val="40000"/>
                </a:schemeClr>
              </a:solidFill>
            </a:endParaRPr>
          </a:p>
        </p:txBody>
      </p:sp>
      <p:cxnSp>
        <p:nvCxnSpPr>
          <p:cNvPr id="11" name="Straight Connector 7"/>
          <p:cNvCxnSpPr>
            <a:cxnSpLocks noChangeShapeType="1"/>
          </p:cNvCxnSpPr>
          <p:nvPr userDrawn="1"/>
        </p:nvCxnSpPr>
        <p:spPr bwMode="auto">
          <a:xfrm>
            <a:off x="1528140" y="4422960"/>
            <a:ext cx="9139860" cy="182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pic>
        <p:nvPicPr>
          <p:cNvPr id="13" name="Image 12">
            <a:extLst>
              <a:ext uri="{FF2B5EF4-FFF2-40B4-BE49-F238E27FC236}">
                <a16:creationId xmlns:a16="http://schemas.microsoft.com/office/drawing/2014/main" id="{62CABF1A-C0BB-4D4A-8F40-BF2A3312AB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0993" y="580293"/>
            <a:ext cx="4050061" cy="1350020"/>
          </a:xfrm>
          <a:prstGeom prst="rect">
            <a:avLst/>
          </a:prstGeom>
        </p:spPr>
      </p:pic>
    </p:spTree>
    <p:extLst>
      <p:ext uri="{BB962C8B-B14F-4D97-AF65-F5344CB8AC3E}">
        <p14:creationId xmlns:p14="http://schemas.microsoft.com/office/powerpoint/2010/main" val="163336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r>
              <a:rPr lang="fr-FR"/>
              <a:t>08/05/2017</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68191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r>
              <a:rPr lang="fr-FR"/>
              <a:t>08/05/2017</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4236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userDrawn="1"/>
        </p:nvSpPr>
        <p:spPr bwMode="auto">
          <a:xfrm>
            <a:off x="-7938" y="0"/>
            <a:ext cx="12199938" cy="1500464"/>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title"/>
          </p:nvPr>
        </p:nvSpPr>
        <p:spPr>
          <a:xfrm>
            <a:off x="838200" y="365125"/>
            <a:ext cx="10515600" cy="909386"/>
          </a:xfrm>
        </p:spPr>
        <p:txBody>
          <a:bodyPr/>
          <a:lstStyle>
            <a:lvl1pPr>
              <a:defRPr>
                <a:solidFill>
                  <a:schemeClr val="bg1"/>
                </a:solidFill>
              </a:defRPr>
            </a:lvl1pPr>
          </a:lstStyle>
          <a:p>
            <a:r>
              <a:rPr lang="fr-FR" dirty="0"/>
              <a:t>Modifiez le style du titre</a:t>
            </a:r>
            <a:endParaRPr lang="en-US" dirty="0"/>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r>
              <a:rPr lang="fr-FR"/>
              <a:t>08/05/2017</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8610600" y="6356350"/>
            <a:ext cx="2743200" cy="365125"/>
          </a:xfrm>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63087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userDrawn="1"/>
        </p:nvSpPr>
        <p:spPr bwMode="auto">
          <a:xfrm>
            <a:off x="-7938" y="0"/>
            <a:ext cx="12199938" cy="6858000"/>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fr-FR" dirty="0"/>
              <a:t>Modifiez le style du titre</a:t>
            </a:r>
            <a:endParaRPr lang="en-US"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Modifier les styles du texte du masque</a:t>
            </a:r>
          </a:p>
        </p:txBody>
      </p:sp>
      <p:sp>
        <p:nvSpPr>
          <p:cNvPr id="4" name="Espace réservé de la date 3"/>
          <p:cNvSpPr>
            <a:spLocks noGrp="1"/>
          </p:cNvSpPr>
          <p:nvPr>
            <p:ph type="dt" sz="half" idx="10"/>
          </p:nvPr>
        </p:nvSpPr>
        <p:spPr/>
        <p:txBody>
          <a:bodyPr/>
          <a:lstStyle>
            <a:lvl1pPr>
              <a:defRPr>
                <a:solidFill>
                  <a:schemeClr val="bg1"/>
                </a:solidFill>
              </a:defRPr>
            </a:lvl1pPr>
          </a:lstStyle>
          <a:p>
            <a:r>
              <a:rPr lang="fr-FR"/>
              <a:t>08/05/2017</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chemeClr val="bg1"/>
                </a:solidFill>
              </a:defRPr>
            </a:lvl1pPr>
          </a:lstStyle>
          <a:p>
            <a:fld id="{C9355402-0690-4A79-A082-001A68712055}" type="slidenum">
              <a:rPr lang="fr-FR" smtClean="0"/>
              <a:pPr/>
              <a:t>‹N°›</a:t>
            </a:fld>
            <a:endParaRPr lang="fr-FR" dirty="0"/>
          </a:p>
        </p:txBody>
      </p:sp>
    </p:spTree>
    <p:extLst>
      <p:ext uri="{BB962C8B-B14F-4D97-AF65-F5344CB8AC3E}">
        <p14:creationId xmlns:p14="http://schemas.microsoft.com/office/powerpoint/2010/main" val="265113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r>
              <a:rPr lang="fr-FR"/>
              <a:t>08/05/2017</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420101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r>
              <a:rPr lang="fr-FR"/>
              <a:t>08/05/2017</a:t>
            </a: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99379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Rectangle 8"/>
          <p:cNvSpPr/>
          <p:nvPr userDrawn="1"/>
        </p:nvSpPr>
        <p:spPr bwMode="auto">
          <a:xfrm>
            <a:off x="-7938" y="0"/>
            <a:ext cx="12199938" cy="1500464"/>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title"/>
          </p:nvPr>
        </p:nvSpPr>
        <p:spPr>
          <a:xfrm>
            <a:off x="838200" y="365125"/>
            <a:ext cx="10515600" cy="888203"/>
          </a:xfrm>
        </p:spPr>
        <p:txBody>
          <a:bodyPr/>
          <a:lstStyle>
            <a:lvl1pPr>
              <a:defRPr>
                <a:solidFill>
                  <a:schemeClr val="bg1"/>
                </a:solidFill>
              </a:defRPr>
            </a:lvl1pPr>
          </a:lstStyle>
          <a:p>
            <a:r>
              <a:rPr lang="fr-FR" dirty="0"/>
              <a:t>Modifiez le style du titre</a:t>
            </a:r>
            <a:endParaRPr lang="en-US" dirty="0"/>
          </a:p>
        </p:txBody>
      </p:sp>
      <p:sp>
        <p:nvSpPr>
          <p:cNvPr id="3" name="Espace réservé de la date 2"/>
          <p:cNvSpPr>
            <a:spLocks noGrp="1"/>
          </p:cNvSpPr>
          <p:nvPr>
            <p:ph type="dt" sz="half" idx="10"/>
          </p:nvPr>
        </p:nvSpPr>
        <p:spPr/>
        <p:txBody>
          <a:bodyPr/>
          <a:lstStyle/>
          <a:p>
            <a:r>
              <a:rPr lang="fr-FR"/>
              <a:t>08/05/2017</a:t>
            </a: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87190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08/05/2017</a:t>
            </a: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99737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08/05/2017</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8125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08/05/2017</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239006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08/05/2017</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55402-0690-4A79-A082-001A68712055}" type="slidenum">
              <a:rPr lang="fr-FR" smtClean="0"/>
              <a:t>‹N°›</a:t>
            </a:fld>
            <a:endParaRPr lang="fr-FR" dirty="0"/>
          </a:p>
        </p:txBody>
      </p:sp>
    </p:spTree>
    <p:extLst>
      <p:ext uri="{BB962C8B-B14F-4D97-AF65-F5344CB8AC3E}">
        <p14:creationId xmlns:p14="http://schemas.microsoft.com/office/powerpoint/2010/main" val="5312288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934403"/>
            <a:ext cx="9144000" cy="2387600"/>
          </a:xfrm>
        </p:spPr>
        <p:txBody>
          <a:bodyPr>
            <a:normAutofit/>
          </a:bodyPr>
          <a:lstStyle/>
          <a:p>
            <a:r>
              <a:rPr lang="en-US" dirty="0"/>
              <a:t>Enhance Verification using Ghost Code</a:t>
            </a:r>
            <a:endParaRPr lang="fr-FR" dirty="0"/>
          </a:p>
        </p:txBody>
      </p:sp>
      <p:sp>
        <p:nvSpPr>
          <p:cNvPr id="3" name="Sous-titre 2"/>
          <p:cNvSpPr>
            <a:spLocks noGrp="1"/>
          </p:cNvSpPr>
          <p:nvPr>
            <p:ph type="subTitle" idx="1"/>
          </p:nvPr>
        </p:nvSpPr>
        <p:spPr>
          <a:xfrm>
            <a:off x="1524000" y="4619624"/>
            <a:ext cx="9144000" cy="1621665"/>
          </a:xfrm>
        </p:spPr>
        <p:txBody>
          <a:bodyPr>
            <a:normAutofit/>
          </a:bodyPr>
          <a:lstStyle/>
          <a:p>
            <a:r>
              <a:rPr lang="fr-FR" sz="3200" dirty="0"/>
              <a:t>Claire Dross</a:t>
            </a:r>
          </a:p>
        </p:txBody>
      </p:sp>
      <p:sp>
        <p:nvSpPr>
          <p:cNvPr id="6" name="Text Placeholder 4"/>
          <p:cNvSpPr txBox="1">
            <a:spLocks/>
          </p:cNvSpPr>
          <p:nvPr/>
        </p:nvSpPr>
        <p:spPr>
          <a:xfrm>
            <a:off x="714375" y="5973585"/>
            <a:ext cx="3267075" cy="53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SSAS Workshop 2018</a:t>
            </a:r>
          </a:p>
        </p:txBody>
      </p:sp>
      <p:pic>
        <p:nvPicPr>
          <p:cNvPr id="5" name="Image 4">
            <a:extLst>
              <a:ext uri="{FF2B5EF4-FFF2-40B4-BE49-F238E27FC236}">
                <a16:creationId xmlns:a16="http://schemas.microsoft.com/office/drawing/2014/main" id="{19719D03-E681-4FD1-81BC-9929BB887C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0069122" y="4699136"/>
            <a:ext cx="1792146" cy="1714669"/>
          </a:xfrm>
          <a:prstGeom prst="rect">
            <a:avLst/>
          </a:prstGeom>
          <a:noFill/>
          <a:ln>
            <a:noFill/>
          </a:ln>
        </p:spPr>
      </p:pic>
    </p:spTree>
    <p:extLst>
      <p:ext uri="{BB962C8B-B14F-4D97-AF65-F5344CB8AC3E}">
        <p14:creationId xmlns:p14="http://schemas.microsoft.com/office/powerpoint/2010/main" val="41636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27656AD8-B2CE-43D2-9199-46B92E3A5FA4}"/>
              </a:ext>
            </a:extLst>
          </p:cNvPr>
          <p:cNvGraphicFramePr>
            <a:graphicFrameLocks noGrp="1"/>
          </p:cNvGraphicFramePr>
          <p:nvPr>
            <p:extLst>
              <p:ext uri="{D42A27DB-BD31-4B8C-83A1-F6EECF244321}">
                <p14:modId xmlns:p14="http://schemas.microsoft.com/office/powerpoint/2010/main" val="238536253"/>
              </p:ext>
            </p:extLst>
          </p:nvPr>
        </p:nvGraphicFramePr>
        <p:xfrm>
          <a:off x="838200" y="3165492"/>
          <a:ext cx="10515600" cy="22241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highlight>
                            <a:srgbClr val="00FFFF"/>
                          </a:highlight>
                          <a:latin typeface="Courier New" pitchFamily="49" charset="0"/>
                        </a:rPr>
                        <a:t> : Boolean := False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Access_A</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Access_B</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1" i="0" baseline="0" noProof="0" dirty="0">
                          <a:solidFill>
                            <a:schemeClr val="tx1"/>
                          </a:solidFill>
                          <a:latin typeface="Courier New" pitchFamily="49" charset="0"/>
                        </a:rPr>
                        <a:t>not</a:t>
                      </a:r>
                      <a:r>
                        <a:rPr lang="en-GB" sz="2000" b="0" i="0" baseline="0" noProof="0" dirty="0">
                          <a:solidFill>
                            <a:schemeClr val="tx1"/>
                          </a:solidFill>
                          <a:latin typeface="Courier New" pitchFamily="49" charset="0"/>
                        </a:rPr>
                        <a:t> </a:t>
                      </a: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4" name="Tableau 23">
            <a:extLst>
              <a:ext uri="{FF2B5EF4-FFF2-40B4-BE49-F238E27FC236}">
                <a16:creationId xmlns:a16="http://schemas.microsoft.com/office/drawing/2014/main" id="{E2C95EB9-0A33-485F-9163-07A54BC3241F}"/>
              </a:ext>
            </a:extLst>
          </p:cNvPr>
          <p:cNvGraphicFramePr>
            <a:graphicFrameLocks noGrp="1"/>
          </p:cNvGraphicFramePr>
          <p:nvPr>
            <p:extLst>
              <p:ext uri="{D42A27DB-BD31-4B8C-83A1-F6EECF244321}">
                <p14:modId xmlns:p14="http://schemas.microsoft.com/office/powerpoint/2010/main" val="1252624157"/>
              </p:ext>
            </p:extLst>
          </p:nvPr>
        </p:nvGraphicFramePr>
        <p:xfrm>
          <a:off x="838200" y="3738443"/>
          <a:ext cx="10515600" cy="28337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type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Mailbox_Status_Kind</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is</a:t>
                      </a:r>
                      <a:r>
                        <a:rPr lang="en-GB" sz="2000" b="0" i="0" baseline="0" noProof="0" dirty="0">
                          <a:solidFill>
                            <a:schemeClr val="tx1"/>
                          </a:solidFill>
                          <a:latin typeface="Courier New" pitchFamily="49" charset="0"/>
                        </a:rPr>
                        <a:t> (Empty, Full) </a:t>
                      </a:r>
                      <a:r>
                        <a:rPr lang="en-GB" sz="2000" b="1" i="0" baseline="0" noProof="0" dirty="0">
                          <a:solidFill>
                            <a:schemeClr val="tx1"/>
                          </a:solidFill>
                          <a:latin typeface="Courier New" pitchFamily="49" charset="0"/>
                        </a:rPr>
                        <a:t>with</a:t>
                      </a:r>
                      <a:r>
                        <a:rPr lang="en-GB" sz="2000" b="0" i="0" baseline="0" noProof="0" dirty="0">
                          <a:solidFill>
                            <a:schemeClr val="tx1"/>
                          </a:solidFill>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err="1">
                          <a:solidFill>
                            <a:schemeClr val="tx1"/>
                          </a:solidFill>
                          <a:latin typeface="Courier New" pitchFamily="49" charset="0"/>
                        </a:rPr>
                        <a:t>Mailbox_Status</a:t>
                      </a:r>
                      <a:r>
                        <a:rPr lang="en-GB" sz="2000" b="0" i="0" baseline="0" noProof="0" dirty="0">
                          <a:solidFill>
                            <a:schemeClr val="tx1"/>
                          </a:solidFill>
                          <a:latin typeface="Courier New" pitchFamily="49" charset="0"/>
                        </a:rPr>
                        <a:t> : </a:t>
                      </a:r>
                      <a:r>
                        <a:rPr lang="en-GB" sz="2000" b="0" i="0" baseline="0" noProof="0" dirty="0" err="1">
                          <a:solidFill>
                            <a:schemeClr val="tx1"/>
                          </a:solidFill>
                          <a:latin typeface="Courier New" pitchFamily="49" charset="0"/>
                        </a:rPr>
                        <a:t>Mailbox_Status_Kind</a:t>
                      </a:r>
                      <a:r>
                        <a:rPr lang="en-GB" sz="2000" b="0" i="0" baseline="0" noProof="0" dirty="0">
                          <a:solidFill>
                            <a:schemeClr val="tx1"/>
                          </a:solidFill>
                          <a:latin typeface="Courier New" pitchFamily="49" charset="0"/>
                        </a:rPr>
                        <a:t> := Empty </a:t>
                      </a:r>
                      <a:r>
                        <a:rPr lang="en-GB" sz="2000" b="1" i="0" baseline="0" noProof="0" dirty="0">
                          <a:solidFill>
                            <a:schemeClr val="tx1"/>
                          </a:solidFill>
                          <a:latin typeface="Courier New" pitchFamily="49" charset="0"/>
                        </a:rPr>
                        <a:t>with</a:t>
                      </a:r>
                      <a:r>
                        <a:rPr lang="en-GB" sz="2000" b="0" i="0" baseline="0" noProof="0" dirty="0">
                          <a:solidFill>
                            <a:schemeClr val="tx1"/>
                          </a:solidFill>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highlight>
                            <a:srgbClr val="00FFFF"/>
                          </a:highlight>
                          <a:latin typeface="Courier New" pitchFamily="49" charset="0"/>
                        </a:rPr>
                        <a:t>function</a:t>
                      </a:r>
                      <a:r>
                        <a:rPr lang="en-GB" sz="2000" b="0" i="0" baseline="0" noProof="0" dirty="0">
                          <a:solidFill>
                            <a:schemeClr val="tx1"/>
                          </a:solidFill>
                          <a:highlight>
                            <a:srgbClr val="00FFFF"/>
                          </a:highlight>
                          <a:latin typeface="Courier New" pitchFamily="49" charset="0"/>
                        </a:rPr>
                        <a:t> Invariant </a:t>
                      </a:r>
                      <a:r>
                        <a:rPr lang="en-GB" sz="2000" b="1" i="0" baseline="0" noProof="0" dirty="0">
                          <a:solidFill>
                            <a:schemeClr val="tx1"/>
                          </a:solidFill>
                          <a:highlight>
                            <a:srgbClr val="00FFFF"/>
                          </a:highlight>
                          <a:latin typeface="Courier New" pitchFamily="49" charset="0"/>
                        </a:rPr>
                        <a:t>return</a:t>
                      </a:r>
                      <a:r>
                        <a:rPr lang="en-GB" sz="2000" b="0" i="0" baseline="0" noProof="0" dirty="0">
                          <a:solidFill>
                            <a:schemeClr val="tx1"/>
                          </a:solidFill>
                          <a:highlight>
                            <a:srgbClr val="00FFFF"/>
                          </a:highlight>
                          <a:latin typeface="Courier New" pitchFamily="49" charset="0"/>
                        </a:rPr>
                        <a:t> Boolean </a:t>
                      </a:r>
                      <a:r>
                        <a:rPr lang="en-GB" sz="2000" b="1" i="0" baseline="0" noProof="0" dirty="0">
                          <a:solidFill>
                            <a:schemeClr val="tx1"/>
                          </a:solidFill>
                          <a:highlight>
                            <a:srgbClr val="00FFFF"/>
                          </a:highlight>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a:solidFill>
                            <a:schemeClr val="tx1"/>
                          </a:solidFill>
                          <a:highlight>
                            <a:srgbClr val="00FFFF"/>
                          </a:highlight>
                          <a:latin typeface="Courier New" pitchFamily="49" charset="0"/>
                        </a:rPr>
                        <a:t>(</a:t>
                      </a:r>
                      <a:r>
                        <a:rPr lang="en-GB" sz="2000" b="1" i="0" baseline="0" noProof="0" dirty="0">
                          <a:solidFill>
                            <a:schemeClr val="tx1"/>
                          </a:solidFill>
                          <a:highlight>
                            <a:srgbClr val="00FFFF"/>
                          </a:highlight>
                          <a:latin typeface="Courier New" pitchFamily="49" charset="0"/>
                        </a:rPr>
                        <a:t>if</a:t>
                      </a:r>
                      <a:r>
                        <a:rPr lang="en-GB" sz="2000" b="0" i="0" baseline="0" noProof="0" dirty="0">
                          <a:solidFill>
                            <a:schemeClr val="tx1"/>
                          </a:solidFill>
                          <a:highlight>
                            <a:srgbClr val="00FFFF"/>
                          </a:highlight>
                          <a:latin typeface="Courier New" pitchFamily="49" charset="0"/>
                        </a:rPr>
                        <a:t> </a:t>
                      </a:r>
                      <a:r>
                        <a:rPr lang="en-GB" sz="2000" b="0" i="0" baseline="0" noProof="0" dirty="0" err="1">
                          <a:solidFill>
                            <a:schemeClr val="tx1"/>
                          </a:solidFill>
                          <a:highlight>
                            <a:srgbClr val="00FFFF"/>
                          </a:highlight>
                          <a:latin typeface="Courier New" pitchFamily="49" charset="0"/>
                        </a:rPr>
                        <a:t>Mailbox_Status</a:t>
                      </a:r>
                      <a:r>
                        <a:rPr lang="en-GB" sz="2000" b="0" i="0" baseline="0" noProof="0" dirty="0">
                          <a:solidFill>
                            <a:schemeClr val="tx1"/>
                          </a:solidFill>
                          <a:highlight>
                            <a:srgbClr val="00FFFF"/>
                          </a:highlight>
                          <a:latin typeface="Courier New" pitchFamily="49" charset="0"/>
                        </a:rPr>
                        <a:t> = Full </a:t>
                      </a:r>
                      <a:r>
                        <a:rPr lang="en-GB" sz="2000" b="1" i="0" baseline="0" noProof="0" dirty="0">
                          <a:solidFill>
                            <a:schemeClr val="tx1"/>
                          </a:solidFill>
                          <a:highlight>
                            <a:srgbClr val="00FFFF"/>
                          </a:highlight>
                          <a:latin typeface="Courier New" pitchFamily="49" charset="0"/>
                        </a:rPr>
                        <a:t>then</a:t>
                      </a:r>
                      <a:r>
                        <a:rPr lang="en-GB" sz="2000" b="0" i="0" baseline="0" noProof="0" dirty="0">
                          <a:solidFill>
                            <a:schemeClr val="tx1"/>
                          </a:solidFill>
                          <a:highlight>
                            <a:srgbClr val="00FFFF"/>
                          </a:highlight>
                          <a:latin typeface="Courier New" pitchFamily="49" charset="0"/>
                        </a:rPr>
                        <a:t> Valid (</a:t>
                      </a:r>
                      <a:r>
                        <a:rPr lang="en-GB" sz="2000" b="0" i="0" baseline="0" noProof="0" dirty="0" err="1">
                          <a:solidFill>
                            <a:schemeClr val="tx1"/>
                          </a:solidFill>
                          <a:highlight>
                            <a:srgbClr val="00FFFF"/>
                          </a:highlight>
                          <a:latin typeface="Courier New" pitchFamily="49" charset="0"/>
                        </a:rPr>
                        <a:t>Message_Content</a:t>
                      </a:r>
                      <a:r>
                        <a:rPr lang="en-GB" sz="2000" b="0" i="0" baseline="0" noProof="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Receive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a:solidFill>
                            <a:schemeClr val="tx1"/>
                          </a:solidFill>
                          <a:highlight>
                            <a:srgbClr val="00FFFF"/>
                          </a:highlight>
                          <a:latin typeface="Courier New" pitchFamily="49" charset="0"/>
                        </a:rPr>
                        <a:t>Invariant</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a:t>
                      </a:r>
                      <a:r>
                        <a:rPr lang="en-GB" sz="2000" b="0" i="0" baseline="0" noProof="0" dirty="0" err="1">
                          <a:solidFill>
                            <a:schemeClr val="tx1"/>
                          </a:solidFill>
                          <a:latin typeface="Courier New" pitchFamily="49" charset="0"/>
                        </a:rPr>
                        <a:t>Mailbox_Status</a:t>
                      </a:r>
                      <a:r>
                        <a:rPr lang="en-GB" sz="2000" b="0" i="0" baseline="0" noProof="0" dirty="0">
                          <a:solidFill>
                            <a:schemeClr val="tx1"/>
                          </a:solidFill>
                          <a:latin typeface="Courier New" pitchFamily="49" charset="0"/>
                        </a:rPr>
                        <a:t> = Full,</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a:solidFill>
                            <a:schemeClr val="tx1"/>
                          </a:solidFill>
                          <a:highlight>
                            <a:srgbClr val="00FFFF"/>
                          </a:highlight>
                          <a:latin typeface="Courier New" pitchFamily="49" charset="0"/>
                        </a:rPr>
                        <a:t>Invariant</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a:t>
                      </a:r>
                      <a:r>
                        <a:rPr lang="en-GB" sz="2000" b="0" i="0" baseline="0" noProof="0" dirty="0" err="1">
                          <a:solidFill>
                            <a:schemeClr val="tx1"/>
                          </a:solidFill>
                          <a:latin typeface="Courier New" pitchFamily="49" charset="0"/>
                        </a:rPr>
                        <a:t>Mailbox_Status</a:t>
                      </a:r>
                      <a:r>
                        <a:rPr lang="en-GB" sz="2000" b="0" i="0" baseline="0" noProof="0" dirty="0">
                          <a:solidFill>
                            <a:schemeClr val="tx1"/>
                          </a:solidFill>
                          <a:latin typeface="Courier New" pitchFamily="49" charset="0"/>
                        </a:rPr>
                        <a:t> = Empty;</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6" name="Tableau 5">
            <a:extLst>
              <a:ext uri="{FF2B5EF4-FFF2-40B4-BE49-F238E27FC236}">
                <a16:creationId xmlns:a16="http://schemas.microsoft.com/office/drawing/2014/main" id="{17C65E7B-6932-410F-959B-038F076E35C2}"/>
              </a:ext>
            </a:extLst>
          </p:cNvPr>
          <p:cNvGraphicFramePr>
            <a:graphicFrameLocks noGrp="1"/>
          </p:cNvGraphicFramePr>
          <p:nvPr>
            <p:extLst>
              <p:ext uri="{D42A27DB-BD31-4B8C-83A1-F6EECF244321}">
                <p14:modId xmlns:p14="http://schemas.microsoft.com/office/powerpoint/2010/main" val="3632934993"/>
              </p:ext>
            </p:extLst>
          </p:nvPr>
        </p:nvGraphicFramePr>
        <p:xfrm>
          <a:off x="838200" y="3165492"/>
          <a:ext cx="10515600" cy="3443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highlight>
                            <a:srgbClr val="00FFFF"/>
                          </a:highlight>
                          <a:latin typeface="Courier New" pitchFamily="49" charset="0"/>
                        </a:rPr>
                        <a:t>type</a:t>
                      </a:r>
                      <a:r>
                        <a:rPr lang="en-GB" sz="2000" b="0" i="0" baseline="0" noProof="0" dirty="0">
                          <a:solidFill>
                            <a:schemeClr val="tx1"/>
                          </a:solidFill>
                          <a:highlight>
                            <a:srgbClr val="00FFFF"/>
                          </a:highlight>
                          <a:latin typeface="Courier New" pitchFamily="49" charset="0"/>
                        </a:rPr>
                        <a:t> </a:t>
                      </a:r>
                      <a:r>
                        <a:rPr lang="en-GB" sz="2000" b="0" i="0" baseline="0" noProof="0" dirty="0" err="1">
                          <a:solidFill>
                            <a:schemeClr val="tx1"/>
                          </a:solidFill>
                          <a:highlight>
                            <a:srgbClr val="00FFFF"/>
                          </a:highlight>
                          <a:latin typeface="Courier New" pitchFamily="49" charset="0"/>
                        </a:rPr>
                        <a:t>State_Kind</a:t>
                      </a:r>
                      <a:r>
                        <a:rPr lang="en-GB" sz="2000" b="0" i="0" baseline="0" noProof="0" dirty="0">
                          <a:solidFill>
                            <a:schemeClr val="tx1"/>
                          </a:solidFill>
                          <a:highlight>
                            <a:srgbClr val="00FFFF"/>
                          </a:highlight>
                          <a:latin typeface="Courier New" pitchFamily="49" charset="0"/>
                        </a:rPr>
                        <a:t> </a:t>
                      </a:r>
                      <a:r>
                        <a:rPr lang="en-GB" sz="2000" b="1" i="0" baseline="0" noProof="0" dirty="0">
                          <a:solidFill>
                            <a:schemeClr val="tx1"/>
                          </a:solidFill>
                          <a:highlight>
                            <a:srgbClr val="00FFFF"/>
                          </a:highlight>
                          <a:latin typeface="Courier New" pitchFamily="49" charset="0"/>
                        </a:rPr>
                        <a:t>is</a:t>
                      </a:r>
                      <a:r>
                        <a:rPr lang="en-GB" sz="2000" b="0" i="0" baseline="0" noProof="0" dirty="0">
                          <a:solidFill>
                            <a:schemeClr val="tx1"/>
                          </a:solidFill>
                          <a:highlight>
                            <a:srgbClr val="00FFFF"/>
                          </a:highlight>
                          <a:latin typeface="Courier New" pitchFamily="49" charset="0"/>
                        </a:rPr>
                        <a:t> (S1, S2, S3)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highlight>
                            <a:srgbClr val="00FFFF"/>
                          </a:highlight>
                          <a:latin typeface="Courier New" pitchFamily="49" charset="0"/>
                        </a:rPr>
                        <a:t>State : </a:t>
                      </a:r>
                      <a:r>
                        <a:rPr lang="en-GB" sz="2000" b="0" i="0" baseline="0" noProof="0" dirty="0" err="1">
                          <a:solidFill>
                            <a:schemeClr val="tx1"/>
                          </a:solidFill>
                          <a:highlight>
                            <a:srgbClr val="00FFFF"/>
                          </a:highlight>
                          <a:latin typeface="Courier New" pitchFamily="49" charset="0"/>
                        </a:rPr>
                        <a:t>State_Kind</a:t>
                      </a:r>
                      <a:r>
                        <a:rPr lang="en-GB" sz="2000" b="0" i="0" baseline="0" noProof="0" dirty="0">
                          <a:solidFill>
                            <a:schemeClr val="tx1"/>
                          </a:solidFill>
                          <a:highlight>
                            <a:srgbClr val="00FFFF"/>
                          </a:highlight>
                          <a:latin typeface="Courier New" pitchFamily="49" charset="0"/>
                        </a:rPr>
                        <a:t> := S1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Access_A</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in</a:t>
                      </a:r>
                      <a:r>
                        <a:rPr lang="en-GB" sz="2000" b="0" i="0" baseline="0" noProof="0" dirty="0">
                          <a:solidFill>
                            <a:schemeClr val="tx1"/>
                          </a:solidFill>
                          <a:latin typeface="Courier New" pitchFamily="49" charset="0"/>
                        </a:rPr>
                        <a:t> S1 | S3,</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Contract_Cases</a:t>
                      </a:r>
                      <a:r>
                        <a:rPr lang="en-GB" sz="2000" b="0" i="0" baseline="0" noProof="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S1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S2,</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S3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S3);</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Access_B</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in</a:t>
                      </a:r>
                      <a:r>
                        <a:rPr lang="en-GB" sz="2000" b="0" i="0" baseline="0" noProof="0" dirty="0">
                          <a:solidFill>
                            <a:schemeClr val="tx1"/>
                          </a:solidFill>
                          <a:latin typeface="Courier New" pitchFamily="49" charset="0"/>
                        </a:rPr>
                        <a:t> S2 | S3,</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S3;</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2" name="Titre 1">
            <a:extLst>
              <a:ext uri="{FF2B5EF4-FFF2-40B4-BE49-F238E27FC236}">
                <a16:creationId xmlns:a16="http://schemas.microsoft.com/office/drawing/2014/main" id="{B4A0FD1A-9D74-4FEE-878C-8129B8E5EA23}"/>
              </a:ext>
            </a:extLst>
          </p:cNvPr>
          <p:cNvSpPr>
            <a:spLocks noGrp="1"/>
          </p:cNvSpPr>
          <p:nvPr>
            <p:ph type="title"/>
          </p:nvPr>
        </p:nvSpPr>
        <p:spPr/>
        <p:txBody>
          <a:bodyPr/>
          <a:lstStyle/>
          <a:p>
            <a:r>
              <a:rPr lang="en-US" dirty="0"/>
              <a:t>Models of Control Flow</a:t>
            </a:r>
          </a:p>
        </p:txBody>
      </p:sp>
      <p:sp>
        <p:nvSpPr>
          <p:cNvPr id="4" name="Espace réservé du numéro de diapositive 3">
            <a:extLst>
              <a:ext uri="{FF2B5EF4-FFF2-40B4-BE49-F238E27FC236}">
                <a16:creationId xmlns:a16="http://schemas.microsoft.com/office/drawing/2014/main" id="{6CBA474B-790F-46EC-B3B6-179B1B84A12E}"/>
              </a:ext>
            </a:extLst>
          </p:cNvPr>
          <p:cNvSpPr>
            <a:spLocks noGrp="1"/>
          </p:cNvSpPr>
          <p:nvPr>
            <p:ph type="sldNum" sz="quarter" idx="12"/>
          </p:nvPr>
        </p:nvSpPr>
        <p:spPr/>
        <p:txBody>
          <a:bodyPr/>
          <a:lstStyle/>
          <a:p>
            <a:fld id="{C9355402-0690-4A79-A082-001A68712055}" type="slidenum">
              <a:rPr lang="fr-FR" smtClean="0"/>
              <a:t>10</a:t>
            </a:fld>
            <a:endParaRPr lang="fr-FR"/>
          </a:p>
        </p:txBody>
      </p:sp>
      <p:grpSp>
        <p:nvGrpSpPr>
          <p:cNvPr id="55" name="Groupe 54">
            <a:extLst>
              <a:ext uri="{FF2B5EF4-FFF2-40B4-BE49-F238E27FC236}">
                <a16:creationId xmlns:a16="http://schemas.microsoft.com/office/drawing/2014/main" id="{9FC57D65-7BE8-4CD7-8E7A-B5C9ABECC1DF}"/>
              </a:ext>
            </a:extLst>
          </p:cNvPr>
          <p:cNvGrpSpPr/>
          <p:nvPr/>
        </p:nvGrpSpPr>
        <p:grpSpPr>
          <a:xfrm>
            <a:off x="7667408" y="3705014"/>
            <a:ext cx="3095404" cy="2018450"/>
            <a:chOff x="8466661" y="1867870"/>
            <a:chExt cx="2237481" cy="1467410"/>
          </a:xfrm>
        </p:grpSpPr>
        <p:grpSp>
          <p:nvGrpSpPr>
            <p:cNvPr id="15" name="Groupe 14">
              <a:extLst>
                <a:ext uri="{FF2B5EF4-FFF2-40B4-BE49-F238E27FC236}">
                  <a16:creationId xmlns:a16="http://schemas.microsoft.com/office/drawing/2014/main" id="{1694BDD5-C1D1-410E-A322-3A58BC842D2F}"/>
                </a:ext>
              </a:extLst>
            </p:cNvPr>
            <p:cNvGrpSpPr/>
            <p:nvPr/>
          </p:nvGrpSpPr>
          <p:grpSpPr>
            <a:xfrm>
              <a:off x="8466661" y="2393705"/>
              <a:ext cx="447445" cy="631941"/>
              <a:chOff x="6096000" y="2438400"/>
              <a:chExt cx="447445" cy="631941"/>
            </a:xfrm>
          </p:grpSpPr>
          <p:sp>
            <p:nvSpPr>
              <p:cNvPr id="7" name="Ellipse 6">
                <a:extLst>
                  <a:ext uri="{FF2B5EF4-FFF2-40B4-BE49-F238E27FC236}">
                    <a16:creationId xmlns:a16="http://schemas.microsoft.com/office/drawing/2014/main" id="{045A75B9-7E84-4054-8842-F08ADA9814F9}"/>
                  </a:ext>
                </a:extLst>
              </p:cNvPr>
              <p:cNvSpPr/>
              <p:nvPr/>
            </p:nvSpPr>
            <p:spPr>
              <a:xfrm>
                <a:off x="6096000" y="2438400"/>
                <a:ext cx="413173" cy="385556"/>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ZoneTexte 7">
                <a:extLst>
                  <a:ext uri="{FF2B5EF4-FFF2-40B4-BE49-F238E27FC236}">
                    <a16:creationId xmlns:a16="http://schemas.microsoft.com/office/drawing/2014/main" id="{03B43CD4-F33A-4E67-ACFD-2DA259167388}"/>
                  </a:ext>
                </a:extLst>
              </p:cNvPr>
              <p:cNvSpPr txBox="1"/>
              <p:nvPr/>
            </p:nvSpPr>
            <p:spPr>
              <a:xfrm>
                <a:off x="6130271" y="2466208"/>
                <a:ext cx="413174" cy="604133"/>
              </a:xfrm>
              <a:prstGeom prst="rect">
                <a:avLst/>
              </a:prstGeom>
              <a:noFill/>
            </p:spPr>
            <p:txBody>
              <a:bodyPr wrap="square" rtlCol="0">
                <a:spAutoFit/>
              </a:bodyPr>
              <a:lstStyle/>
              <a:p>
                <a:r>
                  <a:rPr lang="en-US" sz="2400" dirty="0"/>
                  <a:t>S1</a:t>
                </a:r>
              </a:p>
            </p:txBody>
          </p:sp>
        </p:grpSp>
        <p:grpSp>
          <p:nvGrpSpPr>
            <p:cNvPr id="14" name="Groupe 13">
              <a:extLst>
                <a:ext uri="{FF2B5EF4-FFF2-40B4-BE49-F238E27FC236}">
                  <a16:creationId xmlns:a16="http://schemas.microsoft.com/office/drawing/2014/main" id="{10D1715D-02C0-4147-9B27-64E74E95AF4A}"/>
                </a:ext>
              </a:extLst>
            </p:cNvPr>
            <p:cNvGrpSpPr/>
            <p:nvPr/>
          </p:nvGrpSpPr>
          <p:grpSpPr>
            <a:xfrm>
              <a:off x="9364127" y="2393705"/>
              <a:ext cx="442549" cy="392216"/>
              <a:chOff x="6810586" y="2430288"/>
              <a:chExt cx="442549" cy="392216"/>
            </a:xfrm>
          </p:grpSpPr>
          <p:sp>
            <p:nvSpPr>
              <p:cNvPr id="10" name="ZoneTexte 9">
                <a:extLst>
                  <a:ext uri="{FF2B5EF4-FFF2-40B4-BE49-F238E27FC236}">
                    <a16:creationId xmlns:a16="http://schemas.microsoft.com/office/drawing/2014/main" id="{25E9F80B-43EB-4760-A2B7-E8C580593FF0}"/>
                  </a:ext>
                </a:extLst>
              </p:cNvPr>
              <p:cNvSpPr txBox="1"/>
              <p:nvPr/>
            </p:nvSpPr>
            <p:spPr>
              <a:xfrm>
                <a:off x="6839962" y="2453172"/>
                <a:ext cx="413173" cy="369332"/>
              </a:xfrm>
              <a:prstGeom prst="rect">
                <a:avLst/>
              </a:prstGeom>
              <a:noFill/>
            </p:spPr>
            <p:txBody>
              <a:bodyPr wrap="square" rtlCol="0">
                <a:spAutoFit/>
              </a:bodyPr>
              <a:lstStyle/>
              <a:p>
                <a:r>
                  <a:rPr lang="en-US" sz="2400" dirty="0"/>
                  <a:t>S2</a:t>
                </a:r>
              </a:p>
            </p:txBody>
          </p:sp>
          <p:sp>
            <p:nvSpPr>
              <p:cNvPr id="9" name="Ellipse 8">
                <a:extLst>
                  <a:ext uri="{FF2B5EF4-FFF2-40B4-BE49-F238E27FC236}">
                    <a16:creationId xmlns:a16="http://schemas.microsoft.com/office/drawing/2014/main" id="{AD959A90-9953-48B4-B9BD-BF24C13DFF0F}"/>
                  </a:ext>
                </a:extLst>
              </p:cNvPr>
              <p:cNvSpPr/>
              <p:nvPr/>
            </p:nvSpPr>
            <p:spPr>
              <a:xfrm>
                <a:off x="6810586" y="2430288"/>
                <a:ext cx="413173" cy="385556"/>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17" name="Connecteur droit avec flèche 16">
              <a:extLst>
                <a:ext uri="{FF2B5EF4-FFF2-40B4-BE49-F238E27FC236}">
                  <a16:creationId xmlns:a16="http://schemas.microsoft.com/office/drawing/2014/main" id="{656BEA04-FA6A-460B-B962-DA7378DC847B}"/>
                </a:ext>
              </a:extLst>
            </p:cNvPr>
            <p:cNvCxnSpPr>
              <a:cxnSpLocks/>
            </p:cNvCxnSpPr>
            <p:nvPr/>
          </p:nvCxnSpPr>
          <p:spPr>
            <a:xfrm>
              <a:off x="8879834" y="2586483"/>
              <a:ext cx="484293"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38A9E99-90AC-4669-979A-D3479B197966}"/>
                </a:ext>
              </a:extLst>
            </p:cNvPr>
            <p:cNvCxnSpPr>
              <a:cxnSpLocks/>
              <a:stCxn id="9" idx="6"/>
              <a:endCxn id="11" idx="2"/>
            </p:cNvCxnSpPr>
            <p:nvPr/>
          </p:nvCxnSpPr>
          <p:spPr>
            <a:xfrm>
              <a:off x="9777300" y="2586483"/>
              <a:ext cx="484293"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rc 22">
              <a:extLst>
                <a:ext uri="{FF2B5EF4-FFF2-40B4-BE49-F238E27FC236}">
                  <a16:creationId xmlns:a16="http://schemas.microsoft.com/office/drawing/2014/main" id="{0C3F16A5-7B7B-434A-A7A9-6401C84578CA}"/>
                </a:ext>
              </a:extLst>
            </p:cNvPr>
            <p:cNvCxnSpPr>
              <a:cxnSpLocks/>
              <a:stCxn id="11" idx="1"/>
              <a:endCxn id="11" idx="7"/>
            </p:cNvCxnSpPr>
            <p:nvPr/>
          </p:nvCxnSpPr>
          <p:spPr>
            <a:xfrm rot="5400000" flipH="1" flipV="1">
              <a:off x="10468179" y="2304090"/>
              <a:ext cx="12700" cy="292157"/>
            </a:xfrm>
            <a:prstGeom prst="curvedConnector3">
              <a:avLst>
                <a:gd name="adj1" fmla="val 224459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 en arc 47">
              <a:extLst>
                <a:ext uri="{FF2B5EF4-FFF2-40B4-BE49-F238E27FC236}">
                  <a16:creationId xmlns:a16="http://schemas.microsoft.com/office/drawing/2014/main" id="{F89EC71D-4988-4617-BFF0-01CAA7048549}"/>
                </a:ext>
              </a:extLst>
            </p:cNvPr>
            <p:cNvCxnSpPr>
              <a:cxnSpLocks/>
              <a:stCxn id="11" idx="3"/>
              <a:endCxn id="11" idx="5"/>
            </p:cNvCxnSpPr>
            <p:nvPr/>
          </p:nvCxnSpPr>
          <p:spPr>
            <a:xfrm rot="16200000" flipH="1">
              <a:off x="10468179" y="2576719"/>
              <a:ext cx="12700" cy="292157"/>
            </a:xfrm>
            <a:prstGeom prst="curvedConnector3">
              <a:avLst>
                <a:gd name="adj1" fmla="val 224459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8072F0E9-2E55-44F6-B5B5-A3E209A92AD2}"/>
                </a:ext>
              </a:extLst>
            </p:cNvPr>
            <p:cNvSpPr txBox="1"/>
            <p:nvPr/>
          </p:nvSpPr>
          <p:spPr>
            <a:xfrm>
              <a:off x="8967884" y="2241114"/>
              <a:ext cx="284480" cy="369332"/>
            </a:xfrm>
            <a:prstGeom prst="rect">
              <a:avLst/>
            </a:prstGeom>
            <a:noFill/>
          </p:spPr>
          <p:txBody>
            <a:bodyPr wrap="square" rtlCol="0">
              <a:spAutoFit/>
            </a:bodyPr>
            <a:lstStyle/>
            <a:p>
              <a:r>
                <a:rPr lang="en-US" sz="2400" dirty="0">
                  <a:solidFill>
                    <a:srgbClr val="0070C0"/>
                  </a:solidFill>
                </a:rPr>
                <a:t>A</a:t>
              </a:r>
            </a:p>
          </p:txBody>
        </p:sp>
        <p:sp>
          <p:nvSpPr>
            <p:cNvPr id="52" name="ZoneTexte 51">
              <a:extLst>
                <a:ext uri="{FF2B5EF4-FFF2-40B4-BE49-F238E27FC236}">
                  <a16:creationId xmlns:a16="http://schemas.microsoft.com/office/drawing/2014/main" id="{17AF323D-9C8D-4286-982C-B3FD4E4C82C8}"/>
                </a:ext>
              </a:extLst>
            </p:cNvPr>
            <p:cNvSpPr txBox="1"/>
            <p:nvPr/>
          </p:nvSpPr>
          <p:spPr>
            <a:xfrm>
              <a:off x="9866126" y="2241114"/>
              <a:ext cx="284480" cy="369332"/>
            </a:xfrm>
            <a:prstGeom prst="rect">
              <a:avLst/>
            </a:prstGeom>
            <a:noFill/>
          </p:spPr>
          <p:txBody>
            <a:bodyPr wrap="square" rtlCol="0">
              <a:spAutoFit/>
            </a:bodyPr>
            <a:lstStyle/>
            <a:p>
              <a:r>
                <a:rPr lang="en-US" sz="2400" dirty="0">
                  <a:solidFill>
                    <a:srgbClr val="C00000"/>
                  </a:solidFill>
                </a:rPr>
                <a:t>B</a:t>
              </a:r>
            </a:p>
          </p:txBody>
        </p:sp>
        <p:sp>
          <p:nvSpPr>
            <p:cNvPr id="53" name="ZoneTexte 52">
              <a:extLst>
                <a:ext uri="{FF2B5EF4-FFF2-40B4-BE49-F238E27FC236}">
                  <a16:creationId xmlns:a16="http://schemas.microsoft.com/office/drawing/2014/main" id="{2813C81C-3CBB-4781-A7C7-2F8FDA46E2E0}"/>
                </a:ext>
              </a:extLst>
            </p:cNvPr>
            <p:cNvSpPr txBox="1"/>
            <p:nvPr/>
          </p:nvSpPr>
          <p:spPr>
            <a:xfrm>
              <a:off x="10325059" y="1867870"/>
              <a:ext cx="284480" cy="369332"/>
            </a:xfrm>
            <a:prstGeom prst="rect">
              <a:avLst/>
            </a:prstGeom>
            <a:noFill/>
          </p:spPr>
          <p:txBody>
            <a:bodyPr wrap="square" rtlCol="0">
              <a:spAutoFit/>
            </a:bodyPr>
            <a:lstStyle/>
            <a:p>
              <a:r>
                <a:rPr lang="en-US" sz="2400" dirty="0">
                  <a:solidFill>
                    <a:srgbClr val="0070C0"/>
                  </a:solidFill>
                </a:rPr>
                <a:t>A</a:t>
              </a:r>
            </a:p>
          </p:txBody>
        </p:sp>
        <p:sp>
          <p:nvSpPr>
            <p:cNvPr id="54" name="ZoneTexte 53">
              <a:extLst>
                <a:ext uri="{FF2B5EF4-FFF2-40B4-BE49-F238E27FC236}">
                  <a16:creationId xmlns:a16="http://schemas.microsoft.com/office/drawing/2014/main" id="{A260E205-9DFB-47E5-BB7B-6863C3A93257}"/>
                </a:ext>
              </a:extLst>
            </p:cNvPr>
            <p:cNvSpPr txBox="1"/>
            <p:nvPr/>
          </p:nvSpPr>
          <p:spPr>
            <a:xfrm>
              <a:off x="10325059" y="2965948"/>
              <a:ext cx="284480" cy="369332"/>
            </a:xfrm>
            <a:prstGeom prst="rect">
              <a:avLst/>
            </a:prstGeom>
            <a:noFill/>
          </p:spPr>
          <p:txBody>
            <a:bodyPr wrap="square" rtlCol="0">
              <a:spAutoFit/>
            </a:bodyPr>
            <a:lstStyle/>
            <a:p>
              <a:r>
                <a:rPr lang="en-US" sz="2400" dirty="0">
                  <a:solidFill>
                    <a:srgbClr val="C00000"/>
                  </a:solidFill>
                </a:rPr>
                <a:t>B</a:t>
              </a:r>
            </a:p>
          </p:txBody>
        </p:sp>
        <p:sp>
          <p:nvSpPr>
            <p:cNvPr id="11" name="Ellipse 10">
              <a:extLst>
                <a:ext uri="{FF2B5EF4-FFF2-40B4-BE49-F238E27FC236}">
                  <a16:creationId xmlns:a16="http://schemas.microsoft.com/office/drawing/2014/main" id="{6643C1E3-F683-4498-A128-31E95E5CE4E3}"/>
                </a:ext>
              </a:extLst>
            </p:cNvPr>
            <p:cNvSpPr/>
            <p:nvPr/>
          </p:nvSpPr>
          <p:spPr>
            <a:xfrm>
              <a:off x="10261593" y="2393705"/>
              <a:ext cx="413173" cy="385556"/>
            </a:xfrm>
            <a:prstGeom prst="ellipse">
              <a:avLst/>
            </a:prstGeom>
            <a:solidFill>
              <a:schemeClr val="bg1">
                <a:lumMod val="95000"/>
              </a:schemeClr>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ZoneTexte 11">
              <a:extLst>
                <a:ext uri="{FF2B5EF4-FFF2-40B4-BE49-F238E27FC236}">
                  <a16:creationId xmlns:a16="http://schemas.microsoft.com/office/drawing/2014/main" id="{BFC103A0-543D-43F9-8E84-A9301A7F18C5}"/>
                </a:ext>
              </a:extLst>
            </p:cNvPr>
            <p:cNvSpPr txBox="1"/>
            <p:nvPr/>
          </p:nvSpPr>
          <p:spPr>
            <a:xfrm>
              <a:off x="10290969" y="2416589"/>
              <a:ext cx="413173" cy="369332"/>
            </a:xfrm>
            <a:prstGeom prst="rect">
              <a:avLst/>
            </a:prstGeom>
            <a:noFill/>
          </p:spPr>
          <p:txBody>
            <a:bodyPr wrap="square" rtlCol="0">
              <a:spAutoFit/>
            </a:bodyPr>
            <a:lstStyle/>
            <a:p>
              <a:r>
                <a:rPr lang="en-US" sz="2400" dirty="0"/>
                <a:t>S3</a:t>
              </a:r>
            </a:p>
          </p:txBody>
        </p:sp>
      </p:grpSp>
      <p:sp>
        <p:nvSpPr>
          <p:cNvPr id="3" name="Espace réservé du contenu 2">
            <a:extLst>
              <a:ext uri="{FF2B5EF4-FFF2-40B4-BE49-F238E27FC236}">
                <a16:creationId xmlns:a16="http://schemas.microsoft.com/office/drawing/2014/main" id="{5A22F2B9-C3D2-45CB-9153-1B1EB73D9490}"/>
              </a:ext>
            </a:extLst>
          </p:cNvPr>
          <p:cNvSpPr>
            <a:spLocks noGrp="1"/>
          </p:cNvSpPr>
          <p:nvPr>
            <p:ph idx="1"/>
          </p:nvPr>
        </p:nvSpPr>
        <p:spPr/>
        <p:txBody>
          <a:bodyPr/>
          <a:lstStyle/>
          <a:p>
            <a:r>
              <a:rPr lang="en-US" dirty="0"/>
              <a:t>Ghost variable can also model </a:t>
            </a:r>
            <a:r>
              <a:rPr lang="en-US" dirty="0" err="1"/>
              <a:t>interprocedural</a:t>
            </a:r>
            <a:r>
              <a:rPr lang="en-US" dirty="0"/>
              <a:t> control flow.</a:t>
            </a:r>
          </a:p>
          <a:p>
            <a:r>
              <a:rPr lang="en-US" dirty="0"/>
              <a:t>More generally, expected control flow can be expressed as an automaton.</a:t>
            </a:r>
          </a:p>
          <a:p>
            <a:r>
              <a:rPr lang="en-US" dirty="0"/>
              <a:t>An invariant can link the ghost and regular states.</a:t>
            </a:r>
          </a:p>
        </p:txBody>
      </p:sp>
    </p:spTree>
    <p:extLst>
      <p:ext uri="{BB962C8B-B14F-4D97-AF65-F5344CB8AC3E}">
        <p14:creationId xmlns:p14="http://schemas.microsoft.com/office/powerpoint/2010/main" val="246208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E85B825-1446-4075-A18D-370983C02710}"/>
              </a:ext>
            </a:extLst>
          </p:cNvPr>
          <p:cNvSpPr>
            <a:spLocks noGrp="1"/>
          </p:cNvSpPr>
          <p:nvPr>
            <p:ph type="title"/>
          </p:nvPr>
        </p:nvSpPr>
        <p:spPr/>
        <p:txBody>
          <a:bodyPr/>
          <a:lstStyle/>
          <a:p>
            <a:r>
              <a:rPr lang="en-US" dirty="0"/>
              <a:t>Models of Data Structures</a:t>
            </a:r>
          </a:p>
        </p:txBody>
      </p:sp>
      <p:sp>
        <p:nvSpPr>
          <p:cNvPr id="6" name="Espace réservé du contenu 5">
            <a:extLst>
              <a:ext uri="{FF2B5EF4-FFF2-40B4-BE49-F238E27FC236}">
                <a16:creationId xmlns:a16="http://schemas.microsoft.com/office/drawing/2014/main" id="{745A53D8-464B-4BFC-ABE7-BA7E638E4259}"/>
              </a:ext>
            </a:extLst>
          </p:cNvPr>
          <p:cNvSpPr>
            <a:spLocks noGrp="1"/>
          </p:cNvSpPr>
          <p:nvPr>
            <p:ph idx="1"/>
          </p:nvPr>
        </p:nvSpPr>
        <p:spPr>
          <a:xfrm>
            <a:off x="838200" y="1825625"/>
            <a:ext cx="10515600" cy="4351338"/>
          </a:xfrm>
        </p:spPr>
        <p:txBody>
          <a:bodyPr/>
          <a:lstStyle/>
          <a:p>
            <a:r>
              <a:rPr lang="en-US" dirty="0"/>
              <a:t>A model is an alternative view of a data structure.</a:t>
            </a:r>
          </a:p>
          <a:p>
            <a:r>
              <a:rPr lang="en-US" dirty="0"/>
              <a:t>They are typically simpler and less efficient.</a:t>
            </a:r>
          </a:p>
          <a:p>
            <a:r>
              <a:rPr lang="en-US" dirty="0"/>
              <a:t>They can be stored in global variables or computed through a function.</a:t>
            </a:r>
          </a:p>
        </p:txBody>
      </p:sp>
      <p:sp>
        <p:nvSpPr>
          <p:cNvPr id="4" name="Espace réservé du numéro de diapositive 3">
            <a:extLst>
              <a:ext uri="{FF2B5EF4-FFF2-40B4-BE49-F238E27FC236}">
                <a16:creationId xmlns:a16="http://schemas.microsoft.com/office/drawing/2014/main" id="{18548CA0-F6A0-434B-B2E0-71CB2B44F805}"/>
              </a:ext>
            </a:extLst>
          </p:cNvPr>
          <p:cNvSpPr>
            <a:spLocks noGrp="1"/>
          </p:cNvSpPr>
          <p:nvPr>
            <p:ph type="sldNum" sz="quarter" idx="12"/>
          </p:nvPr>
        </p:nvSpPr>
        <p:spPr/>
        <p:txBody>
          <a:bodyPr/>
          <a:lstStyle/>
          <a:p>
            <a:fld id="{C9355402-0690-4A79-A082-001A68712055}" type="slidenum">
              <a:rPr lang="fr-FR" smtClean="0"/>
              <a:pPr/>
              <a:t>11</a:t>
            </a:fld>
            <a:endParaRPr lang="fr-FR" dirty="0"/>
          </a:p>
        </p:txBody>
      </p:sp>
      <p:graphicFrame>
        <p:nvGraphicFramePr>
          <p:cNvPr id="2" name="Tableau 1">
            <a:extLst>
              <a:ext uri="{FF2B5EF4-FFF2-40B4-BE49-F238E27FC236}">
                <a16:creationId xmlns:a16="http://schemas.microsoft.com/office/drawing/2014/main" id="{D5CC3199-C5E2-4CD2-9681-2D48274867A0}"/>
              </a:ext>
            </a:extLst>
          </p:cNvPr>
          <p:cNvGraphicFramePr>
            <a:graphicFrameLocks noGrp="1"/>
          </p:cNvGraphicFramePr>
          <p:nvPr>
            <p:extLst>
              <p:ext uri="{D42A27DB-BD31-4B8C-83A1-F6EECF244321}">
                <p14:modId xmlns:p14="http://schemas.microsoft.com/office/powerpoint/2010/main" val="2160514785"/>
              </p:ext>
            </p:extLst>
          </p:nvPr>
        </p:nvGraphicFramePr>
        <p:xfrm>
          <a:off x="1216870" y="3777173"/>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gridCol w="574766">
                  <a:extLst>
                    <a:ext uri="{9D8B030D-6E8A-4147-A177-3AD203B41FA5}">
                      <a16:colId xmlns:a16="http://schemas.microsoft.com/office/drawing/2014/main" val="2326970676"/>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927672246"/>
                  </a:ext>
                </a:extLst>
              </a:tr>
            </a:tbl>
          </a:graphicData>
        </a:graphic>
      </p:graphicFrame>
      <p:graphicFrame>
        <p:nvGraphicFramePr>
          <p:cNvPr id="7" name="Tableau 6">
            <a:extLst>
              <a:ext uri="{FF2B5EF4-FFF2-40B4-BE49-F238E27FC236}">
                <a16:creationId xmlns:a16="http://schemas.microsoft.com/office/drawing/2014/main" id="{0FA3E920-0EC0-45AC-9234-2B9DD0FB93AD}"/>
              </a:ext>
            </a:extLst>
          </p:cNvPr>
          <p:cNvGraphicFramePr>
            <a:graphicFrameLocks noGrp="1"/>
          </p:cNvGraphicFramePr>
          <p:nvPr>
            <p:extLst>
              <p:ext uri="{D42A27DB-BD31-4B8C-83A1-F6EECF244321}">
                <p14:modId xmlns:p14="http://schemas.microsoft.com/office/powerpoint/2010/main" val="3961571765"/>
              </p:ext>
            </p:extLst>
          </p:nvPr>
        </p:nvGraphicFramePr>
        <p:xfrm>
          <a:off x="6605952" y="3777173"/>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gridCol w="574766">
                  <a:extLst>
                    <a:ext uri="{9D8B030D-6E8A-4147-A177-3AD203B41FA5}">
                      <a16:colId xmlns:a16="http://schemas.microsoft.com/office/drawing/2014/main" val="2326970676"/>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927672246"/>
                  </a:ext>
                </a:extLst>
              </a:tr>
            </a:tbl>
          </a:graphicData>
        </a:graphic>
      </p:graphicFrame>
      <p:graphicFrame>
        <p:nvGraphicFramePr>
          <p:cNvPr id="8" name="Tableau 7">
            <a:extLst>
              <a:ext uri="{FF2B5EF4-FFF2-40B4-BE49-F238E27FC236}">
                <a16:creationId xmlns:a16="http://schemas.microsoft.com/office/drawing/2014/main" id="{F22D1C3A-EEDA-4125-A64F-A092A61057CE}"/>
              </a:ext>
            </a:extLst>
          </p:cNvPr>
          <p:cNvGraphicFramePr>
            <a:graphicFrameLocks noGrp="1"/>
          </p:cNvGraphicFramePr>
          <p:nvPr>
            <p:extLst>
              <p:ext uri="{D42A27DB-BD31-4B8C-83A1-F6EECF244321}">
                <p14:modId xmlns:p14="http://schemas.microsoft.com/office/powerpoint/2010/main" val="1295873426"/>
              </p:ext>
            </p:extLst>
          </p:nvPr>
        </p:nvGraphicFramePr>
        <p:xfrm>
          <a:off x="1207084" y="5261322"/>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gridCol w="574766">
                  <a:extLst>
                    <a:ext uri="{9D8B030D-6E8A-4147-A177-3AD203B41FA5}">
                      <a16:colId xmlns:a16="http://schemas.microsoft.com/office/drawing/2014/main" val="2326970676"/>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927672246"/>
                  </a:ext>
                </a:extLst>
              </a:tr>
            </a:tbl>
          </a:graphicData>
        </a:graphic>
      </p:graphicFrame>
      <p:graphicFrame>
        <p:nvGraphicFramePr>
          <p:cNvPr id="9" name="Tableau 8">
            <a:extLst>
              <a:ext uri="{FF2B5EF4-FFF2-40B4-BE49-F238E27FC236}">
                <a16:creationId xmlns:a16="http://schemas.microsoft.com/office/drawing/2014/main" id="{C75B007B-4C1E-4911-82A1-F23EFDF190CD}"/>
              </a:ext>
            </a:extLst>
          </p:cNvPr>
          <p:cNvGraphicFramePr>
            <a:graphicFrameLocks noGrp="1"/>
          </p:cNvGraphicFramePr>
          <p:nvPr>
            <p:extLst>
              <p:ext uri="{D42A27DB-BD31-4B8C-83A1-F6EECF244321}">
                <p14:modId xmlns:p14="http://schemas.microsoft.com/office/powerpoint/2010/main" val="3289886038"/>
              </p:ext>
            </p:extLst>
          </p:nvPr>
        </p:nvGraphicFramePr>
        <p:xfrm>
          <a:off x="6605952" y="5261322"/>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011639477"/>
                    </a:ext>
                  </a:extLst>
                </a:gridCol>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927672246"/>
                  </a:ext>
                </a:extLst>
              </a:tr>
            </a:tbl>
          </a:graphicData>
        </a:graphic>
      </p:graphicFrame>
      <p:sp>
        <p:nvSpPr>
          <p:cNvPr id="10" name="Flèche : bas 9">
            <a:extLst>
              <a:ext uri="{FF2B5EF4-FFF2-40B4-BE49-F238E27FC236}">
                <a16:creationId xmlns:a16="http://schemas.microsoft.com/office/drawing/2014/main" id="{3DC05FCE-7DF1-4C3A-B362-C7FBB08F669C}"/>
              </a:ext>
            </a:extLst>
          </p:cNvPr>
          <p:cNvSpPr/>
          <p:nvPr/>
        </p:nvSpPr>
        <p:spPr>
          <a:xfrm>
            <a:off x="1861229" y="4685792"/>
            <a:ext cx="400930" cy="41954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Flèche : bas 10">
            <a:extLst>
              <a:ext uri="{FF2B5EF4-FFF2-40B4-BE49-F238E27FC236}">
                <a16:creationId xmlns:a16="http://schemas.microsoft.com/office/drawing/2014/main" id="{7B529C95-2627-4144-BDC2-DDFCB3FAA2C4}"/>
              </a:ext>
            </a:extLst>
          </p:cNvPr>
          <p:cNvSpPr/>
          <p:nvPr/>
        </p:nvSpPr>
        <p:spPr>
          <a:xfrm rot="16200000">
            <a:off x="7645079" y="5307872"/>
            <a:ext cx="271033"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lèche : bas 11">
            <a:extLst>
              <a:ext uri="{FF2B5EF4-FFF2-40B4-BE49-F238E27FC236}">
                <a16:creationId xmlns:a16="http://schemas.microsoft.com/office/drawing/2014/main" id="{19C1AE16-85A7-4B04-80FD-8DCEB580370E}"/>
              </a:ext>
            </a:extLst>
          </p:cNvPr>
          <p:cNvSpPr/>
          <p:nvPr/>
        </p:nvSpPr>
        <p:spPr>
          <a:xfrm rot="16200000">
            <a:off x="8234604" y="5315661"/>
            <a:ext cx="271035"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Flèche : bas 12">
            <a:extLst>
              <a:ext uri="{FF2B5EF4-FFF2-40B4-BE49-F238E27FC236}">
                <a16:creationId xmlns:a16="http://schemas.microsoft.com/office/drawing/2014/main" id="{62E10AF2-4EE6-47E5-9C60-418B3FE71030}"/>
              </a:ext>
            </a:extLst>
          </p:cNvPr>
          <p:cNvSpPr/>
          <p:nvPr/>
        </p:nvSpPr>
        <p:spPr>
          <a:xfrm rot="16200000">
            <a:off x="8824131" y="5307872"/>
            <a:ext cx="271033"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lèche : bas 13">
            <a:extLst>
              <a:ext uri="{FF2B5EF4-FFF2-40B4-BE49-F238E27FC236}">
                <a16:creationId xmlns:a16="http://schemas.microsoft.com/office/drawing/2014/main" id="{D8320F80-1CCC-47C8-9C47-D11C3F2F402D}"/>
              </a:ext>
            </a:extLst>
          </p:cNvPr>
          <p:cNvSpPr/>
          <p:nvPr/>
        </p:nvSpPr>
        <p:spPr>
          <a:xfrm rot="16200000">
            <a:off x="9413657" y="5315661"/>
            <a:ext cx="271033"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Flèche : bas 14">
            <a:extLst>
              <a:ext uri="{FF2B5EF4-FFF2-40B4-BE49-F238E27FC236}">
                <a16:creationId xmlns:a16="http://schemas.microsoft.com/office/drawing/2014/main" id="{887191C8-C68B-4519-B547-985831F0F7C4}"/>
              </a:ext>
            </a:extLst>
          </p:cNvPr>
          <p:cNvSpPr/>
          <p:nvPr/>
        </p:nvSpPr>
        <p:spPr>
          <a:xfrm rot="16200000">
            <a:off x="10003181" y="5315663"/>
            <a:ext cx="271033" cy="478279"/>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lèche : bas 15">
            <a:extLst>
              <a:ext uri="{FF2B5EF4-FFF2-40B4-BE49-F238E27FC236}">
                <a16:creationId xmlns:a16="http://schemas.microsoft.com/office/drawing/2014/main" id="{4134C9B0-17AB-4148-8A4C-9891BC7B29F3}"/>
              </a:ext>
            </a:extLst>
          </p:cNvPr>
          <p:cNvSpPr/>
          <p:nvPr/>
        </p:nvSpPr>
        <p:spPr>
          <a:xfrm>
            <a:off x="2456777" y="3226059"/>
            <a:ext cx="400930" cy="41954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ZoneTexte 16">
            <a:extLst>
              <a:ext uri="{FF2B5EF4-FFF2-40B4-BE49-F238E27FC236}">
                <a16:creationId xmlns:a16="http://schemas.microsoft.com/office/drawing/2014/main" id="{06653C14-1496-4F8E-9974-0A5088D26711}"/>
              </a:ext>
            </a:extLst>
          </p:cNvPr>
          <p:cNvSpPr txBox="1"/>
          <p:nvPr/>
        </p:nvSpPr>
        <p:spPr>
          <a:xfrm>
            <a:off x="190987" y="3090945"/>
            <a:ext cx="2146212" cy="523220"/>
          </a:xfrm>
          <a:prstGeom prst="rect">
            <a:avLst/>
          </a:prstGeom>
          <a:noFill/>
        </p:spPr>
        <p:txBody>
          <a:bodyPr wrap="square" rtlCol="0">
            <a:spAutoFit/>
          </a:bodyPr>
          <a:lstStyle/>
          <a:p>
            <a:pPr algn="ctr"/>
            <a:r>
              <a:rPr lang="en-US" sz="2800" dirty="0"/>
              <a:t>A ring buffer</a:t>
            </a:r>
          </a:p>
        </p:txBody>
      </p:sp>
      <p:sp>
        <p:nvSpPr>
          <p:cNvPr id="18" name="ZoneTexte 17">
            <a:extLst>
              <a:ext uri="{FF2B5EF4-FFF2-40B4-BE49-F238E27FC236}">
                <a16:creationId xmlns:a16="http://schemas.microsoft.com/office/drawing/2014/main" id="{A226E315-DEE1-443C-B5AA-CB4A61702B40}"/>
              </a:ext>
            </a:extLst>
          </p:cNvPr>
          <p:cNvSpPr txBox="1"/>
          <p:nvPr/>
        </p:nvSpPr>
        <p:spPr>
          <a:xfrm>
            <a:off x="5745384" y="3096533"/>
            <a:ext cx="2975122" cy="523220"/>
          </a:xfrm>
          <a:prstGeom prst="rect">
            <a:avLst/>
          </a:prstGeom>
          <a:noFill/>
        </p:spPr>
        <p:txBody>
          <a:bodyPr wrap="square" rtlCol="0">
            <a:spAutoFit/>
          </a:bodyPr>
          <a:lstStyle/>
          <a:p>
            <a:pPr algn="ctr"/>
            <a:r>
              <a:rPr lang="en-US" sz="2800" dirty="0"/>
              <a:t>Its model : an array</a:t>
            </a:r>
          </a:p>
        </p:txBody>
      </p:sp>
      <p:graphicFrame>
        <p:nvGraphicFramePr>
          <p:cNvPr id="19" name="Tableau 18">
            <a:extLst>
              <a:ext uri="{FF2B5EF4-FFF2-40B4-BE49-F238E27FC236}">
                <a16:creationId xmlns:a16="http://schemas.microsoft.com/office/drawing/2014/main" id="{87963037-26C3-4DEE-999E-E8AE7C788794}"/>
              </a:ext>
            </a:extLst>
          </p:cNvPr>
          <p:cNvGraphicFramePr>
            <a:graphicFrameLocks noGrp="1"/>
          </p:cNvGraphicFramePr>
          <p:nvPr>
            <p:extLst>
              <p:ext uri="{D42A27DB-BD31-4B8C-83A1-F6EECF244321}">
                <p14:modId xmlns:p14="http://schemas.microsoft.com/office/powerpoint/2010/main" val="730017125"/>
              </p:ext>
            </p:extLst>
          </p:nvPr>
        </p:nvGraphicFramePr>
        <p:xfrm>
          <a:off x="838200" y="4006450"/>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latin typeface="Courier New" pitchFamily="49" charset="0"/>
                        </a:rPr>
                        <a:t>Buffer_Content</a:t>
                      </a:r>
                      <a:r>
                        <a:rPr lang="es-ES" sz="2000" b="0" i="0" baseline="0" dirty="0">
                          <a:solidFill>
                            <a:schemeClr val="tx1"/>
                          </a:solidFill>
                          <a:latin typeface="Courier New" pitchFamily="49" charset="0"/>
                        </a:rPr>
                        <a:t> : </a:t>
                      </a:r>
                      <a:r>
                        <a:rPr lang="es-ES" sz="2000" b="0" i="0" baseline="0" dirty="0" err="1">
                          <a:solidFill>
                            <a:schemeClr val="tx1"/>
                          </a:solidFill>
                          <a:latin typeface="Courier New" pitchFamily="49" charset="0"/>
                        </a:rPr>
                        <a:t>Nat_Array</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latin typeface="Courier New" pitchFamily="49" charset="0"/>
                        </a:rPr>
                        <a:t>Buffer_Top</a:t>
                      </a:r>
                      <a:r>
                        <a:rPr lang="es-ES" sz="2000" b="0" i="0" baseline="0" dirty="0">
                          <a:solidFill>
                            <a:schemeClr val="tx1"/>
                          </a:solidFill>
                          <a:latin typeface="Courier New" pitchFamily="49" charset="0"/>
                        </a:rPr>
                        <a:t>     : Natural;</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highlight>
                            <a:srgbClr val="00FFFF"/>
                          </a:highlight>
                          <a:latin typeface="Courier New" pitchFamily="49" charset="0"/>
                        </a:rPr>
                        <a:t>Buffer_Model</a:t>
                      </a:r>
                      <a:r>
                        <a:rPr lang="es-ES" sz="2000" b="0" i="0" baseline="0" dirty="0">
                          <a:solidFill>
                            <a:schemeClr val="tx1"/>
                          </a:solidFill>
                          <a:highlight>
                            <a:srgbClr val="00FFFF"/>
                          </a:highlight>
                          <a:latin typeface="Courier New" pitchFamily="49" charset="0"/>
                        </a:rPr>
                        <a:t>   : </a:t>
                      </a:r>
                      <a:r>
                        <a:rPr lang="es-ES" sz="2000" b="0" i="0" baseline="0" dirty="0" err="1">
                          <a:solidFill>
                            <a:schemeClr val="tx1"/>
                          </a:solidFill>
                          <a:highlight>
                            <a:srgbClr val="00FFFF"/>
                          </a:highlight>
                          <a:latin typeface="Courier New" pitchFamily="49" charset="0"/>
                        </a:rPr>
                        <a:t>Nat_Array</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Enqueue</a:t>
                      </a:r>
                      <a:r>
                        <a:rPr lang="es-ES" sz="2000" b="0" i="0" baseline="0" dirty="0">
                          <a:solidFill>
                            <a:schemeClr val="tx1"/>
                          </a:solidFill>
                          <a:latin typeface="Courier New" pitchFamily="49" charset="0"/>
                        </a:rPr>
                        <a:t> (E : Natural)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Buffer_Model</a:t>
                      </a:r>
                      <a:r>
                        <a:rPr lang="es-ES" sz="2000" b="0" i="0" baseline="0" dirty="0">
                          <a:solidFill>
                            <a:schemeClr val="tx1"/>
                          </a:solidFill>
                          <a:latin typeface="Courier New" pitchFamily="49" charset="0"/>
                        </a:rPr>
                        <a:t> = E &amp; </a:t>
                      </a:r>
                      <a:r>
                        <a:rPr lang="es-ES" sz="2000" b="0" i="0" baseline="0" dirty="0" err="1">
                          <a:solidFill>
                            <a:schemeClr val="tx1"/>
                          </a:solidFill>
                          <a:highlight>
                            <a:srgbClr val="00FFFF"/>
                          </a:highlight>
                          <a:latin typeface="Courier New" pitchFamily="49" charset="0"/>
                        </a:rPr>
                        <a:t>Buffer_Model</a:t>
                      </a:r>
                      <a:r>
                        <a:rPr lang="es-ES" sz="2000" b="0" i="0" baseline="0" dirty="0" err="1">
                          <a:solidFill>
                            <a:schemeClr val="tx1"/>
                          </a:solidFill>
                          <a:latin typeface="Courier New" pitchFamily="49" charset="0"/>
                        </a:rPr>
                        <a:t>’Old</a:t>
                      </a:r>
                      <a:r>
                        <a:rPr lang="es-ES" sz="2000" b="0" i="0" baseline="0" dirty="0">
                          <a:solidFill>
                            <a:schemeClr val="tx1"/>
                          </a:solidFill>
                          <a:latin typeface="Courier New" pitchFamily="49" charset="0"/>
                        </a:rPr>
                        <a:t> (1 .. Max – 1);</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0" name="Tableau 19">
            <a:extLst>
              <a:ext uri="{FF2B5EF4-FFF2-40B4-BE49-F238E27FC236}">
                <a16:creationId xmlns:a16="http://schemas.microsoft.com/office/drawing/2014/main" id="{0B1883A6-2E20-42FD-9CCB-4119D5CB57F2}"/>
              </a:ext>
            </a:extLst>
          </p:cNvPr>
          <p:cNvGraphicFramePr>
            <a:graphicFrameLocks noGrp="1"/>
          </p:cNvGraphicFramePr>
          <p:nvPr>
            <p:extLst>
              <p:ext uri="{D42A27DB-BD31-4B8C-83A1-F6EECF244321}">
                <p14:modId xmlns:p14="http://schemas.microsoft.com/office/powerpoint/2010/main" val="1095307667"/>
              </p:ext>
            </p:extLst>
          </p:nvPr>
        </p:nvGraphicFramePr>
        <p:xfrm>
          <a:off x="838200" y="3978374"/>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type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Buffer_Type</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is</a:t>
                      </a: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record</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subtype</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Model_Type</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is</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Nat_Array</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function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Get_Model</a:t>
                      </a:r>
                      <a:r>
                        <a:rPr lang="es-ES" sz="2000" b="0" i="0" baseline="0" dirty="0">
                          <a:solidFill>
                            <a:schemeClr val="tx1"/>
                          </a:solidFill>
                          <a:highlight>
                            <a:srgbClr val="00FFFF"/>
                          </a:highlight>
                          <a:latin typeface="Courier New" pitchFamily="49" charset="0"/>
                        </a:rPr>
                        <a:t> (B : </a:t>
                      </a:r>
                      <a:r>
                        <a:rPr lang="es-ES" sz="2000" b="0" i="0" baseline="0" dirty="0" err="1">
                          <a:solidFill>
                            <a:schemeClr val="tx1"/>
                          </a:solidFill>
                          <a:highlight>
                            <a:srgbClr val="00FFFF"/>
                          </a:highlight>
                          <a:latin typeface="Courier New" pitchFamily="49" charset="0"/>
                        </a:rPr>
                        <a:t>Buffer_Type</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return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Model_Type</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Enqueue</a:t>
                      </a:r>
                      <a:r>
                        <a:rPr lang="es-ES" sz="2000" b="0" i="0" baseline="0" dirty="0">
                          <a:solidFill>
                            <a:schemeClr val="tx1"/>
                          </a:solidFill>
                          <a:latin typeface="Courier New" pitchFamily="49" charset="0"/>
                        </a:rPr>
                        <a:t> (B : </a:t>
                      </a:r>
                      <a:r>
                        <a:rPr lang="es-ES" sz="2000" b="0" i="0" baseline="0" dirty="0" err="1">
                          <a:solidFill>
                            <a:schemeClr val="tx1"/>
                          </a:solidFill>
                          <a:latin typeface="Courier New" pitchFamily="49" charset="0"/>
                        </a:rPr>
                        <a:t>Buffer_Type</a:t>
                      </a:r>
                      <a:r>
                        <a:rPr lang="es-ES" sz="2000" b="0" i="0" baseline="0" dirty="0">
                          <a:solidFill>
                            <a:schemeClr val="tx1"/>
                          </a:solidFill>
                          <a:latin typeface="Courier New" pitchFamily="49" charset="0"/>
                        </a:rPr>
                        <a:t>, E : Natural)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Get_Model</a:t>
                      </a:r>
                      <a:r>
                        <a:rPr lang="es-ES" sz="2000" b="0" i="0" baseline="0" dirty="0">
                          <a:solidFill>
                            <a:schemeClr val="tx1"/>
                          </a:solidFill>
                          <a:latin typeface="Courier New" pitchFamily="49" charset="0"/>
                        </a:rPr>
                        <a:t> (B) = E &amp; </a:t>
                      </a:r>
                      <a:r>
                        <a:rPr lang="es-ES" sz="2000" b="0" i="0" baseline="0" dirty="0" err="1">
                          <a:solidFill>
                            <a:schemeClr val="tx1"/>
                          </a:solidFill>
                          <a:highlight>
                            <a:srgbClr val="00FFFF"/>
                          </a:highlight>
                          <a:latin typeface="Courier New" pitchFamily="49" charset="0"/>
                        </a:rPr>
                        <a:t>Get_Model</a:t>
                      </a:r>
                      <a:r>
                        <a:rPr lang="es-ES" sz="2000" b="0" i="0" baseline="0" dirty="0">
                          <a:solidFill>
                            <a:schemeClr val="tx1"/>
                          </a:solidFill>
                          <a:latin typeface="Courier New" pitchFamily="49" charset="0"/>
                        </a:rPr>
                        <a:t> (B)’Old (1 .. Max – 1);</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977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F5A344A-F1F3-4E32-8085-31FA7470DC92}"/>
              </a:ext>
            </a:extLst>
          </p:cNvPr>
          <p:cNvSpPr>
            <a:spLocks noGrp="1"/>
          </p:cNvSpPr>
          <p:nvPr>
            <p:ph type="title"/>
          </p:nvPr>
        </p:nvSpPr>
        <p:spPr/>
        <p:txBody>
          <a:bodyPr/>
          <a:lstStyle/>
          <a:p>
            <a:r>
              <a:rPr lang="en-US" dirty="0"/>
              <a:t>Guide the Proof Tool</a:t>
            </a:r>
          </a:p>
        </p:txBody>
      </p:sp>
      <p:sp>
        <p:nvSpPr>
          <p:cNvPr id="6" name="Espace réservé du texte 5">
            <a:extLst>
              <a:ext uri="{FF2B5EF4-FFF2-40B4-BE49-F238E27FC236}">
                <a16:creationId xmlns:a16="http://schemas.microsoft.com/office/drawing/2014/main" id="{D1660969-BB95-4A40-8EC1-8038C8D5C1BC}"/>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09187047-5EEF-4164-A2E5-6AAEB050ACA5}"/>
              </a:ext>
            </a:extLst>
          </p:cNvPr>
          <p:cNvSpPr>
            <a:spLocks noGrp="1"/>
          </p:cNvSpPr>
          <p:nvPr>
            <p:ph type="sldNum" sz="quarter" idx="12"/>
          </p:nvPr>
        </p:nvSpPr>
        <p:spPr/>
        <p:txBody>
          <a:bodyPr/>
          <a:lstStyle/>
          <a:p>
            <a:fld id="{C9355402-0690-4A79-A082-001A68712055}" type="slidenum">
              <a:rPr lang="fr-FR" smtClean="0"/>
              <a:t>12</a:t>
            </a:fld>
            <a:endParaRPr lang="fr-FR"/>
          </a:p>
        </p:txBody>
      </p:sp>
    </p:spTree>
    <p:extLst>
      <p:ext uri="{BB962C8B-B14F-4D97-AF65-F5344CB8AC3E}">
        <p14:creationId xmlns:p14="http://schemas.microsoft.com/office/powerpoint/2010/main" val="30835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8" descr="wrong.png">
            <a:extLst>
              <a:ext uri="{FF2B5EF4-FFF2-40B4-BE49-F238E27FC236}">
                <a16:creationId xmlns:a16="http://schemas.microsoft.com/office/drawing/2014/main" id="{5352B540-60CF-42BA-8C4D-DE45EBEF87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795" y="4601423"/>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r>
              <a:rPr lang="en-US" dirty="0"/>
              <a:t>Intermediate assertions can help the tool.</a:t>
            </a:r>
          </a:p>
          <a:p>
            <a:pPr marL="0" indent="0">
              <a:buNone/>
            </a:pPr>
            <a:endParaRPr lang="en-US" dirty="0"/>
          </a:p>
        </p:txBody>
      </p:sp>
      <p:sp>
        <p:nvSpPr>
          <p:cNvPr id="12" name="Espace réservé du contenu 2">
            <a:extLst>
              <a:ext uri="{FF2B5EF4-FFF2-40B4-BE49-F238E27FC236}">
                <a16:creationId xmlns:a16="http://schemas.microsoft.com/office/drawing/2014/main" id="{AF84589C-E8BC-4D72-81F3-29F0198873A1}"/>
              </a:ext>
            </a:extLst>
          </p:cNvPr>
          <p:cNvSpPr txBox="1">
            <a:spLocks/>
          </p:cNvSpPr>
          <p:nvPr/>
        </p:nvSpPr>
        <p:spPr>
          <a:xfrm>
            <a:off x="838200" y="3495824"/>
            <a:ext cx="10515600" cy="1460224"/>
          </a:xfrm>
          <a:prstGeom prst="rect">
            <a:avLst/>
          </a:prstGeom>
          <a:solidFill>
            <a:schemeClr val="bg1">
              <a:lumMod val="95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(Intermediate_Assertion_1);</a:t>
            </a:r>
          </a:p>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(Intermediate_Assertion_2);</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a:t>
            </a:r>
            <a:r>
              <a:rPr lang="en-US" sz="2000" dirty="0" err="1">
                <a:latin typeface="Courier New" panose="02070309020205020404" pitchFamily="49" charset="0"/>
                <a:cs typeface="Courier New" panose="02070309020205020404" pitchFamily="49" charset="0"/>
              </a:rPr>
              <a:t>Complex_Assertion</a:t>
            </a:r>
            <a:r>
              <a:rPr lang="en-US" sz="2000" dirty="0">
                <a:latin typeface="Courier New" panose="02070309020205020404" pitchFamily="49" charset="0"/>
                <a:cs typeface="Courier New" panose="02070309020205020404" pitchFamily="49" charset="0"/>
              </a:rPr>
              <a:t>);</a:t>
            </a:r>
          </a:p>
        </p:txBody>
      </p:sp>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p:txBody>
          <a:bodyPr/>
          <a:lstStyle/>
          <a:p>
            <a:fld id="{C9355402-0690-4A79-A082-001A68712055}" type="slidenum">
              <a:rPr lang="fr-FR" smtClean="0"/>
              <a:pPr/>
              <a:t>13</a:t>
            </a:fld>
            <a:endParaRPr lang="fr-FR" dirty="0"/>
          </a:p>
        </p:txBody>
      </p:sp>
      <p:pic>
        <p:nvPicPr>
          <p:cNvPr id="9" name="Picture 9" descr="correct.png">
            <a:extLst>
              <a:ext uri="{FF2B5EF4-FFF2-40B4-BE49-F238E27FC236}">
                <a16:creationId xmlns:a16="http://schemas.microsoft.com/office/drawing/2014/main" id="{B6B0A5EF-9CF8-4BD9-997E-D135EE1461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047" y="385279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rrect.png">
            <a:extLst>
              <a:ext uri="{FF2B5EF4-FFF2-40B4-BE49-F238E27FC236}">
                <a16:creationId xmlns:a16="http://schemas.microsoft.com/office/drawing/2014/main" id="{73E4781A-4CD3-4326-B48A-A0595C1B46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047" y="3495824"/>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correct.png">
            <a:extLst>
              <a:ext uri="{FF2B5EF4-FFF2-40B4-BE49-F238E27FC236}">
                <a16:creationId xmlns:a16="http://schemas.microsoft.com/office/drawing/2014/main" id="{D5BA2F61-50A7-4990-B35D-15D2A71596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299" y="459905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584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81F01EE7-6930-4D33-8172-7EE69F8C5AC6}"/>
              </a:ext>
            </a:extLst>
          </p:cNvPr>
          <p:cNvGraphicFramePr>
            <a:graphicFrameLocks noGrp="1"/>
          </p:cNvGraphicFramePr>
          <p:nvPr>
            <p:extLst>
              <p:ext uri="{D42A27DB-BD31-4B8C-83A1-F6EECF244321}">
                <p14:modId xmlns:p14="http://schemas.microsoft.com/office/powerpoint/2010/main" val="2364161241"/>
              </p:ext>
            </p:extLst>
          </p:nvPr>
        </p:nvGraphicFramePr>
        <p:xfrm>
          <a:off x="838200" y="3461543"/>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7257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&gt;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some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I &lt;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+ 1) &gt; 0);</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0" name="Tableau 9">
            <a:extLst>
              <a:ext uri="{FF2B5EF4-FFF2-40B4-BE49-F238E27FC236}">
                <a16:creationId xmlns:a16="http://schemas.microsoft.com/office/drawing/2014/main" id="{FAEC796A-EF28-4BE7-832C-3AE303AC3565}"/>
              </a:ext>
            </a:extLst>
          </p:cNvPr>
          <p:cNvGraphicFramePr>
            <a:graphicFrameLocks noGrp="1"/>
          </p:cNvGraphicFramePr>
          <p:nvPr>
            <p:extLst>
              <p:ext uri="{D42A27DB-BD31-4B8C-83A1-F6EECF244321}">
                <p14:modId xmlns:p14="http://schemas.microsoft.com/office/powerpoint/2010/main" val="760261811"/>
              </p:ext>
            </p:extLst>
          </p:nvPr>
        </p:nvGraphicFramePr>
        <p:xfrm>
          <a:off x="838200" y="3409267"/>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911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function </a:t>
                      </a:r>
                      <a:r>
                        <a:rPr lang="en-US" sz="2000" b="0" i="0" baseline="0" dirty="0" err="1">
                          <a:solidFill>
                            <a:schemeClr val="tx1"/>
                          </a:solidFill>
                          <a:latin typeface="Courier New" pitchFamily="49" charset="0"/>
                        </a:rPr>
                        <a:t>Find_Pos</a:t>
                      </a:r>
                      <a:r>
                        <a:rPr lang="en-US" sz="2000" b="0" i="0" baseline="0" dirty="0">
                          <a:solidFill>
                            <a:schemeClr val="tx1"/>
                          </a:solidFill>
                          <a:latin typeface="Courier New" pitchFamily="49" charset="0"/>
                        </a:rPr>
                        <a:t> (A : </a:t>
                      </a:r>
                      <a:r>
                        <a:rPr lang="en-US" sz="2000" b="0" i="0" baseline="0" dirty="0" err="1">
                          <a:solidFill>
                            <a:schemeClr val="tx1"/>
                          </a:solidFill>
                          <a:latin typeface="Courier New" pitchFamily="49" charset="0"/>
                        </a:rPr>
                        <a:t>Nat_Array</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return </a:t>
                      </a:r>
                      <a:r>
                        <a:rPr lang="en-US" sz="2000" b="0" i="0" baseline="0" dirty="0">
                          <a:solidFill>
                            <a:schemeClr val="tx1"/>
                          </a:solidFill>
                          <a:latin typeface="Courier New" pitchFamily="49" charset="0"/>
                        </a:rPr>
                        <a:t>Positive</a:t>
                      </a:r>
                      <a:r>
                        <a:rPr lang="en-US" sz="2000" b="1" i="0" baseline="0" dirty="0">
                          <a:solidFill>
                            <a:schemeClr val="tx1"/>
                          </a:solidFill>
                          <a:latin typeface="Courier New" pitchFamily="49" charset="0"/>
                        </a:rPr>
                        <a:t> with </a:t>
                      </a:r>
                      <a:r>
                        <a:rPr lang="en-US" sz="2000" b="0" i="0" baseline="0" dirty="0">
                          <a:solidFill>
                            <a:schemeClr val="tx1"/>
                          </a:solidFill>
                          <a:latin typeface="Courier New" pitchFamily="49" charset="0"/>
                        </a:rPr>
                        <a:t>Ghost,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a:t>
                      </a:r>
                      <a:r>
                        <a:rPr lang="en-US" sz="2000" b="0" i="0" baseline="0" dirty="0">
                          <a:solidFill>
                            <a:schemeClr val="tx1"/>
                          </a:solidFill>
                          <a:latin typeface="Courier New" pitchFamily="49" charset="0"/>
                        </a:rPr>
                        <a:t>Pre  =&gt; A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&gt; 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a:t>
                      </a:r>
                      <a:r>
                        <a:rPr lang="en-US" sz="2000" b="0" i="0" baseline="0" dirty="0">
                          <a:solidFill>
                            <a:schemeClr val="tx1"/>
                          </a:solidFill>
                          <a:latin typeface="Courier New" pitchFamily="49" charset="0"/>
                        </a:rPr>
                        <a:t>Post =&gt; </a:t>
                      </a:r>
                      <a:r>
                        <a:rPr lang="en-US" sz="2000" b="0" i="0" baseline="0" dirty="0" err="1">
                          <a:solidFill>
                            <a:schemeClr val="tx1"/>
                          </a:solidFill>
                          <a:latin typeface="Courier New" pitchFamily="49" charset="0"/>
                        </a:rPr>
                        <a:t>Find_Pos’Result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in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- 1 </a:t>
                      </a:r>
                      <a:r>
                        <a:rPr lang="en-US" sz="2000" b="1" i="0" baseline="0" dirty="0">
                          <a:solidFill>
                            <a:schemeClr val="tx1"/>
                          </a:solidFill>
                          <a:latin typeface="Courier New" pitchFamily="49" charset="0"/>
                        </a:rPr>
                        <a:t>and then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Find_Pos’Result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a:t>
                      </a:r>
                      <a:r>
                        <a:rPr lang="en-US" sz="2000" b="0" i="0" baseline="0" dirty="0">
                          <a:solidFill>
                            <a:schemeClr val="tx1"/>
                          </a:solidFill>
                          <a:latin typeface="Courier New" pitchFamily="49" charset="0"/>
                        </a:rPr>
                        <a:t> A (</a:t>
                      </a:r>
                      <a:r>
                        <a:rPr lang="en-US" sz="2000" b="0" i="0" baseline="0" dirty="0" err="1">
                          <a:solidFill>
                            <a:schemeClr val="tx1"/>
                          </a:solidFill>
                          <a:latin typeface="Courier New" pitchFamily="49" charset="0"/>
                        </a:rPr>
                        <a:t>Find_Pos’Result</a:t>
                      </a:r>
                      <a:r>
                        <a:rPr lang="en-US" sz="2000" b="0" i="0" baseline="0" dirty="0">
                          <a:solidFill>
                            <a:schemeClr val="tx1"/>
                          </a:solidFill>
                          <a:latin typeface="Courier New" pitchFamily="49" charset="0"/>
                        </a:rPr>
                        <a:t> + 1) &gt;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&gt; 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t>
                      </a:r>
                      <a:r>
                        <a:rPr lang="en-US" sz="2000" b="0" i="0" baseline="0" dirty="0" err="1">
                          <a:solidFill>
                            <a:schemeClr val="tx1"/>
                          </a:solidFill>
                          <a:latin typeface="Courier New" pitchFamily="49" charset="0"/>
                        </a:rPr>
                        <a:t>Find_Pos</a:t>
                      </a:r>
                      <a:r>
                        <a:rPr lang="en-US" sz="2000" b="0" i="0" baseline="0" dirty="0">
                          <a:solidFill>
                            <a:schemeClr val="tx1"/>
                          </a:solidFill>
                          <a:latin typeface="Courier New" pitchFamily="49" charset="0"/>
                        </a:rPr>
                        <a:t> (A)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some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I &lt;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+ 1) &gt; 0);</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 – Provide Witnesses</a:t>
            </a:r>
          </a:p>
        </p:txBody>
      </p:sp>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r>
              <a:rPr lang="en-US" dirty="0"/>
              <a:t>Proving an existential quantifier is difficult for provers.</a:t>
            </a:r>
          </a:p>
          <a:p>
            <a:r>
              <a:rPr lang="en-US" dirty="0"/>
              <a:t>A witness can be constructed and provided.</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a:xfrm>
            <a:off x="8610600" y="6356350"/>
            <a:ext cx="2743200" cy="365125"/>
          </a:xfrm>
        </p:spPr>
        <p:txBody>
          <a:bodyPr/>
          <a:lstStyle/>
          <a:p>
            <a:fld id="{C9355402-0690-4A79-A082-001A68712055}" type="slidenum">
              <a:rPr lang="fr-FR" smtClean="0"/>
              <a:pPr/>
              <a:t>14</a:t>
            </a:fld>
            <a:endParaRPr lang="fr-FR" dirty="0"/>
          </a:p>
        </p:txBody>
      </p:sp>
      <p:pic>
        <p:nvPicPr>
          <p:cNvPr id="8" name="Picture 8" descr="wrong.png">
            <a:extLst>
              <a:ext uri="{FF2B5EF4-FFF2-40B4-BE49-F238E27FC236}">
                <a16:creationId xmlns:a16="http://schemas.microsoft.com/office/drawing/2014/main" id="{376E6787-FC2C-41A2-9BAA-7DCB49D84E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416" y="4139624"/>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correct.png">
            <a:extLst>
              <a:ext uri="{FF2B5EF4-FFF2-40B4-BE49-F238E27FC236}">
                <a16:creationId xmlns:a16="http://schemas.microsoft.com/office/drawing/2014/main" id="{5EBEBB98-6F18-456A-A8C1-2EEE195AC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20" y="3471482"/>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correct.png">
            <a:extLst>
              <a:ext uri="{FF2B5EF4-FFF2-40B4-BE49-F238E27FC236}">
                <a16:creationId xmlns:a16="http://schemas.microsoft.com/office/drawing/2014/main" id="{56C6F6FD-BFE0-440A-97A5-598D01D4C0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20" y="491708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correct.png">
            <a:extLst>
              <a:ext uri="{FF2B5EF4-FFF2-40B4-BE49-F238E27FC236}">
                <a16:creationId xmlns:a16="http://schemas.microsoft.com/office/drawing/2014/main" id="{DF1FE28B-0EAE-4B9A-9095-4219AA93AE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20" y="5271137"/>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correct.png">
            <a:extLst>
              <a:ext uri="{FF2B5EF4-FFF2-40B4-BE49-F238E27FC236}">
                <a16:creationId xmlns:a16="http://schemas.microsoft.com/office/drawing/2014/main" id="{3659C603-D56C-4089-B30C-04E0895156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91" y="5625185"/>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Tableau 13">
            <a:extLst>
              <a:ext uri="{FF2B5EF4-FFF2-40B4-BE49-F238E27FC236}">
                <a16:creationId xmlns:a16="http://schemas.microsoft.com/office/drawing/2014/main" id="{048D759A-8225-499A-A521-B94461805F03}"/>
              </a:ext>
            </a:extLst>
          </p:cNvPr>
          <p:cNvGraphicFramePr>
            <a:graphicFrameLocks noGrp="1"/>
          </p:cNvGraphicFramePr>
          <p:nvPr>
            <p:extLst>
              <p:ext uri="{D42A27DB-BD31-4B8C-83A1-F6EECF244321}">
                <p14:modId xmlns:p14="http://schemas.microsoft.com/office/powerpoint/2010/main" val="3165175367"/>
              </p:ext>
            </p:extLst>
          </p:nvPr>
        </p:nvGraphicFramePr>
        <p:xfrm>
          <a:off x="8341890" y="2582181"/>
          <a:ext cx="3256554" cy="598226"/>
        </p:xfrm>
        <a:graphic>
          <a:graphicData uri="http://schemas.openxmlformats.org/drawingml/2006/table">
            <a:tbl>
              <a:tblPr firstRow="1" bandRow="1">
                <a:tableStyleId>{5940675A-B579-460E-94D1-54222C63F5DA}</a:tableStyleId>
              </a:tblPr>
              <a:tblGrid>
                <a:gridCol w="542759">
                  <a:extLst>
                    <a:ext uri="{9D8B030D-6E8A-4147-A177-3AD203B41FA5}">
                      <a16:colId xmlns:a16="http://schemas.microsoft.com/office/drawing/2014/main" val="319175018"/>
                    </a:ext>
                  </a:extLst>
                </a:gridCol>
                <a:gridCol w="542759">
                  <a:extLst>
                    <a:ext uri="{9D8B030D-6E8A-4147-A177-3AD203B41FA5}">
                      <a16:colId xmlns:a16="http://schemas.microsoft.com/office/drawing/2014/main" val="3837387241"/>
                    </a:ext>
                  </a:extLst>
                </a:gridCol>
                <a:gridCol w="542759">
                  <a:extLst>
                    <a:ext uri="{9D8B030D-6E8A-4147-A177-3AD203B41FA5}">
                      <a16:colId xmlns:a16="http://schemas.microsoft.com/office/drawing/2014/main" val="3084041282"/>
                    </a:ext>
                  </a:extLst>
                </a:gridCol>
                <a:gridCol w="542759">
                  <a:extLst>
                    <a:ext uri="{9D8B030D-6E8A-4147-A177-3AD203B41FA5}">
                      <a16:colId xmlns:a16="http://schemas.microsoft.com/office/drawing/2014/main" val="1411683258"/>
                    </a:ext>
                  </a:extLst>
                </a:gridCol>
                <a:gridCol w="542759">
                  <a:extLst>
                    <a:ext uri="{9D8B030D-6E8A-4147-A177-3AD203B41FA5}">
                      <a16:colId xmlns:a16="http://schemas.microsoft.com/office/drawing/2014/main" val="2238739390"/>
                    </a:ext>
                  </a:extLst>
                </a:gridCol>
                <a:gridCol w="542759">
                  <a:extLst>
                    <a:ext uri="{9D8B030D-6E8A-4147-A177-3AD203B41FA5}">
                      <a16:colId xmlns:a16="http://schemas.microsoft.com/office/drawing/2014/main" val="3063931416"/>
                    </a:ext>
                  </a:extLst>
                </a:gridCol>
              </a:tblGrid>
              <a:tr h="598226">
                <a:tc>
                  <a:txBody>
                    <a:bodyPr/>
                    <a:lstStyle/>
                    <a:p>
                      <a:pPr algn="ctr"/>
                      <a:r>
                        <a:rPr lang="en-US" sz="3200" dirty="0"/>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3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3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676554"/>
                  </a:ext>
                </a:extLst>
              </a:tr>
            </a:tbl>
          </a:graphicData>
        </a:graphic>
      </p:graphicFrame>
      <p:sp>
        <p:nvSpPr>
          <p:cNvPr id="15" name="Flèche : bas 14">
            <a:extLst>
              <a:ext uri="{FF2B5EF4-FFF2-40B4-BE49-F238E27FC236}">
                <a16:creationId xmlns:a16="http://schemas.microsoft.com/office/drawing/2014/main" id="{4948B802-C1E2-42EA-8690-5F1275AF14E5}"/>
              </a:ext>
            </a:extLst>
          </p:cNvPr>
          <p:cNvSpPr/>
          <p:nvPr/>
        </p:nvSpPr>
        <p:spPr>
          <a:xfrm>
            <a:off x="9499262" y="2048208"/>
            <a:ext cx="400930" cy="41954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ZoneTexte 15">
            <a:extLst>
              <a:ext uri="{FF2B5EF4-FFF2-40B4-BE49-F238E27FC236}">
                <a16:creationId xmlns:a16="http://schemas.microsoft.com/office/drawing/2014/main" id="{B5EBA706-F0F9-4834-A7EB-DDCDBBDBD39E}"/>
              </a:ext>
            </a:extLst>
          </p:cNvPr>
          <p:cNvSpPr txBox="1"/>
          <p:nvPr/>
        </p:nvSpPr>
        <p:spPr>
          <a:xfrm>
            <a:off x="8895347" y="2505837"/>
            <a:ext cx="507539" cy="584775"/>
          </a:xfrm>
          <a:prstGeom prst="rect">
            <a:avLst/>
          </a:prstGeom>
          <a:noFill/>
        </p:spPr>
        <p:txBody>
          <a:bodyPr wrap="square" rtlCol="0">
            <a:spAutoFit/>
          </a:bodyPr>
          <a:lstStyle/>
          <a:p>
            <a:pPr algn="ctr"/>
            <a:r>
              <a:rPr lang="en-US" sz="3200" dirty="0"/>
              <a:t>…</a:t>
            </a:r>
          </a:p>
        </p:txBody>
      </p:sp>
    </p:spTree>
    <p:extLst>
      <p:ext uri="{BB962C8B-B14F-4D97-AF65-F5344CB8AC3E}">
        <p14:creationId xmlns:p14="http://schemas.microsoft.com/office/powerpoint/2010/main" val="4087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descr="correct.png">
            <a:extLst>
              <a:ext uri="{FF2B5EF4-FFF2-40B4-BE49-F238E27FC236}">
                <a16:creationId xmlns:a16="http://schemas.microsoft.com/office/drawing/2014/main" id="{32AD25E7-8DC4-498F-8F6D-1DD094E0F9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660" y="429586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correct.png">
            <a:extLst>
              <a:ext uri="{FF2B5EF4-FFF2-40B4-BE49-F238E27FC236}">
                <a16:creationId xmlns:a16="http://schemas.microsoft.com/office/drawing/2014/main" id="{F261F301-C14F-426D-AFD4-E0C3AFE36A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416" y="5480763"/>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au 6">
            <a:extLst>
              <a:ext uri="{FF2B5EF4-FFF2-40B4-BE49-F238E27FC236}">
                <a16:creationId xmlns:a16="http://schemas.microsoft.com/office/drawing/2014/main" id="{79FCAEAE-7D50-47C9-90B6-7D98B160DB32}"/>
              </a:ext>
            </a:extLst>
          </p:cNvPr>
          <p:cNvGraphicFramePr>
            <a:graphicFrameLocks noGrp="1"/>
          </p:cNvGraphicFramePr>
          <p:nvPr>
            <p:extLst>
              <p:ext uri="{D42A27DB-BD31-4B8C-83A1-F6EECF244321}">
                <p14:modId xmlns:p14="http://schemas.microsoft.com/office/powerpoint/2010/main" val="2216671188"/>
              </p:ext>
            </p:extLst>
          </p:nvPr>
        </p:nvGraphicFramePr>
        <p:xfrm>
          <a:off x="838200" y="3830187"/>
          <a:ext cx="10515600" cy="22241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30" name="Accolade fermante 29">
            <a:extLst>
              <a:ext uri="{FF2B5EF4-FFF2-40B4-BE49-F238E27FC236}">
                <a16:creationId xmlns:a16="http://schemas.microsoft.com/office/drawing/2014/main" id="{115DD7C0-831D-4B16-B096-4CA493E347FE}"/>
              </a:ext>
            </a:extLst>
          </p:cNvPr>
          <p:cNvSpPr/>
          <p:nvPr/>
        </p:nvSpPr>
        <p:spPr>
          <a:xfrm>
            <a:off x="8213558" y="4042585"/>
            <a:ext cx="224589" cy="7350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ccolade fermante 30">
            <a:extLst>
              <a:ext uri="{FF2B5EF4-FFF2-40B4-BE49-F238E27FC236}">
                <a16:creationId xmlns:a16="http://schemas.microsoft.com/office/drawing/2014/main" id="{4803CBD0-ADF1-4968-B29A-E0C083EC1A36}"/>
              </a:ext>
            </a:extLst>
          </p:cNvPr>
          <p:cNvSpPr/>
          <p:nvPr/>
        </p:nvSpPr>
        <p:spPr>
          <a:xfrm>
            <a:off x="8213558" y="4884397"/>
            <a:ext cx="224589" cy="971279"/>
          </a:xfrm>
          <a:prstGeom prst="righ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8" descr="wrong.png">
            <a:extLst>
              <a:ext uri="{FF2B5EF4-FFF2-40B4-BE49-F238E27FC236}">
                <a16:creationId xmlns:a16="http://schemas.microsoft.com/office/drawing/2014/main" id="{ACC6053C-159D-4417-81B3-3E4E6154E8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416" y="4764940"/>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correct.png">
            <a:extLst>
              <a:ext uri="{FF2B5EF4-FFF2-40B4-BE49-F238E27FC236}">
                <a16:creationId xmlns:a16="http://schemas.microsoft.com/office/drawing/2014/main" id="{F4F5D35B-9E15-41B6-947B-2668404F93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20" y="3830187"/>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au 9">
            <a:extLst>
              <a:ext uri="{FF2B5EF4-FFF2-40B4-BE49-F238E27FC236}">
                <a16:creationId xmlns:a16="http://schemas.microsoft.com/office/drawing/2014/main" id="{260C8A51-2B7C-4889-A9A2-298473F98719}"/>
              </a:ext>
            </a:extLst>
          </p:cNvPr>
          <p:cNvGraphicFramePr>
            <a:graphicFrameLocks noGrp="1"/>
          </p:cNvGraphicFramePr>
          <p:nvPr>
            <p:extLst>
              <p:ext uri="{D42A27DB-BD31-4B8C-83A1-F6EECF244321}">
                <p14:modId xmlns:p14="http://schemas.microsoft.com/office/powerpoint/2010/main" val="4262498819"/>
              </p:ext>
            </p:extLst>
          </p:nvPr>
        </p:nvGraphicFramePr>
        <p:xfrm>
          <a:off x="838200" y="3296650"/>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12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procedure</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 (A : </a:t>
                      </a:r>
                      <a:r>
                        <a:rPr lang="en-US" sz="2000" b="0" i="0" baseline="0" dirty="0" err="1">
                          <a:solidFill>
                            <a:schemeClr val="tx1"/>
                          </a:solidFill>
                          <a:latin typeface="Courier New" pitchFamily="49" charset="0"/>
                        </a:rPr>
                        <a:t>Nat_Array</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with</a:t>
                      </a:r>
                      <a:r>
                        <a:rPr lang="en-US" sz="2000" b="0" i="0" baseline="0" dirty="0">
                          <a:solidFill>
                            <a:schemeClr val="tx1"/>
                          </a:solidFill>
                          <a:latin typeface="Courier New" pitchFamily="49" charset="0"/>
                        </a:rPr>
                        <a:t> Ghost </a:t>
                      </a:r>
                      <a:r>
                        <a:rPr lang="en-US" sz="2000" b="1" i="0" baseline="0" dirty="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for</a:t>
                      </a:r>
                      <a:r>
                        <a:rPr lang="en-US" sz="2000" b="0" i="0" baseline="0" dirty="0">
                          <a:solidFill>
                            <a:schemeClr val="tx1"/>
                          </a:solidFill>
                          <a:latin typeface="Courier New" pitchFamily="49" charset="0"/>
                        </a:rPr>
                        <a:t> K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0 .. </a:t>
                      </a:r>
                      <a:r>
                        <a:rPr lang="en-US" sz="2000" b="0" i="0" baseline="0" dirty="0" err="1">
                          <a:solidFill>
                            <a:schemeClr val="tx1"/>
                          </a:solidFill>
                          <a:latin typeface="Courier New" pitchFamily="49" charset="0"/>
                        </a:rPr>
                        <a:t>A’Length</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Loop_Invariant</a:t>
                      </a:r>
                      <a:endParaRPr lang="en-U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I - J &lt;= K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end loop</a:t>
                      </a:r>
                      <a:r>
                        <a:rPr lang="en-U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pragma</a:t>
                      </a:r>
                      <a:r>
                        <a:rPr lang="en-US" sz="2000" b="0" i="0" baseline="0" dirty="0">
                          <a:solidFill>
                            <a:schemeClr val="tx1"/>
                          </a:solidFill>
                          <a:latin typeface="Courier New" pitchFamily="49" charset="0"/>
                        </a:rPr>
                        <a:t> Assert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end </a:t>
                      </a: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 – Proof by Induction</a:t>
            </a:r>
          </a:p>
        </p:txBody>
      </p:sp>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r>
              <a:rPr lang="en-US" dirty="0"/>
              <a:t>Provers mostly can’t perform induction.</a:t>
            </a:r>
          </a:p>
          <a:p>
            <a:r>
              <a:rPr lang="en-US" dirty="0"/>
              <a:t>Loop invariants  allow to perform induction.</a:t>
            </a:r>
          </a:p>
        </p:txBody>
      </p:sp>
      <p:graphicFrame>
        <p:nvGraphicFramePr>
          <p:cNvPr id="2" name="Tableau 1">
            <a:extLst>
              <a:ext uri="{FF2B5EF4-FFF2-40B4-BE49-F238E27FC236}">
                <a16:creationId xmlns:a16="http://schemas.microsoft.com/office/drawing/2014/main" id="{95E401E6-BA61-49D2-BA7C-D9455DE14B65}"/>
              </a:ext>
            </a:extLst>
          </p:cNvPr>
          <p:cNvGraphicFramePr>
            <a:graphicFrameLocks noGrp="1"/>
          </p:cNvGraphicFramePr>
          <p:nvPr>
            <p:extLst>
              <p:ext uri="{D42A27DB-BD31-4B8C-83A1-F6EECF244321}">
                <p14:modId xmlns:p14="http://schemas.microsoft.com/office/powerpoint/2010/main" val="491174787"/>
              </p:ext>
            </p:extLst>
          </p:nvPr>
        </p:nvGraphicFramePr>
        <p:xfrm>
          <a:off x="8502311" y="2405397"/>
          <a:ext cx="2991855" cy="598226"/>
        </p:xfrm>
        <a:graphic>
          <a:graphicData uri="http://schemas.openxmlformats.org/drawingml/2006/table">
            <a:tbl>
              <a:tblPr firstRow="1" bandRow="1">
                <a:tableStyleId>{5940675A-B579-460E-94D1-54222C63F5DA}</a:tableStyleId>
              </a:tblPr>
              <a:tblGrid>
                <a:gridCol w="598371">
                  <a:extLst>
                    <a:ext uri="{9D8B030D-6E8A-4147-A177-3AD203B41FA5}">
                      <a16:colId xmlns:a16="http://schemas.microsoft.com/office/drawing/2014/main" val="3837387241"/>
                    </a:ext>
                  </a:extLst>
                </a:gridCol>
                <a:gridCol w="598371">
                  <a:extLst>
                    <a:ext uri="{9D8B030D-6E8A-4147-A177-3AD203B41FA5}">
                      <a16:colId xmlns:a16="http://schemas.microsoft.com/office/drawing/2014/main" val="3084041282"/>
                    </a:ext>
                  </a:extLst>
                </a:gridCol>
                <a:gridCol w="598371">
                  <a:extLst>
                    <a:ext uri="{9D8B030D-6E8A-4147-A177-3AD203B41FA5}">
                      <a16:colId xmlns:a16="http://schemas.microsoft.com/office/drawing/2014/main" val="1411683258"/>
                    </a:ext>
                  </a:extLst>
                </a:gridCol>
                <a:gridCol w="598371">
                  <a:extLst>
                    <a:ext uri="{9D8B030D-6E8A-4147-A177-3AD203B41FA5}">
                      <a16:colId xmlns:a16="http://schemas.microsoft.com/office/drawing/2014/main" val="2238739390"/>
                    </a:ext>
                  </a:extLst>
                </a:gridCol>
                <a:gridCol w="598371">
                  <a:extLst>
                    <a:ext uri="{9D8B030D-6E8A-4147-A177-3AD203B41FA5}">
                      <a16:colId xmlns:a16="http://schemas.microsoft.com/office/drawing/2014/main" val="3063931416"/>
                    </a:ext>
                  </a:extLst>
                </a:gridCol>
              </a:tblGrid>
              <a:tr h="598226">
                <a:tc>
                  <a:txBody>
                    <a:bodyPr/>
                    <a:lstStyle/>
                    <a:p>
                      <a:pPr algn="ctr"/>
                      <a:r>
                        <a:rPr lang="en-US" sz="3200" dirty="0"/>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676554"/>
                  </a:ext>
                </a:extLst>
              </a:tr>
            </a:tbl>
          </a:graphicData>
        </a:graphic>
      </p:graphicFrame>
      <p:grpSp>
        <p:nvGrpSpPr>
          <p:cNvPr id="21" name="Groupe 20">
            <a:extLst>
              <a:ext uri="{FF2B5EF4-FFF2-40B4-BE49-F238E27FC236}">
                <a16:creationId xmlns:a16="http://schemas.microsoft.com/office/drawing/2014/main" id="{4E92297C-BB7F-43FB-A100-03E5B22310C6}"/>
              </a:ext>
            </a:extLst>
          </p:cNvPr>
          <p:cNvGrpSpPr/>
          <p:nvPr/>
        </p:nvGrpSpPr>
        <p:grpSpPr>
          <a:xfrm flipH="1" flipV="1">
            <a:off x="8831176" y="2809431"/>
            <a:ext cx="2322091" cy="835254"/>
            <a:chOff x="8357937" y="1550132"/>
            <a:chExt cx="2322091" cy="835254"/>
          </a:xfrm>
        </p:grpSpPr>
        <p:sp>
          <p:nvSpPr>
            <p:cNvPr id="3" name="Arc 2">
              <a:extLst>
                <a:ext uri="{FF2B5EF4-FFF2-40B4-BE49-F238E27FC236}">
                  <a16:creationId xmlns:a16="http://schemas.microsoft.com/office/drawing/2014/main" id="{9F6EAD1A-E347-42A2-B7C3-19F028E4EC2A}"/>
                </a:ext>
              </a:extLst>
            </p:cNvPr>
            <p:cNvSpPr/>
            <p:nvPr/>
          </p:nvSpPr>
          <p:spPr>
            <a:xfrm>
              <a:off x="8357937"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4" name="Arc 13">
              <a:extLst>
                <a:ext uri="{FF2B5EF4-FFF2-40B4-BE49-F238E27FC236}">
                  <a16:creationId xmlns:a16="http://schemas.microsoft.com/office/drawing/2014/main" id="{71B42DF7-5BE5-42E3-8553-39D36B4B70F5}"/>
                </a:ext>
              </a:extLst>
            </p:cNvPr>
            <p:cNvSpPr/>
            <p:nvPr/>
          </p:nvSpPr>
          <p:spPr>
            <a:xfrm>
              <a:off x="8968873"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5" name="Arc 14">
              <a:extLst>
                <a:ext uri="{FF2B5EF4-FFF2-40B4-BE49-F238E27FC236}">
                  <a16:creationId xmlns:a16="http://schemas.microsoft.com/office/drawing/2014/main" id="{37C9886D-08FC-4E04-B2FA-096B8EFFE0CF}"/>
                </a:ext>
              </a:extLst>
            </p:cNvPr>
            <p:cNvSpPr/>
            <p:nvPr/>
          </p:nvSpPr>
          <p:spPr>
            <a:xfrm>
              <a:off x="9579809"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6" name="Arc 15">
              <a:extLst>
                <a:ext uri="{FF2B5EF4-FFF2-40B4-BE49-F238E27FC236}">
                  <a16:creationId xmlns:a16="http://schemas.microsoft.com/office/drawing/2014/main" id="{32820A05-9E03-4E07-AFA8-4A9B67BBD796}"/>
                </a:ext>
              </a:extLst>
            </p:cNvPr>
            <p:cNvSpPr/>
            <p:nvPr/>
          </p:nvSpPr>
          <p:spPr>
            <a:xfrm>
              <a:off x="10190744"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7" name="ZoneTexte 16">
              <a:extLst>
                <a:ext uri="{FF2B5EF4-FFF2-40B4-BE49-F238E27FC236}">
                  <a16:creationId xmlns:a16="http://schemas.microsoft.com/office/drawing/2014/main" id="{2C7D9693-EF95-4A50-9082-6EC2C20404DD}"/>
                </a:ext>
              </a:extLst>
            </p:cNvPr>
            <p:cNvSpPr txBox="1"/>
            <p:nvPr/>
          </p:nvSpPr>
          <p:spPr>
            <a:xfrm>
              <a:off x="8409502"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sp>
          <p:nvSpPr>
            <p:cNvPr id="18" name="ZoneTexte 17">
              <a:extLst>
                <a:ext uri="{FF2B5EF4-FFF2-40B4-BE49-F238E27FC236}">
                  <a16:creationId xmlns:a16="http://schemas.microsoft.com/office/drawing/2014/main" id="{B65B135D-2639-42C4-BBC6-589F9E072FC5}"/>
                </a:ext>
              </a:extLst>
            </p:cNvPr>
            <p:cNvSpPr txBox="1"/>
            <p:nvPr/>
          </p:nvSpPr>
          <p:spPr>
            <a:xfrm>
              <a:off x="9020438"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sp>
          <p:nvSpPr>
            <p:cNvPr id="19" name="ZoneTexte 18">
              <a:extLst>
                <a:ext uri="{FF2B5EF4-FFF2-40B4-BE49-F238E27FC236}">
                  <a16:creationId xmlns:a16="http://schemas.microsoft.com/office/drawing/2014/main" id="{5B724668-58B7-4B76-BA7A-945A78934A9E}"/>
                </a:ext>
              </a:extLst>
            </p:cNvPr>
            <p:cNvSpPr txBox="1"/>
            <p:nvPr/>
          </p:nvSpPr>
          <p:spPr>
            <a:xfrm>
              <a:off x="9627748"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sp>
          <p:nvSpPr>
            <p:cNvPr id="20" name="ZoneTexte 19">
              <a:extLst>
                <a:ext uri="{FF2B5EF4-FFF2-40B4-BE49-F238E27FC236}">
                  <a16:creationId xmlns:a16="http://schemas.microsoft.com/office/drawing/2014/main" id="{F8388584-AC45-40B7-AD5F-78E9EA6217DC}"/>
                </a:ext>
              </a:extLst>
            </p:cNvPr>
            <p:cNvSpPr txBox="1"/>
            <p:nvPr/>
          </p:nvSpPr>
          <p:spPr>
            <a:xfrm>
              <a:off x="10242309"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grpSp>
      <p:sp>
        <p:nvSpPr>
          <p:cNvPr id="22" name="Arc 21">
            <a:extLst>
              <a:ext uri="{FF2B5EF4-FFF2-40B4-BE49-F238E27FC236}">
                <a16:creationId xmlns:a16="http://schemas.microsoft.com/office/drawing/2014/main" id="{D49385CA-7D82-4D62-8285-E68335463944}"/>
              </a:ext>
            </a:extLst>
          </p:cNvPr>
          <p:cNvSpPr/>
          <p:nvPr/>
        </p:nvSpPr>
        <p:spPr>
          <a:xfrm flipH="1">
            <a:off x="10663983" y="2189917"/>
            <a:ext cx="489284" cy="409910"/>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DDA2BF69-9279-44AA-A59E-7D17342FC41F}"/>
              </a:ext>
            </a:extLst>
          </p:cNvPr>
          <p:cNvSpPr/>
          <p:nvPr/>
        </p:nvSpPr>
        <p:spPr>
          <a:xfrm flipH="1">
            <a:off x="9994226" y="2026873"/>
            <a:ext cx="1159039" cy="695274"/>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37CBE3AA-F869-4033-8A17-6DE40AB306DF}"/>
              </a:ext>
            </a:extLst>
          </p:cNvPr>
          <p:cNvSpPr/>
          <p:nvPr/>
        </p:nvSpPr>
        <p:spPr>
          <a:xfrm flipH="1">
            <a:off x="9448894" y="1824255"/>
            <a:ext cx="1711156" cy="1095193"/>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2FFFB011-81D6-4D26-AEDB-1ADBA9960819}"/>
              </a:ext>
            </a:extLst>
          </p:cNvPr>
          <p:cNvSpPr/>
          <p:nvPr/>
        </p:nvSpPr>
        <p:spPr>
          <a:xfrm flipH="1">
            <a:off x="8831176" y="1662298"/>
            <a:ext cx="2335657" cy="1498022"/>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ZoneTexte 25">
            <a:extLst>
              <a:ext uri="{FF2B5EF4-FFF2-40B4-BE49-F238E27FC236}">
                <a16:creationId xmlns:a16="http://schemas.microsoft.com/office/drawing/2014/main" id="{05EE3B4B-36DC-4230-91F7-1D35108C1EC2}"/>
              </a:ext>
            </a:extLst>
          </p:cNvPr>
          <p:cNvSpPr txBox="1"/>
          <p:nvPr/>
        </p:nvSpPr>
        <p:spPr>
          <a:xfrm flipH="1" flipV="1">
            <a:off x="8753778" y="1515507"/>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27" name="ZoneTexte 26">
            <a:extLst>
              <a:ext uri="{FF2B5EF4-FFF2-40B4-BE49-F238E27FC236}">
                <a16:creationId xmlns:a16="http://schemas.microsoft.com/office/drawing/2014/main" id="{D47E0AAE-74E1-42FE-BA53-5E389B151421}"/>
              </a:ext>
            </a:extLst>
          </p:cNvPr>
          <p:cNvSpPr txBox="1"/>
          <p:nvPr/>
        </p:nvSpPr>
        <p:spPr>
          <a:xfrm flipH="1" flipV="1">
            <a:off x="9187783" y="1722503"/>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28" name="ZoneTexte 27">
            <a:extLst>
              <a:ext uri="{FF2B5EF4-FFF2-40B4-BE49-F238E27FC236}">
                <a16:creationId xmlns:a16="http://schemas.microsoft.com/office/drawing/2014/main" id="{9322C7EE-693C-42F2-B957-575DA7DB309A}"/>
              </a:ext>
            </a:extLst>
          </p:cNvPr>
          <p:cNvSpPr txBox="1"/>
          <p:nvPr/>
        </p:nvSpPr>
        <p:spPr>
          <a:xfrm flipH="1" flipV="1">
            <a:off x="9660780" y="1884038"/>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29" name="ZoneTexte 28">
            <a:extLst>
              <a:ext uri="{FF2B5EF4-FFF2-40B4-BE49-F238E27FC236}">
                <a16:creationId xmlns:a16="http://schemas.microsoft.com/office/drawing/2014/main" id="{B36AB918-7744-4C9E-A31F-0C2991479479}"/>
              </a:ext>
            </a:extLst>
          </p:cNvPr>
          <p:cNvSpPr txBox="1"/>
          <p:nvPr/>
        </p:nvSpPr>
        <p:spPr>
          <a:xfrm flipH="1" flipV="1">
            <a:off x="10283982" y="1980959"/>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p:txBody>
          <a:bodyPr/>
          <a:lstStyle/>
          <a:p>
            <a:fld id="{C9355402-0690-4A79-A082-001A68712055}" type="slidenum">
              <a:rPr lang="fr-FR" smtClean="0"/>
              <a:pPr/>
              <a:t>15</a:t>
            </a:fld>
            <a:endParaRPr lang="fr-FR" dirty="0"/>
          </a:p>
        </p:txBody>
      </p:sp>
    </p:spTree>
    <p:extLst>
      <p:ext uri="{BB962C8B-B14F-4D97-AF65-F5344CB8AC3E}">
        <p14:creationId xmlns:p14="http://schemas.microsoft.com/office/powerpoint/2010/main" val="422125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5" grpId="0" animBg="1"/>
      <p:bldP spid="25" grpId="1" animBg="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CCB4F3C7-5D77-4C85-ABFE-C0BC92C1C0BF}"/>
              </a:ext>
            </a:extLst>
          </p:cNvPr>
          <p:cNvGraphicFramePr>
            <a:graphicFrameLocks noGrp="1"/>
          </p:cNvGraphicFramePr>
          <p:nvPr>
            <p:extLst>
              <p:ext uri="{D42A27DB-BD31-4B8C-83A1-F6EECF244321}">
                <p14:modId xmlns:p14="http://schemas.microsoft.com/office/powerpoint/2010/main" val="2598575591"/>
              </p:ext>
            </p:extLst>
          </p:nvPr>
        </p:nvGraphicFramePr>
        <p:xfrm>
          <a:off x="838200" y="3304671"/>
          <a:ext cx="10515600" cy="1925055"/>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192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procedure</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 (A : </a:t>
                      </a:r>
                      <a:r>
                        <a:rPr lang="en-US" sz="2000" b="0" i="0" baseline="0" dirty="0" err="1">
                          <a:solidFill>
                            <a:schemeClr val="tx1"/>
                          </a:solidFill>
                          <a:latin typeface="Courier New" pitchFamily="49" charset="0"/>
                        </a:rPr>
                        <a:t>Nat_Array</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with</a:t>
                      </a:r>
                      <a:r>
                        <a:rPr lang="en-US" sz="2000" b="0" i="0" baseline="0" dirty="0">
                          <a:solidFill>
                            <a:schemeClr val="tx1"/>
                          </a:solidFill>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Pre  =&gt;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 </a:t>
                      </a:r>
                      <a:r>
                        <a:rPr lang="en-US" sz="2000" b="0" i="0" baseline="0" dirty="0">
                          <a:solidFill>
                            <a:schemeClr val="tx1"/>
                          </a:solidFill>
                          <a:latin typeface="Courier New" pitchFamily="49" charset="0"/>
                        </a:rPr>
                        <a:t>I &gt;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Post =&gt;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r>
              <a:rPr lang="en-US" altLang="en-US" dirty="0">
                <a:ea typeface="ＭＳ Ｐゴシック" panose="020B0600070205080204" pitchFamily="34" charset="-128"/>
              </a:rPr>
              <a:t>Procedures for lemmas have a contract but no effects.</a:t>
            </a:r>
          </a:p>
          <a:p>
            <a:r>
              <a:rPr lang="en-US" altLang="en-US" dirty="0">
                <a:ea typeface="ＭＳ Ｐゴシック" panose="020B0600070205080204" pitchFamily="34" charset="-128"/>
              </a:rPr>
              <a:t>They must be called manually to assume the lemma.</a:t>
            </a:r>
          </a:p>
          <a:p>
            <a:r>
              <a:rPr lang="en-US" dirty="0"/>
              <a:t>A lemma library is provided with SPARK for classical lemmas.</a:t>
            </a:r>
          </a:p>
        </p:txBody>
      </p:sp>
      <p:graphicFrame>
        <p:nvGraphicFramePr>
          <p:cNvPr id="8" name="Tableau 7">
            <a:extLst>
              <a:ext uri="{FF2B5EF4-FFF2-40B4-BE49-F238E27FC236}">
                <a16:creationId xmlns:a16="http://schemas.microsoft.com/office/drawing/2014/main" id="{DCCBAA03-03CC-4456-BF91-434153BFB9C0}"/>
              </a:ext>
            </a:extLst>
          </p:cNvPr>
          <p:cNvGraphicFramePr>
            <a:graphicFrameLocks noGrp="1"/>
          </p:cNvGraphicFramePr>
          <p:nvPr>
            <p:extLst>
              <p:ext uri="{D42A27DB-BD31-4B8C-83A1-F6EECF244321}">
                <p14:modId xmlns:p14="http://schemas.microsoft.com/office/powerpoint/2010/main" val="2420487596"/>
              </p:ext>
            </p:extLst>
          </p:nvPr>
        </p:nvGraphicFramePr>
        <p:xfrm>
          <a:off x="838200" y="3304671"/>
          <a:ext cx="10515600" cy="28337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192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 </a:t>
                      </a:r>
                      <a:r>
                        <a:rPr lang="en-US" sz="2000" b="0" i="0" baseline="0" dirty="0">
                          <a:solidFill>
                            <a:schemeClr val="tx1"/>
                          </a:solidFill>
                          <a:latin typeface="Courier New" pitchFamily="49" charset="0"/>
                        </a:rPr>
                        <a:t>Assert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 </a:t>
                      </a:r>
                      <a:r>
                        <a:rPr lang="en-US" sz="2000" b="0" i="0" baseline="0" dirty="0">
                          <a:solidFill>
                            <a:schemeClr val="tx1"/>
                          </a:solidFill>
                          <a:latin typeface="Courier New" pitchFamily="49" charset="0"/>
                        </a:rPr>
                        <a:t>I &gt;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 (A);</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0" dirty="0">
                          <a:solidFill>
                            <a:schemeClr val="tx1"/>
                          </a:solidFill>
                          <a:latin typeface="Courier New" pitchFamily="49" charset="0"/>
                        </a:rPr>
                        <a:t>--  Precondition of </a:t>
                      </a:r>
                      <a:r>
                        <a:rPr lang="en-US" sz="2000" b="0" i="1" baseline="0" dirty="0" err="1">
                          <a:solidFill>
                            <a:schemeClr val="tx1"/>
                          </a:solidFill>
                          <a:latin typeface="Courier New" pitchFamily="49" charset="0"/>
                        </a:rPr>
                        <a:t>Prove_Sorted</a:t>
                      </a:r>
                      <a:r>
                        <a:rPr lang="en-US" sz="2000" b="0" i="1" baseline="0" dirty="0">
                          <a:solidFill>
                            <a:schemeClr val="tx1"/>
                          </a:solidFill>
                          <a:latin typeface="Courier New" pitchFamily="49" charset="0"/>
                        </a:rPr>
                        <a:t> is proved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 </a:t>
                      </a:r>
                      <a:r>
                        <a:rPr lang="en-US" sz="2000" b="0" i="0" baseline="0" dirty="0">
                          <a:solidFill>
                            <a:schemeClr val="tx1"/>
                          </a:solidFill>
                          <a:latin typeface="Courier New" pitchFamily="49" charset="0"/>
                        </a:rPr>
                        <a:t>Assert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2" name="Tableau 11">
            <a:extLst>
              <a:ext uri="{FF2B5EF4-FFF2-40B4-BE49-F238E27FC236}">
                <a16:creationId xmlns:a16="http://schemas.microsoft.com/office/drawing/2014/main" id="{3AD6516E-E174-4690-B0CE-848C1AA89C75}"/>
              </a:ext>
            </a:extLst>
          </p:cNvPr>
          <p:cNvGraphicFramePr>
            <a:graphicFrameLocks noGrp="1"/>
          </p:cNvGraphicFramePr>
          <p:nvPr>
            <p:extLst>
              <p:ext uri="{D42A27DB-BD31-4B8C-83A1-F6EECF244321}">
                <p14:modId xmlns:p14="http://schemas.microsoft.com/office/powerpoint/2010/main" val="3107849413"/>
              </p:ext>
            </p:extLst>
          </p:nvPr>
        </p:nvGraphicFramePr>
        <p:xfrm>
          <a:off x="838200" y="3513217"/>
          <a:ext cx="10515600" cy="25289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406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dirty="0">
                          <a:solidFill>
                            <a:schemeClr val="tx1"/>
                          </a:solidFill>
                          <a:latin typeface="Courier New" pitchFamily="49" charset="0"/>
                        </a:rPr>
                        <a:t>procedure</a:t>
                      </a:r>
                      <a:r>
                        <a:rPr lang="en-GB" sz="2000" b="0" i="0" baseline="0" dirty="0">
                          <a:solidFill>
                            <a:schemeClr val="tx1"/>
                          </a:solidFill>
                          <a:latin typeface="Courier New" pitchFamily="49" charset="0"/>
                        </a:rPr>
                        <a:t> </a:t>
                      </a:r>
                      <a:r>
                        <a:rPr lang="en-GB" sz="2000" b="0" i="0" baseline="0" dirty="0" err="1">
                          <a:solidFill>
                            <a:schemeClr val="tx1"/>
                          </a:solidFill>
                          <a:latin typeface="Courier New" pitchFamily="49" charset="0"/>
                        </a:rPr>
                        <a:t>Lemma_Div_Is_Monotonic</a:t>
                      </a:r>
                      <a:endParaRPr lang="en-GB"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(Val1  : </a:t>
                      </a:r>
                      <a:r>
                        <a:rPr lang="en-GB" sz="2000" b="0" i="0" baseline="0" dirty="0" err="1">
                          <a:solidFill>
                            <a:schemeClr val="tx1"/>
                          </a:solidFill>
                          <a:latin typeface="Courier New" pitchFamily="49" charset="0"/>
                        </a:rPr>
                        <a:t>Int</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Val2  : </a:t>
                      </a:r>
                      <a:r>
                        <a:rPr lang="en-GB" sz="2000" b="0" i="0" baseline="0" dirty="0" err="1">
                          <a:solidFill>
                            <a:schemeClr val="tx1"/>
                          </a:solidFill>
                          <a:latin typeface="Courier New" pitchFamily="49" charset="0"/>
                        </a:rPr>
                        <a:t>Int</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a:t>
                      </a:r>
                      <a:r>
                        <a:rPr lang="en-GB" sz="2000" b="0" i="0" baseline="0" dirty="0" err="1">
                          <a:solidFill>
                            <a:schemeClr val="tx1"/>
                          </a:solidFill>
                          <a:latin typeface="Courier New" pitchFamily="49" charset="0"/>
                        </a:rPr>
                        <a:t>Denom</a:t>
                      </a:r>
                      <a:r>
                        <a:rPr lang="en-GB" sz="2000" b="0" i="0" baseline="0" dirty="0">
                          <a:solidFill>
                            <a:schemeClr val="tx1"/>
                          </a:solidFill>
                          <a:latin typeface="Courier New" pitchFamily="49" charset="0"/>
                        </a:rPr>
                        <a:t> : </a:t>
                      </a:r>
                      <a:r>
                        <a:rPr lang="en-GB" sz="2000" b="0" i="0" baseline="0" dirty="0" err="1">
                          <a:solidFill>
                            <a:schemeClr val="tx1"/>
                          </a:solidFill>
                          <a:latin typeface="Courier New" pitchFamily="49" charset="0"/>
                        </a:rPr>
                        <a:t>Pos</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dirty="0">
                          <a:solidFill>
                            <a:schemeClr val="tx1"/>
                          </a:solidFill>
                          <a:latin typeface="Courier New" pitchFamily="49" charset="0"/>
                        </a:rPr>
                        <a:t>with </a:t>
                      </a:r>
                      <a:r>
                        <a:rPr lang="en-GB" sz="2000" b="0" i="0" baseline="0" dirty="0">
                          <a:solidFill>
                            <a:schemeClr val="tx1"/>
                          </a:solidFill>
                          <a:latin typeface="Courier New" pitchFamily="49" charset="0"/>
                        </a:rPr>
                        <a:t>Ghost,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Pre  =&gt; Val1 &lt;= Val2,</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Post =&gt; Val1 / </a:t>
                      </a:r>
                      <a:r>
                        <a:rPr lang="en-GB" sz="2000" b="0" i="0" baseline="0" dirty="0" err="1">
                          <a:solidFill>
                            <a:schemeClr val="tx1"/>
                          </a:solidFill>
                          <a:latin typeface="Courier New" pitchFamily="49" charset="0"/>
                        </a:rPr>
                        <a:t>Denom</a:t>
                      </a:r>
                      <a:r>
                        <a:rPr lang="en-GB" sz="2000" b="0" i="0" baseline="0" dirty="0">
                          <a:solidFill>
                            <a:schemeClr val="tx1"/>
                          </a:solidFill>
                          <a:latin typeface="Courier New" pitchFamily="49" charset="0"/>
                        </a:rPr>
                        <a:t> &lt;= Val2 / </a:t>
                      </a:r>
                      <a:r>
                        <a:rPr lang="en-GB" sz="2000" b="0" i="0" baseline="0" dirty="0" err="1">
                          <a:solidFill>
                            <a:schemeClr val="tx1"/>
                          </a:solidFill>
                          <a:latin typeface="Courier New" pitchFamily="49" charset="0"/>
                        </a:rPr>
                        <a:t>Denom</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1" baseline="0" dirty="0">
                          <a:solidFill>
                            <a:schemeClr val="tx1"/>
                          </a:solidFill>
                          <a:latin typeface="Courier New" pitchFamily="49" charset="0"/>
                        </a:rPr>
                        <a:t>--  Proven manually using Coq</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 – Lemmas</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p:txBody>
          <a:bodyPr/>
          <a:lstStyle/>
          <a:p>
            <a:fld id="{C9355402-0690-4A79-A082-001A68712055}" type="slidenum">
              <a:rPr lang="fr-FR" smtClean="0"/>
              <a:pPr/>
              <a:t>16</a:t>
            </a:fld>
            <a:endParaRPr lang="fr-FR" dirty="0"/>
          </a:p>
        </p:txBody>
      </p:sp>
      <p:pic>
        <p:nvPicPr>
          <p:cNvPr id="9" name="Picture 9" descr="correct.png">
            <a:extLst>
              <a:ext uri="{FF2B5EF4-FFF2-40B4-BE49-F238E27FC236}">
                <a16:creationId xmlns:a16="http://schemas.microsoft.com/office/drawing/2014/main" id="{F28E886C-5872-4FBF-B6F3-C9A0D84EC0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660" y="4400142"/>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rrect.png">
            <a:extLst>
              <a:ext uri="{FF2B5EF4-FFF2-40B4-BE49-F238E27FC236}">
                <a16:creationId xmlns:a16="http://schemas.microsoft.com/office/drawing/2014/main" id="{697D3053-1838-4211-98C8-A09D3AF3E9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416" y="512783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319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dirty="0"/>
              <a:t>Conclusion</a:t>
            </a:r>
          </a:p>
        </p:txBody>
      </p:sp>
      <p:sp>
        <p:nvSpPr>
          <p:cNvPr id="4" name="Espace réservé du texte 3"/>
          <p:cNvSpPr>
            <a:spLocks noGrp="1"/>
          </p:cNvSpPr>
          <p:nvPr>
            <p:ph type="body" idx="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C9355402-0690-4A79-A082-001A68712055}" type="slidenum">
              <a:rPr lang="fr-FR" smtClean="0"/>
              <a:pPr/>
              <a:t>17</a:t>
            </a:fld>
            <a:endParaRPr lang="fr-FR" dirty="0"/>
          </a:p>
        </p:txBody>
      </p:sp>
      <p:pic>
        <p:nvPicPr>
          <p:cNvPr id="6" name="Image 5">
            <a:extLst>
              <a:ext uri="{FF2B5EF4-FFF2-40B4-BE49-F238E27FC236}">
                <a16:creationId xmlns:a16="http://schemas.microsoft.com/office/drawing/2014/main" id="{79EB26B2-46B5-4B5A-A014-1DDA0148647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0069122" y="4699136"/>
            <a:ext cx="1792146" cy="1714669"/>
          </a:xfrm>
          <a:prstGeom prst="rect">
            <a:avLst/>
          </a:prstGeom>
          <a:noFill/>
          <a:ln>
            <a:noFill/>
          </a:ln>
        </p:spPr>
      </p:pic>
    </p:spTree>
    <p:extLst>
      <p:ext uri="{BB962C8B-B14F-4D97-AF65-F5344CB8AC3E}">
        <p14:creationId xmlns:p14="http://schemas.microsoft.com/office/powerpoint/2010/main" val="189508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0493C5A9-C0FB-4241-A38A-EE022F60D080}"/>
              </a:ext>
            </a:extLst>
          </p:cNvPr>
          <p:cNvSpPr>
            <a:spLocks noGrp="1"/>
          </p:cNvSpPr>
          <p:nvPr>
            <p:ph type="title"/>
          </p:nvPr>
        </p:nvSpPr>
        <p:spPr>
          <a:xfrm>
            <a:off x="838200" y="365125"/>
            <a:ext cx="10664952" cy="909386"/>
          </a:xfrm>
        </p:spPr>
        <p:txBody>
          <a:bodyPr>
            <a:normAutofit/>
          </a:bodyPr>
          <a:lstStyle/>
          <a:p>
            <a:r>
              <a:rPr lang="en-US" dirty="0"/>
              <a:t>An Everyday Tool for Formal Verification</a:t>
            </a:r>
          </a:p>
        </p:txBody>
      </p:sp>
      <p:sp>
        <p:nvSpPr>
          <p:cNvPr id="6" name="Espace réservé du contenu 5">
            <a:extLst>
              <a:ext uri="{FF2B5EF4-FFF2-40B4-BE49-F238E27FC236}">
                <a16:creationId xmlns:a16="http://schemas.microsoft.com/office/drawing/2014/main" id="{84119384-8EAD-4586-876D-8B6CEA001E46}"/>
              </a:ext>
            </a:extLst>
          </p:cNvPr>
          <p:cNvSpPr>
            <a:spLocks noGrp="1"/>
          </p:cNvSpPr>
          <p:nvPr>
            <p:ph idx="1"/>
          </p:nvPr>
        </p:nvSpPr>
        <p:spPr/>
        <p:txBody>
          <a:bodyPr>
            <a:normAutofit/>
          </a:bodyPr>
          <a:lstStyle/>
          <a:p>
            <a:r>
              <a:rPr lang="en-US" dirty="0"/>
              <a:t>miTLS</a:t>
            </a:r>
            <a:r>
              <a:rPr lang="en-US" baseline="30000" dirty="0"/>
              <a:t>1</a:t>
            </a:r>
            <a:r>
              <a:rPr lang="en-US" dirty="0"/>
              <a:t> and HACL*</a:t>
            </a:r>
            <a:r>
              <a:rPr lang="en-US" baseline="30000" dirty="0"/>
              <a:t>2</a:t>
            </a:r>
            <a:r>
              <a:rPr lang="en-US" dirty="0"/>
              <a:t>: TLS layer protocol and cryptographic functions</a:t>
            </a:r>
            <a:endParaRPr lang="en-US" baseline="30000" dirty="0"/>
          </a:p>
          <a:p>
            <a:pPr lvl="1"/>
            <a:r>
              <a:rPr lang="en-US" dirty="0"/>
              <a:t>Pure ghost specification in F*</a:t>
            </a:r>
          </a:p>
          <a:p>
            <a:pPr lvl="1"/>
            <a:endParaRPr lang="en-US" sz="800" dirty="0"/>
          </a:p>
          <a:p>
            <a:r>
              <a:rPr lang="en-US" dirty="0"/>
              <a:t>Ironclad and IronFleet</a:t>
            </a:r>
            <a:r>
              <a:rPr lang="en-US" baseline="30000" dirty="0"/>
              <a:t>3</a:t>
            </a:r>
            <a:r>
              <a:rPr lang="en-US" dirty="0"/>
              <a:t>: Verifying distributed systems</a:t>
            </a:r>
            <a:endParaRPr lang="en-US" baseline="30000" dirty="0"/>
          </a:p>
          <a:p>
            <a:pPr lvl="1"/>
            <a:r>
              <a:rPr lang="en-US" dirty="0"/>
              <a:t>Ghost safety specification using </a:t>
            </a:r>
            <a:r>
              <a:rPr lang="en-US" dirty="0" err="1"/>
              <a:t>Dafny</a:t>
            </a:r>
            <a:endParaRPr lang="en-US" dirty="0"/>
          </a:p>
          <a:p>
            <a:pPr lvl="1"/>
            <a:endParaRPr lang="en-US" sz="800" dirty="0"/>
          </a:p>
          <a:p>
            <a:r>
              <a:rPr lang="en-US" dirty="0"/>
              <a:t>Imperative red-black trees in SPARK</a:t>
            </a:r>
            <a:r>
              <a:rPr lang="en-US" baseline="30000" dirty="0"/>
              <a:t>4</a:t>
            </a:r>
          </a:p>
          <a:p>
            <a:pPr lvl="1"/>
            <a:r>
              <a:rPr lang="en-US" dirty="0"/>
              <a:t>Multi-layer ghost specification and ghost proofs</a:t>
            </a:r>
          </a:p>
        </p:txBody>
      </p:sp>
      <p:sp>
        <p:nvSpPr>
          <p:cNvPr id="4" name="Espace réservé du numéro de diapositive 3">
            <a:extLst>
              <a:ext uri="{FF2B5EF4-FFF2-40B4-BE49-F238E27FC236}">
                <a16:creationId xmlns:a16="http://schemas.microsoft.com/office/drawing/2014/main" id="{D03558AF-7BB9-4AB4-9060-DD1968AE4762}"/>
              </a:ext>
            </a:extLst>
          </p:cNvPr>
          <p:cNvSpPr>
            <a:spLocks noGrp="1"/>
          </p:cNvSpPr>
          <p:nvPr>
            <p:ph type="sldNum" sz="quarter" idx="12"/>
          </p:nvPr>
        </p:nvSpPr>
        <p:spPr/>
        <p:txBody>
          <a:bodyPr/>
          <a:lstStyle/>
          <a:p>
            <a:fld id="{C9355402-0690-4A79-A082-001A68712055}" type="slidenum">
              <a:rPr lang="fr-FR" smtClean="0"/>
              <a:pPr/>
              <a:t>18</a:t>
            </a:fld>
            <a:endParaRPr lang="fr-FR" dirty="0"/>
          </a:p>
        </p:txBody>
      </p:sp>
      <p:sp>
        <p:nvSpPr>
          <p:cNvPr id="8" name="ZoneTexte 7">
            <a:extLst>
              <a:ext uri="{FF2B5EF4-FFF2-40B4-BE49-F238E27FC236}">
                <a16:creationId xmlns:a16="http://schemas.microsoft.com/office/drawing/2014/main" id="{0FFB7891-1E30-41D1-B918-E9DFAEBEB9E0}"/>
              </a:ext>
            </a:extLst>
          </p:cNvPr>
          <p:cNvSpPr txBox="1"/>
          <p:nvPr/>
        </p:nvSpPr>
        <p:spPr>
          <a:xfrm>
            <a:off x="838200" y="5444201"/>
            <a:ext cx="8990603" cy="1200329"/>
          </a:xfrm>
          <a:prstGeom prst="rect">
            <a:avLst/>
          </a:prstGeom>
          <a:noFill/>
        </p:spPr>
        <p:txBody>
          <a:bodyPr wrap="none" rtlCol="0">
            <a:spAutoFit/>
          </a:bodyPr>
          <a:lstStyle/>
          <a:p>
            <a:r>
              <a:rPr lang="en-US" dirty="0"/>
              <a:t>1 - </a:t>
            </a:r>
            <a:r>
              <a:rPr lang="en-US" dirty="0" err="1"/>
              <a:t>Zinzindohoué</a:t>
            </a:r>
            <a:r>
              <a:rPr lang="en-US" dirty="0"/>
              <a:t>, Jean-Karim, et al. "HACL*: A verified modern cryptographic library." 2017. </a:t>
            </a:r>
          </a:p>
          <a:p>
            <a:r>
              <a:rPr lang="en-US" dirty="0"/>
              <a:t>2 - </a:t>
            </a:r>
            <a:r>
              <a:rPr lang="en-US" dirty="0" err="1"/>
              <a:t>Bhargavan</a:t>
            </a:r>
            <a:r>
              <a:rPr lang="en-US" dirty="0"/>
              <a:t>, Karthikeyan. "Attacking and Proving TLS 1.3 implementations." 2015. </a:t>
            </a:r>
          </a:p>
          <a:p>
            <a:r>
              <a:rPr lang="en-US" dirty="0"/>
              <a:t>3 - </a:t>
            </a:r>
            <a:r>
              <a:rPr lang="en-US" dirty="0" err="1"/>
              <a:t>Hawblitzel</a:t>
            </a:r>
            <a:r>
              <a:rPr lang="en-US" dirty="0"/>
              <a:t>, Chris, et al. "</a:t>
            </a:r>
            <a:r>
              <a:rPr lang="en-US" dirty="0" err="1"/>
              <a:t>IronFleet</a:t>
            </a:r>
            <a:r>
              <a:rPr lang="en-US" dirty="0"/>
              <a:t>: proving practical distributed systems correct." 2015. </a:t>
            </a:r>
          </a:p>
          <a:p>
            <a:r>
              <a:rPr lang="en-US" dirty="0"/>
              <a:t>4 - Dross, Claire and Moy, Yannick. "Auto-active proof of red-black trees in SPARK." 2017.</a:t>
            </a:r>
          </a:p>
        </p:txBody>
      </p:sp>
    </p:spTree>
    <p:extLst>
      <p:ext uri="{BB962C8B-B14F-4D97-AF65-F5344CB8AC3E}">
        <p14:creationId xmlns:p14="http://schemas.microsoft.com/office/powerpoint/2010/main" val="195864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4B2A38BE-5838-4320-8A6B-2D677B96A204}"/>
              </a:ext>
            </a:extLst>
          </p:cNvPr>
          <p:cNvSpPr>
            <a:spLocks noGrp="1"/>
          </p:cNvSpPr>
          <p:nvPr>
            <p:ph type="title"/>
          </p:nvPr>
        </p:nvSpPr>
        <p:spPr/>
        <p:txBody>
          <a:bodyPr/>
          <a:lstStyle/>
          <a:p>
            <a:r>
              <a:rPr lang="en-US" dirty="0"/>
              <a:t>What Ghost Code Can Do for You</a:t>
            </a:r>
          </a:p>
        </p:txBody>
      </p:sp>
      <p:sp>
        <p:nvSpPr>
          <p:cNvPr id="6" name="Espace réservé du contenu 5">
            <a:extLst>
              <a:ext uri="{FF2B5EF4-FFF2-40B4-BE49-F238E27FC236}">
                <a16:creationId xmlns:a16="http://schemas.microsoft.com/office/drawing/2014/main" id="{2828284A-C269-42C1-8796-1D15F28413E8}"/>
              </a:ext>
            </a:extLst>
          </p:cNvPr>
          <p:cNvSpPr>
            <a:spLocks noGrp="1"/>
          </p:cNvSpPr>
          <p:nvPr>
            <p:ph idx="1"/>
          </p:nvPr>
        </p:nvSpPr>
        <p:spPr/>
        <p:txBody>
          <a:bodyPr>
            <a:normAutofit/>
          </a:bodyPr>
          <a:lstStyle/>
          <a:p>
            <a:r>
              <a:rPr lang="en-US" dirty="0"/>
              <a:t>Ghost code provides provably non-interfering instrumentation.</a:t>
            </a:r>
          </a:p>
          <a:p>
            <a:endParaRPr lang="en-US" sz="1000" dirty="0"/>
          </a:p>
          <a:p>
            <a:r>
              <a:rPr lang="en-US" dirty="0"/>
              <a:t>Ghost code can enhance expressiveness of the specification.</a:t>
            </a:r>
          </a:p>
          <a:p>
            <a:endParaRPr lang="en-US" sz="1000" dirty="0"/>
          </a:p>
          <a:p>
            <a:r>
              <a:rPr lang="en-US" dirty="0"/>
              <a:t>Ghost code can be used for static or dynamic verification.</a:t>
            </a:r>
            <a:endParaRPr lang="en-US" sz="1000" dirty="0"/>
          </a:p>
          <a:p>
            <a:endParaRPr lang="en-US" sz="1000" dirty="0"/>
          </a:p>
          <a:p>
            <a:r>
              <a:rPr lang="en-US" dirty="0"/>
              <a:t>Ghost code can guide the proof tool.</a:t>
            </a:r>
          </a:p>
          <a:p>
            <a:endParaRPr lang="en-US" sz="1100" dirty="0"/>
          </a:p>
          <a:p>
            <a:r>
              <a:rPr lang="en-US" dirty="0"/>
              <a:t>Ghost code is the bridge between automatic and interactive verification.</a:t>
            </a:r>
          </a:p>
          <a:p>
            <a:pPr marL="457200" lvl="1" indent="0">
              <a:buNone/>
            </a:pPr>
            <a:endParaRPr lang="en-US" dirty="0"/>
          </a:p>
        </p:txBody>
      </p:sp>
      <p:sp>
        <p:nvSpPr>
          <p:cNvPr id="4" name="Espace réservé du numéro de diapositive 3">
            <a:extLst>
              <a:ext uri="{FF2B5EF4-FFF2-40B4-BE49-F238E27FC236}">
                <a16:creationId xmlns:a16="http://schemas.microsoft.com/office/drawing/2014/main" id="{0A071C25-048D-4E53-AFEF-8DC815B8AE1D}"/>
              </a:ext>
            </a:extLst>
          </p:cNvPr>
          <p:cNvSpPr>
            <a:spLocks noGrp="1"/>
          </p:cNvSpPr>
          <p:nvPr>
            <p:ph type="sldNum" sz="quarter" idx="12"/>
          </p:nvPr>
        </p:nvSpPr>
        <p:spPr/>
        <p:txBody>
          <a:bodyPr/>
          <a:lstStyle/>
          <a:p>
            <a:fld id="{C9355402-0690-4A79-A082-001A68712055}" type="slidenum">
              <a:rPr lang="fr-FR" smtClean="0"/>
              <a:pPr/>
              <a:t>19</a:t>
            </a:fld>
            <a:endParaRPr lang="fr-FR" dirty="0"/>
          </a:p>
        </p:txBody>
      </p:sp>
    </p:spTree>
    <p:extLst>
      <p:ext uri="{BB962C8B-B14F-4D97-AF65-F5344CB8AC3E}">
        <p14:creationId xmlns:p14="http://schemas.microsoft.com/office/powerpoint/2010/main" val="2006322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F5A344A-F1F3-4E32-8085-31FA7470DC92}"/>
              </a:ext>
            </a:extLst>
          </p:cNvPr>
          <p:cNvSpPr>
            <a:spLocks noGrp="1"/>
          </p:cNvSpPr>
          <p:nvPr>
            <p:ph type="title"/>
          </p:nvPr>
        </p:nvSpPr>
        <p:spPr/>
        <p:txBody>
          <a:bodyPr/>
          <a:lstStyle/>
          <a:p>
            <a:r>
              <a:rPr lang="en-US" dirty="0"/>
              <a:t>Ghost Code, What Is It?</a:t>
            </a:r>
          </a:p>
        </p:txBody>
      </p:sp>
      <p:sp>
        <p:nvSpPr>
          <p:cNvPr id="6" name="Espace réservé du texte 5">
            <a:extLst>
              <a:ext uri="{FF2B5EF4-FFF2-40B4-BE49-F238E27FC236}">
                <a16:creationId xmlns:a16="http://schemas.microsoft.com/office/drawing/2014/main" id="{D1660969-BB95-4A40-8EC1-8038C8D5C1BC}"/>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09187047-5EEF-4164-A2E5-6AAEB050ACA5}"/>
              </a:ext>
            </a:extLst>
          </p:cNvPr>
          <p:cNvSpPr>
            <a:spLocks noGrp="1"/>
          </p:cNvSpPr>
          <p:nvPr>
            <p:ph type="sldNum" sz="quarter" idx="12"/>
          </p:nvPr>
        </p:nvSpPr>
        <p:spPr/>
        <p:txBody>
          <a:bodyPr/>
          <a:lstStyle/>
          <a:p>
            <a:fld id="{C9355402-0690-4A79-A082-001A68712055}" type="slidenum">
              <a:rPr lang="fr-FR" smtClean="0"/>
              <a:t>2</a:t>
            </a:fld>
            <a:endParaRPr lang="fr-FR"/>
          </a:p>
        </p:txBody>
      </p:sp>
    </p:spTree>
    <p:extLst>
      <p:ext uri="{BB962C8B-B14F-4D97-AF65-F5344CB8AC3E}">
        <p14:creationId xmlns:p14="http://schemas.microsoft.com/office/powerpoint/2010/main" val="130549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 General Definition</a:t>
            </a:r>
          </a:p>
        </p:txBody>
      </p:sp>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a:xfrm>
            <a:off x="838200" y="1825625"/>
            <a:ext cx="10515600" cy="4351338"/>
          </a:xfrm>
        </p:spPr>
        <p:txBody>
          <a:bodyPr/>
          <a:lstStyle/>
          <a:p>
            <a:r>
              <a:rPr lang="en-US" dirty="0"/>
              <a:t>Ghost code does not affect normal execution of a program.</a:t>
            </a:r>
          </a:p>
          <a:p>
            <a:r>
              <a:rPr lang="en-US" dirty="0"/>
              <a:t>It is used to monitor execution (can terminate the program).</a:t>
            </a:r>
          </a:p>
          <a:p>
            <a:r>
              <a:rPr lang="en-US" dirty="0"/>
              <a:t>Example: assertions in code / subprogram contracts</a:t>
            </a:r>
          </a:p>
          <a:p>
            <a:pPr marL="0" indent="0">
              <a:buNone/>
            </a:pPr>
            <a:endParaRPr lang="en-US" dirty="0"/>
          </a:p>
        </p:txBody>
      </p:sp>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3</a:t>
            </a:fld>
            <a:endParaRPr lang="fr-FR" dirty="0"/>
          </a:p>
        </p:txBody>
      </p:sp>
      <p:grpSp>
        <p:nvGrpSpPr>
          <p:cNvPr id="34" name="Groupe 33">
            <a:extLst>
              <a:ext uri="{FF2B5EF4-FFF2-40B4-BE49-F238E27FC236}">
                <a16:creationId xmlns:a16="http://schemas.microsoft.com/office/drawing/2014/main" id="{6FFF9A6A-744A-407F-81B6-BFDEB3A99534}"/>
              </a:ext>
            </a:extLst>
          </p:cNvPr>
          <p:cNvGrpSpPr/>
          <p:nvPr/>
        </p:nvGrpSpPr>
        <p:grpSpPr>
          <a:xfrm>
            <a:off x="736849" y="2954618"/>
            <a:ext cx="9952942" cy="3679920"/>
            <a:chOff x="736849" y="2904923"/>
            <a:chExt cx="9952942" cy="3679920"/>
          </a:xfrm>
        </p:grpSpPr>
        <p:grpSp>
          <p:nvGrpSpPr>
            <p:cNvPr id="11" name="Groupe 10">
              <a:extLst>
                <a:ext uri="{FF2B5EF4-FFF2-40B4-BE49-F238E27FC236}">
                  <a16:creationId xmlns:a16="http://schemas.microsoft.com/office/drawing/2014/main" id="{AAD3F1E3-E4BB-42C5-A943-2618AB763389}"/>
                </a:ext>
              </a:extLst>
            </p:cNvPr>
            <p:cNvGrpSpPr/>
            <p:nvPr/>
          </p:nvGrpSpPr>
          <p:grpSpPr>
            <a:xfrm>
              <a:off x="8018236" y="2904923"/>
              <a:ext cx="2671555" cy="2345987"/>
              <a:chOff x="4416287" y="2971799"/>
              <a:chExt cx="2928730" cy="2688027"/>
            </a:xfrm>
          </p:grpSpPr>
          <p:pic>
            <p:nvPicPr>
              <p:cNvPr id="8" name="Graphique 7" descr="Engrenages">
                <a:extLst>
                  <a:ext uri="{FF2B5EF4-FFF2-40B4-BE49-F238E27FC236}">
                    <a16:creationId xmlns:a16="http://schemas.microsoft.com/office/drawing/2014/main" id="{6FBAE707-1066-49BC-9496-9CD326B822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6287" y="2971799"/>
                <a:ext cx="2136913" cy="2136913"/>
              </a:xfrm>
              <a:prstGeom prst="rect">
                <a:avLst/>
              </a:prstGeom>
            </p:spPr>
          </p:pic>
          <p:pic>
            <p:nvPicPr>
              <p:cNvPr id="10" name="Graphique 9" descr="Engrenage">
                <a:extLst>
                  <a:ext uri="{FF2B5EF4-FFF2-40B4-BE49-F238E27FC236}">
                    <a16:creationId xmlns:a16="http://schemas.microsoft.com/office/drawing/2014/main" id="{0719CB68-06A3-4E9E-9B41-03CDFAC874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0565" y="3665374"/>
                <a:ext cx="1994452" cy="1994452"/>
              </a:xfrm>
              <a:prstGeom prst="rect">
                <a:avLst/>
              </a:prstGeom>
            </p:spPr>
          </p:pic>
        </p:grpSp>
        <p:sp>
          <p:nvSpPr>
            <p:cNvPr id="16" name="Croix 15">
              <a:extLst>
                <a:ext uri="{FF2B5EF4-FFF2-40B4-BE49-F238E27FC236}">
                  <a16:creationId xmlns:a16="http://schemas.microsoft.com/office/drawing/2014/main" id="{BBB51BB9-E07A-4D6E-87F7-A84C781CBB94}"/>
                </a:ext>
              </a:extLst>
            </p:cNvPr>
            <p:cNvSpPr/>
            <p:nvPr/>
          </p:nvSpPr>
          <p:spPr>
            <a:xfrm>
              <a:off x="3520651" y="4232263"/>
              <a:ext cx="850302" cy="784342"/>
            </a:xfrm>
            <a:prstGeom prst="plus">
              <a:avLst>
                <a:gd name="adj" fmla="val 344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nvGrpSpPr>
            <p:cNvPr id="33" name="Groupe 32">
              <a:extLst>
                <a:ext uri="{FF2B5EF4-FFF2-40B4-BE49-F238E27FC236}">
                  <a16:creationId xmlns:a16="http://schemas.microsoft.com/office/drawing/2014/main" id="{1FDEBE2F-D6FB-429F-A33D-165489E9B759}"/>
                </a:ext>
              </a:extLst>
            </p:cNvPr>
            <p:cNvGrpSpPr/>
            <p:nvPr/>
          </p:nvGrpSpPr>
          <p:grpSpPr>
            <a:xfrm>
              <a:off x="1230989" y="2929498"/>
              <a:ext cx="1991880" cy="1153224"/>
              <a:chOff x="1230989" y="2929498"/>
              <a:chExt cx="1991880" cy="1153224"/>
            </a:xfrm>
          </p:grpSpPr>
          <p:sp>
            <p:nvSpPr>
              <p:cNvPr id="14" name="Rectangle : coins arrondis 13">
                <a:extLst>
                  <a:ext uri="{FF2B5EF4-FFF2-40B4-BE49-F238E27FC236}">
                    <a16:creationId xmlns:a16="http://schemas.microsoft.com/office/drawing/2014/main" id="{89CA491F-65D0-41E7-9630-C3920503DF34}"/>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ZoneTexte 20">
                <a:extLst>
                  <a:ext uri="{FF2B5EF4-FFF2-40B4-BE49-F238E27FC236}">
                    <a16:creationId xmlns:a16="http://schemas.microsoft.com/office/drawing/2014/main" id="{9539A65D-4052-49CA-80F7-6C18698204D1}"/>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grpSp>
          <p:nvGrpSpPr>
            <p:cNvPr id="32" name="Groupe 31">
              <a:extLst>
                <a:ext uri="{FF2B5EF4-FFF2-40B4-BE49-F238E27FC236}">
                  <a16:creationId xmlns:a16="http://schemas.microsoft.com/office/drawing/2014/main" id="{18CDF759-3A04-4D65-8AB6-306E108636A5}"/>
                </a:ext>
              </a:extLst>
            </p:cNvPr>
            <p:cNvGrpSpPr/>
            <p:nvPr/>
          </p:nvGrpSpPr>
          <p:grpSpPr>
            <a:xfrm>
              <a:off x="736849" y="5311529"/>
              <a:ext cx="2486021" cy="1273314"/>
              <a:chOff x="1784414" y="5311529"/>
              <a:chExt cx="2486021" cy="1273314"/>
            </a:xfrm>
          </p:grpSpPr>
          <p:grpSp>
            <p:nvGrpSpPr>
              <p:cNvPr id="19" name="Groupe 18">
                <a:extLst>
                  <a:ext uri="{FF2B5EF4-FFF2-40B4-BE49-F238E27FC236}">
                    <a16:creationId xmlns:a16="http://schemas.microsoft.com/office/drawing/2014/main" id="{1564EF07-FFC1-4084-9FDC-55AF1B4D4149}"/>
                  </a:ext>
                </a:extLst>
              </p:cNvPr>
              <p:cNvGrpSpPr/>
              <p:nvPr/>
            </p:nvGrpSpPr>
            <p:grpSpPr>
              <a:xfrm>
                <a:off x="1784414" y="5311529"/>
                <a:ext cx="2486021" cy="1273314"/>
                <a:chOff x="485158" y="5054861"/>
                <a:chExt cx="2725335" cy="1458961"/>
              </a:xfrm>
            </p:grpSpPr>
            <p:sp>
              <p:nvSpPr>
                <p:cNvPr id="15" name="Rectangle : coins arrondis 14">
                  <a:extLst>
                    <a:ext uri="{FF2B5EF4-FFF2-40B4-BE49-F238E27FC236}">
                      <a16:creationId xmlns:a16="http://schemas.microsoft.com/office/drawing/2014/main" id="{551F8B55-5CCD-438E-97C7-D9F8FC727E7A}"/>
                    </a:ext>
                  </a:extLst>
                </p:cNvPr>
                <p:cNvSpPr/>
                <p:nvPr/>
              </p:nvSpPr>
              <p:spPr>
                <a:xfrm>
                  <a:off x="1026867" y="5054861"/>
                  <a:ext cx="2183626" cy="1321362"/>
                </a:xfrm>
                <a:prstGeom prst="roundRect">
                  <a:avLst/>
                </a:prstGeom>
                <a:ln w="57150">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Ellipse 17">
                  <a:extLst>
                    <a:ext uri="{FF2B5EF4-FFF2-40B4-BE49-F238E27FC236}">
                      <a16:creationId xmlns:a16="http://schemas.microsoft.com/office/drawing/2014/main" id="{E0984128-33DC-4B6A-9AE7-5E1D038A77B6}"/>
                    </a:ext>
                  </a:extLst>
                </p:cNvPr>
                <p:cNvSpPr/>
                <p:nvPr/>
              </p:nvSpPr>
              <p:spPr>
                <a:xfrm>
                  <a:off x="559290" y="5420292"/>
                  <a:ext cx="790113" cy="1075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16">
                  <a:extLst>
                    <a:ext uri="{FF2B5EF4-FFF2-40B4-BE49-F238E27FC236}">
                      <a16:creationId xmlns:a16="http://schemas.microsoft.com/office/drawing/2014/main" id="{22657469-19A6-410C-980E-6D696BC80A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58" y="5404258"/>
                  <a:ext cx="1109564" cy="1109564"/>
                </a:xfrm>
                <a:prstGeom prst="rect">
                  <a:avLst/>
                </a:prstGeom>
              </p:spPr>
            </p:pic>
          </p:grpSp>
          <p:sp>
            <p:nvSpPr>
              <p:cNvPr id="22" name="ZoneTexte 21">
                <a:extLst>
                  <a:ext uri="{FF2B5EF4-FFF2-40B4-BE49-F238E27FC236}">
                    <a16:creationId xmlns:a16="http://schemas.microsoft.com/office/drawing/2014/main" id="{B5F431CB-755B-4543-A630-B2BD427CD188}"/>
                  </a:ext>
                </a:extLst>
              </p:cNvPr>
              <p:cNvSpPr txBox="1"/>
              <p:nvPr/>
            </p:nvSpPr>
            <p:spPr>
              <a:xfrm>
                <a:off x="2459214" y="5418067"/>
                <a:ext cx="1630561" cy="954107"/>
              </a:xfrm>
              <a:prstGeom prst="rect">
                <a:avLst/>
              </a:prstGeom>
              <a:noFill/>
            </p:spPr>
            <p:txBody>
              <a:bodyPr wrap="square" rtlCol="0">
                <a:spAutoFit/>
              </a:bodyPr>
              <a:lstStyle/>
              <a:p>
                <a:pPr algn="ctr"/>
                <a:r>
                  <a:rPr lang="en-US" sz="2800" dirty="0"/>
                  <a:t>Ghost Code</a:t>
                </a:r>
              </a:p>
            </p:txBody>
          </p:sp>
        </p:grpSp>
        <p:sp>
          <p:nvSpPr>
            <p:cNvPr id="23" name="Flèche : droite 22">
              <a:extLst>
                <a:ext uri="{FF2B5EF4-FFF2-40B4-BE49-F238E27FC236}">
                  <a16:creationId xmlns:a16="http://schemas.microsoft.com/office/drawing/2014/main" id="{926015CA-6059-4B2E-A8D8-6C8DFB1D418D}"/>
                </a:ext>
              </a:extLst>
            </p:cNvPr>
            <p:cNvSpPr/>
            <p:nvPr/>
          </p:nvSpPr>
          <p:spPr>
            <a:xfrm>
              <a:off x="5376649" y="3127178"/>
              <a:ext cx="1573750" cy="692006"/>
            </a:xfrm>
            <a:prstGeom prst="rightArrow">
              <a:avLst>
                <a:gd name="adj1" fmla="val 50000"/>
                <a:gd name="adj2" fmla="val 69034"/>
              </a:avLst>
            </a:prstGeom>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Flèche : droite 23">
              <a:extLst>
                <a:ext uri="{FF2B5EF4-FFF2-40B4-BE49-F238E27FC236}">
                  <a16:creationId xmlns:a16="http://schemas.microsoft.com/office/drawing/2014/main" id="{2D57B9A9-EF0C-4987-A951-A31FD3830A99}"/>
                </a:ext>
              </a:extLst>
            </p:cNvPr>
            <p:cNvSpPr/>
            <p:nvPr/>
          </p:nvSpPr>
          <p:spPr>
            <a:xfrm flipV="1">
              <a:off x="5385086" y="4278431"/>
              <a:ext cx="1573750" cy="692006"/>
            </a:xfrm>
            <a:prstGeom prst="rightArrow">
              <a:avLst>
                <a:gd name="adj1" fmla="val 50000"/>
                <a:gd name="adj2" fmla="val 6903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pic>
        <p:nvPicPr>
          <p:cNvPr id="28" name="Graphique 27" descr="Jauge">
            <a:extLst>
              <a:ext uri="{FF2B5EF4-FFF2-40B4-BE49-F238E27FC236}">
                <a16:creationId xmlns:a16="http://schemas.microsoft.com/office/drawing/2014/main" id="{4F8F2EC4-568F-46F3-AB1E-C4AAFF48AC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73189" y="4208991"/>
            <a:ext cx="1194570" cy="1142928"/>
          </a:xfrm>
          <a:prstGeom prst="rect">
            <a:avLst/>
          </a:prstGeom>
        </p:spPr>
      </p:pic>
      <p:graphicFrame>
        <p:nvGraphicFramePr>
          <p:cNvPr id="29" name="Tableau 28">
            <a:extLst>
              <a:ext uri="{FF2B5EF4-FFF2-40B4-BE49-F238E27FC236}">
                <a16:creationId xmlns:a16="http://schemas.microsoft.com/office/drawing/2014/main" id="{1DB4D419-7090-45B7-9D08-843F8E6C09AA}"/>
              </a:ext>
            </a:extLst>
          </p:cNvPr>
          <p:cNvGraphicFramePr>
            <a:graphicFrameLocks noGrp="1"/>
          </p:cNvGraphicFramePr>
          <p:nvPr>
            <p:extLst>
              <p:ext uri="{D42A27DB-BD31-4B8C-83A1-F6EECF244321}">
                <p14:modId xmlns:p14="http://schemas.microsoft.com/office/powerpoint/2010/main" val="2748051717"/>
              </p:ext>
            </p:extLst>
          </p:nvPr>
        </p:nvGraphicFramePr>
        <p:xfrm>
          <a:off x="838200" y="3558337"/>
          <a:ext cx="10515600" cy="28337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(X /= 0);</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Runtime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exception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raised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Assert_Failure</a:t>
                      </a:r>
                      <a:r>
                        <a:rPr lang="es-ES" sz="2000" b="0" i="1" baseline="0" dirty="0">
                          <a:solidFill>
                            <a:schemeClr val="tx1"/>
                          </a:solidFill>
                          <a:latin typeface="Courier New" pitchFamily="49" charset="0"/>
                        </a:rPr>
                        <a:t> – </a:t>
                      </a:r>
                      <a:r>
                        <a:rPr lang="es-ES" sz="2000" b="0" i="1" baseline="0" dirty="0" err="1">
                          <a:solidFill>
                            <a:schemeClr val="tx1"/>
                          </a:solidFill>
                          <a:latin typeface="Courier New" pitchFamily="49" charset="0"/>
                        </a:rPr>
                        <a:t>failed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assertion</a:t>
                      </a:r>
                      <a:endParaRPr lang="es-ES" sz="2000" b="0" i="1"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Increment</a:t>
                      </a:r>
                      <a:r>
                        <a:rPr lang="es-ES" sz="2000" b="0" i="0" baseline="0" dirty="0">
                          <a:solidFill>
                            <a:schemeClr val="tx1"/>
                          </a:solidFill>
                          <a:latin typeface="Courier New" pitchFamily="49" charset="0"/>
                        </a:rPr>
                        <a:t>(X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Integer</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Pre  =&gt; X &lt; </a:t>
                      </a:r>
                      <a:r>
                        <a:rPr lang="es-ES" sz="2000" b="0" i="0" baseline="0" dirty="0" err="1">
                          <a:solidFill>
                            <a:schemeClr val="tx1"/>
                          </a:solidFill>
                          <a:latin typeface="Courier New" pitchFamily="49" charset="0"/>
                        </a:rPr>
                        <a:t>Integer’Last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X = </a:t>
                      </a:r>
                      <a:r>
                        <a:rPr lang="es-ES" sz="2000" b="0" i="0" baseline="0" dirty="0" err="1">
                          <a:solidFill>
                            <a:schemeClr val="tx1"/>
                          </a:solidFill>
                          <a:latin typeface="Courier New" pitchFamily="49" charset="0"/>
                        </a:rPr>
                        <a:t>X’Old</a:t>
                      </a:r>
                      <a:r>
                        <a:rPr lang="es-ES" sz="2000" b="0" i="0" baseline="0" dirty="0">
                          <a:solidFill>
                            <a:schemeClr val="tx1"/>
                          </a:solidFill>
                          <a:latin typeface="Courier New" pitchFamily="49" charset="0"/>
                        </a:rPr>
                        <a:t> + 1;</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latin typeface="Courier New" pitchFamily="49" charset="0"/>
                        </a:rPr>
                        <a:t>Increment</a:t>
                      </a:r>
                      <a:r>
                        <a:rPr lang="es-ES" sz="2000" b="0" i="0" baseline="0" dirty="0">
                          <a:solidFill>
                            <a:schemeClr val="tx1"/>
                          </a:solidFill>
                          <a:latin typeface="Courier New"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Runtime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exception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raised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Assert_Failure</a:t>
                      </a:r>
                      <a:r>
                        <a:rPr lang="es-ES" sz="2000" b="0" i="1" baseline="0" dirty="0">
                          <a:solidFill>
                            <a:schemeClr val="tx1"/>
                          </a:solidFill>
                          <a:latin typeface="Courier New" pitchFamily="49" charset="0"/>
                        </a:rPr>
                        <a:t> – </a:t>
                      </a:r>
                      <a:r>
                        <a:rPr lang="es-ES" sz="2000" b="0" i="1" baseline="0" dirty="0" err="1">
                          <a:solidFill>
                            <a:schemeClr val="tx1"/>
                          </a:solidFill>
                          <a:latin typeface="Courier New" pitchFamily="49" charset="0"/>
                        </a:rPr>
                        <a:t>failed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precondition</a:t>
                      </a:r>
                      <a:endParaRPr lang="es-ES" sz="2000" b="0" i="1"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46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au 9">
            <a:extLst>
              <a:ext uri="{FF2B5EF4-FFF2-40B4-BE49-F238E27FC236}">
                <a16:creationId xmlns:a16="http://schemas.microsoft.com/office/drawing/2014/main" id="{583DC3CC-7FC1-4B97-AFB6-33BF74622CCF}"/>
              </a:ext>
            </a:extLst>
          </p:cNvPr>
          <p:cNvGraphicFramePr>
            <a:graphicFrameLocks noGrp="1"/>
          </p:cNvGraphicFramePr>
          <p:nvPr>
            <p:extLst>
              <p:ext uri="{D42A27DB-BD31-4B8C-83A1-F6EECF244321}">
                <p14:modId xmlns:p14="http://schemas.microsoft.com/office/powerpoint/2010/main" val="2670311975"/>
              </p:ext>
            </p:extLst>
          </p:nvPr>
        </p:nvGraphicFramePr>
        <p:xfrm>
          <a:off x="838200" y="3038445"/>
          <a:ext cx="10515600" cy="1919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a:t>
                      </a:r>
                      <a:r>
                        <a:rPr lang="es-ES" sz="2000" b="0" i="0" baseline="0" dirty="0">
                          <a:solidFill>
                            <a:schemeClr val="tx1"/>
                          </a:solidFill>
                          <a:latin typeface="Courier New" pitchFamily="49" charset="0"/>
                        </a:rPr>
                        <a:t> (X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T) </a:t>
                      </a: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highlight>
                            <a:srgbClr val="00FFFF"/>
                          </a:highlight>
                          <a:latin typeface="Courier New" pitchFamily="49" charset="0"/>
                        </a:rPr>
                        <a:t> : </a:t>
                      </a:r>
                      <a:r>
                        <a:rPr lang="es-ES" sz="2000" b="1" i="0" baseline="0" dirty="0" err="1">
                          <a:solidFill>
                            <a:schemeClr val="tx1"/>
                          </a:solidFill>
                          <a:highlight>
                            <a:srgbClr val="00FFFF"/>
                          </a:highlight>
                          <a:latin typeface="Courier New" pitchFamily="49" charset="0"/>
                        </a:rPr>
                        <a:t>constant</a:t>
                      </a:r>
                      <a:r>
                        <a:rPr lang="es-ES" sz="2000" b="0" i="0" baseline="0" dirty="0">
                          <a:solidFill>
                            <a:schemeClr val="tx1"/>
                          </a:solidFill>
                          <a:highlight>
                            <a:srgbClr val="00FFFF"/>
                          </a:highlight>
                          <a:latin typeface="Courier New" pitchFamily="49" charset="0"/>
                        </a:rPr>
                        <a:t> T := X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begin</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Do_Some_Complex_Stuff</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Transformation_Is_Correct</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is</a:t>
                      </a:r>
                      <a:r>
                        <a:rPr lang="es-ES" sz="2000" b="0" i="1" baseline="0" dirty="0">
                          <a:solidFill>
                            <a:schemeClr val="tx1"/>
                          </a:solidFill>
                          <a:latin typeface="Courier New" pitchFamily="49" charset="0"/>
                        </a:rPr>
                        <a:t> OK </a:t>
                      </a:r>
                      <a:r>
                        <a:rPr lang="es-ES" sz="2000" b="0" i="1" baseline="0" dirty="0" err="1">
                          <a:solidFill>
                            <a:schemeClr val="tx1"/>
                          </a:solidFill>
                          <a:latin typeface="Courier New" pitchFamily="49" charset="0"/>
                        </a:rPr>
                        <a:t>to</a:t>
                      </a:r>
                      <a:r>
                        <a:rPr lang="es-ES" sz="2000" b="0" i="1" baseline="0" dirty="0">
                          <a:solidFill>
                            <a:schemeClr val="tx1"/>
                          </a:solidFill>
                          <a:latin typeface="Courier New" pitchFamily="49" charset="0"/>
                        </a:rPr>
                        <a:t> use </a:t>
                      </a:r>
                      <a:r>
                        <a:rPr lang="es-ES" sz="2000" b="0" i="1" baseline="0" dirty="0" err="1">
                          <a:solidFill>
                            <a:schemeClr val="tx1"/>
                          </a:solidFill>
                          <a:latin typeface="Courier New" pitchFamily="49" charset="0"/>
                        </a:rPr>
                        <a:t>X_Init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inside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assertion</a:t>
                      </a:r>
                      <a:r>
                        <a:rPr lang="es-ES" sz="2000" b="0" i="1"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in SPARK</a:t>
            </a:r>
          </a:p>
        </p:txBody>
      </p:sp>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4</a:t>
            </a:fld>
            <a:endParaRPr lang="fr-FR" dirty="0"/>
          </a:p>
        </p:txBody>
      </p:sp>
      <p:pic>
        <p:nvPicPr>
          <p:cNvPr id="9" name="Picture 8" descr="wrong.png">
            <a:extLst>
              <a:ext uri="{FF2B5EF4-FFF2-40B4-BE49-F238E27FC236}">
                <a16:creationId xmlns:a16="http://schemas.microsoft.com/office/drawing/2014/main" id="{970B7A13-8DD1-4603-B9F7-86B0307016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96" y="5148677"/>
            <a:ext cx="407705" cy="40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p:txBody>
          <a:bodyPr/>
          <a:lstStyle/>
          <a:p>
            <a:r>
              <a:rPr lang="en-US" dirty="0"/>
              <a:t>In SPARK, all entities (variables, subprograms, types…) can be ghost.</a:t>
            </a:r>
          </a:p>
          <a:p>
            <a:r>
              <a:rPr lang="en-US" dirty="0"/>
              <a:t>The compiler detects most incorrect usage.</a:t>
            </a:r>
          </a:p>
        </p:txBody>
      </p:sp>
      <p:graphicFrame>
        <p:nvGraphicFramePr>
          <p:cNvPr id="7" name="Tableau 6">
            <a:extLst>
              <a:ext uri="{FF2B5EF4-FFF2-40B4-BE49-F238E27FC236}">
                <a16:creationId xmlns:a16="http://schemas.microsoft.com/office/drawing/2014/main" id="{A6F7520C-24C8-4B96-85B6-6BCA99A7B1A5}"/>
              </a:ext>
            </a:extLst>
          </p:cNvPr>
          <p:cNvGraphicFramePr>
            <a:graphicFrameLocks noGrp="1"/>
          </p:cNvGraphicFramePr>
          <p:nvPr>
            <p:extLst>
              <p:ext uri="{D42A27DB-BD31-4B8C-83A1-F6EECF244321}">
                <p14:modId xmlns:p14="http://schemas.microsoft.com/office/powerpoint/2010/main" val="358901418"/>
              </p:ext>
            </p:extLst>
          </p:nvPr>
        </p:nvGraphicFramePr>
        <p:xfrm>
          <a:off x="838200" y="3038445"/>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a:t>
                      </a:r>
                      <a:r>
                        <a:rPr lang="es-ES" sz="2000" b="0" i="0" baseline="0" dirty="0">
                          <a:solidFill>
                            <a:schemeClr val="tx1"/>
                          </a:solidFill>
                          <a:latin typeface="Courier New" pitchFamily="49" charset="0"/>
                        </a:rPr>
                        <a:t> (X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T) </a:t>
                      </a: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highlight>
                            <a:srgbClr val="00FFFF"/>
                          </a:highlight>
                          <a:latin typeface="Courier New" pitchFamily="49" charset="0"/>
                        </a:rPr>
                        <a:t> : </a:t>
                      </a:r>
                      <a:r>
                        <a:rPr lang="es-ES" sz="2000" b="1" i="0" baseline="0" dirty="0" err="1">
                          <a:solidFill>
                            <a:schemeClr val="tx1"/>
                          </a:solidFill>
                          <a:highlight>
                            <a:srgbClr val="00FFFF"/>
                          </a:highlight>
                          <a:latin typeface="Courier New" pitchFamily="49" charset="0"/>
                        </a:rPr>
                        <a:t>constant</a:t>
                      </a:r>
                      <a:r>
                        <a:rPr lang="es-ES" sz="2000" b="0" i="0" baseline="0" dirty="0">
                          <a:solidFill>
                            <a:schemeClr val="tx1"/>
                          </a:solidFill>
                          <a:highlight>
                            <a:srgbClr val="00FFFF"/>
                          </a:highlight>
                          <a:latin typeface="Courier New" pitchFamily="49" charset="0"/>
                        </a:rPr>
                        <a:t> T := X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begin</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Do_Some_Complex_Stuff</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Transformation_Is_Correct</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is</a:t>
                      </a:r>
                      <a:r>
                        <a:rPr lang="es-ES" sz="2000" b="0" i="1" baseline="0" dirty="0">
                          <a:solidFill>
                            <a:schemeClr val="tx1"/>
                          </a:solidFill>
                          <a:latin typeface="Courier New" pitchFamily="49" charset="0"/>
                        </a:rPr>
                        <a:t> OK </a:t>
                      </a:r>
                      <a:r>
                        <a:rPr lang="es-ES" sz="2000" b="0" i="1" baseline="0" dirty="0" err="1">
                          <a:solidFill>
                            <a:schemeClr val="tx1"/>
                          </a:solidFill>
                          <a:latin typeface="Courier New" pitchFamily="49" charset="0"/>
                        </a:rPr>
                        <a:t>to</a:t>
                      </a:r>
                      <a:r>
                        <a:rPr lang="es-ES" sz="2000" b="0" i="1" baseline="0" dirty="0">
                          <a:solidFill>
                            <a:schemeClr val="tx1"/>
                          </a:solidFill>
                          <a:latin typeface="Courier New" pitchFamily="49" charset="0"/>
                        </a:rPr>
                        <a:t> use </a:t>
                      </a:r>
                      <a:r>
                        <a:rPr lang="es-ES" sz="2000" b="0" i="1" baseline="0" dirty="0" err="1">
                          <a:solidFill>
                            <a:schemeClr val="tx1"/>
                          </a:solidFill>
                          <a:latin typeface="Courier New" pitchFamily="49" charset="0"/>
                        </a:rPr>
                        <a:t>X_Init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inside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assertion</a:t>
                      </a:r>
                      <a:r>
                        <a:rPr lang="es-ES" sz="2000" b="0" i="1"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X :=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Compilation</a:t>
                      </a:r>
                      <a:r>
                        <a:rPr lang="es-ES" sz="2000" b="0" i="1" baseline="0" dirty="0">
                          <a:solidFill>
                            <a:schemeClr val="tx1"/>
                          </a:solidFill>
                          <a:latin typeface="Courier New" pitchFamily="49" charset="0"/>
                        </a:rPr>
                        <a:t> error:</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1" baseline="0" dirty="0">
                          <a:solidFill>
                            <a:schemeClr val="tx1"/>
                          </a:solidFill>
                          <a:latin typeface="Courier New" pitchFamily="49" charset="0"/>
                        </a:rPr>
                        <a:t>  --               </a:t>
                      </a:r>
                      <a:r>
                        <a:rPr lang="es-ES" sz="2000" b="0" i="1" baseline="0" dirty="0" err="1">
                          <a:solidFill>
                            <a:schemeClr val="tx1"/>
                          </a:solidFill>
                          <a:latin typeface="Courier New" pitchFamily="49" charset="0"/>
                        </a:rPr>
                        <a:t>Ghost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entity</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cannot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appear</a:t>
                      </a:r>
                      <a:r>
                        <a:rPr lang="es-ES" sz="2000" b="0" i="1" baseline="0" dirty="0">
                          <a:solidFill>
                            <a:schemeClr val="tx1"/>
                          </a:solidFill>
                          <a:latin typeface="Courier New" pitchFamily="49" charset="0"/>
                        </a:rPr>
                        <a:t> in </a:t>
                      </a:r>
                      <a:r>
                        <a:rPr lang="es-ES" sz="2000" b="0" i="1" baseline="0" dirty="0" err="1">
                          <a:solidFill>
                            <a:schemeClr val="tx1"/>
                          </a:solidFill>
                          <a:latin typeface="Courier New" pitchFamily="49" charset="0"/>
                        </a:rPr>
                        <a:t>this</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context</a:t>
                      </a:r>
                      <a:r>
                        <a:rPr lang="es-ES" sz="2000" b="0" i="1" baseline="0" dirty="0">
                          <a:solidFill>
                            <a:schemeClr val="tx1"/>
                          </a:solidFill>
                          <a:latin typeface="Courier New" pitchFamily="49" charset="0"/>
                        </a:rPr>
                        <a:t>.</a:t>
                      </a:r>
                      <a:endParaRPr lang="en-GB" sz="2000" b="0" i="1"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94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in SPARK – Execution</a:t>
            </a:r>
          </a:p>
        </p:txBody>
      </p:sp>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5</a:t>
            </a:fld>
            <a:endParaRPr lang="fr-FR" dirty="0"/>
          </a:p>
        </p:txBody>
      </p:sp>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p:txBody>
          <a:bodyPr/>
          <a:lstStyle/>
          <a:p>
            <a:r>
              <a:rPr lang="en-US" dirty="0"/>
              <a:t>Ghost code can be executed like normal code …</a:t>
            </a:r>
          </a:p>
          <a:p>
            <a:pPr marL="0" indent="0">
              <a:buNone/>
            </a:pPr>
            <a:r>
              <a:rPr lang="en-US" dirty="0"/>
              <a:t>          … or can be removed at compilation.</a:t>
            </a:r>
          </a:p>
        </p:txBody>
      </p:sp>
      <p:grpSp>
        <p:nvGrpSpPr>
          <p:cNvPr id="11" name="Groupe 10">
            <a:extLst>
              <a:ext uri="{FF2B5EF4-FFF2-40B4-BE49-F238E27FC236}">
                <a16:creationId xmlns:a16="http://schemas.microsoft.com/office/drawing/2014/main" id="{878C9736-999D-4658-9BC6-4C7F141839B9}"/>
              </a:ext>
            </a:extLst>
          </p:cNvPr>
          <p:cNvGrpSpPr/>
          <p:nvPr/>
        </p:nvGrpSpPr>
        <p:grpSpPr>
          <a:xfrm>
            <a:off x="7988418" y="3389000"/>
            <a:ext cx="2671555" cy="2345987"/>
            <a:chOff x="4416287" y="2971799"/>
            <a:chExt cx="2928730" cy="2688027"/>
          </a:xfrm>
        </p:grpSpPr>
        <p:pic>
          <p:nvPicPr>
            <p:cNvPr id="12" name="Graphique 11" descr="Engrenages">
              <a:extLst>
                <a:ext uri="{FF2B5EF4-FFF2-40B4-BE49-F238E27FC236}">
                  <a16:creationId xmlns:a16="http://schemas.microsoft.com/office/drawing/2014/main" id="{52297E9B-1F49-4B2B-B850-51D9C5953D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6287" y="2971799"/>
              <a:ext cx="2136913" cy="2136913"/>
            </a:xfrm>
            <a:prstGeom prst="rect">
              <a:avLst/>
            </a:prstGeom>
          </p:spPr>
        </p:pic>
        <p:pic>
          <p:nvPicPr>
            <p:cNvPr id="13" name="Graphique 12" descr="Engrenage">
              <a:extLst>
                <a:ext uri="{FF2B5EF4-FFF2-40B4-BE49-F238E27FC236}">
                  <a16:creationId xmlns:a16="http://schemas.microsoft.com/office/drawing/2014/main" id="{2D8E197B-D0A9-47C2-89C6-BA389498FF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0565" y="3665374"/>
              <a:ext cx="1994452" cy="1994452"/>
            </a:xfrm>
            <a:prstGeom prst="rect">
              <a:avLst/>
            </a:prstGeom>
          </p:spPr>
        </p:pic>
      </p:grpSp>
      <p:sp>
        <p:nvSpPr>
          <p:cNvPr id="14" name="Croix 13">
            <a:extLst>
              <a:ext uri="{FF2B5EF4-FFF2-40B4-BE49-F238E27FC236}">
                <a16:creationId xmlns:a16="http://schemas.microsoft.com/office/drawing/2014/main" id="{A5933014-C8F3-4ACA-A3AD-74BF2DC1EF0B}"/>
              </a:ext>
            </a:extLst>
          </p:cNvPr>
          <p:cNvSpPr/>
          <p:nvPr/>
        </p:nvSpPr>
        <p:spPr>
          <a:xfrm>
            <a:off x="3520651" y="4258897"/>
            <a:ext cx="850302" cy="784342"/>
          </a:xfrm>
          <a:prstGeom prst="plus">
            <a:avLst>
              <a:gd name="adj" fmla="val 344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nvGrpSpPr>
          <p:cNvPr id="18" name="Groupe 17">
            <a:extLst>
              <a:ext uri="{FF2B5EF4-FFF2-40B4-BE49-F238E27FC236}">
                <a16:creationId xmlns:a16="http://schemas.microsoft.com/office/drawing/2014/main" id="{8B9AF57D-0672-4811-A437-0A394B400BCE}"/>
              </a:ext>
            </a:extLst>
          </p:cNvPr>
          <p:cNvGrpSpPr/>
          <p:nvPr/>
        </p:nvGrpSpPr>
        <p:grpSpPr>
          <a:xfrm>
            <a:off x="736849" y="5338163"/>
            <a:ext cx="2486021" cy="1273314"/>
            <a:chOff x="1784414" y="5311529"/>
            <a:chExt cx="2486021" cy="1273314"/>
          </a:xfrm>
        </p:grpSpPr>
        <p:grpSp>
          <p:nvGrpSpPr>
            <p:cNvPr id="19" name="Groupe 18">
              <a:extLst>
                <a:ext uri="{FF2B5EF4-FFF2-40B4-BE49-F238E27FC236}">
                  <a16:creationId xmlns:a16="http://schemas.microsoft.com/office/drawing/2014/main" id="{E7CB6A73-0882-4135-9319-083171066DE6}"/>
                </a:ext>
              </a:extLst>
            </p:cNvPr>
            <p:cNvGrpSpPr/>
            <p:nvPr/>
          </p:nvGrpSpPr>
          <p:grpSpPr>
            <a:xfrm>
              <a:off x="1784414" y="5311529"/>
              <a:ext cx="2486021" cy="1273314"/>
              <a:chOff x="485158" y="5054861"/>
              <a:chExt cx="2725335" cy="1458961"/>
            </a:xfrm>
          </p:grpSpPr>
          <p:sp>
            <p:nvSpPr>
              <p:cNvPr id="21" name="Rectangle : coins arrondis 20">
                <a:extLst>
                  <a:ext uri="{FF2B5EF4-FFF2-40B4-BE49-F238E27FC236}">
                    <a16:creationId xmlns:a16="http://schemas.microsoft.com/office/drawing/2014/main" id="{BC34AC78-EF63-4784-9EC2-DC2D4EB4DFA0}"/>
                  </a:ext>
                </a:extLst>
              </p:cNvPr>
              <p:cNvSpPr/>
              <p:nvPr/>
            </p:nvSpPr>
            <p:spPr>
              <a:xfrm>
                <a:off x="1026867" y="5054861"/>
                <a:ext cx="2183626" cy="1321362"/>
              </a:xfrm>
              <a:prstGeom prst="roundRect">
                <a:avLst/>
              </a:prstGeom>
              <a:ln w="57150">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Ellipse 21">
                <a:extLst>
                  <a:ext uri="{FF2B5EF4-FFF2-40B4-BE49-F238E27FC236}">
                    <a16:creationId xmlns:a16="http://schemas.microsoft.com/office/drawing/2014/main" id="{2E4D038E-9AB0-4C8B-82EB-17DB381E3AF7}"/>
                  </a:ext>
                </a:extLst>
              </p:cNvPr>
              <p:cNvSpPr/>
              <p:nvPr/>
            </p:nvSpPr>
            <p:spPr>
              <a:xfrm>
                <a:off x="559290" y="5420292"/>
                <a:ext cx="790113" cy="1075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 22">
                <a:extLst>
                  <a:ext uri="{FF2B5EF4-FFF2-40B4-BE49-F238E27FC236}">
                    <a16:creationId xmlns:a16="http://schemas.microsoft.com/office/drawing/2014/main" id="{1826BDFA-A18C-4DFB-A187-EBB808CCF8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58" y="5404258"/>
                <a:ext cx="1109564" cy="1109564"/>
              </a:xfrm>
              <a:prstGeom prst="rect">
                <a:avLst/>
              </a:prstGeom>
            </p:spPr>
          </p:pic>
        </p:grpSp>
        <p:sp>
          <p:nvSpPr>
            <p:cNvPr id="20" name="ZoneTexte 19">
              <a:extLst>
                <a:ext uri="{FF2B5EF4-FFF2-40B4-BE49-F238E27FC236}">
                  <a16:creationId xmlns:a16="http://schemas.microsoft.com/office/drawing/2014/main" id="{7E841BCB-2FCB-40E2-BEFB-3B75F9CB0C6E}"/>
                </a:ext>
              </a:extLst>
            </p:cNvPr>
            <p:cNvSpPr txBox="1"/>
            <p:nvPr/>
          </p:nvSpPr>
          <p:spPr>
            <a:xfrm>
              <a:off x="2459214" y="5418067"/>
              <a:ext cx="1630561" cy="954107"/>
            </a:xfrm>
            <a:prstGeom prst="rect">
              <a:avLst/>
            </a:prstGeom>
            <a:noFill/>
          </p:spPr>
          <p:txBody>
            <a:bodyPr wrap="square" rtlCol="0">
              <a:spAutoFit/>
            </a:bodyPr>
            <a:lstStyle/>
            <a:p>
              <a:pPr algn="ctr"/>
              <a:r>
                <a:rPr lang="en-US" sz="2800" dirty="0"/>
                <a:t>Ghost Code</a:t>
              </a:r>
            </a:p>
          </p:txBody>
        </p:sp>
      </p:grpSp>
      <p:sp>
        <p:nvSpPr>
          <p:cNvPr id="24" name="Flèche : droite 23">
            <a:extLst>
              <a:ext uri="{FF2B5EF4-FFF2-40B4-BE49-F238E27FC236}">
                <a16:creationId xmlns:a16="http://schemas.microsoft.com/office/drawing/2014/main" id="{1D2B3F2B-CDED-4823-B9F0-B2749F120414}"/>
              </a:ext>
            </a:extLst>
          </p:cNvPr>
          <p:cNvSpPr/>
          <p:nvPr/>
        </p:nvSpPr>
        <p:spPr>
          <a:xfrm>
            <a:off x="5385086" y="4305065"/>
            <a:ext cx="1573750" cy="692006"/>
          </a:xfrm>
          <a:prstGeom prst="rightArrow">
            <a:avLst>
              <a:gd name="adj1" fmla="val 50000"/>
              <a:gd name="adj2" fmla="val 69034"/>
            </a:avLst>
          </a:prstGeom>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Flèche : droite 24">
            <a:extLst>
              <a:ext uri="{FF2B5EF4-FFF2-40B4-BE49-F238E27FC236}">
                <a16:creationId xmlns:a16="http://schemas.microsoft.com/office/drawing/2014/main" id="{105ABDC7-83A7-41EF-8AB8-D67DBE7AD46B}"/>
              </a:ext>
            </a:extLst>
          </p:cNvPr>
          <p:cNvSpPr/>
          <p:nvPr/>
        </p:nvSpPr>
        <p:spPr>
          <a:xfrm flipV="1">
            <a:off x="5385086" y="4305065"/>
            <a:ext cx="1573750" cy="692006"/>
          </a:xfrm>
          <a:prstGeom prst="rightArrow">
            <a:avLst>
              <a:gd name="adj1" fmla="val 50000"/>
              <a:gd name="adj2" fmla="val 6903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6" name="Graphique 25" descr="Jauge">
            <a:extLst>
              <a:ext uri="{FF2B5EF4-FFF2-40B4-BE49-F238E27FC236}">
                <a16:creationId xmlns:a16="http://schemas.microsoft.com/office/drawing/2014/main" id="{6D8B4874-CFED-4661-A4CF-488FF0C3B4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43371" y="4643373"/>
            <a:ext cx="1194570" cy="1142928"/>
          </a:xfrm>
          <a:prstGeom prst="rect">
            <a:avLst/>
          </a:prstGeom>
        </p:spPr>
      </p:pic>
      <p:grpSp>
        <p:nvGrpSpPr>
          <p:cNvPr id="15" name="Groupe 14">
            <a:extLst>
              <a:ext uri="{FF2B5EF4-FFF2-40B4-BE49-F238E27FC236}">
                <a16:creationId xmlns:a16="http://schemas.microsoft.com/office/drawing/2014/main" id="{E34F98A0-29B1-4048-AD81-04E6389A85F1}"/>
              </a:ext>
            </a:extLst>
          </p:cNvPr>
          <p:cNvGrpSpPr/>
          <p:nvPr/>
        </p:nvGrpSpPr>
        <p:grpSpPr>
          <a:xfrm>
            <a:off x="1230989" y="2956132"/>
            <a:ext cx="1991880" cy="1153224"/>
            <a:chOff x="1230989" y="2929498"/>
            <a:chExt cx="1991880" cy="1153224"/>
          </a:xfrm>
        </p:grpSpPr>
        <p:sp>
          <p:nvSpPr>
            <p:cNvPr id="16" name="Rectangle : coins arrondis 15">
              <a:extLst>
                <a:ext uri="{FF2B5EF4-FFF2-40B4-BE49-F238E27FC236}">
                  <a16:creationId xmlns:a16="http://schemas.microsoft.com/office/drawing/2014/main" id="{8156BE4E-E235-4698-954B-7FC1ED3A1653}"/>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ZoneTexte 16">
              <a:extLst>
                <a:ext uri="{FF2B5EF4-FFF2-40B4-BE49-F238E27FC236}">
                  <a16:creationId xmlns:a16="http://schemas.microsoft.com/office/drawing/2014/main" id="{3D214E55-04AC-4C4F-84DD-1235AAC1613C}"/>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sp>
        <p:nvSpPr>
          <p:cNvPr id="27" name="ZoneTexte 26">
            <a:extLst>
              <a:ext uri="{FF2B5EF4-FFF2-40B4-BE49-F238E27FC236}">
                <a16:creationId xmlns:a16="http://schemas.microsoft.com/office/drawing/2014/main" id="{23F06B1E-BFAF-48B2-ACCF-FBAC6CE177AD}"/>
              </a:ext>
            </a:extLst>
          </p:cNvPr>
          <p:cNvSpPr txBox="1"/>
          <p:nvPr/>
        </p:nvSpPr>
        <p:spPr>
          <a:xfrm>
            <a:off x="4810539" y="5309247"/>
            <a:ext cx="2933087" cy="954107"/>
          </a:xfrm>
          <a:prstGeom prst="rect">
            <a:avLst/>
          </a:prstGeom>
          <a:noFill/>
        </p:spPr>
        <p:txBody>
          <a:bodyPr wrap="square" rtlCol="0">
            <a:spAutoFit/>
          </a:bodyPr>
          <a:lstStyle/>
          <a:p>
            <a:pPr algn="ctr"/>
            <a:r>
              <a:rPr lang="en-US" sz="2800" dirty="0"/>
              <a:t>Compilation with assertions enabled</a:t>
            </a:r>
          </a:p>
        </p:txBody>
      </p:sp>
      <p:sp>
        <p:nvSpPr>
          <p:cNvPr id="28" name="ZoneTexte 27">
            <a:extLst>
              <a:ext uri="{FF2B5EF4-FFF2-40B4-BE49-F238E27FC236}">
                <a16:creationId xmlns:a16="http://schemas.microsoft.com/office/drawing/2014/main" id="{16DA47F9-2384-4FB6-AA8B-FC03EB671DEC}"/>
              </a:ext>
            </a:extLst>
          </p:cNvPr>
          <p:cNvSpPr txBox="1"/>
          <p:nvPr/>
        </p:nvSpPr>
        <p:spPr>
          <a:xfrm>
            <a:off x="4860968" y="5309247"/>
            <a:ext cx="2933087" cy="954107"/>
          </a:xfrm>
          <a:prstGeom prst="rect">
            <a:avLst/>
          </a:prstGeom>
          <a:noFill/>
        </p:spPr>
        <p:txBody>
          <a:bodyPr wrap="square" rtlCol="0">
            <a:spAutoFit/>
          </a:bodyPr>
          <a:lstStyle/>
          <a:p>
            <a:pPr algn="ctr"/>
            <a:r>
              <a:rPr lang="en-US" sz="2800" dirty="0"/>
              <a:t>Compilation without assertions</a:t>
            </a:r>
          </a:p>
        </p:txBody>
      </p:sp>
    </p:spTree>
    <p:extLst>
      <p:ext uri="{BB962C8B-B14F-4D97-AF65-F5344CB8AC3E}">
        <p14:creationId xmlns:p14="http://schemas.microsoft.com/office/powerpoint/2010/main" val="393298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5" grpId="0" animBg="1"/>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in SPARK – Verification</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p:txBody>
              <a:bodyPr/>
              <a:lstStyle/>
              <a:p>
                <a:r>
                  <a:rPr lang="en-US" dirty="0"/>
                  <a:t>Static verification applies to regular code + ghost code.</a:t>
                </a:r>
              </a:p>
              <a:p>
                <a:r>
                  <a:rPr lang="en-US" dirty="0"/>
                  <a:t>SPARK also verifies that ghost does not affect regular code.</a:t>
                </a:r>
              </a:p>
              <a:p>
                <a:pPr marL="0" indent="0">
                  <a:buNone/>
                </a:pPr>
                <a:r>
                  <a:rPr lang="en-US" dirty="0">
                    <a:ea typeface="Cambria Math" panose="02040503050406030204" pitchFamily="18" charset="0"/>
                  </a:rPr>
                  <a:t>                                     </a:t>
                </a:r>
                <a14:m>
                  <m:oMath xmlns:m="http://schemas.openxmlformats.org/officeDocument/2006/math">
                    <m:r>
                      <a:rPr lang="en-US" sz="3600" b="1" i="1" smtClean="0">
                        <a:latin typeface="Cambria Math" panose="02040503050406030204" pitchFamily="18" charset="0"/>
                        <a:ea typeface="Cambria Math" panose="02040503050406030204" pitchFamily="18" charset="0"/>
                      </a:rPr>
                      <m:t>→</m:t>
                    </m:r>
                  </m:oMath>
                </a14:m>
                <a:r>
                  <a:rPr lang="en-US" dirty="0"/>
                  <a:t>   Regular code is verified.</a:t>
                </a:r>
              </a:p>
            </p:txBody>
          </p:sp>
        </mc:Choice>
        <mc:Fallback xmlns="">
          <p:sp>
            <p:nvSpPr>
              <p:cNvPr id="6" name="Espace réservé du contenu 5">
                <a:extLst>
                  <a:ext uri="{FF2B5EF4-FFF2-40B4-BE49-F238E27FC236}">
                    <a16:creationId xmlns:a16="http://schemas.microsoft.com/office/drawing/2014/main" id="{01217D06-FE14-49CD-8BD4-F46EAEED1922}"/>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6</a:t>
            </a:fld>
            <a:endParaRPr lang="fr-FR" dirty="0"/>
          </a:p>
        </p:txBody>
      </p:sp>
      <p:sp>
        <p:nvSpPr>
          <p:cNvPr id="18" name="Rectangle : coins arrondis 17">
            <a:extLst>
              <a:ext uri="{FF2B5EF4-FFF2-40B4-BE49-F238E27FC236}">
                <a16:creationId xmlns:a16="http://schemas.microsoft.com/office/drawing/2014/main" id="{A9175620-CA19-4549-A895-24A0742F29C4}"/>
              </a:ext>
            </a:extLst>
          </p:cNvPr>
          <p:cNvSpPr/>
          <p:nvPr/>
        </p:nvSpPr>
        <p:spPr>
          <a:xfrm>
            <a:off x="1221943" y="3359427"/>
            <a:ext cx="2445027" cy="3275112"/>
          </a:xfrm>
          <a:prstGeom prst="roundRect">
            <a:avLst/>
          </a:prstGeom>
          <a:solidFill>
            <a:schemeClr val="bg1"/>
          </a:solidFill>
          <a:ln w="57150" cap="flat" cmpd="sng" algn="ctr">
            <a:solidFill>
              <a:schemeClr val="accent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 name="Groupe 8">
            <a:extLst>
              <a:ext uri="{FF2B5EF4-FFF2-40B4-BE49-F238E27FC236}">
                <a16:creationId xmlns:a16="http://schemas.microsoft.com/office/drawing/2014/main" id="{32186DDA-AFB9-44EE-B820-79094CBDBA8F}"/>
              </a:ext>
            </a:extLst>
          </p:cNvPr>
          <p:cNvGrpSpPr/>
          <p:nvPr/>
        </p:nvGrpSpPr>
        <p:grpSpPr>
          <a:xfrm>
            <a:off x="1429202" y="3515903"/>
            <a:ext cx="1991880" cy="1153224"/>
            <a:chOff x="1230989" y="2929498"/>
            <a:chExt cx="1991880" cy="1153224"/>
          </a:xfrm>
        </p:grpSpPr>
        <p:sp>
          <p:nvSpPr>
            <p:cNvPr id="10" name="Rectangle : coins arrondis 9">
              <a:extLst>
                <a:ext uri="{FF2B5EF4-FFF2-40B4-BE49-F238E27FC236}">
                  <a16:creationId xmlns:a16="http://schemas.microsoft.com/office/drawing/2014/main" id="{B91DE2E8-4F4B-41C6-8C4B-7C61C4D7F348}"/>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ZoneTexte 10">
              <a:extLst>
                <a:ext uri="{FF2B5EF4-FFF2-40B4-BE49-F238E27FC236}">
                  <a16:creationId xmlns:a16="http://schemas.microsoft.com/office/drawing/2014/main" id="{4AECEE3E-FB2B-44B3-B938-86850619C0E6}"/>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grpSp>
        <p:nvGrpSpPr>
          <p:cNvPr id="12" name="Groupe 11">
            <a:extLst>
              <a:ext uri="{FF2B5EF4-FFF2-40B4-BE49-F238E27FC236}">
                <a16:creationId xmlns:a16="http://schemas.microsoft.com/office/drawing/2014/main" id="{EBBC93CA-8A91-4169-9704-9019E0D17111}"/>
              </a:ext>
            </a:extLst>
          </p:cNvPr>
          <p:cNvGrpSpPr/>
          <p:nvPr/>
        </p:nvGrpSpPr>
        <p:grpSpPr>
          <a:xfrm>
            <a:off x="935062" y="5331407"/>
            <a:ext cx="2486021" cy="1273314"/>
            <a:chOff x="1784414" y="5311529"/>
            <a:chExt cx="2486021" cy="1273314"/>
          </a:xfrm>
        </p:grpSpPr>
        <p:grpSp>
          <p:nvGrpSpPr>
            <p:cNvPr id="13" name="Groupe 12">
              <a:extLst>
                <a:ext uri="{FF2B5EF4-FFF2-40B4-BE49-F238E27FC236}">
                  <a16:creationId xmlns:a16="http://schemas.microsoft.com/office/drawing/2014/main" id="{A152FE0D-BC22-47E1-97C2-8A445AAB6436}"/>
                </a:ext>
              </a:extLst>
            </p:cNvPr>
            <p:cNvGrpSpPr/>
            <p:nvPr/>
          </p:nvGrpSpPr>
          <p:grpSpPr>
            <a:xfrm>
              <a:off x="1784414" y="5311529"/>
              <a:ext cx="2486021" cy="1273314"/>
              <a:chOff x="485158" y="5054861"/>
              <a:chExt cx="2725335" cy="1458961"/>
            </a:xfrm>
          </p:grpSpPr>
          <p:sp>
            <p:nvSpPr>
              <p:cNvPr id="15" name="Rectangle : coins arrondis 14">
                <a:extLst>
                  <a:ext uri="{FF2B5EF4-FFF2-40B4-BE49-F238E27FC236}">
                    <a16:creationId xmlns:a16="http://schemas.microsoft.com/office/drawing/2014/main" id="{F365164E-BA52-4FF8-B0F7-628106208D2C}"/>
                  </a:ext>
                </a:extLst>
              </p:cNvPr>
              <p:cNvSpPr/>
              <p:nvPr/>
            </p:nvSpPr>
            <p:spPr>
              <a:xfrm>
                <a:off x="1026867" y="5054861"/>
                <a:ext cx="2183626" cy="1321362"/>
              </a:xfrm>
              <a:prstGeom prst="roundRect">
                <a:avLst/>
              </a:prstGeom>
              <a:ln w="57150">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Ellipse 15">
                <a:extLst>
                  <a:ext uri="{FF2B5EF4-FFF2-40B4-BE49-F238E27FC236}">
                    <a16:creationId xmlns:a16="http://schemas.microsoft.com/office/drawing/2014/main" id="{03EEF61E-04EA-4445-B33A-8EDB28048F0D}"/>
                  </a:ext>
                </a:extLst>
              </p:cNvPr>
              <p:cNvSpPr/>
              <p:nvPr/>
            </p:nvSpPr>
            <p:spPr>
              <a:xfrm>
                <a:off x="559290" y="5420292"/>
                <a:ext cx="790113" cy="1075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16">
                <a:extLst>
                  <a:ext uri="{FF2B5EF4-FFF2-40B4-BE49-F238E27FC236}">
                    <a16:creationId xmlns:a16="http://schemas.microsoft.com/office/drawing/2014/main" id="{EFB29914-EBA4-437B-83D0-C3F577D53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158" y="5404258"/>
                <a:ext cx="1109564" cy="1109564"/>
              </a:xfrm>
              <a:prstGeom prst="rect">
                <a:avLst/>
              </a:prstGeom>
            </p:spPr>
          </p:pic>
        </p:grpSp>
        <p:sp>
          <p:nvSpPr>
            <p:cNvPr id="14" name="ZoneTexte 13">
              <a:extLst>
                <a:ext uri="{FF2B5EF4-FFF2-40B4-BE49-F238E27FC236}">
                  <a16:creationId xmlns:a16="http://schemas.microsoft.com/office/drawing/2014/main" id="{F5E13B96-A8D2-4229-96D5-669373FD24B3}"/>
                </a:ext>
              </a:extLst>
            </p:cNvPr>
            <p:cNvSpPr txBox="1"/>
            <p:nvPr/>
          </p:nvSpPr>
          <p:spPr>
            <a:xfrm>
              <a:off x="2459214" y="5418067"/>
              <a:ext cx="1630561" cy="954107"/>
            </a:xfrm>
            <a:prstGeom prst="rect">
              <a:avLst/>
            </a:prstGeom>
            <a:noFill/>
          </p:spPr>
          <p:txBody>
            <a:bodyPr wrap="square" rtlCol="0">
              <a:spAutoFit/>
            </a:bodyPr>
            <a:lstStyle/>
            <a:p>
              <a:pPr algn="ctr"/>
              <a:r>
                <a:rPr lang="en-US" sz="2800" dirty="0"/>
                <a:t>Ghost Code</a:t>
              </a:r>
            </a:p>
          </p:txBody>
        </p:sp>
      </p:grpSp>
      <p:sp>
        <p:nvSpPr>
          <p:cNvPr id="8" name="Croix 7">
            <a:extLst>
              <a:ext uri="{FF2B5EF4-FFF2-40B4-BE49-F238E27FC236}">
                <a16:creationId xmlns:a16="http://schemas.microsoft.com/office/drawing/2014/main" id="{6E0D9334-A0D5-467E-95A1-8431EE56A96A}"/>
              </a:ext>
            </a:extLst>
          </p:cNvPr>
          <p:cNvSpPr/>
          <p:nvPr/>
        </p:nvSpPr>
        <p:spPr>
          <a:xfrm>
            <a:off x="1999991" y="4600334"/>
            <a:ext cx="850302" cy="784342"/>
          </a:xfrm>
          <a:prstGeom prst="plus">
            <a:avLst>
              <a:gd name="adj" fmla="val 344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pic>
        <p:nvPicPr>
          <p:cNvPr id="7" name="Graphique 6">
            <a:extLst>
              <a:ext uri="{FF2B5EF4-FFF2-40B4-BE49-F238E27FC236}">
                <a16:creationId xmlns:a16="http://schemas.microsoft.com/office/drawing/2014/main" id="{CB4B90A4-8574-4083-ADC5-C1F237BB85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89856" y="4207873"/>
            <a:ext cx="1492526" cy="1295095"/>
          </a:xfrm>
          <a:prstGeom prst="rect">
            <a:avLst/>
          </a:prstGeom>
        </p:spPr>
      </p:pic>
      <p:grpSp>
        <p:nvGrpSpPr>
          <p:cNvPr id="19" name="Groupe 18">
            <a:extLst>
              <a:ext uri="{FF2B5EF4-FFF2-40B4-BE49-F238E27FC236}">
                <a16:creationId xmlns:a16="http://schemas.microsoft.com/office/drawing/2014/main" id="{1C0A2F67-54A9-4CCD-A46D-9F8FF2CE5CDF}"/>
              </a:ext>
            </a:extLst>
          </p:cNvPr>
          <p:cNvGrpSpPr/>
          <p:nvPr/>
        </p:nvGrpSpPr>
        <p:grpSpPr>
          <a:xfrm>
            <a:off x="7853192" y="4241457"/>
            <a:ext cx="1991880" cy="1153224"/>
            <a:chOff x="1230989" y="2929498"/>
            <a:chExt cx="1991880" cy="1153224"/>
          </a:xfrm>
        </p:grpSpPr>
        <p:sp>
          <p:nvSpPr>
            <p:cNvPr id="20" name="Rectangle : coins arrondis 19">
              <a:extLst>
                <a:ext uri="{FF2B5EF4-FFF2-40B4-BE49-F238E27FC236}">
                  <a16:creationId xmlns:a16="http://schemas.microsoft.com/office/drawing/2014/main" id="{0C54871A-681F-4EE4-9D5F-4507FDF8F5C8}"/>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ZoneTexte 20">
              <a:extLst>
                <a:ext uri="{FF2B5EF4-FFF2-40B4-BE49-F238E27FC236}">
                  <a16:creationId xmlns:a16="http://schemas.microsoft.com/office/drawing/2014/main" id="{3E9E4143-9BB3-4FC2-9E27-8092B1FD20E9}"/>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sp>
        <p:nvSpPr>
          <p:cNvPr id="2" name="Est égal à 1">
            <a:extLst>
              <a:ext uri="{FF2B5EF4-FFF2-40B4-BE49-F238E27FC236}">
                <a16:creationId xmlns:a16="http://schemas.microsoft.com/office/drawing/2014/main" id="{BB48B80E-AA9B-45E0-A56C-AEB24F5D9CD7}"/>
              </a:ext>
            </a:extLst>
          </p:cNvPr>
          <p:cNvSpPr/>
          <p:nvPr/>
        </p:nvSpPr>
        <p:spPr>
          <a:xfrm>
            <a:off x="5312740" y="4404413"/>
            <a:ext cx="1405771" cy="932899"/>
          </a:xfrm>
          <a:prstGeom prst="mathEqual">
            <a:avLst>
              <a:gd name="adj1" fmla="val 23520"/>
              <a:gd name="adj2" fmla="val 27700"/>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22" name="Graphique 21">
            <a:extLst>
              <a:ext uri="{FF2B5EF4-FFF2-40B4-BE49-F238E27FC236}">
                <a16:creationId xmlns:a16="http://schemas.microsoft.com/office/drawing/2014/main" id="{B1F471AA-F0C1-4695-B9BF-0E649B76F4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9659" y="3560325"/>
            <a:ext cx="1492526" cy="1295095"/>
          </a:xfrm>
          <a:prstGeom prst="rect">
            <a:avLst/>
          </a:prstGeom>
        </p:spPr>
      </p:pic>
      <p:pic>
        <p:nvPicPr>
          <p:cNvPr id="23" name="Graphique 22">
            <a:extLst>
              <a:ext uri="{FF2B5EF4-FFF2-40B4-BE49-F238E27FC236}">
                <a16:creationId xmlns:a16="http://schemas.microsoft.com/office/drawing/2014/main" id="{579615AF-AEDA-45A8-BE69-AA86E15FF3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79469" y="3399592"/>
            <a:ext cx="1492526" cy="1295095"/>
          </a:xfrm>
          <a:prstGeom prst="rect">
            <a:avLst/>
          </a:prstGeom>
        </p:spPr>
      </p:pic>
    </p:spTree>
    <p:extLst>
      <p:ext uri="{BB962C8B-B14F-4D97-AF65-F5344CB8AC3E}">
        <p14:creationId xmlns:p14="http://schemas.microsoft.com/office/powerpoint/2010/main" val="171895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3F5A344A-F1F3-4E32-8085-31FA7470DC92}"/>
              </a:ext>
            </a:extLst>
          </p:cNvPr>
          <p:cNvSpPr>
            <a:spLocks noGrp="1"/>
          </p:cNvSpPr>
          <p:nvPr>
            <p:ph type="title"/>
          </p:nvPr>
        </p:nvSpPr>
        <p:spPr/>
        <p:txBody>
          <a:bodyPr/>
          <a:lstStyle/>
          <a:p>
            <a:r>
              <a:rPr lang="en-US" dirty="0"/>
              <a:t>Enhance Expressiveness in Specifications</a:t>
            </a:r>
          </a:p>
        </p:txBody>
      </p:sp>
      <p:sp>
        <p:nvSpPr>
          <p:cNvPr id="6" name="Espace réservé du texte 5">
            <a:extLst>
              <a:ext uri="{FF2B5EF4-FFF2-40B4-BE49-F238E27FC236}">
                <a16:creationId xmlns:a16="http://schemas.microsoft.com/office/drawing/2014/main" id="{D1660969-BB95-4A40-8EC1-8038C8D5C1BC}"/>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09187047-5EEF-4164-A2E5-6AAEB050ACA5}"/>
              </a:ext>
            </a:extLst>
          </p:cNvPr>
          <p:cNvSpPr>
            <a:spLocks noGrp="1"/>
          </p:cNvSpPr>
          <p:nvPr>
            <p:ph type="sldNum" sz="quarter" idx="12"/>
          </p:nvPr>
        </p:nvSpPr>
        <p:spPr/>
        <p:txBody>
          <a:bodyPr/>
          <a:lstStyle/>
          <a:p>
            <a:fld id="{C9355402-0690-4A79-A082-001A68712055}" type="slidenum">
              <a:rPr lang="fr-FR" smtClean="0"/>
              <a:t>7</a:t>
            </a:fld>
            <a:endParaRPr lang="fr-FR"/>
          </a:p>
        </p:txBody>
      </p:sp>
    </p:spTree>
    <p:extLst>
      <p:ext uri="{BB962C8B-B14F-4D97-AF65-F5344CB8AC3E}">
        <p14:creationId xmlns:p14="http://schemas.microsoft.com/office/powerpoint/2010/main" val="218749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48C32247-CE76-4900-A7BD-6A4F819DE7B3}"/>
              </a:ext>
            </a:extLst>
          </p:cNvPr>
          <p:cNvGraphicFramePr>
            <a:graphicFrameLocks noGrp="1"/>
          </p:cNvGraphicFramePr>
          <p:nvPr>
            <p:extLst>
              <p:ext uri="{D42A27DB-BD31-4B8C-83A1-F6EECF244321}">
                <p14:modId xmlns:p14="http://schemas.microsoft.com/office/powerpoint/2010/main" val="2218391926"/>
              </p:ext>
            </p:extLst>
          </p:nvPr>
        </p:nvGraphicFramePr>
        <p:xfrm>
          <a:off x="838200" y="2909238"/>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function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Sort</a:t>
                      </a:r>
                      <a:r>
                        <a:rPr lang="es-ES" sz="2000" b="0" i="0" baseline="0" dirty="0">
                          <a:solidFill>
                            <a:schemeClr val="tx1"/>
                          </a:solidFill>
                          <a:latin typeface="Courier New" pitchFamily="49" charset="0"/>
                        </a:rPr>
                        <a:t> (A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Nat_Array</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Is_Sorted</a:t>
                      </a:r>
                      <a:r>
                        <a:rPr lang="es-ES" sz="2000" b="0" i="0" baseline="0" dirty="0">
                          <a:solidFill>
                            <a:schemeClr val="tx1"/>
                          </a:solidFill>
                          <a:latin typeface="Courier New" pitchFamily="49" charset="0"/>
                        </a:rPr>
                        <a:t> (A) </a:t>
                      </a:r>
                      <a:r>
                        <a:rPr lang="es-ES" sz="2000" b="1" i="0" baseline="0" dirty="0">
                          <a:solidFill>
                            <a:schemeClr val="tx1"/>
                          </a:solidFill>
                          <a:latin typeface="Courier New" pitchFamily="49" charset="0"/>
                        </a:rPr>
                        <a:t>and </a:t>
                      </a:r>
                      <a:r>
                        <a:rPr lang="es-ES" sz="2000" b="1" i="0" baseline="0" dirty="0" err="1">
                          <a:solidFill>
                            <a:schemeClr val="tx1"/>
                          </a:solidFill>
                          <a:latin typeface="Courier New" pitchFamily="49" charset="0"/>
                        </a:rPr>
                        <a:t>then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Is_Permutation</a:t>
                      </a:r>
                      <a:r>
                        <a:rPr lang="es-ES" sz="2000" b="0" i="0" baseline="0" dirty="0">
                          <a:solidFill>
                            <a:schemeClr val="tx1"/>
                          </a:solidFill>
                          <a:latin typeface="Courier New" pitchFamily="49" charset="0"/>
                        </a:rPr>
                        <a:t> (A, </a:t>
                      </a:r>
                      <a:r>
                        <a:rPr lang="es-ES" sz="2000" b="0" i="0" baseline="0" dirty="0" err="1">
                          <a:solidFill>
                            <a:schemeClr val="tx1"/>
                          </a:solidFill>
                          <a:latin typeface="Courier New" pitchFamily="49" charset="0"/>
                        </a:rPr>
                        <a:t>A’Old</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function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Is_Sorted</a:t>
                      </a:r>
                      <a:r>
                        <a:rPr lang="es-ES" sz="2000" b="0" i="0" baseline="0" dirty="0">
                          <a:solidFill>
                            <a:schemeClr val="tx1"/>
                          </a:solidFill>
                          <a:highlight>
                            <a:srgbClr val="00FFFF"/>
                          </a:highlight>
                          <a:latin typeface="Courier New" pitchFamily="49" charset="0"/>
                        </a:rPr>
                        <a:t> (A : </a:t>
                      </a:r>
                      <a:r>
                        <a:rPr lang="es-ES" sz="2000" b="0" i="0" baseline="0" dirty="0" err="1">
                          <a:solidFill>
                            <a:schemeClr val="tx1"/>
                          </a:solidFill>
                          <a:highlight>
                            <a:srgbClr val="00FFFF"/>
                          </a:highlight>
                          <a:latin typeface="Courier New" pitchFamily="49" charset="0"/>
                        </a:rPr>
                        <a:t>Nat_Array</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return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Boolean</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is</a:t>
                      </a:r>
                      <a:endParaRPr lang="es-ES" sz="2000" b="1" i="0" baseline="0" dirty="0">
                        <a:solidFill>
                          <a:schemeClr val="tx1"/>
                        </a:solidFill>
                        <a:highlight>
                          <a:srgbClr val="00FFFF"/>
                        </a:highlight>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a:solidFill>
                            <a:schemeClr val="tx1"/>
                          </a:solidFill>
                          <a:highlight>
                            <a:srgbClr val="00FFFF"/>
                          </a:highlight>
                          <a:latin typeface="Courier New" pitchFamily="49" charset="0"/>
                        </a:rPr>
                        <a:t>(</a:t>
                      </a:r>
                      <a:r>
                        <a:rPr lang="es-ES" sz="2000" b="1" i="0" baseline="0" dirty="0" err="1">
                          <a:solidFill>
                            <a:schemeClr val="tx1"/>
                          </a:solidFill>
                          <a:highlight>
                            <a:srgbClr val="00FFFF"/>
                          </a:highlight>
                          <a:latin typeface="Courier New" pitchFamily="49" charset="0"/>
                        </a:rPr>
                        <a:t>for</a:t>
                      </a:r>
                      <a:r>
                        <a:rPr lang="es-ES" sz="2000" b="1"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all</a:t>
                      </a:r>
                      <a:r>
                        <a:rPr lang="es-ES" sz="2000" b="1" i="0" baseline="0" dirty="0">
                          <a:solidFill>
                            <a:schemeClr val="tx1"/>
                          </a:solidFill>
                          <a:highlight>
                            <a:srgbClr val="00FFFF"/>
                          </a:highlight>
                          <a:latin typeface="Courier New" pitchFamily="49" charset="0"/>
                        </a:rPr>
                        <a:t> </a:t>
                      </a:r>
                      <a:r>
                        <a:rPr lang="es-ES" sz="2000" b="0" i="0" baseline="0" dirty="0">
                          <a:solidFill>
                            <a:schemeClr val="tx1"/>
                          </a:solidFill>
                          <a:highlight>
                            <a:srgbClr val="00FFFF"/>
                          </a:highlight>
                          <a:latin typeface="Courier New" pitchFamily="49" charset="0"/>
                        </a:rPr>
                        <a:t>I </a:t>
                      </a:r>
                      <a:r>
                        <a:rPr lang="es-ES" sz="2000" b="1" i="0" baseline="0" dirty="0">
                          <a:solidFill>
                            <a:schemeClr val="tx1"/>
                          </a:solidFill>
                          <a:highlight>
                            <a:srgbClr val="00FFFF"/>
                          </a:highlight>
                          <a:latin typeface="Courier New" pitchFamily="49" charset="0"/>
                        </a:rPr>
                        <a:t>in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A’Range</a:t>
                      </a:r>
                      <a:r>
                        <a:rPr lang="es-ES" sz="2000" b="0" i="0" baseline="0" dirty="0">
                          <a:solidFill>
                            <a:schemeClr val="tx1"/>
                          </a:solidFill>
                          <a:highlight>
                            <a:srgbClr val="00FFFF"/>
                          </a:highlight>
                          <a:latin typeface="Courier New" pitchFamily="49" charset="0"/>
                        </a:rPr>
                        <a:t> =&gt;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a:solidFill>
                            <a:schemeClr val="tx1"/>
                          </a:solidFill>
                          <a:highlight>
                            <a:srgbClr val="00FFFF"/>
                          </a:highlight>
                          <a:latin typeface="Courier New" pitchFamily="49" charset="0"/>
                        </a:rPr>
                        <a:t>(</a:t>
                      </a:r>
                      <a:r>
                        <a:rPr lang="es-ES" sz="2000" b="1" i="0" baseline="0" dirty="0" err="1">
                          <a:solidFill>
                            <a:schemeClr val="tx1"/>
                          </a:solidFill>
                          <a:highlight>
                            <a:srgbClr val="00FFFF"/>
                          </a:highlight>
                          <a:latin typeface="Courier New" pitchFamily="49" charset="0"/>
                        </a:rPr>
                        <a:t>if</a:t>
                      </a:r>
                      <a:r>
                        <a:rPr lang="es-ES" sz="2000" b="0" i="0" baseline="0" dirty="0">
                          <a:solidFill>
                            <a:schemeClr val="tx1"/>
                          </a:solidFill>
                          <a:highlight>
                            <a:srgbClr val="00FFFF"/>
                          </a:highlight>
                          <a:latin typeface="Courier New" pitchFamily="49" charset="0"/>
                        </a:rPr>
                        <a:t> I &gt; </a:t>
                      </a:r>
                      <a:r>
                        <a:rPr lang="es-ES" sz="2000" b="0" i="0" baseline="0" dirty="0" err="1">
                          <a:solidFill>
                            <a:schemeClr val="tx1"/>
                          </a:solidFill>
                          <a:highlight>
                            <a:srgbClr val="00FFFF"/>
                          </a:highlight>
                          <a:latin typeface="Courier New" pitchFamily="49" charset="0"/>
                        </a:rPr>
                        <a:t>A’First</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then</a:t>
                      </a:r>
                      <a:r>
                        <a:rPr lang="es-ES" sz="2000" b="0" i="0" baseline="0" dirty="0">
                          <a:solidFill>
                            <a:schemeClr val="tx1"/>
                          </a:solidFill>
                          <a:highlight>
                            <a:srgbClr val="00FFFF"/>
                          </a:highlight>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function</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Search</a:t>
                      </a:r>
                      <a:r>
                        <a:rPr lang="es-ES" sz="2000" b="0" i="0" baseline="0" dirty="0">
                          <a:solidFill>
                            <a:schemeClr val="tx1"/>
                          </a:solidFill>
                          <a:latin typeface="Courier New" pitchFamily="49" charset="0"/>
                        </a:rPr>
                        <a:t> (A : </a:t>
                      </a:r>
                      <a:r>
                        <a:rPr lang="es-ES" sz="2000" b="0" i="0" baseline="0" dirty="0" err="1">
                          <a:solidFill>
                            <a:schemeClr val="tx1"/>
                          </a:solidFill>
                          <a:latin typeface="Courier New" pitchFamily="49" charset="0"/>
                        </a:rPr>
                        <a:t>Nat_Array</a:t>
                      </a:r>
                      <a:r>
                        <a:rPr lang="es-ES" sz="2000" b="0" i="0" baseline="0" dirty="0">
                          <a:solidFill>
                            <a:schemeClr val="tx1"/>
                          </a:solidFill>
                          <a:latin typeface="Courier New" pitchFamily="49" charset="0"/>
                        </a:rPr>
                        <a:t>; E : Natural) </a:t>
                      </a:r>
                      <a:r>
                        <a:rPr lang="es-ES" sz="2000" b="1" i="0" baseline="0" dirty="0" err="1">
                          <a:solidFill>
                            <a:schemeClr val="tx1"/>
                          </a:solidFill>
                          <a:latin typeface="Courier New" pitchFamily="49" charset="0"/>
                        </a:rPr>
                        <a:t>return</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Index</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Pre =&gt; </a:t>
                      </a:r>
                      <a:r>
                        <a:rPr lang="es-ES" sz="2000" b="0" i="0" baseline="0" dirty="0" err="1">
                          <a:solidFill>
                            <a:schemeClr val="tx1"/>
                          </a:solidFill>
                          <a:highlight>
                            <a:srgbClr val="00FFFF"/>
                          </a:highlight>
                          <a:latin typeface="Courier New" pitchFamily="49" charset="0"/>
                        </a:rPr>
                        <a:t>Is_Sorted</a:t>
                      </a:r>
                      <a:r>
                        <a:rPr lang="es-ES" sz="2000" b="0" i="0" baseline="0" dirty="0">
                          <a:solidFill>
                            <a:schemeClr val="tx1"/>
                          </a:solidFill>
                          <a:latin typeface="Courier New" pitchFamily="49" charset="0"/>
                        </a:rPr>
                        <a:t> (A);</a:t>
                      </a:r>
                      <a:endParaRPr lang="en-GB" sz="2000" b="0" i="1"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8" name="Tableau 7">
            <a:extLst>
              <a:ext uri="{FF2B5EF4-FFF2-40B4-BE49-F238E27FC236}">
                <a16:creationId xmlns:a16="http://schemas.microsoft.com/office/drawing/2014/main" id="{B1ABE6C6-934F-4CE6-AD29-7EB24DCDB0FD}"/>
              </a:ext>
            </a:extLst>
          </p:cNvPr>
          <p:cNvGraphicFramePr>
            <a:graphicFrameLocks noGrp="1"/>
          </p:cNvGraphicFramePr>
          <p:nvPr>
            <p:extLst>
              <p:ext uri="{D42A27DB-BD31-4B8C-83A1-F6EECF244321}">
                <p14:modId xmlns:p14="http://schemas.microsoft.com/office/powerpoint/2010/main" val="961529244"/>
              </p:ext>
            </p:extLst>
          </p:nvPr>
        </p:nvGraphicFramePr>
        <p:xfrm>
          <a:off x="851454" y="2972187"/>
          <a:ext cx="10515600" cy="3443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package</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Private_Counter</a:t>
                      </a: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1" i="0" baseline="0" dirty="0" err="1">
                          <a:solidFill>
                            <a:schemeClr val="tx1"/>
                          </a:solidFill>
                          <a:highlight>
                            <a:srgbClr val="00FFFF"/>
                          </a:highlight>
                          <a:latin typeface="Courier New" pitchFamily="49" charset="0"/>
                        </a:rPr>
                        <a:t>function</a:t>
                      </a:r>
                      <a:r>
                        <a:rPr lang="es-ES" sz="2000" b="1"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Disclose_Content</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return</a:t>
                      </a:r>
                      <a:r>
                        <a:rPr lang="es-ES" sz="2000" b="1" i="0" baseline="0" dirty="0">
                          <a:solidFill>
                            <a:schemeClr val="tx1"/>
                          </a:solidFill>
                          <a:highlight>
                            <a:srgbClr val="00FFFF"/>
                          </a:highlight>
                          <a:latin typeface="Courier New" pitchFamily="49" charset="0"/>
                        </a:rPr>
                        <a:t> </a:t>
                      </a:r>
                      <a:r>
                        <a:rPr lang="es-ES" sz="2000" b="0" i="0" baseline="0" dirty="0">
                          <a:solidFill>
                            <a:schemeClr val="tx1"/>
                          </a:solidFill>
                          <a:highlight>
                            <a:srgbClr val="00FFFF"/>
                          </a:highlight>
                          <a:latin typeface="Courier New" pitchFamily="49" charset="0"/>
                        </a:rPr>
                        <a:t>Natural </a:t>
                      </a:r>
                      <a:r>
                        <a:rPr lang="es-ES" sz="2000" b="1" i="0" baseline="0" dirty="0" err="1">
                          <a:solidFill>
                            <a:schemeClr val="tx1"/>
                          </a:solidFill>
                          <a:highlight>
                            <a:srgbClr val="00FFFF"/>
                          </a:highlight>
                          <a:latin typeface="Courier New" pitchFamily="49" charset="0"/>
                        </a:rPr>
                        <a:t>with</a:t>
                      </a:r>
                      <a:r>
                        <a:rPr lang="es-ES" sz="2000" b="1"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function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Is_Max</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return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Boolean</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latin typeface="Courier New" pitchFamily="49" charset="0"/>
                        </a:rPr>
                        <a:t>Is_Max’Result</a:t>
                      </a:r>
                      <a:r>
                        <a:rPr lang="es-ES" sz="2000" b="0" i="0" baseline="0" dirty="0">
                          <a:solidFill>
                            <a:schemeClr val="tx1"/>
                          </a:solidFill>
                          <a:latin typeface="Courier New" pitchFamily="49" charset="0"/>
                        </a:rPr>
                        <a:t> = (</a:t>
                      </a:r>
                      <a:r>
                        <a:rPr lang="es-ES" sz="2000" b="0" i="0" baseline="0" dirty="0" err="1">
                          <a:solidFill>
                            <a:schemeClr val="tx1"/>
                          </a:solidFill>
                          <a:highlight>
                            <a:srgbClr val="00FFFF"/>
                          </a:highlight>
                          <a:latin typeface="Courier New" pitchFamily="49" charset="0"/>
                        </a:rPr>
                        <a:t>Disclose_Content</a:t>
                      </a:r>
                      <a:r>
                        <a:rPr lang="es-ES" sz="2000" b="0" i="0" baseline="0" dirty="0">
                          <a:solidFill>
                            <a:schemeClr val="tx1"/>
                          </a:solidFill>
                          <a:latin typeface="Courier New" pitchFamily="49" charset="0"/>
                        </a:rPr>
                        <a:t> = Max)</a:t>
                      </a:r>
                      <a:r>
                        <a:rPr lang="es-ES" sz="2000" b="1"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procedure</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Incr</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Pre  =&gt; </a:t>
                      </a:r>
                      <a:r>
                        <a:rPr lang="es-ES" sz="2000" b="1" i="0" baseline="0" dirty="0" err="1">
                          <a:solidFill>
                            <a:schemeClr val="tx1"/>
                          </a:solidFill>
                          <a:latin typeface="Courier New" pitchFamily="49" charset="0"/>
                        </a:rPr>
                        <a:t>not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Is_Max</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Disclose_Content</a:t>
                      </a:r>
                      <a:r>
                        <a:rPr lang="es-ES" sz="2000" b="0" i="0" baseline="0" dirty="0">
                          <a:solidFill>
                            <a:schemeClr val="tx1"/>
                          </a:solidFill>
                          <a:latin typeface="Courier New" pitchFamily="49" charset="0"/>
                        </a:rPr>
                        <a:t> = </a:t>
                      </a:r>
                      <a:r>
                        <a:rPr lang="es-ES" sz="2000" b="0" i="0" baseline="0" dirty="0" err="1">
                          <a:solidFill>
                            <a:schemeClr val="tx1"/>
                          </a:solidFill>
                          <a:highlight>
                            <a:srgbClr val="00FFFF"/>
                          </a:highlight>
                          <a:latin typeface="Courier New" pitchFamily="49" charset="0"/>
                        </a:rPr>
                        <a:t>Disclose_Content</a:t>
                      </a:r>
                      <a:r>
                        <a:rPr lang="es-ES" sz="2000" b="0" i="0" baseline="0" dirty="0" err="1">
                          <a:solidFill>
                            <a:schemeClr val="tx1"/>
                          </a:solidFill>
                          <a:latin typeface="Courier New" pitchFamily="49" charset="0"/>
                        </a:rPr>
                        <a:t>’Old</a:t>
                      </a:r>
                      <a:r>
                        <a:rPr lang="es-ES" sz="2000" b="0" i="0" baseline="0" dirty="0">
                          <a:solidFill>
                            <a:schemeClr val="tx1"/>
                          </a:solidFill>
                          <a:latin typeface="Courier New" pitchFamily="49" charset="0"/>
                        </a:rPr>
                        <a:t> + 1;</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private</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Counter_Value</a:t>
                      </a:r>
                      <a:r>
                        <a:rPr lang="es-ES" sz="2000" b="0" i="0" baseline="0" dirty="0">
                          <a:solidFill>
                            <a:schemeClr val="tx1"/>
                          </a:solidFill>
                          <a:latin typeface="Courier New" pitchFamily="49" charset="0"/>
                        </a:rPr>
                        <a:t> : Natural := 0;</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end</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Private_Counter</a:t>
                      </a:r>
                      <a:r>
                        <a:rPr lang="es-ES" sz="2000" b="1" i="0"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9" name="Tableau 8">
            <a:extLst>
              <a:ext uri="{FF2B5EF4-FFF2-40B4-BE49-F238E27FC236}">
                <a16:creationId xmlns:a16="http://schemas.microsoft.com/office/drawing/2014/main" id="{975579A9-2CB6-4EC3-9339-67A238355C46}"/>
              </a:ext>
            </a:extLst>
          </p:cNvPr>
          <p:cNvGraphicFramePr>
            <a:graphicFrameLocks noGrp="1"/>
          </p:cNvGraphicFramePr>
          <p:nvPr>
            <p:extLst>
              <p:ext uri="{D42A27DB-BD31-4B8C-83A1-F6EECF244321}">
                <p14:modId xmlns:p14="http://schemas.microsoft.com/office/powerpoint/2010/main" val="3074156307"/>
              </p:ext>
            </p:extLst>
          </p:nvPr>
        </p:nvGraphicFramePr>
        <p:xfrm>
          <a:off x="861393" y="3568533"/>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noProof="0" dirty="0">
                          <a:solidFill>
                            <a:schemeClr val="tx1"/>
                          </a:solidFill>
                          <a:latin typeface="Courier New" pitchFamily="49" charset="0"/>
                        </a:rPr>
                        <a:t>function</a:t>
                      </a:r>
                      <a:r>
                        <a:rPr lang="en-US" sz="2000" b="0" i="0" baseline="0" noProof="0" dirty="0">
                          <a:solidFill>
                            <a:schemeClr val="tx1"/>
                          </a:solidFill>
                          <a:latin typeface="Courier New" pitchFamily="49" charset="0"/>
                        </a:rPr>
                        <a:t> Occurrences (A : </a:t>
                      </a:r>
                      <a:r>
                        <a:rPr lang="en-US" sz="2000" b="0" i="0" baseline="0" noProof="0" dirty="0" err="1">
                          <a:solidFill>
                            <a:schemeClr val="tx1"/>
                          </a:solidFill>
                          <a:latin typeface="Courier New" pitchFamily="49" charset="0"/>
                        </a:rPr>
                        <a:t>Nat_Array</a:t>
                      </a:r>
                      <a:r>
                        <a:rPr lang="en-US" sz="2000" b="0" i="0" baseline="0" noProof="0" dirty="0">
                          <a:solidFill>
                            <a:schemeClr val="tx1"/>
                          </a:solidFill>
                          <a:latin typeface="Courier New" pitchFamily="49" charset="0"/>
                        </a:rPr>
                        <a:t>; E : Natural) </a:t>
                      </a:r>
                      <a:r>
                        <a:rPr lang="en-US" sz="2000" b="1" i="0" baseline="0" noProof="0" dirty="0">
                          <a:solidFill>
                            <a:schemeClr val="tx1"/>
                          </a:solidFill>
                          <a:latin typeface="Courier New" pitchFamily="49" charset="0"/>
                        </a:rPr>
                        <a:t>return</a:t>
                      </a:r>
                      <a:r>
                        <a:rPr lang="en-US" sz="2000" b="0" i="0" baseline="0" noProof="0" dirty="0">
                          <a:solidFill>
                            <a:schemeClr val="tx1"/>
                          </a:solidFill>
                          <a:latin typeface="Courier New" pitchFamily="49" charset="0"/>
                        </a:rPr>
                        <a:t> Natural;</a:t>
                      </a:r>
                      <a:endParaRPr lang="en-US" sz="2000" b="1"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noProof="0" dirty="0">
                          <a:solidFill>
                            <a:schemeClr val="tx1"/>
                          </a:solidFill>
                          <a:highlight>
                            <a:srgbClr val="00FFFF"/>
                          </a:highlight>
                          <a:latin typeface="Courier New" pitchFamily="49" charset="0"/>
                        </a:rPr>
                        <a:t>function</a:t>
                      </a:r>
                      <a:r>
                        <a:rPr lang="en-US" sz="2000" b="0" i="0" baseline="0" noProof="0" dirty="0">
                          <a:solidFill>
                            <a:schemeClr val="tx1"/>
                          </a:solidFill>
                          <a:highlight>
                            <a:srgbClr val="00FFFF"/>
                          </a:highlight>
                          <a:latin typeface="Courier New" pitchFamily="49" charset="0"/>
                        </a:rPr>
                        <a:t> </a:t>
                      </a:r>
                      <a:r>
                        <a:rPr lang="en-US" sz="2000" b="0" i="0" baseline="0" noProof="0" dirty="0" err="1">
                          <a:solidFill>
                            <a:schemeClr val="tx1"/>
                          </a:solidFill>
                          <a:highlight>
                            <a:srgbClr val="00FFFF"/>
                          </a:highlight>
                          <a:latin typeface="Courier New" pitchFamily="49" charset="0"/>
                        </a:rPr>
                        <a:t>Is_Permutation</a:t>
                      </a:r>
                      <a:r>
                        <a:rPr lang="en-US" sz="2000" b="0" i="0" baseline="0" noProof="0" dirty="0">
                          <a:solidFill>
                            <a:schemeClr val="tx1"/>
                          </a:solidFill>
                          <a:highlight>
                            <a:srgbClr val="00FFFF"/>
                          </a:highlight>
                          <a:latin typeface="Courier New" pitchFamily="49" charset="0"/>
                        </a:rPr>
                        <a:t> (A, B : </a:t>
                      </a:r>
                      <a:r>
                        <a:rPr lang="en-US" sz="2000" b="0" i="0" baseline="0" noProof="0" dirty="0" err="1">
                          <a:solidFill>
                            <a:schemeClr val="tx1"/>
                          </a:solidFill>
                          <a:highlight>
                            <a:srgbClr val="00FFFF"/>
                          </a:highlight>
                          <a:latin typeface="Courier New" pitchFamily="49" charset="0"/>
                        </a:rPr>
                        <a:t>Nat_Array</a:t>
                      </a:r>
                      <a:r>
                        <a:rPr lang="en-US" sz="2000" b="0" i="0" baseline="0" noProof="0" dirty="0">
                          <a:solidFill>
                            <a:schemeClr val="tx1"/>
                          </a:solidFill>
                          <a:highlight>
                            <a:srgbClr val="00FFFF"/>
                          </a:highlight>
                          <a:latin typeface="Courier New" pitchFamily="49" charset="0"/>
                        </a:rPr>
                        <a:t>) </a:t>
                      </a:r>
                      <a:r>
                        <a:rPr lang="en-US" sz="2000" b="1" i="0" baseline="0" noProof="0" dirty="0">
                          <a:solidFill>
                            <a:schemeClr val="tx1"/>
                          </a:solidFill>
                          <a:highlight>
                            <a:srgbClr val="00FFFF"/>
                          </a:highlight>
                          <a:latin typeface="Courier New" pitchFamily="49" charset="0"/>
                        </a:rPr>
                        <a:t>return</a:t>
                      </a:r>
                      <a:r>
                        <a:rPr lang="en-US" sz="2000" b="0" i="0" baseline="0" noProof="0" dirty="0">
                          <a:solidFill>
                            <a:schemeClr val="tx1"/>
                          </a:solidFill>
                          <a:highlight>
                            <a:srgbClr val="00FFFF"/>
                          </a:highlight>
                          <a:latin typeface="Courier New" pitchFamily="49" charset="0"/>
                        </a:rPr>
                        <a:t> Boolean </a:t>
                      </a:r>
                      <a:r>
                        <a:rPr lang="en-US" sz="2000" b="1" i="0" baseline="0" noProof="0" dirty="0">
                          <a:solidFill>
                            <a:schemeClr val="tx1"/>
                          </a:solidFill>
                          <a:highlight>
                            <a:srgbClr val="00FFFF"/>
                          </a:highlight>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noProof="0" dirty="0">
                          <a:solidFill>
                            <a:schemeClr val="tx1"/>
                          </a:solidFill>
                          <a:latin typeface="Courier New" pitchFamily="49" charset="0"/>
                        </a:rPr>
                        <a:t>  </a:t>
                      </a:r>
                      <a:r>
                        <a:rPr lang="en-US" sz="2000" b="0" i="0" baseline="0" noProof="0" dirty="0">
                          <a:solidFill>
                            <a:schemeClr val="tx1"/>
                          </a:solidFill>
                          <a:highlight>
                            <a:srgbClr val="00FFFF"/>
                          </a:highlight>
                          <a:latin typeface="Courier New" pitchFamily="49" charset="0"/>
                        </a:rPr>
                        <a:t>(</a:t>
                      </a:r>
                      <a:r>
                        <a:rPr lang="en-US" sz="2000" b="1" i="0" baseline="0" noProof="0" dirty="0">
                          <a:solidFill>
                            <a:schemeClr val="tx1"/>
                          </a:solidFill>
                          <a:highlight>
                            <a:srgbClr val="00FFFF"/>
                          </a:highlight>
                          <a:latin typeface="Courier New" pitchFamily="49" charset="0"/>
                        </a:rPr>
                        <a:t>for all </a:t>
                      </a:r>
                      <a:r>
                        <a:rPr lang="en-US" sz="2000" b="0" i="0" baseline="0" noProof="0" dirty="0">
                          <a:solidFill>
                            <a:schemeClr val="tx1"/>
                          </a:solidFill>
                          <a:highlight>
                            <a:srgbClr val="00FFFF"/>
                          </a:highlight>
                          <a:latin typeface="Courier New" pitchFamily="49" charset="0"/>
                        </a:rPr>
                        <a:t>E </a:t>
                      </a:r>
                      <a:r>
                        <a:rPr lang="en-US" sz="2000" b="1" i="0" baseline="0" noProof="0" dirty="0">
                          <a:solidFill>
                            <a:schemeClr val="tx1"/>
                          </a:solidFill>
                          <a:highlight>
                            <a:srgbClr val="00FFFF"/>
                          </a:highlight>
                          <a:latin typeface="Courier New" pitchFamily="49" charset="0"/>
                        </a:rPr>
                        <a:t>in</a:t>
                      </a:r>
                      <a:r>
                        <a:rPr lang="en-US" sz="2000" b="0" i="0" baseline="0" noProof="0" dirty="0">
                          <a:solidFill>
                            <a:schemeClr val="tx1"/>
                          </a:solidFill>
                          <a:highlight>
                            <a:srgbClr val="00FFFF"/>
                          </a:highlight>
                          <a:latin typeface="Courier New" pitchFamily="49" charset="0"/>
                        </a:rPr>
                        <a:t> Natural =&gt; Occurrences (A, E) = Occurrences (B, 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noProof="0" dirty="0">
                          <a:solidFill>
                            <a:schemeClr val="tx1"/>
                          </a:solidFill>
                          <a:highlight>
                            <a:srgbClr val="00FFFF"/>
                          </a:highlight>
                          <a:latin typeface="Courier New" pitchFamily="49" charset="0"/>
                        </a:rPr>
                        <a:t>with</a:t>
                      </a:r>
                      <a:r>
                        <a:rPr lang="en-US" sz="2000" b="0" i="0" baseline="0" noProof="0" dirty="0">
                          <a:solidFill>
                            <a:schemeClr val="tx1"/>
                          </a:solidFill>
                          <a:highlight>
                            <a:srgbClr val="00FFFF"/>
                          </a:highlight>
                          <a:latin typeface="Courier New" pitchFamily="49" charset="0"/>
                        </a:rPr>
                        <a:t> Ghost;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8E85B825-1446-4075-A18D-370983C02710}"/>
              </a:ext>
            </a:extLst>
          </p:cNvPr>
          <p:cNvSpPr>
            <a:spLocks noGrp="1"/>
          </p:cNvSpPr>
          <p:nvPr>
            <p:ph type="title"/>
          </p:nvPr>
        </p:nvSpPr>
        <p:spPr/>
        <p:txBody>
          <a:bodyPr/>
          <a:lstStyle/>
          <a:p>
            <a:r>
              <a:rPr lang="en-US" dirty="0"/>
              <a:t>Specification-Only Functions</a:t>
            </a:r>
          </a:p>
        </p:txBody>
      </p:sp>
      <p:sp>
        <p:nvSpPr>
          <p:cNvPr id="4" name="Espace réservé du numéro de diapositive 3">
            <a:extLst>
              <a:ext uri="{FF2B5EF4-FFF2-40B4-BE49-F238E27FC236}">
                <a16:creationId xmlns:a16="http://schemas.microsoft.com/office/drawing/2014/main" id="{18548CA0-F6A0-434B-B2E0-71CB2B44F805}"/>
              </a:ext>
            </a:extLst>
          </p:cNvPr>
          <p:cNvSpPr>
            <a:spLocks noGrp="1"/>
          </p:cNvSpPr>
          <p:nvPr>
            <p:ph type="sldNum" sz="quarter" idx="12"/>
          </p:nvPr>
        </p:nvSpPr>
        <p:spPr/>
        <p:txBody>
          <a:bodyPr/>
          <a:lstStyle/>
          <a:p>
            <a:fld id="{C9355402-0690-4A79-A082-001A68712055}" type="slidenum">
              <a:rPr lang="fr-FR" smtClean="0"/>
              <a:pPr/>
              <a:t>8</a:t>
            </a:fld>
            <a:endParaRPr lang="fr-FR" dirty="0"/>
          </a:p>
        </p:txBody>
      </p:sp>
      <p:sp>
        <p:nvSpPr>
          <p:cNvPr id="6" name="Espace réservé du contenu 5">
            <a:extLst>
              <a:ext uri="{FF2B5EF4-FFF2-40B4-BE49-F238E27FC236}">
                <a16:creationId xmlns:a16="http://schemas.microsoft.com/office/drawing/2014/main" id="{745A53D8-464B-4BFC-ABE7-BA7E638E4259}"/>
              </a:ext>
            </a:extLst>
          </p:cNvPr>
          <p:cNvSpPr>
            <a:spLocks noGrp="1"/>
          </p:cNvSpPr>
          <p:nvPr>
            <p:ph idx="1"/>
          </p:nvPr>
        </p:nvSpPr>
        <p:spPr/>
        <p:txBody>
          <a:bodyPr/>
          <a:lstStyle/>
          <a:p>
            <a:r>
              <a:rPr lang="en-US" dirty="0"/>
              <a:t>Ghost functions are used to factor out expressions in contracts.</a:t>
            </a:r>
          </a:p>
          <a:p>
            <a:r>
              <a:rPr lang="en-US" dirty="0"/>
              <a:t>They can disclose state abstractions for specification purposes.</a:t>
            </a:r>
          </a:p>
          <a:p>
            <a:r>
              <a:rPr lang="en-US" dirty="0"/>
              <a:t>Inefficient is OK if assertions are disabled in the final executable.</a:t>
            </a:r>
          </a:p>
          <a:p>
            <a:pPr marL="0" indent="0">
              <a:buNone/>
            </a:pPr>
            <a:endParaRPr lang="en-US" dirty="0"/>
          </a:p>
        </p:txBody>
      </p:sp>
    </p:spTree>
    <p:extLst>
      <p:ext uri="{BB962C8B-B14F-4D97-AF65-F5344CB8AC3E}">
        <p14:creationId xmlns:p14="http://schemas.microsoft.com/office/powerpoint/2010/main" val="251092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1EBA0342-5B5B-469A-A137-37D1264EFE6A}"/>
              </a:ext>
            </a:extLst>
          </p:cNvPr>
          <p:cNvGraphicFramePr>
            <a:graphicFrameLocks noGrp="1"/>
          </p:cNvGraphicFramePr>
          <p:nvPr>
            <p:extLst>
              <p:ext uri="{D42A27DB-BD31-4B8C-83A1-F6EECF244321}">
                <p14:modId xmlns:p14="http://schemas.microsoft.com/office/powerpoint/2010/main" val="485848668"/>
              </p:ext>
            </p:extLst>
          </p:nvPr>
        </p:nvGraphicFramePr>
        <p:xfrm>
          <a:off x="838200" y="2908710"/>
          <a:ext cx="10515600" cy="37481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highlight>
                            <a:srgbClr val="00FFFF"/>
                          </a:highlight>
                          <a:latin typeface="Courier New" pitchFamily="49" charset="0"/>
                        </a:rPr>
                        <a:t>Perm : Permutation </a:t>
                      </a:r>
                      <a:r>
                        <a:rPr lang="fr-FR" sz="2000" b="1" i="0" baseline="0" dirty="0" err="1">
                          <a:solidFill>
                            <a:schemeClr val="tx1"/>
                          </a:solidFill>
                          <a:highlight>
                            <a:srgbClr val="00FFFF"/>
                          </a:highlight>
                          <a:latin typeface="Courier New" pitchFamily="49" charset="0"/>
                        </a:rPr>
                        <a:t>with</a:t>
                      </a:r>
                      <a:r>
                        <a:rPr lang="fr-FR" sz="2000" b="0" i="0" baseline="0" dirty="0">
                          <a:solidFill>
                            <a:schemeClr val="tx1"/>
                          </a:solidFill>
                          <a:highlight>
                            <a:srgbClr val="00FFFF"/>
                          </a:highlight>
                          <a:latin typeface="Courier New" pitchFamily="49" charset="0"/>
                        </a:rPr>
                        <a:t> </a:t>
                      </a:r>
                      <a:r>
                        <a:rPr lang="fr-FR" sz="2000" b="0" i="0" baseline="0" dirty="0" err="1">
                          <a:solidFill>
                            <a:schemeClr val="tx1"/>
                          </a:solidFill>
                          <a:highlight>
                            <a:srgbClr val="00FFFF"/>
                          </a:highlight>
                          <a:latin typeface="Courier New" pitchFamily="49" charset="0"/>
                        </a:rPr>
                        <a:t>Ghost</a:t>
                      </a:r>
                      <a:r>
                        <a:rPr lang="fr-FR"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err="1">
                          <a:solidFill>
                            <a:schemeClr val="tx1"/>
                          </a:solidFill>
                          <a:latin typeface="Courier New" pitchFamily="49" charset="0"/>
                        </a:rPr>
                        <a:t>procedure</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Perm_Sort</a:t>
                      </a:r>
                      <a:r>
                        <a:rPr lang="fr-FR" sz="2000" b="0" i="0" baseline="0" dirty="0">
                          <a:solidFill>
                            <a:schemeClr val="tx1"/>
                          </a:solidFill>
                          <a:latin typeface="Courier New" pitchFamily="49" charset="0"/>
                        </a:rPr>
                        <a:t> (A : </a:t>
                      </a:r>
                      <a:r>
                        <a:rPr lang="fr-FR" sz="2000" b="0" i="0" baseline="0" dirty="0" err="1">
                          <a:solidFill>
                            <a:schemeClr val="tx1"/>
                          </a:solidFill>
                          <a:latin typeface="Courier New" pitchFamily="49" charset="0"/>
                        </a:rPr>
                        <a:t>Nat_Array</a:t>
                      </a:r>
                      <a:r>
                        <a:rPr lang="fr-FR" sz="2000" b="0" i="0" baseline="0" dirty="0">
                          <a:solidFill>
                            <a:schemeClr val="tx1"/>
                          </a:solidFill>
                          <a:latin typeface="Courier New" pitchFamily="49" charset="0"/>
                        </a:rPr>
                        <a:t>) </a:t>
                      </a:r>
                      <a:r>
                        <a:rPr lang="fr-FR" sz="2000" b="1" i="0" baseline="0" dirty="0" err="1">
                          <a:solidFill>
                            <a:schemeClr val="tx1"/>
                          </a:solidFill>
                          <a:latin typeface="Courier New" pitchFamily="49" charset="0"/>
                        </a:rPr>
                        <a:t>with</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Post =&gt; A = </a:t>
                      </a:r>
                      <a:r>
                        <a:rPr lang="fr-FR" sz="2000" b="0" i="0" baseline="0" dirty="0" err="1">
                          <a:solidFill>
                            <a:schemeClr val="tx1"/>
                          </a:solidFill>
                          <a:latin typeface="Courier New" pitchFamily="49" charset="0"/>
                        </a:rPr>
                        <a:t>Apply_Perm</a:t>
                      </a:r>
                      <a:r>
                        <a:rPr lang="fr-FR" sz="2000" b="0" i="0" baseline="0" dirty="0">
                          <a:solidFill>
                            <a:schemeClr val="tx1"/>
                          </a:solidFill>
                          <a:latin typeface="Courier New" pitchFamily="49" charset="0"/>
                        </a:rPr>
                        <a:t> (</a:t>
                      </a:r>
                      <a:r>
                        <a:rPr lang="fr-FR" sz="2000" b="0" i="0" baseline="0" dirty="0">
                          <a:solidFill>
                            <a:schemeClr val="tx1"/>
                          </a:solidFill>
                          <a:highlight>
                            <a:srgbClr val="00FFFF"/>
                          </a:highlight>
                          <a:latin typeface="Courier New" pitchFamily="49" charset="0"/>
                        </a:rPr>
                        <a:t>Perm</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A’Old</a:t>
                      </a:r>
                      <a:r>
                        <a:rPr lang="fr-FR"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err="1">
                          <a:solidFill>
                            <a:schemeClr val="tx1"/>
                          </a:solidFill>
                          <a:latin typeface="Courier New" pitchFamily="49" charset="0"/>
                        </a:rPr>
                        <a:t>is</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err="1">
                          <a:solidFill>
                            <a:schemeClr val="tx1"/>
                          </a:solidFill>
                          <a:latin typeface="Courier New" pitchFamily="49" charset="0"/>
                        </a:rPr>
                        <a:t>begin</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a:solidFill>
                            <a:schemeClr val="tx1"/>
                          </a:solidFill>
                          <a:latin typeface="Courier New" pitchFamily="49" charset="0"/>
                        </a:rPr>
                        <a:t>  </a:t>
                      </a:r>
                      <a:r>
                        <a:rPr lang="fr-FR" sz="2000" b="0" i="0" baseline="0" dirty="0">
                          <a:solidFill>
                            <a:schemeClr val="tx1"/>
                          </a:solidFill>
                          <a:highlight>
                            <a:srgbClr val="00FFFF"/>
                          </a:highlight>
                          <a:latin typeface="Courier New" pitchFamily="49" charset="0"/>
                        </a:rPr>
                        <a:t>Perm := </a:t>
                      </a:r>
                      <a:r>
                        <a:rPr lang="fr-FR" sz="2000" b="0" i="0" baseline="0" dirty="0" err="1">
                          <a:solidFill>
                            <a:schemeClr val="tx1"/>
                          </a:solidFill>
                          <a:highlight>
                            <a:srgbClr val="00FFFF"/>
                          </a:highlight>
                          <a:latin typeface="Courier New" pitchFamily="49" charset="0"/>
                        </a:rPr>
                        <a:t>Identity_Perm</a:t>
                      </a:r>
                      <a:r>
                        <a:rPr lang="fr-FR"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for</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in</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A'First</a:t>
                      </a:r>
                      <a:r>
                        <a:rPr lang="fr-FR" sz="2000" b="0" i="0" baseline="0" dirty="0">
                          <a:solidFill>
                            <a:schemeClr val="tx1"/>
                          </a:solidFill>
                          <a:latin typeface="Courier New" pitchFamily="49" charset="0"/>
                        </a:rPr>
                        <a:t> .. </a:t>
                      </a:r>
                      <a:r>
                        <a:rPr lang="fr-FR" sz="2000" b="0" i="0" baseline="0" dirty="0" err="1">
                          <a:solidFill>
                            <a:schemeClr val="tx1"/>
                          </a:solidFill>
                          <a:latin typeface="Courier New" pitchFamily="49" charset="0"/>
                        </a:rPr>
                        <a:t>A'Last</a:t>
                      </a:r>
                      <a:r>
                        <a:rPr lang="fr-FR" sz="2000" b="0" i="0" baseline="0" dirty="0">
                          <a:solidFill>
                            <a:schemeClr val="tx1"/>
                          </a:solidFill>
                          <a:latin typeface="Courier New" pitchFamily="49" charset="0"/>
                        </a:rPr>
                        <a:t> - 1 </a:t>
                      </a:r>
                      <a:r>
                        <a:rPr lang="fr-FR" sz="2000" b="1" i="0" baseline="0" dirty="0" err="1">
                          <a:solidFill>
                            <a:schemeClr val="tx1"/>
                          </a:solidFill>
                          <a:latin typeface="Courier New" pitchFamily="49" charset="0"/>
                        </a:rPr>
                        <a:t>loop</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Smallest</a:t>
                      </a:r>
                      <a:r>
                        <a:rPr lang="fr-FR" sz="2000" b="0" i="0" baseline="0" dirty="0">
                          <a:solidFill>
                            <a:schemeClr val="tx1"/>
                          </a:solidFill>
                          <a:latin typeface="Courier New" pitchFamily="49" charset="0"/>
                        </a:rPr>
                        <a:t> := </a:t>
                      </a:r>
                      <a:r>
                        <a:rPr lang="fr-FR" sz="2000" b="0" i="0" baseline="0" dirty="0" err="1">
                          <a:solidFill>
                            <a:schemeClr val="tx1"/>
                          </a:solidFill>
                          <a:latin typeface="Courier New" pitchFamily="49" charset="0"/>
                        </a:rPr>
                        <a:t>Index_Of_Minimum</a:t>
                      </a:r>
                      <a:r>
                        <a:rPr lang="fr-FR" sz="2000" b="0" i="0" baseline="0" dirty="0">
                          <a:solidFill>
                            <a:schemeClr val="tx1"/>
                          </a:solidFill>
                          <a:latin typeface="Courier New" pitchFamily="49" charset="0"/>
                        </a:rPr>
                        <a:t> (A,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A'Last</a:t>
                      </a:r>
                      <a:r>
                        <a:rPr lang="fr-FR"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if</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Smallest</a:t>
                      </a:r>
                      <a:r>
                        <a:rPr lang="fr-FR" sz="2000" b="0" i="0" baseline="0" dirty="0">
                          <a:solidFill>
                            <a:schemeClr val="tx1"/>
                          </a:solidFill>
                          <a:latin typeface="Courier New" pitchFamily="49" charset="0"/>
                        </a:rPr>
                        <a:t> /=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1" i="0" baseline="0" dirty="0" err="1">
                          <a:solidFill>
                            <a:schemeClr val="tx1"/>
                          </a:solidFill>
                          <a:latin typeface="Courier New" pitchFamily="49" charset="0"/>
                        </a:rPr>
                        <a:t>then</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Swap (A,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Smallest</a:t>
                      </a:r>
                      <a:r>
                        <a:rPr lang="fr-FR"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0" i="0" baseline="0" dirty="0">
                          <a:solidFill>
                            <a:schemeClr val="tx1"/>
                          </a:solidFill>
                          <a:highlight>
                            <a:srgbClr val="00FFFF"/>
                          </a:highlight>
                          <a:latin typeface="Courier New" pitchFamily="49" charset="0"/>
                        </a:rPr>
                        <a:t>Permute (Perm, </a:t>
                      </a:r>
                      <a:r>
                        <a:rPr lang="fr-FR" sz="2000" b="0" i="0" baseline="0" dirty="0" err="1">
                          <a:solidFill>
                            <a:schemeClr val="tx1"/>
                          </a:solidFill>
                          <a:highlight>
                            <a:srgbClr val="00FFFF"/>
                          </a:highlight>
                          <a:latin typeface="Courier New" pitchFamily="49" charset="0"/>
                        </a:rPr>
                        <a:t>Current</a:t>
                      </a:r>
                      <a:r>
                        <a:rPr lang="fr-FR" sz="2000" b="0" i="0" baseline="0" dirty="0">
                          <a:solidFill>
                            <a:schemeClr val="tx1"/>
                          </a:solidFill>
                          <a:highlight>
                            <a:srgbClr val="00FFFF"/>
                          </a:highlight>
                          <a:latin typeface="Courier New" pitchFamily="49" charset="0"/>
                        </a:rPr>
                        <a:t>, </a:t>
                      </a:r>
                      <a:r>
                        <a:rPr lang="fr-FR" sz="2000" b="0" i="0" baseline="0" dirty="0" err="1">
                          <a:solidFill>
                            <a:schemeClr val="tx1"/>
                          </a:solidFill>
                          <a:highlight>
                            <a:srgbClr val="00FFFF"/>
                          </a:highlight>
                          <a:latin typeface="Courier New" pitchFamily="49" charset="0"/>
                        </a:rPr>
                        <a:t>Smallest</a:t>
                      </a:r>
                      <a:r>
                        <a:rPr lang="fr-FR"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end if</a:t>
                      </a:r>
                      <a:r>
                        <a:rPr lang="fr-FR" sz="2000" b="0" i="0"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Tableau 6">
            <a:extLst>
              <a:ext uri="{FF2B5EF4-FFF2-40B4-BE49-F238E27FC236}">
                <a16:creationId xmlns:a16="http://schemas.microsoft.com/office/drawing/2014/main" id="{3346AA9E-8B7F-4958-8D40-919CC6898020}"/>
              </a:ext>
            </a:extLst>
          </p:cNvPr>
          <p:cNvGraphicFramePr>
            <a:graphicFrameLocks noGrp="1"/>
          </p:cNvGraphicFramePr>
          <p:nvPr>
            <p:extLst>
              <p:ext uri="{D42A27DB-BD31-4B8C-83A1-F6EECF244321}">
                <p14:modId xmlns:p14="http://schemas.microsoft.com/office/powerpoint/2010/main" val="3086920600"/>
              </p:ext>
            </p:extLst>
          </p:nvPr>
        </p:nvGraphicFramePr>
        <p:xfrm>
          <a:off x="838200" y="2352968"/>
          <a:ext cx="10515600" cy="437295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highlight>
                            <a:srgbClr val="00FFFF"/>
                          </a:highlight>
                          <a:latin typeface="Courier New" pitchFamily="49" charset="0"/>
                        </a:rPr>
                        <a:t> : T </a:t>
                      </a:r>
                      <a:r>
                        <a:rPr lang="es-ES" sz="2000" b="1" i="0" baseline="0" dirty="0" err="1">
                          <a:solidFill>
                            <a:schemeClr val="tx1"/>
                          </a:solidFill>
                          <a:highlight>
                            <a:srgbClr val="00FFFF"/>
                          </a:highlight>
                          <a:latin typeface="Courier New" pitchFamily="49" charset="0"/>
                        </a:rPr>
                        <a:t>with</a:t>
                      </a:r>
                      <a:r>
                        <a:rPr lang="es-ES" sz="2000" b="1"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Do_Two_Thing</a:t>
                      </a:r>
                      <a:r>
                        <a:rPr lang="es-ES" sz="2000" b="0" i="0" baseline="0" dirty="0">
                          <a:solidFill>
                            <a:schemeClr val="tx1"/>
                          </a:solidFill>
                          <a:latin typeface="Courier New" pitchFamily="49" charset="0"/>
                        </a:rPr>
                        <a:t> (X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T) </a:t>
                      </a:r>
                      <a:r>
                        <a:rPr lang="es-ES" sz="2000" b="0" i="0" baseline="0" dirty="0" err="1">
                          <a:solidFill>
                            <a:schemeClr val="tx1"/>
                          </a:solidFill>
                          <a:latin typeface="Courier New" pitchFamily="49" charset="0"/>
                        </a:rPr>
                        <a:t>with</a:t>
                      </a: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latin typeface="Courier New" pitchFamily="49" charset="0"/>
                        </a:rPr>
                        <a:t>First_Thing_Done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X’Old</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and </a:t>
                      </a:r>
                      <a:r>
                        <a:rPr lang="es-ES" sz="2000" b="1" i="0" baseline="0" dirty="0" err="1">
                          <a:solidFill>
                            <a:schemeClr val="tx1"/>
                          </a:solidFill>
                          <a:latin typeface="Courier New" pitchFamily="49" charset="0"/>
                        </a:rPr>
                        <a:t>then</a:t>
                      </a:r>
                      <a:r>
                        <a:rPr lang="es-ES" sz="2000" b="1" i="0" baseline="0" dirty="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Second_Thing_Done</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X_Init</a:t>
                      </a:r>
                      <a:r>
                        <a:rPr lang="es-ES" sz="2000" b="0" i="0" baseline="0" dirty="0">
                          <a:solidFill>
                            <a:schemeClr val="tx1"/>
                          </a:solidFill>
                          <a:latin typeface="Courier New" pitchFamily="49" charset="0"/>
                        </a:rPr>
                        <a:t> : </a:t>
                      </a:r>
                      <a:r>
                        <a:rPr lang="es-ES" sz="2000" b="1" i="0" baseline="0" dirty="0" err="1">
                          <a:solidFill>
                            <a:schemeClr val="tx1"/>
                          </a:solidFill>
                          <a:latin typeface="Courier New" pitchFamily="49" charset="0"/>
                        </a:rPr>
                        <a:t>constant</a:t>
                      </a:r>
                      <a:r>
                        <a:rPr lang="es-ES" sz="2000" b="0" i="0" baseline="0" dirty="0">
                          <a:solidFill>
                            <a:schemeClr val="tx1"/>
                          </a:solidFill>
                          <a:latin typeface="Courier New" pitchFamily="49" charset="0"/>
                        </a:rPr>
                        <a:t> T := X </a:t>
                      </a:r>
                      <a:r>
                        <a:rPr lang="es-ES" sz="2000" b="1" i="0" baseline="0" dirty="0" err="1">
                          <a:solidFill>
                            <a:schemeClr val="tx1"/>
                          </a:solidFill>
                          <a:latin typeface="Courier New" pitchFamily="49" charset="0"/>
                        </a:rPr>
                        <a:t>with</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Ghost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begin</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First_Thing_Done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X_Init</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highlight>
                            <a:srgbClr val="00FFFF"/>
                          </a:highlight>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r>
                        <a:rPr lang="es-ES" sz="1100" b="0" i="0" baseline="0" dirty="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Do_Something_Else</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Second_Thing_Done</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dirty="0">
                          <a:solidFill>
                            <a:schemeClr val="tx1"/>
                          </a:solidFill>
                          <a:latin typeface="Courier New" pitchFamily="49" charset="0"/>
                        </a:rPr>
                        <a:t>end</a:t>
                      </a:r>
                      <a:r>
                        <a:rPr lang="en-GB" sz="2000" b="0" i="0" baseline="0" dirty="0">
                          <a:solidFill>
                            <a:schemeClr val="tx1"/>
                          </a:solidFill>
                          <a:latin typeface="Courier New" pitchFamily="49" charset="0"/>
                        </a:rPr>
                        <a:t> </a:t>
                      </a:r>
                      <a:r>
                        <a:rPr lang="en-GB" sz="2000" b="0" i="0" baseline="0" dirty="0" err="1">
                          <a:solidFill>
                            <a:schemeClr val="tx1"/>
                          </a:solidFill>
                          <a:latin typeface="Courier New" pitchFamily="49" charset="0"/>
                        </a:rPr>
                        <a:t>Do_Two_Things</a:t>
                      </a:r>
                      <a:r>
                        <a:rPr lang="en-GB" sz="2000" b="0" i="0"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8E85B825-1446-4075-A18D-370983C02710}"/>
              </a:ext>
            </a:extLst>
          </p:cNvPr>
          <p:cNvSpPr>
            <a:spLocks noGrp="1"/>
          </p:cNvSpPr>
          <p:nvPr>
            <p:ph type="title"/>
          </p:nvPr>
        </p:nvSpPr>
        <p:spPr/>
        <p:txBody>
          <a:bodyPr/>
          <a:lstStyle/>
          <a:p>
            <a:r>
              <a:rPr lang="en-US" dirty="0"/>
              <a:t>Specification-Only Data</a:t>
            </a:r>
          </a:p>
        </p:txBody>
      </p:sp>
      <p:sp>
        <p:nvSpPr>
          <p:cNvPr id="4" name="Espace réservé du numéro de diapositive 3">
            <a:extLst>
              <a:ext uri="{FF2B5EF4-FFF2-40B4-BE49-F238E27FC236}">
                <a16:creationId xmlns:a16="http://schemas.microsoft.com/office/drawing/2014/main" id="{18548CA0-F6A0-434B-B2E0-71CB2B44F805}"/>
              </a:ext>
            </a:extLst>
          </p:cNvPr>
          <p:cNvSpPr>
            <a:spLocks noGrp="1"/>
          </p:cNvSpPr>
          <p:nvPr>
            <p:ph type="sldNum" sz="quarter" idx="12"/>
          </p:nvPr>
        </p:nvSpPr>
        <p:spPr/>
        <p:txBody>
          <a:bodyPr/>
          <a:lstStyle/>
          <a:p>
            <a:fld id="{C9355402-0690-4A79-A082-001A68712055}" type="slidenum">
              <a:rPr lang="fr-FR" smtClean="0"/>
              <a:pPr/>
              <a:t>9</a:t>
            </a:fld>
            <a:endParaRPr lang="fr-FR" dirty="0"/>
          </a:p>
        </p:txBody>
      </p:sp>
      <p:graphicFrame>
        <p:nvGraphicFramePr>
          <p:cNvPr id="8" name="Tableau 7">
            <a:extLst>
              <a:ext uri="{FF2B5EF4-FFF2-40B4-BE49-F238E27FC236}">
                <a16:creationId xmlns:a16="http://schemas.microsoft.com/office/drawing/2014/main" id="{90BFBCCF-7DA3-45A5-9433-DA4111E62D69}"/>
              </a:ext>
            </a:extLst>
          </p:cNvPr>
          <p:cNvGraphicFramePr>
            <a:graphicFrameLocks noGrp="1"/>
          </p:cNvGraphicFramePr>
          <p:nvPr>
            <p:extLst>
              <p:ext uri="{D42A27DB-BD31-4B8C-83A1-F6EECF244321}">
                <p14:modId xmlns:p14="http://schemas.microsoft.com/office/powerpoint/2010/main" val="1919900755"/>
              </p:ext>
            </p:extLst>
          </p:nvPr>
        </p:nvGraphicFramePr>
        <p:xfrm>
          <a:off x="838200" y="3687038"/>
          <a:ext cx="10515600" cy="1919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highlight>
                            <a:srgbClr val="00FFFF"/>
                          </a:highlight>
                          <a:latin typeface="Courier New" pitchFamily="49" charset="0"/>
                        </a:rPr>
                        <a:t>History : </a:t>
                      </a:r>
                      <a:r>
                        <a:rPr lang="en-GB" sz="2000" b="0" i="0" baseline="0" noProof="0" dirty="0" err="1">
                          <a:solidFill>
                            <a:schemeClr val="tx1"/>
                          </a:solidFill>
                          <a:highlight>
                            <a:srgbClr val="00FFFF"/>
                          </a:highlight>
                          <a:latin typeface="Courier New" pitchFamily="49" charset="0"/>
                        </a:rPr>
                        <a:t>Buffer_Of_Bool</a:t>
                      </a:r>
                      <a:r>
                        <a:rPr lang="en-GB" sz="2000" b="0" i="0" baseline="0" noProof="0" dirty="0">
                          <a:solidFill>
                            <a:schemeClr val="tx1"/>
                          </a:solidFill>
                          <a:highlight>
                            <a:srgbClr val="00FFFF"/>
                          </a:highlight>
                          <a:latin typeface="Courier New" pitchFamily="49" charset="0"/>
                        </a:rPr>
                        <a:t> (1 .. 2)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2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Count_To_Three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Is_Third</a:t>
                      </a:r>
                      <a:r>
                        <a:rPr lang="en-GB" sz="2000" b="0" i="0" baseline="0" noProof="0" dirty="0">
                          <a:solidFill>
                            <a:schemeClr val="tx1"/>
                          </a:solidFill>
                          <a:latin typeface="Courier New" pitchFamily="49" charset="0"/>
                        </a:rPr>
                        <a:t> : </a:t>
                      </a:r>
                      <a:r>
                        <a:rPr lang="en-GB" sz="2000" b="1" i="0" baseline="0" noProof="0" dirty="0">
                          <a:solidFill>
                            <a:schemeClr val="tx1"/>
                          </a:solidFill>
                          <a:latin typeface="Courier New" pitchFamily="49" charset="0"/>
                        </a:rPr>
                        <a:t>out</a:t>
                      </a:r>
                      <a:r>
                        <a:rPr lang="en-GB" sz="2000" b="0" i="0" baseline="0" noProof="0" dirty="0">
                          <a:solidFill>
                            <a:schemeClr val="tx1"/>
                          </a:solidFill>
                          <a:latin typeface="Courier New" pitchFamily="49" charset="0"/>
                        </a:rPr>
                        <a:t> Boolean)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err="1">
                          <a:solidFill>
                            <a:schemeClr val="tx1"/>
                          </a:solidFill>
                          <a:latin typeface="Courier New" pitchFamily="49" charset="0"/>
                        </a:rPr>
                        <a:t>Is_Third</a:t>
                      </a:r>
                      <a:r>
                        <a:rPr lang="en-GB" sz="2000" b="0" i="0" baseline="0" noProof="0" dirty="0">
                          <a:solidFill>
                            <a:schemeClr val="tx1"/>
                          </a:solidFill>
                          <a:latin typeface="Courier New" pitchFamily="49" charset="0"/>
                        </a:rPr>
                        <a:t> = (</a:t>
                      </a:r>
                      <a:r>
                        <a:rPr lang="en-GB" sz="2000" b="1" i="0" baseline="0" noProof="0" dirty="0">
                          <a:solidFill>
                            <a:schemeClr val="tx1"/>
                          </a:solidFill>
                          <a:latin typeface="Courier New" pitchFamily="49" charset="0"/>
                        </a:rPr>
                        <a:t>not</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Last_Value</a:t>
                      </a:r>
                      <a:r>
                        <a:rPr lang="en-GB" sz="2000" b="0" i="0" baseline="0" noProof="0" dirty="0">
                          <a:solidFill>
                            <a:schemeClr val="tx1"/>
                          </a:solidFill>
                          <a:latin typeface="Courier New" pitchFamily="49" charset="0"/>
                        </a:rPr>
                        <a:t> (</a:t>
                      </a:r>
                      <a:r>
                        <a:rPr lang="en-GB" sz="2000" b="0" i="0" baseline="0" noProof="0" dirty="0" err="1">
                          <a:solidFill>
                            <a:schemeClr val="tx1"/>
                          </a:solidFill>
                          <a:highlight>
                            <a:srgbClr val="00FFFF"/>
                          </a:highlight>
                          <a:latin typeface="Courier New" pitchFamily="49" charset="0"/>
                        </a:rPr>
                        <a:t>History</a:t>
                      </a:r>
                      <a:r>
                        <a:rPr lang="en-GB" sz="2000" b="0" i="0" baseline="0" noProof="0" dirty="0" err="1">
                          <a:solidFill>
                            <a:schemeClr val="tx1"/>
                          </a:solidFill>
                          <a:latin typeface="Courier New" pitchFamily="49" charset="0"/>
                        </a:rPr>
                        <a:t>’Old</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not </a:t>
                      </a:r>
                      <a:r>
                        <a:rPr lang="en-GB" sz="2000" b="0" i="0" baseline="0" noProof="0" dirty="0" err="1">
                          <a:solidFill>
                            <a:schemeClr val="tx1"/>
                          </a:solidFill>
                          <a:latin typeface="Courier New" pitchFamily="49" charset="0"/>
                        </a:rPr>
                        <a:t>Before_Last_Value</a:t>
                      </a:r>
                      <a:r>
                        <a:rPr lang="en-GB" sz="2000" b="0" i="0" baseline="0" noProof="0" dirty="0">
                          <a:solidFill>
                            <a:schemeClr val="tx1"/>
                          </a:solidFill>
                          <a:latin typeface="Courier New" pitchFamily="49" charset="0"/>
                        </a:rPr>
                        <a:t> (</a:t>
                      </a:r>
                      <a:r>
                        <a:rPr lang="en-GB" sz="2000" b="0" i="0" baseline="0" noProof="0" dirty="0" err="1">
                          <a:solidFill>
                            <a:schemeClr val="tx1"/>
                          </a:solidFill>
                          <a:highlight>
                            <a:srgbClr val="00FFFF"/>
                          </a:highlight>
                          <a:latin typeface="Courier New" pitchFamily="49" charset="0"/>
                        </a:rPr>
                        <a:t>History</a:t>
                      </a:r>
                      <a:r>
                        <a:rPr lang="en-GB" sz="2000" b="0" i="0" baseline="0" noProof="0" dirty="0" err="1">
                          <a:solidFill>
                            <a:schemeClr val="tx1"/>
                          </a:solidFill>
                          <a:latin typeface="Courier New" pitchFamily="49" charset="0"/>
                        </a:rPr>
                        <a:t>’Old</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a:t>
                      </a:r>
                      <a:r>
                        <a:rPr lang="en-GB" sz="2000" b="0" i="0" baseline="0" noProof="0" dirty="0">
                          <a:solidFill>
                            <a:schemeClr val="tx1"/>
                          </a:solidFill>
                          <a:highlight>
                            <a:srgbClr val="00FFFF"/>
                          </a:highlight>
                          <a:latin typeface="Courier New" pitchFamily="49" charset="0"/>
                        </a:rPr>
                        <a:t>History</a:t>
                      </a:r>
                      <a:r>
                        <a:rPr lang="en-GB" sz="2000" b="0" i="0" baseline="0" noProof="0" dirty="0">
                          <a:solidFill>
                            <a:schemeClr val="tx1"/>
                          </a:solidFill>
                          <a:latin typeface="Courier New" pitchFamily="49" charset="0"/>
                        </a:rPr>
                        <a:t> = Enqueue (</a:t>
                      </a:r>
                      <a:r>
                        <a:rPr lang="en-GB" sz="2000" b="0" i="0" baseline="0" noProof="0" dirty="0" err="1">
                          <a:solidFill>
                            <a:schemeClr val="tx1"/>
                          </a:solidFill>
                          <a:highlight>
                            <a:srgbClr val="00FFFF"/>
                          </a:highlight>
                          <a:latin typeface="Courier New" pitchFamily="49" charset="0"/>
                        </a:rPr>
                        <a:t>History</a:t>
                      </a:r>
                      <a:r>
                        <a:rPr lang="en-GB" sz="2000" b="0" i="0" baseline="0" noProof="0" dirty="0" err="1">
                          <a:solidFill>
                            <a:schemeClr val="tx1"/>
                          </a:solidFill>
                          <a:latin typeface="Courier New" pitchFamily="49" charset="0"/>
                        </a:rPr>
                        <a:t>’Old</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Is_Third</a:t>
                      </a:r>
                      <a:r>
                        <a:rPr lang="en-GB" sz="2000" b="0" i="0" baseline="0" noProof="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6" name="Espace réservé du contenu 5">
            <a:extLst>
              <a:ext uri="{FF2B5EF4-FFF2-40B4-BE49-F238E27FC236}">
                <a16:creationId xmlns:a16="http://schemas.microsoft.com/office/drawing/2014/main" id="{745A53D8-464B-4BFC-ABE7-BA7E638E4259}"/>
              </a:ext>
            </a:extLst>
          </p:cNvPr>
          <p:cNvSpPr>
            <a:spLocks noGrp="1"/>
          </p:cNvSpPr>
          <p:nvPr>
            <p:ph idx="1"/>
          </p:nvPr>
        </p:nvSpPr>
        <p:spPr>
          <a:xfrm>
            <a:off x="838200" y="1825625"/>
            <a:ext cx="10515600" cy="4018584"/>
          </a:xfrm>
        </p:spPr>
        <p:txBody>
          <a:bodyPr/>
          <a:lstStyle/>
          <a:p>
            <a:r>
              <a:rPr lang="en-US" dirty="0"/>
              <a:t>Ghost variables can be used to store intermediate values of variables.</a:t>
            </a:r>
          </a:p>
          <a:p>
            <a:r>
              <a:rPr lang="en-US" altLang="en-US" dirty="0">
                <a:ea typeface="ＭＳ Ｐゴシック" panose="020B0600070205080204" pitchFamily="34" charset="-128"/>
              </a:rPr>
              <a:t>Some properties are best expressed by constructing a witness.</a:t>
            </a:r>
            <a:endParaRPr lang="en-US" dirty="0"/>
          </a:p>
          <a:p>
            <a:r>
              <a:rPr lang="en-US" dirty="0"/>
              <a:t>Ghost variables can also store </a:t>
            </a:r>
            <a:r>
              <a:rPr lang="en-US" dirty="0" err="1"/>
              <a:t>interprocedural</a:t>
            </a:r>
            <a:r>
              <a:rPr lang="en-US" dirty="0"/>
              <a:t> information.</a:t>
            </a:r>
          </a:p>
          <a:p>
            <a:pPr marL="0" indent="0">
              <a:buNone/>
            </a:pPr>
            <a:endParaRPr lang="en-US" dirty="0"/>
          </a:p>
        </p:txBody>
      </p:sp>
    </p:spTree>
    <p:extLst>
      <p:ext uri="{BB962C8B-B14F-4D97-AF65-F5344CB8AC3E}">
        <p14:creationId xmlns:p14="http://schemas.microsoft.com/office/powerpoint/2010/main" val="116989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Thème Office">
  <a:themeElements>
    <a:clrScheme name="Personnalisé 4">
      <a:dk1>
        <a:sysClr val="windowText" lastClr="000000"/>
      </a:dk1>
      <a:lt1>
        <a:sysClr val="window" lastClr="FFFFFF"/>
      </a:lt1>
      <a:dk2>
        <a:srgbClr val="44546A"/>
      </a:dk2>
      <a:lt2>
        <a:srgbClr val="E7E6E6"/>
      </a:lt2>
      <a:accent1>
        <a:srgbClr val="5B9BD5"/>
      </a:accent1>
      <a:accent2>
        <a:srgbClr val="7C35B1"/>
      </a:accent2>
      <a:accent3>
        <a:srgbClr val="A5A5A5"/>
      </a:accent3>
      <a:accent4>
        <a:srgbClr val="FFC000"/>
      </a:accent4>
      <a:accent5>
        <a:srgbClr val="4472C4"/>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32635</TotalTime>
  <Words>2429</Words>
  <Application>Microsoft Office PowerPoint</Application>
  <PresentationFormat>Grand écran</PresentationFormat>
  <Paragraphs>325</Paragraphs>
  <Slides>19</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19</vt:i4>
      </vt:variant>
    </vt:vector>
  </HeadingPairs>
  <TitlesOfParts>
    <vt:vector size="26" baseType="lpstr">
      <vt:lpstr>ＭＳ Ｐゴシック</vt:lpstr>
      <vt:lpstr>Arial</vt:lpstr>
      <vt:lpstr>Calibri</vt:lpstr>
      <vt:lpstr>Calibri Light</vt:lpstr>
      <vt:lpstr>Cambria Math</vt:lpstr>
      <vt:lpstr>Courier New</vt:lpstr>
      <vt:lpstr>Thème Office</vt:lpstr>
      <vt:lpstr>Enhance Verification using Ghost Code</vt:lpstr>
      <vt:lpstr>Ghost Code, What Is It?</vt:lpstr>
      <vt:lpstr>Ghost Code – General Definition</vt:lpstr>
      <vt:lpstr>Ghost Code in SPARK</vt:lpstr>
      <vt:lpstr>Ghost Code in SPARK – Execution</vt:lpstr>
      <vt:lpstr>Ghost Code in SPARK – Verification</vt:lpstr>
      <vt:lpstr>Enhance Expressiveness in Specifications</vt:lpstr>
      <vt:lpstr>Specification-Only Functions</vt:lpstr>
      <vt:lpstr>Specification-Only Data</vt:lpstr>
      <vt:lpstr>Models of Control Flow</vt:lpstr>
      <vt:lpstr>Models of Data Structures</vt:lpstr>
      <vt:lpstr>Guide the Proof Tool</vt:lpstr>
      <vt:lpstr>Guide the Proof Tool</vt:lpstr>
      <vt:lpstr>Guide the Proof Tool – Provide Witnesses</vt:lpstr>
      <vt:lpstr>Guide the Proof Tool – Proof by Induction</vt:lpstr>
      <vt:lpstr>Guide the Proof Tool – Lemmas</vt:lpstr>
      <vt:lpstr>Conclusion</vt:lpstr>
      <vt:lpstr>An Everyday Tool for Formal Verification</vt:lpstr>
      <vt:lpstr>What Ghost Code Can Do for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Claire Dross</dc:creator>
  <cp:lastModifiedBy>Claire Dross</cp:lastModifiedBy>
  <cp:revision>481</cp:revision>
  <cp:lastPrinted>2018-05-03T05:38:32Z</cp:lastPrinted>
  <dcterms:created xsi:type="dcterms:W3CDTF">2017-02-27T14:53:44Z</dcterms:created>
  <dcterms:modified xsi:type="dcterms:W3CDTF">2018-06-25T15:29:35Z</dcterms:modified>
</cp:coreProperties>
</file>