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26"/>
  </p:notesMasterIdLst>
  <p:handoutMasterIdLst>
    <p:handoutMasterId r:id="rId27"/>
  </p:handoutMasterIdLst>
  <p:sldIdLst>
    <p:sldId id="1171" r:id="rId2"/>
    <p:sldId id="1192" r:id="rId3"/>
    <p:sldId id="1172" r:id="rId4"/>
    <p:sldId id="1193" r:id="rId5"/>
    <p:sldId id="1173" r:id="rId6"/>
    <p:sldId id="1174" r:id="rId7"/>
    <p:sldId id="1175" r:id="rId8"/>
    <p:sldId id="1176" r:id="rId9"/>
    <p:sldId id="1177" r:id="rId10"/>
    <p:sldId id="1194" r:id="rId11"/>
    <p:sldId id="1178" r:id="rId12"/>
    <p:sldId id="1179" r:id="rId13"/>
    <p:sldId id="1180" r:id="rId14"/>
    <p:sldId id="1181" r:id="rId15"/>
    <p:sldId id="1182" r:id="rId16"/>
    <p:sldId id="1183" r:id="rId17"/>
    <p:sldId id="1184" r:id="rId18"/>
    <p:sldId id="1185" r:id="rId19"/>
    <p:sldId id="1186" r:id="rId20"/>
    <p:sldId id="1187" r:id="rId21"/>
    <p:sldId id="1189" r:id="rId22"/>
    <p:sldId id="1191" r:id="rId23"/>
    <p:sldId id="1190" r:id="rId24"/>
    <p:sldId id="1188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600"/>
    <a:srgbClr val="D2ECB6"/>
    <a:srgbClr val="92D050"/>
    <a:srgbClr val="A7D971"/>
    <a:srgbClr val="92FBF1"/>
    <a:srgbClr val="D1FBF1"/>
    <a:srgbClr val="EBFFF7"/>
    <a:srgbClr val="C3F5CF"/>
    <a:srgbClr val="FF6600"/>
    <a:srgbClr val="4A7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749" autoAdjust="0"/>
    <p:restoredTop sz="95543" autoAdjust="0"/>
  </p:normalViewPr>
  <p:slideViewPr>
    <p:cSldViewPr>
      <p:cViewPr varScale="1">
        <p:scale>
          <a:sx n="91" d="100"/>
          <a:sy n="91" d="100"/>
        </p:scale>
        <p:origin x="-1251" y="-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6A58BC0E-7165-49F0-87FC-C64DC6CF0561}" type="datetimeFigureOut">
              <a:rPr lang="en-US"/>
              <a:pPr>
                <a:defRPr/>
              </a:pPr>
              <a:t>2014-07-29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4E2AFE5-90EF-4B9E-8DB7-BE8CDD5FC39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4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9E06CFA-9BBD-4902-A38E-EAF7080A7C9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RK Pro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RK Pro BB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9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5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09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AT Pro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9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Peer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AT Pro Safety Critical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NAT Pro Security Critical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99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cs typeface="+mn-cs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Slide: </a:t>
            </a:r>
            <a:fld id="{43F39511-02AB-4F14-A557-8CD33A774D94}" type="slidenum">
              <a:rPr lang="en-US" sz="800" i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eaLnBrk="0" hangingPunct="0">
                <a:defRPr/>
              </a:pPr>
              <a:t>‹N°›</a:t>
            </a:fld>
            <a:endParaRPr lang="fr-FR" sz="800" i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Copyright </a:t>
            </a:r>
            <a:r>
              <a:rPr lang="en-US" sz="800" i="0" dirty="0">
                <a:solidFill>
                  <a:schemeClr val="bg1">
                    <a:lumMod val="65000"/>
                  </a:schemeClr>
                </a:solidFill>
                <a:latin typeface="+mn-lt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800" i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2014 </a:t>
            </a:r>
            <a:r>
              <a:rPr lang="en-US" sz="800" i="0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AdaCore </a:t>
            </a:r>
            <a:endParaRPr lang="fr-FR" sz="800" i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506" r:id="rId2"/>
    <p:sldLayoutId id="2147484505" r:id="rId3"/>
    <p:sldLayoutId id="2147484468" r:id="rId4"/>
    <p:sldLayoutId id="2147484493" r:id="rId5"/>
    <p:sldLayoutId id="2147484494" r:id="rId6"/>
    <p:sldLayoutId id="2147484495" r:id="rId7"/>
    <p:sldLayoutId id="2147484497" r:id="rId8"/>
    <p:sldLayoutId id="2147484498" r:id="rId9"/>
    <p:sldLayoutId id="2147484496" r:id="rId10"/>
    <p:sldLayoutId id="214748449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R. Chapman, E. Res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Johannes </a:t>
            </a:r>
            <a:r>
              <a:rPr lang="en-US" dirty="0" err="1" smtClean="0"/>
              <a:t>Kanig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Test and Proof 2014, York, UK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AdaCore</a:t>
            </a:r>
            <a:endParaRPr lang="en-US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C. </a:t>
            </a:r>
            <a:r>
              <a:rPr lang="en-US" dirty="0" err="1" smtClean="0"/>
              <a:t>Comar</a:t>
            </a:r>
            <a:r>
              <a:rPr lang="en-US" dirty="0" smtClean="0"/>
              <a:t>, J. </a:t>
            </a:r>
            <a:r>
              <a:rPr lang="en-US" dirty="0" err="1" smtClean="0"/>
              <a:t>Guitton</a:t>
            </a:r>
            <a:r>
              <a:rPr lang="en-US" dirty="0" smtClean="0"/>
              <a:t>, Y. Moy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 smtClean="0"/>
              <a:t>AdaCore</a:t>
            </a:r>
            <a:endParaRPr lang="en-US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dirty="0"/>
              <a:t>Explicit Assumptions – </a:t>
            </a:r>
            <a:r>
              <a:rPr lang="en-US" dirty="0" smtClean="0"/>
              <a:t>Combining Static </a:t>
            </a:r>
            <a:r>
              <a:rPr lang="en-US" dirty="0"/>
              <a:t>and Dynamic Program </a:t>
            </a:r>
            <a:r>
              <a:rPr lang="en-US" dirty="0" smtClean="0"/>
              <a:t>Verification using SPARK 2014</a:t>
            </a:r>
            <a:endParaRPr lang="en-US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July 24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Satisfaction Argument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Tree-Structure </a:t>
            </a:r>
            <a:r>
              <a:rPr lang="en-US" dirty="0"/>
              <a:t>of Goals, justifications, assumptions, evidence (GSN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Evidence can be:</a:t>
            </a:r>
          </a:p>
          <a:p>
            <a:pPr lvl="1"/>
            <a:r>
              <a:rPr lang="en-US" dirty="0" smtClean="0"/>
              <a:t>Testing results</a:t>
            </a:r>
          </a:p>
          <a:p>
            <a:pPr lvl="1"/>
            <a:r>
              <a:rPr lang="en-US" dirty="0" smtClean="0"/>
              <a:t>SPARK tool results</a:t>
            </a:r>
          </a:p>
          <a:p>
            <a:pPr lvl="1"/>
            <a:r>
              <a:rPr lang="en-US" dirty="0" smtClean="0"/>
              <a:t>Provenance of COTS components</a:t>
            </a:r>
          </a:p>
          <a:p>
            <a:pPr lvl="1"/>
            <a:r>
              <a:rPr lang="en-US" dirty="0" smtClean="0"/>
              <a:t>SPARK and MISRA C coding standard</a:t>
            </a:r>
          </a:p>
          <a:p>
            <a:pPr lvl="1"/>
            <a:endParaRPr lang="en-US" dirty="0"/>
          </a:p>
          <a:p>
            <a:r>
              <a:rPr lang="en-US" dirty="0"/>
              <a:t>Example argument (simplified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Claim : component X doesn’t interfere with component Y</a:t>
            </a:r>
          </a:p>
          <a:p>
            <a:pPr lvl="2"/>
            <a:r>
              <a:rPr lang="en-US" dirty="0" smtClean="0"/>
              <a:t>Justification: component X doesn’t have global side effects</a:t>
            </a:r>
          </a:p>
          <a:p>
            <a:pPr lvl="2"/>
            <a:r>
              <a:rPr lang="en-US" dirty="0" smtClean="0"/>
              <a:t>Evidence: SPARK Annotations of component X and the SPARK tool results</a:t>
            </a:r>
          </a:p>
          <a:p>
            <a:pPr lvl="2"/>
            <a:endParaRPr lang="en-US" dirty="0"/>
          </a:p>
          <a:p>
            <a:r>
              <a:rPr lang="en-US" dirty="0" smtClean="0"/>
              <a:t>What about the boundary to the C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managing assumptions on non-SPARK code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Need to know what assumptions SPARK makes about non-SPARK code</a:t>
            </a:r>
          </a:p>
          <a:p>
            <a:r>
              <a:rPr lang="en-US" dirty="0" smtClean="0"/>
              <a:t>Need </a:t>
            </a:r>
            <a:r>
              <a:rPr lang="en-US" dirty="0"/>
              <a:t>to check this list for all non-SPARK subprograms that are called from SPARK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66351"/>
              </p:ext>
            </p:extLst>
          </p:nvPr>
        </p:nvGraphicFramePr>
        <p:xfrm>
          <a:off x="1143000" y="2286000"/>
          <a:ext cx="6781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verified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types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 initialized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 in expected 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REVIEW,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side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aliasing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MISRA, REVIEW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 contract respected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thread/task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dynamic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contract respected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REVIEW,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Absence of run-time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4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strategies</a:t>
            </a:r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AUTO – automated code generation, property established by construction</a:t>
            </a:r>
          </a:p>
          <a:p>
            <a:endParaRPr lang="en-US" dirty="0"/>
          </a:p>
          <a:p>
            <a:r>
              <a:rPr lang="en-US" dirty="0" smtClean="0"/>
              <a:t>MISRA – Automated static analysis using MISRA C</a:t>
            </a:r>
          </a:p>
          <a:p>
            <a:endParaRPr lang="en-US" dirty="0"/>
          </a:p>
          <a:p>
            <a:r>
              <a:rPr lang="en-US" dirty="0" smtClean="0"/>
              <a:t>REVIEW – checklist-driven manual code review</a:t>
            </a:r>
          </a:p>
          <a:p>
            <a:endParaRPr lang="en-US" dirty="0"/>
          </a:p>
          <a:p>
            <a:r>
              <a:rPr lang="en-US" dirty="0" smtClean="0"/>
              <a:t>TEST – unit test using specific test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>
          <a:xfrm>
            <a:off x="560679" y="3657600"/>
            <a:ext cx="7848600" cy="5334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Can we do better?</a:t>
            </a:r>
            <a:endParaRPr lang="en-US" dirty="0"/>
          </a:p>
        </p:txBody>
      </p:sp>
      <p:grpSp>
        <p:nvGrpSpPr>
          <p:cNvPr id="4" name="Group 7"/>
          <p:cNvGrpSpPr/>
          <p:nvPr/>
        </p:nvGrpSpPr>
        <p:grpSpPr>
          <a:xfrm>
            <a:off x="304800" y="1219200"/>
            <a:ext cx="7951280" cy="2209800"/>
            <a:chOff x="2209800" y="1905000"/>
            <a:chExt cx="2139136" cy="1760804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209800" y="1905000"/>
              <a:ext cx="2132012" cy="1676400"/>
              <a:chOff x="785444" y="1676400"/>
              <a:chExt cx="2057328" cy="1676400"/>
            </a:xfrm>
          </p:grpSpPr>
          <p:sp>
            <p:nvSpPr>
              <p:cNvPr id="7" name="Rounded Rectangle 10"/>
              <p:cNvSpPr/>
              <p:nvPr/>
            </p:nvSpPr>
            <p:spPr bwMode="auto">
              <a:xfrm>
                <a:off x="785444" y="1676400"/>
                <a:ext cx="2057328" cy="1676400"/>
              </a:xfrm>
              <a:prstGeom prst="roundRect">
                <a:avLst>
                  <a:gd name="adj" fmla="val 223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10"/>
              <p:cNvSpPr txBox="1"/>
              <p:nvPr/>
            </p:nvSpPr>
            <p:spPr>
              <a:xfrm>
                <a:off x="858975" y="1676400"/>
                <a:ext cx="1911799" cy="2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i="1" kern="1200">
                    <a:solidFill>
                      <a:schemeClr val="tx1"/>
                    </a:solidFill>
                    <a:latin typeface="Arial" charset="0"/>
                    <a:ea typeface="+mn-ea"/>
                    <a:cs typeface="Arial" charset="0"/>
                  </a:defRPr>
                </a:lvl9pPr>
              </a:lstStyle>
              <a:p>
                <a:pPr algn="ctr">
                  <a:defRPr/>
                </a:pPr>
                <a:endParaRPr lang="en-US" sz="1600" b="1" i="0" dirty="0">
                  <a:solidFill>
                    <a:schemeClr val="accent1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6" name="Rounded Rectangle 9"/>
            <p:cNvSpPr/>
            <p:nvPr/>
          </p:nvSpPr>
          <p:spPr bwMode="auto">
            <a:xfrm>
              <a:off x="2229116" y="2017851"/>
              <a:ext cx="2119820" cy="1647953"/>
            </a:xfrm>
            <a:prstGeom prst="roundRect">
              <a:avLst>
                <a:gd name="adj" fmla="val 3572"/>
              </a:avLst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rIns="91440" anchor="t" anchorCtr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600" b="1" i="0" dirty="0" smtClean="0">
                  <a:solidFill>
                    <a:srgbClr val="3377A9"/>
                  </a:solidFill>
                </a:rPr>
                <a:t>“This </a:t>
              </a:r>
              <a:r>
                <a:rPr lang="en-US" sz="1600" b="1" i="0" dirty="0">
                  <a:solidFill>
                    <a:srgbClr val="3377A9"/>
                  </a:solidFill>
                </a:rPr>
                <a:t>approach has proven reliable in practice, owing 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to judicious </a:t>
              </a:r>
              <a:r>
                <a:rPr lang="en-US" sz="1600" b="1" i="0" dirty="0">
                  <a:solidFill>
                    <a:srgbClr val="3377A9"/>
                  </a:solidFill>
                </a:rPr>
                <a:t>architectural design, 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[…] and </a:t>
              </a:r>
              <a:r>
                <a:rPr lang="en-US" sz="1600" b="1" i="0" dirty="0">
                  <a:solidFill>
                    <a:srgbClr val="3377A9"/>
                  </a:solidFill>
                </a:rPr>
                <a:t>strict adherence to design 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and coding </a:t>
              </a:r>
              <a:r>
                <a:rPr lang="en-US" sz="1600" b="1" i="0" dirty="0">
                  <a:solidFill>
                    <a:srgbClr val="3377A9"/>
                  </a:solidFill>
                </a:rPr>
                <a:t>disciplines through automated analysis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, review </a:t>
              </a:r>
              <a:r>
                <a:rPr lang="en-US" sz="1600" b="1" i="0" dirty="0">
                  <a:solidFill>
                    <a:srgbClr val="3377A9"/>
                  </a:solidFill>
                </a:rPr>
                <a:t>checklists and 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focused </a:t>
              </a:r>
              <a:r>
                <a:rPr lang="en-US" sz="1600" b="1" i="0" dirty="0">
                  <a:solidFill>
                    <a:srgbClr val="3377A9"/>
                  </a:solidFill>
                </a:rPr>
                <a:t>testing.</a:t>
              </a:r>
            </a:p>
            <a:p>
              <a:pPr>
                <a:defRPr/>
              </a:pPr>
              <a:endParaRPr lang="en-US" sz="1600" b="1" i="0" dirty="0">
                <a:solidFill>
                  <a:srgbClr val="3377A9"/>
                </a:solidFill>
              </a:endParaRPr>
            </a:p>
            <a:p>
              <a:pPr>
                <a:defRPr/>
              </a:pPr>
              <a:r>
                <a:rPr lang="en-US" sz="1600" b="1" i="0" dirty="0">
                  <a:solidFill>
                    <a:srgbClr val="3377A9"/>
                  </a:solidFill>
                </a:rPr>
                <a:t>The main drawback is the time, expense and 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paperwork required </a:t>
              </a:r>
              <a:r>
                <a:rPr lang="en-US" sz="1600" b="1" i="0" dirty="0">
                  <a:solidFill>
                    <a:srgbClr val="3377A9"/>
                  </a:solidFill>
                </a:rPr>
                <a:t>to maintain the satisfaction argument and 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its supporting </a:t>
              </a:r>
              <a:r>
                <a:rPr lang="en-US" sz="1600" b="1" i="0" dirty="0">
                  <a:solidFill>
                    <a:srgbClr val="3377A9"/>
                  </a:solidFill>
                </a:rPr>
                <a:t>evidence across a long-lived </a:t>
              </a:r>
              <a:r>
                <a:rPr lang="en-US" sz="1600" b="1" i="0" dirty="0" smtClean="0">
                  <a:solidFill>
                    <a:srgbClr val="3377A9"/>
                  </a:solidFill>
                </a:rPr>
                <a:t>project[…].”</a:t>
              </a:r>
              <a:endParaRPr lang="en-US" sz="1600" b="1" i="0" dirty="0">
                <a:solidFill>
                  <a:srgbClr val="3377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44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Assisted Assumptions Management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Automated way to come up with the list of assumptions: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above list requires expert knowledge (e.g. the tool vendor)</a:t>
            </a:r>
          </a:p>
          <a:p>
            <a:r>
              <a:rPr lang="en-US" dirty="0" smtClean="0"/>
              <a:t>You also need to list of subprograms which are called from a proved subprogram</a:t>
            </a:r>
          </a:p>
          <a:p>
            <a:r>
              <a:rPr lang="en-US" dirty="0" smtClean="0"/>
              <a:t>You still need to verify the assumptions yourself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25821"/>
              </p:ext>
            </p:extLst>
          </p:nvPr>
        </p:nvGraphicFramePr>
        <p:xfrm>
          <a:off x="762000" y="1981200"/>
          <a:ext cx="6781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429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verified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 contract respected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 initialized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 in expected 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REVIEW,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aliasing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MISRA, 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685800" y="1905000"/>
            <a:ext cx="3429000" cy="2362200"/>
          </a:xfrm>
          <a:prstGeom prst="rect">
            <a:avLst/>
          </a:prstGeom>
          <a:noFill/>
          <a:ln w="1270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82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 – Explicit Assumptions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In project X, the assumptions of SPARK were implicit</a:t>
            </a:r>
          </a:p>
          <a:p>
            <a:pPr lvl="1"/>
            <a:r>
              <a:rPr lang="en-US" dirty="0" smtClean="0"/>
              <a:t>Rendered explicit by the requirements satisfaction argument</a:t>
            </a:r>
          </a:p>
          <a:p>
            <a:r>
              <a:rPr lang="en-US" dirty="0" smtClean="0"/>
              <a:t>Each verification tool should</a:t>
            </a:r>
          </a:p>
          <a:p>
            <a:pPr lvl="1"/>
            <a:r>
              <a:rPr lang="en-US" dirty="0" smtClean="0"/>
              <a:t>Output the verification results, and</a:t>
            </a:r>
          </a:p>
          <a:p>
            <a:pPr lvl="1"/>
            <a:r>
              <a:rPr lang="en-US" dirty="0" smtClean="0"/>
              <a:t>Output the assumptions made during verification for each of the results</a:t>
            </a:r>
          </a:p>
          <a:p>
            <a:pPr lvl="1"/>
            <a:endParaRPr lang="en-US" dirty="0"/>
          </a:p>
          <a:p>
            <a:r>
              <a:rPr lang="en-US" dirty="0" smtClean="0"/>
              <a:t>In a common format for all tools</a:t>
            </a:r>
          </a:p>
          <a:p>
            <a:endParaRPr lang="en-US" dirty="0"/>
          </a:p>
          <a:p>
            <a:r>
              <a:rPr lang="en-US" dirty="0" smtClean="0"/>
              <a:t>Possible common format: Horn Clauses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A1 and  A2 and A3 -&gt; Claim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Possible queries</a:t>
            </a:r>
          </a:p>
          <a:p>
            <a:pPr lvl="1"/>
            <a:r>
              <a:rPr lang="en-US" dirty="0" smtClean="0"/>
              <a:t>Is claim C completely verified?</a:t>
            </a:r>
          </a:p>
          <a:p>
            <a:pPr lvl="1"/>
            <a:r>
              <a:rPr lang="en-US" dirty="0" smtClean="0"/>
              <a:t>Which (unverified) assumptions is claim C based on?</a:t>
            </a:r>
          </a:p>
          <a:p>
            <a:pPr lvl="1"/>
            <a:r>
              <a:rPr lang="en-US" dirty="0" smtClean="0"/>
              <a:t>If assumption A turns out to be invalid, which claims are impacted?</a:t>
            </a:r>
          </a:p>
        </p:txBody>
      </p:sp>
    </p:spTree>
    <p:extLst>
      <p:ext uri="{BB962C8B-B14F-4D97-AF65-F5344CB8AC3E}">
        <p14:creationId xmlns:p14="http://schemas.microsoft.com/office/powerpoint/2010/main" val="38509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the Data Format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Horn clauses, with simple parameterized tags</a:t>
            </a:r>
          </a:p>
          <a:p>
            <a:pPr lvl="1"/>
            <a:r>
              <a:rPr lang="en-US" dirty="0" smtClean="0"/>
              <a:t>Pre(P) instead of the formula of the precondition</a:t>
            </a:r>
          </a:p>
          <a:p>
            <a:pPr lvl="1"/>
            <a:r>
              <a:rPr lang="en-US" dirty="0" err="1" smtClean="0"/>
              <a:t>Nonaliasing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instead of “x != y”</a:t>
            </a:r>
          </a:p>
          <a:p>
            <a:endParaRPr lang="en-US" dirty="0" smtClean="0"/>
          </a:p>
          <a:p>
            <a:r>
              <a:rPr lang="en-US" dirty="0" smtClean="0"/>
              <a:t>Why Horn clauses</a:t>
            </a:r>
          </a:p>
          <a:p>
            <a:pPr lvl="1"/>
            <a:r>
              <a:rPr lang="en-US" dirty="0" smtClean="0"/>
              <a:t>Simple, yet quite expressive</a:t>
            </a:r>
          </a:p>
          <a:p>
            <a:pPr lvl="1"/>
            <a:r>
              <a:rPr lang="en-US" dirty="0" smtClean="0"/>
              <a:t>Can imagine simple algorithms for queries</a:t>
            </a:r>
          </a:p>
          <a:p>
            <a:pPr lvl="1"/>
            <a:r>
              <a:rPr lang="en-US" dirty="0" smtClean="0"/>
              <a:t>Other tools use it: Evidential Tool Bus (ETB)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not Formulas (Christakis et al, </a:t>
            </a:r>
            <a:r>
              <a:rPr lang="en-US" dirty="0" err="1" smtClean="0"/>
              <a:t>Correnson</a:t>
            </a:r>
            <a:r>
              <a:rPr lang="en-US" dirty="0" smtClean="0"/>
              <a:t> et al, both 2012)</a:t>
            </a:r>
          </a:p>
          <a:p>
            <a:pPr lvl="1"/>
            <a:r>
              <a:rPr lang="en-US" dirty="0" smtClean="0"/>
              <a:t>Need more complex semantics</a:t>
            </a:r>
          </a:p>
          <a:p>
            <a:pPr lvl="1"/>
            <a:r>
              <a:rPr lang="en-US" dirty="0" smtClean="0"/>
              <a:t>Need a memory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1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Guarantees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36192"/>
              </p:ext>
            </p:extLst>
          </p:nvPr>
        </p:nvGraphicFramePr>
        <p:xfrm>
          <a:off x="762000" y="1143000"/>
          <a:ext cx="69342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4876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Nonaliasing</a:t>
                      </a:r>
                      <a:r>
                        <a:rPr lang="en-US" dirty="0" smtClean="0"/>
                        <a:t>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subprogram P is not called with parameters which would create aliasing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Effects(P)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subprogram P only reads and writes variables according to is data flow contract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subprogram P is only called when all its input parameters and read global variables are initialized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AoRTE</a:t>
                      </a:r>
                      <a:r>
                        <a:rPr lang="en-US" dirty="0" smtClean="0"/>
                        <a:t>(P)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subprogram P is free of run-time errors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subprogram P guarantees its </a:t>
                      </a:r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subprogram P is only called in a context that respects its precondition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6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Context-specific tags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Notation P@ for a specific call to a subprogram</a:t>
            </a:r>
          </a:p>
          <a:p>
            <a:endParaRPr lang="en-US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703"/>
              </p:ext>
            </p:extLst>
          </p:nvPr>
        </p:nvGraphicFramePr>
        <p:xfrm>
          <a:off x="1219200" y="1828800"/>
          <a:ext cx="6400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Pre(P@)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precondition of P at the specific call site P@ holds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(P@)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 the specific call site P@, all variables which P accesses are initialized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Nonaliasing</a:t>
                      </a:r>
                      <a:r>
                        <a:rPr lang="en-US" dirty="0" smtClean="0"/>
                        <a:t>(P@)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call P@ does not create an aliasing situation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output, SPARK 2014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R(</a:t>
            </a:r>
            <a:r>
              <a:rPr lang="en-US" dirty="0" err="1"/>
              <a:t>i</a:t>
            </a:r>
            <a:r>
              <a:rPr lang="en-US" dirty="0"/>
              <a:t>) are the calls in subprogram P</a:t>
            </a:r>
          </a:p>
          <a:p>
            <a:endParaRPr lang="en-US" dirty="0" smtClean="0"/>
          </a:p>
          <a:p>
            <a:r>
              <a:rPr lang="en-US" dirty="0" smtClean="0"/>
              <a:t>We assume that P has ben analyzed without errors by the SPARK tools</a:t>
            </a:r>
          </a:p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989584"/>
              </p:ext>
            </p:extLst>
          </p:nvPr>
        </p:nvGraphicFramePr>
        <p:xfrm>
          <a:off x="1143000" y="2362200"/>
          <a:ext cx="6324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26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Effects(R(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))</a:t>
                      </a:r>
                    </a:p>
                    <a:p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(P) </a:t>
                      </a:r>
                      <a:r>
                        <a:rPr lang="en-US" dirty="0" err="1" smtClean="0"/>
                        <a:t>Nonaliasing</a:t>
                      </a:r>
                      <a:r>
                        <a:rPr lang="en-US" dirty="0" smtClean="0"/>
                        <a:t>(P)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Effects(P)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Init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(R(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)@) 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Nonaliasing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(R(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)@)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Effects(R(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)) 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(P) </a:t>
                      </a:r>
                      <a:r>
                        <a:rPr lang="en-US" dirty="0" err="1" smtClean="0"/>
                        <a:t>Nonaliasing</a:t>
                      </a:r>
                      <a:r>
                        <a:rPr lang="en-US" dirty="0" smtClean="0"/>
                        <a:t>(P) </a:t>
                      </a:r>
                      <a:r>
                        <a:rPr lang="en-US" dirty="0" err="1" smtClean="0"/>
                        <a:t>AoRTE</a:t>
                      </a:r>
                      <a:r>
                        <a:rPr lang="en-US" dirty="0" smtClean="0"/>
                        <a:t>(R(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)) Post(R(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))</a:t>
                      </a:r>
                    </a:p>
                    <a:p>
                      <a:r>
                        <a:rPr lang="en-US" dirty="0" smtClean="0"/>
                        <a:t>Pre(P)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AoRTE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(P) 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Post(P)</a:t>
                      </a:r>
                    </a:p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Pre(R(</a:t>
                      </a:r>
                      <a:r>
                        <a:rPr lang="en-US" dirty="0" err="1" smtClean="0"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)@)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1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and </a:t>
            </a:r>
            <a:r>
              <a:rPr lang="en-US" dirty="0" err="1" smtClean="0"/>
              <a:t>AdaCore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Ada</a:t>
            </a:r>
          </a:p>
          <a:p>
            <a:pPr lvl="1"/>
            <a:r>
              <a:rPr lang="en-US" dirty="0" smtClean="0"/>
              <a:t>Programming language for safe and secure software</a:t>
            </a:r>
          </a:p>
          <a:p>
            <a:pPr lvl="1"/>
            <a:r>
              <a:rPr lang="en-US" dirty="0" smtClean="0"/>
              <a:t>Revisions Ada 83, 95, 2005, 2012</a:t>
            </a:r>
          </a:p>
          <a:p>
            <a:pPr lvl="1"/>
            <a:r>
              <a:rPr lang="en-US" dirty="0" smtClean="0"/>
              <a:t>New in Ada 2012: contract-based programming</a:t>
            </a:r>
          </a:p>
          <a:p>
            <a:pPr lvl="1"/>
            <a:endParaRPr lang="en-US" dirty="0"/>
          </a:p>
          <a:p>
            <a:r>
              <a:rPr lang="en-US" dirty="0" err="1" smtClean="0"/>
              <a:t>AdaCore</a:t>
            </a:r>
            <a:endParaRPr lang="en-US" dirty="0" smtClean="0"/>
          </a:p>
          <a:p>
            <a:pPr lvl="1"/>
            <a:r>
              <a:rPr lang="en-US" dirty="0" smtClean="0"/>
              <a:t>Founded in 1994, based in Paris and New York</a:t>
            </a:r>
          </a:p>
          <a:p>
            <a:pPr lvl="1"/>
            <a:r>
              <a:rPr lang="en-US" dirty="0" smtClean="0"/>
              <a:t>Leading provider of solutions for software development in Ada</a:t>
            </a:r>
          </a:p>
          <a:p>
            <a:pPr lvl="2"/>
            <a:r>
              <a:rPr lang="en-US" dirty="0" smtClean="0"/>
              <a:t>Compiler, debugger</a:t>
            </a:r>
          </a:p>
          <a:p>
            <a:pPr lvl="2"/>
            <a:r>
              <a:rPr lang="en-US" dirty="0" smtClean="0"/>
              <a:t>Run-times for different purposes</a:t>
            </a:r>
          </a:p>
          <a:p>
            <a:pPr lvl="2"/>
            <a:r>
              <a:rPr lang="en-US" dirty="0" smtClean="0"/>
              <a:t>IDE</a:t>
            </a:r>
          </a:p>
          <a:p>
            <a:pPr lvl="2"/>
            <a:r>
              <a:rPr lang="en-US" dirty="0" smtClean="0"/>
              <a:t>Testing tools, coverage analysis</a:t>
            </a:r>
          </a:p>
          <a:p>
            <a:pPr lvl="2"/>
            <a:r>
              <a:rPr lang="en-US" dirty="0" smtClean="0"/>
              <a:t>Static analysis</a:t>
            </a:r>
          </a:p>
          <a:p>
            <a:pPr lvl="2"/>
            <a:r>
              <a:rPr lang="en-US" dirty="0" smtClean="0"/>
              <a:t>Deductive program verification (SPARK)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calls to subprograms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Need to do a global analysis to know all calls of subprogram P</a:t>
            </a:r>
          </a:p>
          <a:p>
            <a:endParaRPr lang="en-US" dirty="0"/>
          </a:p>
          <a:p>
            <a:r>
              <a:rPr lang="en-US" dirty="0" smtClean="0"/>
              <a:t>Then, add clauses of the form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Pre(P@1), Pre(P@2),...,Pre(</a:t>
            </a:r>
            <a:r>
              <a:rPr lang="en-US" dirty="0" err="1" smtClean="0"/>
              <a:t>P@n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Pre(P)</a:t>
            </a:r>
          </a:p>
          <a:p>
            <a:pPr marL="0" indent="0" algn="ctr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Do this for each tag of </a:t>
            </a:r>
            <a:r>
              <a:rPr lang="en-US" dirty="0" err="1" smtClean="0">
                <a:sym typeface="Wingdings" panose="05000000000000000000" pitchFamily="2" charset="2"/>
              </a:rPr>
              <a:t>Init</a:t>
            </a:r>
            <a:r>
              <a:rPr lang="en-US" dirty="0" smtClean="0">
                <a:sym typeface="Wingdings" panose="05000000000000000000" pitchFamily="2" charset="2"/>
              </a:rPr>
              <a:t>, Pre, </a:t>
            </a:r>
            <a:r>
              <a:rPr lang="en-US" dirty="0" err="1" smtClean="0">
                <a:sym typeface="Wingdings" panose="05000000000000000000" pitchFamily="2" charset="2"/>
              </a:rPr>
              <a:t>Nonaliasing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forms of assumptions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Pragma Assume</a:t>
            </a:r>
          </a:p>
          <a:p>
            <a:pPr lvl="1"/>
            <a:r>
              <a:rPr lang="en-US" dirty="0" smtClean="0"/>
              <a:t>Users can insert assumed </a:t>
            </a:r>
            <a:r>
              <a:rPr lang="en-US" dirty="0" err="1" smtClean="0"/>
              <a:t>boolean</a:t>
            </a:r>
            <a:r>
              <a:rPr lang="en-US" dirty="0" smtClean="0"/>
              <a:t> expressions to help the analysis</a:t>
            </a:r>
          </a:p>
          <a:p>
            <a:pPr lvl="1"/>
            <a:r>
              <a:rPr lang="en-US" dirty="0" smtClean="0"/>
              <a:t>During execution, works just like an assertion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Justified </a:t>
            </a:r>
            <a:r>
              <a:rPr lang="en-US" dirty="0"/>
              <a:t>m</a:t>
            </a:r>
            <a:r>
              <a:rPr lang="en-US" dirty="0" smtClean="0"/>
              <a:t>essages</a:t>
            </a:r>
          </a:p>
          <a:p>
            <a:pPr lvl="1"/>
            <a:r>
              <a:rPr lang="en-US" dirty="0" smtClean="0"/>
              <a:t>Users can ignore error messages by manually justifying them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Both are extra assumptions which need to be part of the tool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9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strategies (SPARK 2014)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half" idx="10"/>
            <p:extLst>
              <p:ext uri="{D42A27DB-BD31-4B8C-83A1-F6EECF244321}">
                <p14:modId xmlns:p14="http://schemas.microsoft.com/office/powerpoint/2010/main" val="3147995039"/>
              </p:ext>
            </p:extLst>
          </p:nvPr>
        </p:nvGraphicFramePr>
        <p:xfrm>
          <a:off x="685800" y="1143000"/>
          <a:ext cx="7848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Verification strategy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(P@)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 standard, run-time </a:t>
                      </a:r>
                      <a:r>
                        <a:rPr lang="en-US" dirty="0" err="1" smtClean="0"/>
                        <a:t>init</a:t>
                      </a:r>
                      <a:r>
                        <a:rPr lang="en-US" dirty="0" smtClean="0"/>
                        <a:t> checking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Nonaliasing</a:t>
                      </a:r>
                      <a:r>
                        <a:rPr lang="en-US" dirty="0" smtClean="0"/>
                        <a:t>(P@)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analysis, run-time non-aliasing checking, 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Pre(P@)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 with assertions enabled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Effects(P)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Static analysis,</a:t>
                      </a:r>
                      <a:r>
                        <a:rPr lang="en-US" baseline="0" dirty="0" smtClean="0"/>
                        <a:t> review, coding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AoRTE</a:t>
                      </a:r>
                      <a:r>
                        <a:rPr lang="en-US" dirty="0" smtClean="0"/>
                        <a:t>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 with run-time checking enabled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 with assertions enabled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Pragma</a:t>
                      </a:r>
                      <a:r>
                        <a:rPr lang="en-US" baseline="0" dirty="0" smtClean="0"/>
                        <a:t> 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testing</a:t>
                      </a:r>
                      <a:r>
                        <a:rPr lang="en-US" baseline="0" dirty="0" smtClean="0"/>
                        <a:t> with assertions enabled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Justified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Unit testing with run-time checking, review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457200" y="48768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i="0" kern="0" dirty="0" smtClean="0"/>
              <a:t>Run-time checks and executable assertions greatly simplify discharging assumptions (Ada 2012, SPARK 2014)</a:t>
            </a:r>
            <a:endParaRPr 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3911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back to Project 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181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6845"/>
              </p:ext>
            </p:extLst>
          </p:nvPr>
        </p:nvGraphicFramePr>
        <p:xfrm>
          <a:off x="685800" y="1295400"/>
          <a:ext cx="79248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337"/>
                <a:gridCol w="2699886"/>
                <a:gridCol w="20485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verified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types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Project-specific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 initialized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Outputs in expected subtype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REVIEW,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side 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Effects, Project-specific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aliasing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MISRA,REVIEW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flow contract respected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thread/task interaction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Project-specific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dynamic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Project-specific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 contract respected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Pre/Post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REVIEW, TEST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Absence of run-time errors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AoRTE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0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</a:t>
            </a:r>
            <a:r>
              <a:rPr lang="en-US" dirty="0"/>
              <a:t>o</a:t>
            </a:r>
            <a:r>
              <a:rPr lang="en-US" dirty="0" smtClean="0"/>
              <a:t>utlook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Simple, but useful mechanism to combine different verification methods</a:t>
            </a:r>
          </a:p>
          <a:p>
            <a:pPr lvl="1"/>
            <a:r>
              <a:rPr lang="en-US" dirty="0" smtClean="0"/>
              <a:t>Based on explicit assumptions</a:t>
            </a:r>
          </a:p>
          <a:p>
            <a:pPr lvl="1"/>
            <a:r>
              <a:rPr lang="en-US" dirty="0" smtClean="0"/>
              <a:t>Scheduled for SPARK 15 (release Q1/Q2 2015)</a:t>
            </a:r>
          </a:p>
          <a:p>
            <a:endParaRPr lang="en-US" dirty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Remove the need for global analysis of call sites</a:t>
            </a:r>
          </a:p>
          <a:p>
            <a:pPr lvl="1"/>
            <a:r>
              <a:rPr lang="en-US" dirty="0" smtClean="0"/>
              <a:t>More precise assumptions e.g. for non-aliasing</a:t>
            </a:r>
          </a:p>
          <a:p>
            <a:pPr lvl="1"/>
            <a:r>
              <a:rPr lang="en-US" dirty="0" smtClean="0"/>
              <a:t>Termination checking</a:t>
            </a:r>
            <a:r>
              <a:rPr lang="en-US" smtClean="0"/>
              <a:t>, recursion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SPARK, the language</a:t>
            </a:r>
          </a:p>
          <a:p>
            <a:pPr lvl="1"/>
            <a:r>
              <a:rPr lang="en-US" dirty="0" smtClean="0"/>
              <a:t>Subset of Ada for even more safe and secure programming</a:t>
            </a:r>
          </a:p>
          <a:p>
            <a:pPr lvl="1"/>
            <a:r>
              <a:rPr lang="en-US" dirty="0" smtClean="0"/>
              <a:t>No pointers, no exceptions, no global side-effects in functions (but in procedures)</a:t>
            </a:r>
          </a:p>
          <a:p>
            <a:pPr lvl="1"/>
            <a:r>
              <a:rPr lang="en-US" dirty="0" smtClean="0"/>
              <a:t>Evolution vaguely following Ada revisions, with minor changes in SPARK 95 and 2005</a:t>
            </a:r>
          </a:p>
          <a:p>
            <a:pPr lvl="1"/>
            <a:r>
              <a:rPr lang="en-US" dirty="0" smtClean="0"/>
              <a:t>Major revision SPARK 2014</a:t>
            </a:r>
          </a:p>
          <a:p>
            <a:pPr lvl="1"/>
            <a:endParaRPr lang="en-US" dirty="0" smtClean="0"/>
          </a:p>
          <a:p>
            <a:r>
              <a:rPr lang="en-US" dirty="0"/>
              <a:t>Up to SPARK 2005:</a:t>
            </a:r>
          </a:p>
          <a:p>
            <a:pPr lvl="1"/>
            <a:r>
              <a:rPr lang="en-US" dirty="0"/>
              <a:t>Ada syntax, enriched with logical annotations in comments</a:t>
            </a:r>
          </a:p>
          <a:p>
            <a:pPr lvl="1"/>
            <a:r>
              <a:rPr lang="en-US" dirty="0"/>
              <a:t>Pre/</a:t>
            </a:r>
            <a:r>
              <a:rPr lang="en-US" dirty="0" err="1"/>
              <a:t>postconditions</a:t>
            </a:r>
            <a:r>
              <a:rPr lang="en-US" dirty="0"/>
              <a:t> as logical formulas, global variables, information </a:t>
            </a:r>
            <a:r>
              <a:rPr lang="en-US" dirty="0" smtClean="0"/>
              <a:t>flow</a:t>
            </a:r>
          </a:p>
          <a:p>
            <a:pPr lvl="1"/>
            <a:endParaRPr lang="en-US" dirty="0"/>
          </a:p>
          <a:p>
            <a:r>
              <a:rPr lang="en-US" dirty="0" smtClean="0"/>
              <a:t>SPARK, the tool</a:t>
            </a:r>
          </a:p>
          <a:p>
            <a:pPr lvl="1"/>
            <a:r>
              <a:rPr lang="en-US" dirty="0" smtClean="0"/>
              <a:t>data- and information flow analysis</a:t>
            </a:r>
          </a:p>
          <a:p>
            <a:pPr lvl="1"/>
            <a:r>
              <a:rPr lang="en-US" dirty="0" smtClean="0"/>
              <a:t>Proof of absence of run-time errors and functional correctness</a:t>
            </a:r>
            <a:endParaRPr lang="en-US" dirty="0"/>
          </a:p>
          <a:p>
            <a:pPr lvl="1"/>
            <a:r>
              <a:rPr lang="en-US" dirty="0" smtClean="0"/>
              <a:t>Developed by Praxis, then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9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Based </a:t>
            </a:r>
            <a:r>
              <a:rPr lang="en-US" dirty="0"/>
              <a:t>on Ada 2012 </a:t>
            </a:r>
            <a:r>
              <a:rPr lang="en-US" dirty="0" smtClean="0"/>
              <a:t>contracts</a:t>
            </a:r>
          </a:p>
          <a:p>
            <a:pPr lvl="1"/>
            <a:r>
              <a:rPr lang="en-US" dirty="0" smtClean="0"/>
              <a:t>Pre/</a:t>
            </a:r>
            <a:r>
              <a:rPr lang="en-US" dirty="0" err="1" smtClean="0"/>
              <a:t>postconditions</a:t>
            </a:r>
            <a:r>
              <a:rPr lang="en-US" dirty="0" smtClean="0"/>
              <a:t> and other assertions are now executable</a:t>
            </a:r>
          </a:p>
          <a:p>
            <a:pPr lvl="1"/>
            <a:r>
              <a:rPr lang="en-US" dirty="0" smtClean="0"/>
              <a:t>No annotations in comments any more</a:t>
            </a:r>
          </a:p>
          <a:p>
            <a:pPr lvl="1"/>
            <a:r>
              <a:rPr lang="en-US" dirty="0" smtClean="0"/>
              <a:t>The SPARK subset is much bigger: discriminated records, object-oriented programming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tool</a:t>
            </a:r>
          </a:p>
          <a:p>
            <a:pPr lvl="1"/>
            <a:r>
              <a:rPr lang="en-US" dirty="0" smtClean="0"/>
              <a:t>Developed </a:t>
            </a:r>
            <a:r>
              <a:rPr lang="en-US" dirty="0"/>
              <a:t>jointly by </a:t>
            </a:r>
            <a:r>
              <a:rPr lang="en-US" dirty="0" err="1"/>
              <a:t>Altran</a:t>
            </a:r>
            <a:r>
              <a:rPr lang="en-US" dirty="0"/>
              <a:t> UK and </a:t>
            </a:r>
            <a:r>
              <a:rPr lang="en-US" dirty="0" err="1" smtClean="0"/>
              <a:t>AdaCore</a:t>
            </a:r>
            <a:endParaRPr lang="en-US" dirty="0" smtClean="0"/>
          </a:p>
          <a:p>
            <a:pPr lvl="1"/>
            <a:r>
              <a:rPr lang="en-US" dirty="0" smtClean="0"/>
              <a:t>Better integrated with </a:t>
            </a:r>
            <a:r>
              <a:rPr lang="en-US" dirty="0" err="1" smtClean="0"/>
              <a:t>AdaCore</a:t>
            </a:r>
            <a:r>
              <a:rPr lang="en-US" dirty="0" smtClean="0"/>
              <a:t> technology</a:t>
            </a:r>
          </a:p>
          <a:p>
            <a:pPr lvl="1"/>
            <a:r>
              <a:rPr lang="en-US" dirty="0" smtClean="0"/>
              <a:t>Now uses the power of SMT solvers through the Why3 backend</a:t>
            </a:r>
          </a:p>
        </p:txBody>
      </p:sp>
    </p:spTree>
    <p:extLst>
      <p:ext uri="{BB962C8B-B14F-4D97-AF65-F5344CB8AC3E}">
        <p14:creationId xmlns:p14="http://schemas.microsoft.com/office/powerpoint/2010/main" val="3583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Analysis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Formal Verification is mostly done modularly</a:t>
            </a:r>
          </a:p>
          <a:p>
            <a:pPr lvl="1"/>
            <a:r>
              <a:rPr lang="en-US" dirty="0" smtClean="0"/>
              <a:t>Verification of each module assumes that the other modules are correct</a:t>
            </a:r>
          </a:p>
          <a:p>
            <a:endParaRPr lang="en-US" dirty="0"/>
          </a:p>
          <a:p>
            <a:r>
              <a:rPr lang="en-US" dirty="0" smtClean="0"/>
              <a:t>Tools do not present their results </a:t>
            </a:r>
            <a:r>
              <a:rPr lang="en-US" dirty="0" err="1" smtClean="0"/>
              <a:t>modulary</a:t>
            </a:r>
            <a:endParaRPr lang="en-US" dirty="0" smtClean="0"/>
          </a:p>
          <a:p>
            <a:pPr lvl="1"/>
            <a:r>
              <a:rPr lang="en-US" dirty="0" smtClean="0"/>
              <a:t>Implicit assumption: the tool is run on the entire code</a:t>
            </a:r>
          </a:p>
          <a:p>
            <a:pPr lvl="1"/>
            <a:endParaRPr lang="en-US" dirty="0"/>
          </a:p>
          <a:p>
            <a:r>
              <a:rPr lang="en-US" dirty="0" smtClean="0"/>
              <a:t>Modularity assumptions in </a:t>
            </a:r>
            <a:r>
              <a:rPr lang="en-US" dirty="0"/>
              <a:t>SPARK:</a:t>
            </a:r>
          </a:p>
          <a:p>
            <a:pPr lvl="1"/>
            <a:r>
              <a:rPr lang="en-US" dirty="0"/>
              <a:t>Contracts </a:t>
            </a:r>
            <a:r>
              <a:rPr lang="en-US" dirty="0" smtClean="0"/>
              <a:t>(</a:t>
            </a:r>
            <a:r>
              <a:rPr lang="en-US" dirty="0" err="1" smtClean="0"/>
              <a:t>postcondition</a:t>
            </a:r>
            <a:r>
              <a:rPr lang="en-US" dirty="0" smtClean="0"/>
              <a:t> and effects) </a:t>
            </a:r>
            <a:r>
              <a:rPr lang="en-US" dirty="0"/>
              <a:t>of called subprograms</a:t>
            </a:r>
          </a:p>
          <a:p>
            <a:pPr lvl="1"/>
            <a:r>
              <a:rPr lang="en-US" dirty="0"/>
              <a:t>Calling context is OK (non-aliasing, initialized variables, precondition)</a:t>
            </a:r>
          </a:p>
          <a:p>
            <a:pPr lvl="1"/>
            <a:endParaRPr lang="en-US" dirty="0"/>
          </a:p>
          <a:p>
            <a:r>
              <a:rPr lang="en-US" dirty="0"/>
              <a:t>SPARK checks its own </a:t>
            </a:r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Checks for initialization, non-aliasing, preconditions of calls</a:t>
            </a:r>
          </a:p>
          <a:p>
            <a:pPr lvl="1"/>
            <a:r>
              <a:rPr lang="en-US" dirty="0" smtClean="0"/>
              <a:t>Checks for correctness of global effects annotations</a:t>
            </a:r>
          </a:p>
          <a:p>
            <a:pPr lvl="1"/>
            <a:r>
              <a:rPr lang="en-US" dirty="0" smtClean="0"/>
              <a:t>checks </a:t>
            </a:r>
            <a:r>
              <a:rPr lang="en-US" dirty="0" err="1" smtClean="0"/>
              <a:t>postconditions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what about code where SPARK hasn’t been fully applied?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go 100% proof?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method of choice does not support </a:t>
            </a:r>
            <a:r>
              <a:rPr lang="en-US" dirty="0" smtClean="0"/>
              <a:t>feature </a:t>
            </a:r>
            <a:r>
              <a:rPr lang="en-US" dirty="0"/>
              <a:t>or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Picked SPARK, but have some code in C/C++</a:t>
            </a:r>
          </a:p>
          <a:p>
            <a:pPr lvl="1"/>
            <a:r>
              <a:rPr lang="en-US" dirty="0" smtClean="0"/>
              <a:t>Code with tasking, pointers, exceptions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relies on external assumptions</a:t>
            </a:r>
          </a:p>
          <a:p>
            <a:pPr lvl="1"/>
            <a:r>
              <a:rPr lang="en-US" dirty="0"/>
              <a:t>Example: overflow of a counter could happen after x </a:t>
            </a:r>
            <a:r>
              <a:rPr lang="en-US" dirty="0" smtClean="0"/>
              <a:t>years, but the system doesn’t run that long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Code </a:t>
            </a:r>
            <a:r>
              <a:rPr lang="en-US" dirty="0"/>
              <a:t>is very difficult to </a:t>
            </a:r>
            <a:r>
              <a:rPr lang="en-US" dirty="0" smtClean="0"/>
              <a:t>prove</a:t>
            </a:r>
          </a:p>
          <a:p>
            <a:pPr lvl="1"/>
            <a:r>
              <a:rPr lang="en-US" dirty="0" smtClean="0"/>
              <a:t>Relies on some deep mathematical property</a:t>
            </a:r>
          </a:p>
          <a:p>
            <a:pPr lvl="1"/>
            <a:r>
              <a:rPr lang="en-US" dirty="0" smtClean="0"/>
              <a:t>Tool isn’t good enough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100% proof is possible, but very costly</a:t>
            </a:r>
          </a:p>
          <a:p>
            <a:pPr lvl="1"/>
            <a:r>
              <a:rPr lang="en-US" dirty="0" smtClean="0"/>
              <a:t>Testing would be much cheaper, and gives good guarantees if done right</a:t>
            </a:r>
          </a:p>
        </p:txBody>
      </p:sp>
    </p:spTree>
    <p:extLst>
      <p:ext uri="{BB962C8B-B14F-4D97-AF65-F5344CB8AC3E}">
        <p14:creationId xmlns:p14="http://schemas.microsoft.com/office/powerpoint/2010/main" val="143980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Project 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Large, mission-critical, distributed application developed by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</a:p>
          <a:p>
            <a:r>
              <a:rPr lang="en-US" dirty="0" smtClean="0"/>
              <a:t>Mostly written in SPARK 2005</a:t>
            </a:r>
          </a:p>
          <a:p>
            <a:r>
              <a:rPr lang="en-US" dirty="0" smtClean="0"/>
              <a:t>Some code in:</a:t>
            </a:r>
          </a:p>
          <a:p>
            <a:pPr lvl="1"/>
            <a:r>
              <a:rPr lang="en-US" dirty="0" smtClean="0"/>
              <a:t>Ada (not SPARK subset), for operating-system/compiler-specific code</a:t>
            </a:r>
          </a:p>
          <a:p>
            <a:pPr lvl="1"/>
            <a:r>
              <a:rPr lang="en-US" dirty="0" smtClean="0"/>
              <a:t>C, for binding to X11/Motif library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Use SPARK to check</a:t>
            </a:r>
          </a:p>
          <a:p>
            <a:pPr lvl="1"/>
            <a:r>
              <a:rPr lang="en-US" dirty="0"/>
              <a:t>Absence of aliasing</a:t>
            </a:r>
          </a:p>
          <a:p>
            <a:pPr lvl="1"/>
            <a:r>
              <a:rPr lang="en-US" dirty="0" smtClean="0"/>
              <a:t>Initialization of variables before use</a:t>
            </a:r>
          </a:p>
          <a:p>
            <a:pPr lvl="1"/>
            <a:r>
              <a:rPr lang="en-US" dirty="0" smtClean="0"/>
              <a:t>Side effects correspond to specification</a:t>
            </a:r>
          </a:p>
          <a:p>
            <a:pPr lvl="1"/>
            <a:r>
              <a:rPr lang="en-US" dirty="0" smtClean="0"/>
              <a:t>Absence of runtime errors</a:t>
            </a:r>
          </a:p>
          <a:p>
            <a:pPr lvl="1"/>
            <a:r>
              <a:rPr lang="en-US" dirty="0" smtClean="0"/>
              <a:t>Functional properties</a:t>
            </a:r>
          </a:p>
          <a:p>
            <a:pPr lvl="1"/>
            <a:endParaRPr lang="en-US" dirty="0" smtClean="0"/>
          </a:p>
          <a:p>
            <a:r>
              <a:rPr lang="en-US" dirty="0"/>
              <a:t>We look at the UI engine</a:t>
            </a:r>
          </a:p>
          <a:p>
            <a:pPr lvl="1"/>
            <a:r>
              <a:rPr lang="en-US" dirty="0"/>
              <a:t>SPARK: 61 </a:t>
            </a:r>
            <a:r>
              <a:rPr lang="en-US" dirty="0" err="1"/>
              <a:t>kloc</a:t>
            </a:r>
            <a:endParaRPr lang="en-US" dirty="0"/>
          </a:p>
          <a:p>
            <a:pPr lvl="1"/>
            <a:r>
              <a:rPr lang="en-US" dirty="0"/>
              <a:t>MISRA C: </a:t>
            </a:r>
            <a:r>
              <a:rPr lang="en-US" dirty="0" smtClean="0"/>
              <a:t>26 </a:t>
            </a:r>
            <a:r>
              <a:rPr lang="en-US" dirty="0" err="1" smtClean="0"/>
              <a:t>kloc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(I)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C code to interface with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SPARK interface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6002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TB_Set_Off_Button_SC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HMI_Types__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HMI_Types__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Status_T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      </a:t>
            </a: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352800"/>
            <a:ext cx="5257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TB_Set_Off_Button</a:t>
            </a: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: </a:t>
            </a:r>
            <a:r>
              <a:rPr lang="fr-FR" sz="110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C_Base_Types.C_Bool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100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HMI_Types.C.Background_Colour_T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100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HMI_Types.C.Status_T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Import(C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TB_Set_Off_Button</a:t>
            </a: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"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TB_Set_Off_Button_SC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(II)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SPARK code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676400"/>
            <a:ext cx="6324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procedure</a:t>
            </a:r>
            <a:r>
              <a:rPr lang="fr-FR" sz="1100" i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Set_Off_Button</a:t>
            </a: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(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: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b="1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is</a:t>
            </a:r>
            <a:endParaRPr lang="fr-FR" sz="1100" b="1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: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C_Base_Types.C_Bool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HMI_Types.C.Background_Colour_T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: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HMI_Types.C.Status_T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b="1" i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endParaRPr lang="fr-FR" sz="1100" b="1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:=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C_Base_Types.To_C_Bool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:=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HMI_Types.C.To_C.Background_Colour_T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-- Call to C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here</a:t>
            </a: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TB_Set_Off_Button</a:t>
            </a: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=&gt;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Button_Enabled_C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=&gt;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Background_Colour_C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=&gt;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Common_Error.Log_And_Handle_If_Error</a:t>
            </a:r>
            <a:endParaRPr lang="fr-FR" sz="1100" i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(Message =&gt;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Gate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=&gt;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HMI_DM_Fatal_Error_In_C_Code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fr-FR" sz="1100" b="1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i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Set_Off_Button</a:t>
            </a:r>
            <a:r>
              <a:rPr lang="fr-FR" sz="1100" i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257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aCor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AdaCore.potx" id="{E58E4B63-82DB-4D26-8A28-589621083112}" vid="{E959B0B1-9F92-47BE-97F0-6818666F3B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AdaCore</Template>
  <TotalTime>1336</TotalTime>
  <Words>1707</Words>
  <Application>Microsoft Office PowerPoint</Application>
  <PresentationFormat>Affichage à l'écran (4:3)</PresentationFormat>
  <Paragraphs>390</Paragraphs>
  <Slides>24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AdaCore</vt:lpstr>
      <vt:lpstr>Présentation PowerPoint</vt:lpstr>
      <vt:lpstr>Ada and AdaCore</vt:lpstr>
      <vt:lpstr>What is SPARK?</vt:lpstr>
      <vt:lpstr>SPARK 2014</vt:lpstr>
      <vt:lpstr>Modular Analysis</vt:lpstr>
      <vt:lpstr>Can we go 100% proof?</vt:lpstr>
      <vt:lpstr>Example: Project X</vt:lpstr>
      <vt:lpstr>Example code (I)</vt:lpstr>
      <vt:lpstr>Example code (II)</vt:lpstr>
      <vt:lpstr>Requirements Satisfaction Argument</vt:lpstr>
      <vt:lpstr>Manually managing assumptions on non-SPARK code</vt:lpstr>
      <vt:lpstr>Verification strategies</vt:lpstr>
      <vt:lpstr>Assessment</vt:lpstr>
      <vt:lpstr>Tool Assisted Assumptions Management</vt:lpstr>
      <vt:lpstr>Prerequisite – Explicit Assumptions</vt:lpstr>
      <vt:lpstr>Discussion of the Data Format</vt:lpstr>
      <vt:lpstr>Assumptions and Guarantees</vt:lpstr>
      <vt:lpstr>Context-specific tags</vt:lpstr>
      <vt:lpstr>Tool output, SPARK 2014</vt:lpstr>
      <vt:lpstr>Linking calls to subprograms</vt:lpstr>
      <vt:lpstr>Other forms of assumptions </vt:lpstr>
      <vt:lpstr>Verification strategies (SPARK 2014)</vt:lpstr>
      <vt:lpstr>Going back to Project X</vt:lpstr>
      <vt:lpstr>Conclusion and outlook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Boxes</dc:title>
  <dc:creator>Johannes Kanig</dc:creator>
  <cp:lastModifiedBy>Johannes Kanig</cp:lastModifiedBy>
  <cp:revision>49</cp:revision>
  <dcterms:created xsi:type="dcterms:W3CDTF">2014-07-21T10:41:36Z</dcterms:created>
  <dcterms:modified xsi:type="dcterms:W3CDTF">2014-07-29T09:01:45Z</dcterms:modified>
</cp:coreProperties>
</file>