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6" r:id="rId1"/>
  </p:sldMasterIdLst>
  <p:notesMasterIdLst>
    <p:notesMasterId r:id="rId17"/>
  </p:notesMasterIdLst>
  <p:handoutMasterIdLst>
    <p:handoutMasterId r:id="rId18"/>
  </p:handoutMasterIdLst>
  <p:sldIdLst>
    <p:sldId id="1106" r:id="rId2"/>
    <p:sldId id="1277" r:id="rId3"/>
    <p:sldId id="1260" r:id="rId4"/>
    <p:sldId id="1281" r:id="rId5"/>
    <p:sldId id="1278" r:id="rId6"/>
    <p:sldId id="1282" r:id="rId7"/>
    <p:sldId id="1283" r:id="rId8"/>
    <p:sldId id="1284" r:id="rId9"/>
    <p:sldId id="1285" r:id="rId10"/>
    <p:sldId id="1279" r:id="rId11"/>
    <p:sldId id="1286" r:id="rId12"/>
    <p:sldId id="1287" r:id="rId13"/>
    <p:sldId id="1280" r:id="rId14"/>
    <p:sldId id="1288" r:id="rId15"/>
    <p:sldId id="1276" r:id="rId16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1B9DA"/>
    <a:srgbClr val="16212C"/>
    <a:srgbClr val="040B11"/>
    <a:srgbClr val="04080B"/>
    <a:srgbClr val="404040"/>
    <a:srgbClr val="3377A9"/>
    <a:srgbClr val="245376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45"/>
    <p:restoredTop sz="94551"/>
  </p:normalViewPr>
  <p:slideViewPr>
    <p:cSldViewPr>
      <p:cViewPr>
        <p:scale>
          <a:sx n="101" d="100"/>
          <a:sy n="101" d="100"/>
        </p:scale>
        <p:origin x="856" y="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560"/>
    </p:cViewPr>
  </p:sorterViewPr>
  <p:notesViewPr>
    <p:cSldViewPr>
      <p:cViewPr varScale="1">
        <p:scale>
          <a:sx n="74" d="100"/>
          <a:sy n="74" d="100"/>
        </p:scale>
        <p:origin x="-2256" y="-10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28C7CF07-8AE4-48B4-9716-7DADFEA16C26}" type="datetime1">
              <a:rPr lang="en-US"/>
              <a:pPr/>
              <a:t>8/3/16</a:t>
            </a:fld>
            <a:endParaRPr lang="en-US"/>
          </a:p>
        </p:txBody>
      </p:sp>
      <p:sp>
        <p:nvSpPr>
          <p:cNvPr id="490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0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12223766-3AD6-4652-A677-8632E0E6B4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61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t" anchorCtr="0" compatLnSpc="1">
            <a:prstTxWarp prst="textNoShape">
              <a:avLst/>
            </a:prstTxWarp>
          </a:bodyPr>
          <a:lstStyle>
            <a:lvl1pPr defTabSz="962492">
              <a:defRPr sz="1200" i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t" anchorCtr="0" compatLnSpc="1">
            <a:prstTxWarp prst="textNoShape">
              <a:avLst/>
            </a:prstTxWarp>
          </a:bodyPr>
          <a:lstStyle>
            <a:lvl1pPr algn="r" defTabSz="962492">
              <a:defRPr sz="1200" i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b" anchorCtr="0" compatLnSpc="1">
            <a:prstTxWarp prst="textNoShape">
              <a:avLst/>
            </a:prstTxWarp>
          </a:bodyPr>
          <a:lstStyle>
            <a:lvl1pPr defTabSz="962492">
              <a:defRPr sz="1200" i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b" anchorCtr="0" compatLnSpc="1">
            <a:prstTxWarp prst="textNoShape">
              <a:avLst/>
            </a:prstTxWarp>
          </a:bodyPr>
          <a:lstStyle>
            <a:lvl1pPr algn="r" defTabSz="962025">
              <a:defRPr sz="1200" i="0"/>
            </a:lvl1pPr>
          </a:lstStyle>
          <a:p>
            <a:fld id="{C749CB6B-4676-448B-8A99-68B3A3B809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941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9CB6B-4676-448B-8A99-68B3A3B809E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18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 - First Page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7"/>
          <p:cNvCxnSpPr>
            <a:cxnSpLocks noChangeShapeType="1"/>
          </p:cNvCxnSpPr>
          <p:nvPr userDrawn="1"/>
        </p:nvCxnSpPr>
        <p:spPr bwMode="auto">
          <a:xfrm>
            <a:off x="698500" y="3535363"/>
            <a:ext cx="77597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15"/>
          <p:cNvSpPr/>
          <p:nvPr/>
        </p:nvSpPr>
        <p:spPr bwMode="auto">
          <a:xfrm>
            <a:off x="0" y="0"/>
            <a:ext cx="9144000" cy="2209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 dirty="0">
              <a:ea typeface="+mn-ea"/>
              <a:cs typeface="Arial" charset="0"/>
            </a:endParaRPr>
          </a:p>
        </p:txBody>
      </p:sp>
      <p:pic>
        <p:nvPicPr>
          <p:cNvPr id="20" name="Picture 2" descr="logo_textured_large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85863"/>
            <a:ext cx="1905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3333382" y="3657600"/>
            <a:ext cx="2534018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333382" y="3904800"/>
            <a:ext cx="2534018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09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09600" y="5715000"/>
            <a:ext cx="4104000" cy="533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 baseline="0">
                <a:solidFill>
                  <a:srgbClr val="91B9DA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609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5943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5943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85800" y="2514600"/>
            <a:ext cx="7696200" cy="982800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684520" y="1371600"/>
            <a:ext cx="2849880" cy="297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5734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-7471" y="0"/>
            <a:ext cx="9151471" cy="6858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043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927100"/>
            <a:ext cx="7772400" cy="381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927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927100"/>
            <a:ext cx="7772400" cy="381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77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93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1" descr="gnatpr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43200"/>
            <a:ext cx="53213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gnatpro-slog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884613"/>
            <a:ext cx="5257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2761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3" descr="codepe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743200"/>
            <a:ext cx="5676900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codepeer-slog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63975"/>
            <a:ext cx="64770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873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1" descr="sparkpr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762250"/>
            <a:ext cx="61722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sparkpro-slog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10000"/>
            <a:ext cx="6858000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198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3" descr="sparkprob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2819400"/>
            <a:ext cx="804545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7288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4" descr="gnatpro-safet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2743200"/>
            <a:ext cx="5335587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892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1" descr="gnatpro-securit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43200"/>
            <a:ext cx="5334000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692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-7938" y="0"/>
            <a:ext cx="9151938" cy="6858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ea typeface="+mn-ea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143000"/>
            <a:ext cx="38100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143000"/>
            <a:ext cx="38100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86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848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848600" y="6613525"/>
            <a:ext cx="18415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endParaRPr lang="fr-FR" sz="1000" i="0">
              <a:latin typeface="Verdana" pitchFamily="34" charset="0"/>
              <a:ea typeface="+mn-ea"/>
            </a:endParaRP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8305800" y="6642100"/>
            <a:ext cx="830263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800" i="0">
                <a:solidFill>
                  <a:srgbClr val="A6A6A6"/>
                </a:solidFill>
              </a:rPr>
              <a:t>Slide: </a:t>
            </a:r>
            <a:fld id="{55164920-4DCD-44B8-B044-1D6BC493A243}" type="slidenum">
              <a:rPr lang="en-US" sz="800" i="0">
                <a:solidFill>
                  <a:srgbClr val="A6A6A6"/>
                </a:solidFill>
              </a:rPr>
              <a:pPr/>
              <a:t>‹#›</a:t>
            </a:fld>
            <a:endParaRPr lang="fr-FR" sz="800" i="0">
              <a:solidFill>
                <a:srgbClr val="A6A6A6"/>
              </a:solidFill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-15875" y="6634163"/>
            <a:ext cx="1454244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800" i="0" dirty="0">
                <a:solidFill>
                  <a:srgbClr val="A6A6A6"/>
                </a:solidFill>
              </a:rPr>
              <a:t>Copyright © </a:t>
            </a:r>
            <a:r>
              <a:rPr lang="en-US" sz="800" i="0" dirty="0" smtClean="0">
                <a:solidFill>
                  <a:srgbClr val="A6A6A6"/>
                </a:solidFill>
              </a:rPr>
              <a:t>2013 </a:t>
            </a:r>
            <a:r>
              <a:rPr lang="en-US" sz="800" i="0" dirty="0" err="1">
                <a:solidFill>
                  <a:srgbClr val="A6A6A6"/>
                </a:solidFill>
              </a:rPr>
              <a:t>AdaCore</a:t>
            </a:r>
            <a:r>
              <a:rPr lang="en-US" sz="800" i="0" dirty="0">
                <a:solidFill>
                  <a:srgbClr val="A6A6A6"/>
                </a:solidFill>
              </a:rPr>
              <a:t> </a:t>
            </a:r>
            <a:endParaRPr lang="fr-FR" sz="800" i="0" dirty="0">
              <a:solidFill>
                <a:srgbClr val="A6A6A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41" r:id="rId2"/>
    <p:sldLayoutId id="2147484542" r:id="rId3"/>
    <p:sldLayoutId id="2147484543" r:id="rId4"/>
    <p:sldLayoutId id="2147484544" r:id="rId5"/>
    <p:sldLayoutId id="2147484545" r:id="rId6"/>
    <p:sldLayoutId id="2147484546" r:id="rId7"/>
    <p:sldLayoutId id="2147484547" r:id="rId8"/>
    <p:sldLayoutId id="2147484549" r:id="rId9"/>
    <p:sldLayoutId id="2147484550" r:id="rId10"/>
    <p:sldLayoutId id="2147484551" r:id="rId11"/>
    <p:sldLayoutId id="2147484552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404040"/>
        </a:buClr>
        <a:buChar char="•"/>
        <a:defRPr sz="1600" b="1">
          <a:solidFill>
            <a:srgbClr val="404040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ヒラギノ角ゴ ProN W3"/>
          <a:cs typeface="ヒラギノ角ゴ ProN W3"/>
        </a:defRPr>
      </a:lvl2pPr>
      <a:lvl3pPr marL="1143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Times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Times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9600" y="3657600"/>
            <a:ext cx="3242320" cy="297000"/>
          </a:xfrm>
        </p:spPr>
        <p:txBody>
          <a:bodyPr/>
          <a:lstStyle/>
          <a:p>
            <a:r>
              <a:rPr lang="en-US" u="sng" dirty="0" smtClean="0"/>
              <a:t>Yannick Moy</a:t>
            </a:r>
            <a:endParaRPr lang="en-US" u="sn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CP Meets Verification 2016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pPr algn="ctr"/>
            <a:r>
              <a:rPr lang="fr-FR" dirty="0"/>
              <a:t>Challenges of Program </a:t>
            </a:r>
            <a:r>
              <a:rPr lang="fr-FR" dirty="0" err="1"/>
              <a:t>Verification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SPARK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7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8"/>
          <p:cNvSpPr txBox="1">
            <a:spLocks/>
          </p:cNvSpPr>
          <p:nvPr/>
        </p:nvSpPr>
        <p:spPr>
          <a:xfrm>
            <a:off x="683568" y="2852936"/>
            <a:ext cx="7696200" cy="9828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fr-FR" sz="4000" i="0" kern="0" dirty="0" smtClean="0">
                <a:solidFill>
                  <a:schemeClr val="bg1"/>
                </a:solidFill>
              </a:rPr>
              <a:t>Roadmap</a:t>
            </a:r>
            <a:endParaRPr lang="en-US" sz="4000" i="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00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Objective of </a:t>
            </a:r>
            <a:r>
              <a:rPr lang="fr-FR" dirty="0" err="1" smtClean="0"/>
              <a:t>project</a:t>
            </a:r>
            <a:r>
              <a:rPr lang="fr-FR" dirty="0" smtClean="0"/>
              <a:t> SOPRANO (2014 – 2019) </a:t>
            </a:r>
            <a:r>
              <a:rPr lang="fr-FR" dirty="0" err="1" smtClean="0"/>
              <a:t>between</a:t>
            </a:r>
            <a:r>
              <a:rPr lang="fr-FR" dirty="0" smtClean="0"/>
              <a:t> AdaCore, CEA, </a:t>
            </a:r>
            <a:r>
              <a:rPr lang="fr-FR" dirty="0" err="1" smtClean="0"/>
              <a:t>Inria</a:t>
            </a:r>
            <a:r>
              <a:rPr lang="fr-FR" dirty="0" smtClean="0"/>
              <a:t>, </a:t>
            </a:r>
            <a:r>
              <a:rPr lang="fr-FR" dirty="0" err="1" smtClean="0"/>
              <a:t>OCamlPro</a:t>
            </a:r>
            <a:r>
              <a:rPr lang="fr-FR" dirty="0" smtClean="0"/>
              <a:t>, Université Paris-Sud, Université Rennes 1:</a:t>
            </a:r>
          </a:p>
          <a:p>
            <a:pPr lvl="1"/>
            <a:r>
              <a:rPr lang="fr-FR" dirty="0" err="1" smtClean="0"/>
              <a:t>Integration</a:t>
            </a:r>
            <a:r>
              <a:rPr lang="fr-FR" dirty="0" smtClean="0"/>
              <a:t> of CP and SMT in </a:t>
            </a:r>
            <a:r>
              <a:rPr lang="fr-FR" dirty="0" err="1" smtClean="0"/>
              <a:t>Popop</a:t>
            </a:r>
            <a:r>
              <a:rPr lang="fr-FR" dirty="0" smtClean="0"/>
              <a:t> (</a:t>
            </a:r>
            <a:r>
              <a:rPr lang="fr-FR" dirty="0" err="1" smtClean="0"/>
              <a:t>developed</a:t>
            </a:r>
            <a:r>
              <a:rPr lang="fr-FR" dirty="0" smtClean="0"/>
              <a:t> at CEA).</a:t>
            </a:r>
          </a:p>
          <a:p>
            <a:pPr lvl="1"/>
            <a:r>
              <a:rPr lang="fr-FR" dirty="0" smtClean="0"/>
              <a:t>Support for </a:t>
            </a:r>
            <a:r>
              <a:rPr lang="fr-FR" dirty="0" err="1" smtClean="0"/>
              <a:t>floats</a:t>
            </a:r>
            <a:r>
              <a:rPr lang="fr-FR" dirty="0" smtClean="0"/>
              <a:t> in Alt-Ergo (</a:t>
            </a:r>
            <a:r>
              <a:rPr lang="fr-FR" dirty="0" err="1" smtClean="0"/>
              <a:t>developed</a:t>
            </a:r>
            <a:r>
              <a:rPr lang="fr-FR" dirty="0" smtClean="0"/>
              <a:t> at </a:t>
            </a:r>
            <a:r>
              <a:rPr lang="fr-FR" dirty="0" err="1" smtClean="0"/>
              <a:t>OCamlPro</a:t>
            </a:r>
            <a:r>
              <a:rPr lang="fr-FR" dirty="0" smtClean="0"/>
              <a:t>).</a:t>
            </a:r>
          </a:p>
          <a:p>
            <a:pPr lvl="1"/>
            <a:r>
              <a:rPr lang="fr-FR" dirty="0" err="1" smtClean="0"/>
              <a:t>Experiments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use of </a:t>
            </a:r>
            <a:r>
              <a:rPr lang="fr-FR" dirty="0" err="1" smtClean="0"/>
              <a:t>Gappa</a:t>
            </a:r>
            <a:r>
              <a:rPr lang="fr-FR" dirty="0" smtClean="0"/>
              <a:t> (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Inria</a:t>
            </a:r>
            <a:r>
              <a:rPr lang="fr-FR" dirty="0" smtClean="0"/>
              <a:t>) and Colibri (</a:t>
            </a:r>
            <a:r>
              <a:rPr lang="fr-FR" dirty="0" err="1" smtClean="0"/>
              <a:t>from</a:t>
            </a:r>
            <a:r>
              <a:rPr lang="fr-FR" dirty="0" smtClean="0"/>
              <a:t> CEA).</a:t>
            </a:r>
          </a:p>
          <a:p>
            <a:pPr marL="0" indent="0">
              <a:buNone/>
            </a:pPr>
            <a:r>
              <a:rPr lang="fr-FR" dirty="0" smtClean="0"/>
              <a:t>Goals:</a:t>
            </a:r>
          </a:p>
          <a:p>
            <a:pPr lvl="1">
              <a:buFont typeface="+mj-lt"/>
              <a:buAutoNum type="arabicPeriod"/>
            </a:pPr>
            <a:r>
              <a:rPr lang="fr-FR" dirty="0" err="1" smtClean="0"/>
              <a:t>Handle</a:t>
            </a:r>
            <a:r>
              <a:rPr lang="fr-FR" dirty="0" smtClean="0"/>
              <a:t> </a:t>
            </a:r>
            <a:r>
              <a:rPr lang="fr-FR" dirty="0" err="1" smtClean="0"/>
              <a:t>well</a:t>
            </a:r>
            <a:r>
              <a:rPr lang="fr-FR" dirty="0" smtClean="0"/>
              <a:t> </a:t>
            </a:r>
            <a:r>
              <a:rPr lang="fr-FR" dirty="0" err="1" smtClean="0"/>
              <a:t>floating</a:t>
            </a:r>
            <a:r>
              <a:rPr lang="fr-FR" dirty="0" smtClean="0"/>
              <a:t>-point </a:t>
            </a:r>
            <a:r>
              <a:rPr lang="fr-FR" dirty="0" err="1" smtClean="0"/>
              <a:t>arithmetic</a:t>
            </a:r>
            <a:r>
              <a:rPr lang="fr-FR" dirty="0" smtClean="0"/>
              <a:t>.</a:t>
            </a:r>
          </a:p>
          <a:p>
            <a:pPr lvl="1">
              <a:buFont typeface="+mj-lt"/>
              <a:buAutoNum type="arabicPeriod"/>
            </a:pPr>
            <a:r>
              <a:rPr lang="fr-FR" dirty="0" smtClean="0"/>
              <a:t>Deal </a:t>
            </a:r>
            <a:r>
              <a:rPr lang="fr-FR" dirty="0" err="1" smtClean="0"/>
              <a:t>with</a:t>
            </a:r>
            <a:r>
              <a:rPr lang="fr-FR" dirty="0" smtClean="0"/>
              <a:t> conversions </a:t>
            </a:r>
            <a:r>
              <a:rPr lang="fr-FR" dirty="0" err="1" smtClean="0"/>
              <a:t>between</a:t>
            </a:r>
            <a:r>
              <a:rPr lang="fr-FR" dirty="0" smtClean="0"/>
              <a:t> types.</a:t>
            </a:r>
          </a:p>
          <a:p>
            <a:pPr lvl="1">
              <a:buFont typeface="+mj-lt"/>
              <a:buAutoNum type="arabicPeriod"/>
            </a:pPr>
            <a:r>
              <a:rPr lang="fr-FR" dirty="0" err="1" smtClean="0"/>
              <a:t>Handle</a:t>
            </a:r>
            <a:r>
              <a:rPr lang="fr-FR" dirty="0" smtClean="0"/>
              <a:t> </a:t>
            </a:r>
            <a:r>
              <a:rPr lang="fr-FR" dirty="0" err="1" smtClean="0"/>
              <a:t>better</a:t>
            </a:r>
            <a:r>
              <a:rPr lang="fr-FR" dirty="0" smtClean="0"/>
              <a:t> </a:t>
            </a:r>
            <a:r>
              <a:rPr lang="fr-FR" dirty="0" err="1" smtClean="0"/>
              <a:t>nonlinear</a:t>
            </a:r>
            <a:r>
              <a:rPr lang="fr-FR" dirty="0" smtClean="0"/>
              <a:t> </a:t>
            </a:r>
            <a:r>
              <a:rPr lang="fr-FR" dirty="0" err="1" smtClean="0"/>
              <a:t>integer</a:t>
            </a:r>
            <a:r>
              <a:rPr lang="fr-FR" dirty="0" smtClean="0"/>
              <a:t> </a:t>
            </a:r>
            <a:r>
              <a:rPr lang="fr-FR" dirty="0" err="1" smtClean="0"/>
              <a:t>arithmetic</a:t>
            </a:r>
            <a:r>
              <a:rPr lang="fr-FR" dirty="0" smtClean="0"/>
              <a:t>.</a:t>
            </a:r>
          </a:p>
          <a:p>
            <a:pPr lvl="1">
              <a:buFont typeface="+mj-lt"/>
              <a:buAutoNum type="arabicPeriod"/>
            </a:pPr>
            <a:r>
              <a:rPr lang="is-IS" dirty="0" smtClean="0"/>
              <a:t>… while preserving the good quantifier instantiation of SMT provers.</a:t>
            </a:r>
          </a:p>
          <a:p>
            <a:pPr>
              <a:buFont typeface="+mj-lt"/>
              <a:buAutoNum type="arabicPeriod"/>
            </a:pPr>
            <a:endParaRPr lang="is-IS" dirty="0" smtClean="0"/>
          </a:p>
          <a:p>
            <a:pPr>
              <a:buFont typeface="+mj-lt"/>
              <a:buAutoNum type="arabicPeriod"/>
            </a:pPr>
            <a:endParaRPr lang="is-IS" dirty="0"/>
          </a:p>
          <a:p>
            <a:pPr marL="0" indent="0">
              <a:buNone/>
            </a:pPr>
            <a:r>
              <a:rPr lang="fr-FR" dirty="0"/>
              <a:t>Objective of joint </a:t>
            </a:r>
            <a:r>
              <a:rPr lang="fr-FR" dirty="0" smtClean="0"/>
              <a:t>labo </a:t>
            </a:r>
            <a:r>
              <a:rPr lang="fr-FR" dirty="0" err="1"/>
              <a:t>ProofInUse</a:t>
            </a:r>
            <a:r>
              <a:rPr lang="fr-FR" dirty="0"/>
              <a:t> (</a:t>
            </a:r>
            <a:r>
              <a:rPr lang="fr-FR" dirty="0" smtClean="0"/>
              <a:t>2014 – </a:t>
            </a:r>
            <a:r>
              <a:rPr lang="fr-FR" dirty="0"/>
              <a:t>2017) </a:t>
            </a:r>
            <a:r>
              <a:rPr lang="fr-FR" dirty="0" err="1"/>
              <a:t>between</a:t>
            </a:r>
            <a:r>
              <a:rPr lang="fr-FR" dirty="0"/>
              <a:t> AdaCore and </a:t>
            </a:r>
            <a:r>
              <a:rPr lang="fr-FR" dirty="0" err="1"/>
              <a:t>Inria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r>
              <a:rPr lang="fr-FR" dirty="0" smtClean="0"/>
              <a:t>Goals: </a:t>
            </a:r>
          </a:p>
          <a:p>
            <a:pPr lvl="1">
              <a:buFont typeface="+mj-lt"/>
              <a:buAutoNum type="arabicPeriod"/>
            </a:pPr>
            <a:r>
              <a:rPr lang="fr-FR" dirty="0" smtClean="0"/>
              <a:t>Use support for </a:t>
            </a:r>
            <a:r>
              <a:rPr lang="fr-FR" dirty="0" err="1" smtClean="0"/>
              <a:t>bitvectors</a:t>
            </a:r>
            <a:r>
              <a:rPr lang="fr-FR" dirty="0" smtClean="0"/>
              <a:t> (</a:t>
            </a:r>
            <a:r>
              <a:rPr lang="fr-FR" dirty="0" err="1" smtClean="0"/>
              <a:t>done</a:t>
            </a:r>
            <a:r>
              <a:rPr lang="fr-FR" dirty="0" smtClean="0"/>
              <a:t>) and </a:t>
            </a:r>
            <a:r>
              <a:rPr lang="fr-FR" dirty="0" err="1" smtClean="0"/>
              <a:t>floats</a:t>
            </a:r>
            <a:r>
              <a:rPr lang="fr-FR" dirty="0" smtClean="0"/>
              <a:t> in SMT </a:t>
            </a:r>
            <a:r>
              <a:rPr lang="fr-FR" dirty="0" err="1" smtClean="0"/>
              <a:t>provers</a:t>
            </a:r>
            <a:r>
              <a:rPr lang="fr-FR" dirty="0" smtClean="0"/>
              <a:t>.</a:t>
            </a:r>
          </a:p>
          <a:p>
            <a:pPr lvl="1">
              <a:buFont typeface="+mj-lt"/>
              <a:buAutoNum type="arabicPeriod"/>
            </a:pPr>
            <a:r>
              <a:rPr lang="fr-FR" dirty="0" err="1" smtClean="0"/>
              <a:t>Generate</a:t>
            </a:r>
            <a:r>
              <a:rPr lang="fr-FR" dirty="0" smtClean="0"/>
              <a:t> </a:t>
            </a:r>
            <a:r>
              <a:rPr lang="fr-FR" dirty="0" err="1" smtClean="0"/>
              <a:t>counterexamples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SMT </a:t>
            </a:r>
            <a:r>
              <a:rPr lang="fr-FR" dirty="0" err="1" smtClean="0"/>
              <a:t>provers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possible (</a:t>
            </a:r>
            <a:r>
              <a:rPr lang="fr-FR" dirty="0" err="1" smtClean="0"/>
              <a:t>done</a:t>
            </a:r>
            <a:r>
              <a:rPr lang="fr-FR" dirty="0" smtClean="0"/>
              <a:t>).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Better</a:t>
            </a:r>
            <a:r>
              <a:rPr lang="fr-FR" dirty="0" smtClean="0"/>
              <a:t> </a:t>
            </a:r>
            <a:r>
              <a:rPr lang="fr-FR" dirty="0" err="1" smtClean="0"/>
              <a:t>Automatic</a:t>
            </a:r>
            <a:r>
              <a:rPr lang="fr-FR" dirty="0" smtClean="0"/>
              <a:t> </a:t>
            </a:r>
            <a:r>
              <a:rPr lang="fr-FR" dirty="0" err="1" smtClean="0"/>
              <a:t>Provers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637969" y="3429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fr-FR" sz="1400" b="1" i="0" kern="12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287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Objective of joint </a:t>
            </a:r>
            <a:r>
              <a:rPr lang="fr-FR" dirty="0" err="1" smtClean="0"/>
              <a:t>lab</a:t>
            </a:r>
            <a:r>
              <a:rPr lang="fr-FR" dirty="0" smtClean="0"/>
              <a:t> </a:t>
            </a:r>
            <a:r>
              <a:rPr lang="fr-FR" dirty="0" err="1" smtClean="0"/>
              <a:t>ProofInUse</a:t>
            </a:r>
            <a:r>
              <a:rPr lang="fr-FR" dirty="0" smtClean="0"/>
              <a:t> (2014 – 2017) </a:t>
            </a:r>
            <a:r>
              <a:rPr lang="fr-FR" dirty="0" err="1" smtClean="0"/>
              <a:t>between</a:t>
            </a:r>
            <a:r>
              <a:rPr lang="fr-FR" dirty="0" smtClean="0"/>
              <a:t> AdaCore and </a:t>
            </a:r>
            <a:r>
              <a:rPr lang="fr-FR" dirty="0" err="1" smtClean="0"/>
              <a:t>Inria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Goals:</a:t>
            </a:r>
          </a:p>
          <a:p>
            <a:pPr lvl="1">
              <a:buFont typeface="+mj-lt"/>
              <a:buAutoNum type="arabicPeriod"/>
            </a:pPr>
            <a:r>
              <a:rPr lang="fr-FR" dirty="0" smtClean="0"/>
              <a:t>Support auto-active proof </a:t>
            </a:r>
            <a:r>
              <a:rPr lang="fr-FR" dirty="0" err="1" smtClean="0"/>
              <a:t>method</a:t>
            </a:r>
            <a:r>
              <a:rPr lang="fr-FR" dirty="0" smtClean="0"/>
              <a:t> (</a:t>
            </a:r>
            <a:r>
              <a:rPr lang="fr-FR" dirty="0" err="1" smtClean="0"/>
              <a:t>done</a:t>
            </a:r>
            <a:r>
              <a:rPr lang="fr-FR" dirty="0" smtClean="0"/>
              <a:t>).</a:t>
            </a:r>
          </a:p>
          <a:p>
            <a:pPr lvl="1">
              <a:buFont typeface="+mj-lt"/>
              <a:buAutoNum type="arabicPeriod"/>
            </a:pPr>
            <a:r>
              <a:rPr lang="fr-FR" dirty="0" smtClean="0"/>
              <a:t>Support </a:t>
            </a:r>
            <a:r>
              <a:rPr lang="fr-FR" dirty="0" err="1" smtClean="0"/>
              <a:t>manual</a:t>
            </a:r>
            <a:r>
              <a:rPr lang="fr-FR" dirty="0" smtClean="0"/>
              <a:t> proof guidance at source code </a:t>
            </a:r>
            <a:r>
              <a:rPr lang="fr-FR" dirty="0" err="1" smtClean="0"/>
              <a:t>level</a:t>
            </a:r>
            <a:r>
              <a:rPr lang="fr-FR" dirty="0" smtClean="0"/>
              <a:t>.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Better</a:t>
            </a:r>
            <a:r>
              <a:rPr lang="fr-FR" dirty="0" smtClean="0"/>
              <a:t> Interactive </a:t>
            </a:r>
            <a:r>
              <a:rPr lang="fr-FR" dirty="0" err="1" smtClean="0"/>
              <a:t>Provers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637969" y="3429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fr-FR" sz="1400" b="1" i="0" kern="12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602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8"/>
          <p:cNvSpPr txBox="1">
            <a:spLocks/>
          </p:cNvSpPr>
          <p:nvPr/>
        </p:nvSpPr>
        <p:spPr>
          <a:xfrm>
            <a:off x="683568" y="2852936"/>
            <a:ext cx="7696200" cy="9828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fr-FR" sz="4000" i="0" kern="0" dirty="0" smtClean="0">
                <a:solidFill>
                  <a:schemeClr val="bg1"/>
                </a:solidFill>
              </a:rPr>
              <a:t>Conclusion</a:t>
            </a:r>
            <a:endParaRPr lang="en-US" sz="4000" i="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08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Better</a:t>
            </a:r>
            <a:r>
              <a:rPr lang="fr-FR" dirty="0" smtClean="0"/>
              <a:t> </a:t>
            </a:r>
            <a:r>
              <a:rPr lang="fr-FR" dirty="0" err="1" smtClean="0"/>
              <a:t>Integration</a:t>
            </a:r>
            <a:r>
              <a:rPr lang="fr-FR" dirty="0" smtClean="0"/>
              <a:t> of </a:t>
            </a:r>
            <a:r>
              <a:rPr lang="fr-FR" dirty="0" err="1" smtClean="0"/>
              <a:t>Automatic</a:t>
            </a:r>
            <a:r>
              <a:rPr lang="fr-FR" dirty="0" smtClean="0"/>
              <a:t> and Interactive </a:t>
            </a:r>
            <a:r>
              <a:rPr lang="fr-FR" dirty="0" err="1" smtClean="0"/>
              <a:t>Provers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637969" y="3429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fr-FR" sz="1400" b="1" i="0" kern="1200" dirty="0" smtClean="0">
              <a:solidFill>
                <a:schemeClr val="accent1"/>
              </a:solidFill>
            </a:endParaRPr>
          </a:p>
        </p:txBody>
      </p:sp>
      <p:cxnSp>
        <p:nvCxnSpPr>
          <p:cNvPr id="33" name="Connecteur droit 32"/>
          <p:cNvCxnSpPr/>
          <p:nvPr/>
        </p:nvCxnSpPr>
        <p:spPr>
          <a:xfrm flipV="1">
            <a:off x="179512" y="1897621"/>
            <a:ext cx="14450" cy="4390225"/>
          </a:xfrm>
          <a:prstGeom prst="line">
            <a:avLst/>
          </a:prstGeom>
          <a:ln w="635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152400" y="6287846"/>
            <a:ext cx="6910435" cy="53753"/>
          </a:xfrm>
          <a:prstGeom prst="line">
            <a:avLst/>
          </a:prstGeom>
          <a:ln w="635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178842" y="1183655"/>
            <a:ext cx="1386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/>
              <a:t>PROPERTY </a:t>
            </a:r>
          </a:p>
          <a:p>
            <a:pPr algn="ctr"/>
            <a:r>
              <a:rPr lang="fr-FR" dirty="0" smtClean="0"/>
              <a:t>COMPLEXITY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7062835" y="5805264"/>
            <a:ext cx="1779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/>
              <a:t>USER-PERCEIVED</a:t>
            </a:r>
          </a:p>
          <a:p>
            <a:pPr algn="ctr"/>
            <a:r>
              <a:rPr lang="fr-FR" dirty="0" smtClean="0"/>
              <a:t>COMPLEXITY</a:t>
            </a:r>
            <a:endParaRPr lang="fr-FR" dirty="0"/>
          </a:p>
        </p:txBody>
      </p:sp>
      <p:sp>
        <p:nvSpPr>
          <p:cNvPr id="37" name="Ellipse 36"/>
          <p:cNvSpPr/>
          <p:nvPr/>
        </p:nvSpPr>
        <p:spPr>
          <a:xfrm>
            <a:off x="739942" y="5116986"/>
            <a:ext cx="220133" cy="220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8" name="Ellipse 37"/>
          <p:cNvSpPr/>
          <p:nvPr/>
        </p:nvSpPr>
        <p:spPr>
          <a:xfrm>
            <a:off x="2009941" y="3643794"/>
            <a:ext cx="220133" cy="220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9" name="Ellipse 38"/>
          <p:cNvSpPr/>
          <p:nvPr/>
        </p:nvSpPr>
        <p:spPr>
          <a:xfrm>
            <a:off x="3296876" y="3203521"/>
            <a:ext cx="220133" cy="220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4451378" y="2880459"/>
            <a:ext cx="220133" cy="220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5619777" y="2728065"/>
            <a:ext cx="220133" cy="220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2" name="Ellipse 41"/>
          <p:cNvSpPr/>
          <p:nvPr/>
        </p:nvSpPr>
        <p:spPr>
          <a:xfrm>
            <a:off x="8212943" y="1043008"/>
            <a:ext cx="220133" cy="220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3" name="Ellipse 42"/>
          <p:cNvSpPr/>
          <p:nvPr/>
        </p:nvSpPr>
        <p:spPr>
          <a:xfrm>
            <a:off x="6692971" y="2270624"/>
            <a:ext cx="220133" cy="220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 rot="2862278">
            <a:off x="711653" y="5694322"/>
            <a:ext cx="1629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d</a:t>
            </a:r>
            <a:r>
              <a:rPr lang="fr-FR" smtClean="0"/>
              <a:t>efault </a:t>
            </a:r>
            <a:r>
              <a:rPr lang="fr-FR" dirty="0" smtClean="0"/>
              <a:t>settings</a:t>
            </a:r>
            <a:endParaRPr lang="fr-FR" dirty="0"/>
          </a:p>
        </p:txBody>
      </p:sp>
      <p:sp>
        <p:nvSpPr>
          <p:cNvPr id="45" name="ZoneTexte 44"/>
          <p:cNvSpPr txBox="1"/>
          <p:nvPr/>
        </p:nvSpPr>
        <p:spPr>
          <a:xfrm rot="2862278">
            <a:off x="1902575" y="4323305"/>
            <a:ext cx="1841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higher</a:t>
            </a:r>
            <a:r>
              <a:rPr lang="fr-FR" dirty="0" smtClean="0"/>
              <a:t> proof </a:t>
            </a:r>
            <a:r>
              <a:rPr lang="fr-FR" dirty="0" err="1" smtClean="0"/>
              <a:t>level</a:t>
            </a:r>
            <a:endParaRPr lang="fr-FR" dirty="0"/>
          </a:p>
        </p:txBody>
      </p:sp>
      <p:sp>
        <p:nvSpPr>
          <p:cNvPr id="46" name="ZoneTexte 45"/>
          <p:cNvSpPr txBox="1"/>
          <p:nvPr/>
        </p:nvSpPr>
        <p:spPr>
          <a:xfrm rot="2862278">
            <a:off x="3231071" y="3780858"/>
            <a:ext cx="14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lemma</a:t>
            </a:r>
            <a:r>
              <a:rPr lang="fr-FR" dirty="0" smtClean="0"/>
              <a:t> </a:t>
            </a:r>
            <a:r>
              <a:rPr lang="fr-FR" dirty="0" err="1" smtClean="0"/>
              <a:t>library</a:t>
            </a:r>
            <a:endParaRPr lang="fr-FR" dirty="0"/>
          </a:p>
        </p:txBody>
      </p:sp>
      <p:sp>
        <p:nvSpPr>
          <p:cNvPr id="47" name="ZoneTexte 46"/>
          <p:cNvSpPr txBox="1"/>
          <p:nvPr/>
        </p:nvSpPr>
        <p:spPr>
          <a:xfrm rot="2862278">
            <a:off x="4305117" y="3776358"/>
            <a:ext cx="2402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intermediate</a:t>
            </a:r>
            <a:r>
              <a:rPr lang="fr-FR" dirty="0" smtClean="0"/>
              <a:t> assertions</a:t>
            </a:r>
            <a:endParaRPr lang="fr-FR" dirty="0"/>
          </a:p>
        </p:txBody>
      </p:sp>
      <p:sp>
        <p:nvSpPr>
          <p:cNvPr id="48" name="ZoneTexte 47"/>
          <p:cNvSpPr txBox="1"/>
          <p:nvPr/>
        </p:nvSpPr>
        <p:spPr>
          <a:xfrm rot="2862278">
            <a:off x="5655092" y="3178293"/>
            <a:ext cx="1209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ghost</a:t>
            </a:r>
            <a:r>
              <a:rPr lang="fr-FR" dirty="0" smtClean="0"/>
              <a:t> code</a:t>
            </a:r>
            <a:endParaRPr lang="fr-FR" dirty="0"/>
          </a:p>
        </p:txBody>
      </p:sp>
      <p:sp>
        <p:nvSpPr>
          <p:cNvPr id="49" name="ZoneTexte 48"/>
          <p:cNvSpPr txBox="1"/>
          <p:nvPr/>
        </p:nvSpPr>
        <p:spPr>
          <a:xfrm rot="2862278">
            <a:off x="6961973" y="2482622"/>
            <a:ext cx="14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m</a:t>
            </a:r>
            <a:r>
              <a:rPr lang="fr-FR" smtClean="0"/>
              <a:t>anual</a:t>
            </a:r>
            <a:r>
              <a:rPr lang="fr-FR" dirty="0" smtClean="0"/>
              <a:t> proof</a:t>
            </a:r>
            <a:endParaRPr lang="fr-FR" dirty="0"/>
          </a:p>
        </p:txBody>
      </p:sp>
      <p:cxnSp>
        <p:nvCxnSpPr>
          <p:cNvPr id="50" name="Connecteur droit 49"/>
          <p:cNvCxnSpPr>
            <a:endCxn id="42" idx="3"/>
          </p:cNvCxnSpPr>
          <p:nvPr/>
        </p:nvCxnSpPr>
        <p:spPr>
          <a:xfrm flipV="1">
            <a:off x="6692971" y="1230903"/>
            <a:ext cx="1552210" cy="1198166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V="1">
            <a:off x="4616451" y="2848427"/>
            <a:ext cx="1044746" cy="15118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2711384" y="2518800"/>
            <a:ext cx="1153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err="1" smtClean="0"/>
              <a:t>nonlinear</a:t>
            </a:r>
            <a:r>
              <a:rPr lang="fr-FR" dirty="0" smtClean="0"/>
              <a:t> </a:t>
            </a:r>
          </a:p>
          <a:p>
            <a:pPr algn="ctr"/>
            <a:r>
              <a:rPr lang="fr-FR" dirty="0" err="1"/>
              <a:t>i</a:t>
            </a:r>
            <a:r>
              <a:rPr lang="fr-FR" dirty="0" err="1" smtClean="0"/>
              <a:t>nt</a:t>
            </a:r>
            <a:r>
              <a:rPr lang="fr-FR" dirty="0" smtClean="0"/>
              <a:t> </a:t>
            </a:r>
            <a:r>
              <a:rPr lang="fr-FR" dirty="0" err="1" smtClean="0"/>
              <a:t>arith</a:t>
            </a:r>
            <a:endParaRPr lang="fr-FR" dirty="0"/>
          </a:p>
        </p:txBody>
      </p:sp>
      <p:sp>
        <p:nvSpPr>
          <p:cNvPr id="53" name="ZoneTexte 52"/>
          <p:cNvSpPr txBox="1"/>
          <p:nvPr/>
        </p:nvSpPr>
        <p:spPr>
          <a:xfrm>
            <a:off x="978663" y="3021430"/>
            <a:ext cx="1526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err="1"/>
              <a:t>m</a:t>
            </a:r>
            <a:r>
              <a:rPr lang="fr-FR" dirty="0" err="1" smtClean="0"/>
              <a:t>odular</a:t>
            </a:r>
            <a:r>
              <a:rPr lang="fr-FR" dirty="0" smtClean="0"/>
              <a:t> </a:t>
            </a:r>
            <a:r>
              <a:rPr lang="fr-FR" dirty="0" err="1" smtClean="0"/>
              <a:t>arith</a:t>
            </a:r>
            <a:r>
              <a:rPr lang="fr-FR" dirty="0" smtClean="0"/>
              <a:t> </a:t>
            </a:r>
          </a:p>
          <a:p>
            <a:pPr algn="ctr"/>
            <a:r>
              <a:rPr lang="fr-FR" dirty="0" smtClean="0"/>
              <a:t>+ </a:t>
            </a:r>
            <a:r>
              <a:rPr lang="fr-FR" dirty="0" err="1" smtClean="0"/>
              <a:t>quantifiers</a:t>
            </a:r>
            <a:endParaRPr lang="fr-FR" dirty="0"/>
          </a:p>
        </p:txBody>
      </p:sp>
      <p:sp>
        <p:nvSpPr>
          <p:cNvPr id="54" name="ZoneTexte 53"/>
          <p:cNvSpPr txBox="1"/>
          <p:nvPr/>
        </p:nvSpPr>
        <p:spPr>
          <a:xfrm>
            <a:off x="322150" y="4391640"/>
            <a:ext cx="1684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err="1" smtClean="0"/>
              <a:t>boolean</a:t>
            </a:r>
            <a:r>
              <a:rPr lang="fr-FR" dirty="0" smtClean="0"/>
              <a:t> cases</a:t>
            </a:r>
          </a:p>
          <a:p>
            <a:pPr algn="ctr"/>
            <a:r>
              <a:rPr lang="fr-FR" dirty="0" smtClean="0"/>
              <a:t>+ </a:t>
            </a:r>
            <a:r>
              <a:rPr lang="fr-FR" dirty="0" err="1" smtClean="0"/>
              <a:t>linear</a:t>
            </a:r>
            <a:r>
              <a:rPr lang="fr-FR" dirty="0" smtClean="0"/>
              <a:t> 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arith</a:t>
            </a:r>
            <a:endParaRPr lang="fr-FR" dirty="0"/>
          </a:p>
        </p:txBody>
      </p:sp>
      <p:sp>
        <p:nvSpPr>
          <p:cNvPr id="55" name="ZoneTexte 54"/>
          <p:cNvSpPr txBox="1"/>
          <p:nvPr/>
        </p:nvSpPr>
        <p:spPr>
          <a:xfrm>
            <a:off x="4012910" y="2022299"/>
            <a:ext cx="20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err="1" smtClean="0"/>
              <a:t>complex</a:t>
            </a:r>
            <a:r>
              <a:rPr lang="fr-FR" dirty="0" smtClean="0"/>
              <a:t> </a:t>
            </a:r>
            <a:r>
              <a:rPr lang="fr-FR" dirty="0" err="1" smtClean="0"/>
              <a:t>boolean</a:t>
            </a:r>
            <a:r>
              <a:rPr lang="fr-FR" dirty="0" smtClean="0"/>
              <a:t> + </a:t>
            </a:r>
          </a:p>
          <a:p>
            <a:pPr algn="ctr"/>
            <a:r>
              <a:rPr lang="fr-FR" dirty="0" err="1" smtClean="0"/>
              <a:t>arith</a:t>
            </a:r>
            <a:r>
              <a:rPr lang="fr-FR" dirty="0" smtClean="0"/>
              <a:t> + </a:t>
            </a:r>
            <a:r>
              <a:rPr lang="fr-FR" dirty="0" err="1" smtClean="0"/>
              <a:t>quantifiers</a:t>
            </a:r>
            <a:endParaRPr lang="fr-FR" dirty="0"/>
          </a:p>
        </p:txBody>
      </p:sp>
      <p:sp>
        <p:nvSpPr>
          <p:cNvPr id="56" name="ZoneTexte 55"/>
          <p:cNvSpPr txBox="1"/>
          <p:nvPr/>
        </p:nvSpPr>
        <p:spPr>
          <a:xfrm>
            <a:off x="6886771" y="719842"/>
            <a:ext cx="1266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mtClean="0"/>
              <a:t>compiler </a:t>
            </a:r>
          </a:p>
          <a:p>
            <a:pPr algn="ctr"/>
            <a:r>
              <a:rPr lang="fr-FR" dirty="0" err="1" smtClean="0"/>
              <a:t>correctness</a:t>
            </a:r>
            <a:endParaRPr lang="fr-FR" dirty="0"/>
          </a:p>
        </p:txBody>
      </p:sp>
      <p:sp>
        <p:nvSpPr>
          <p:cNvPr id="57" name="ZoneTexte 56"/>
          <p:cNvSpPr txBox="1"/>
          <p:nvPr/>
        </p:nvSpPr>
        <p:spPr>
          <a:xfrm>
            <a:off x="6022285" y="1538055"/>
            <a:ext cx="1081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err="1"/>
              <a:t>y</a:t>
            </a:r>
            <a:r>
              <a:rPr lang="fr-FR" dirty="0" err="1" smtClean="0"/>
              <a:t>et</a:t>
            </a:r>
            <a:r>
              <a:rPr lang="fr-FR" dirty="0" smtClean="0"/>
              <a:t> more </a:t>
            </a:r>
          </a:p>
          <a:p>
            <a:pPr algn="ctr"/>
            <a:r>
              <a:rPr lang="fr-FR" dirty="0" err="1" smtClean="0"/>
              <a:t>complex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9144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685800" y="1143000"/>
            <a:ext cx="8062664" cy="5334000"/>
          </a:xfrm>
        </p:spPr>
        <p:txBody>
          <a:bodyPr/>
          <a:lstStyle/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000" b="0" dirty="0" smtClean="0"/>
              <a:t>SPARK </a:t>
            </a:r>
            <a:r>
              <a:rPr lang="fr-FR" sz="2000" b="0" dirty="0" err="1" smtClean="0"/>
              <a:t>toolset</a:t>
            </a:r>
            <a:endParaRPr lang="fr-FR" sz="2000" b="0" dirty="0" smtClean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000" b="0" dirty="0"/>
          </a:p>
          <a:p>
            <a:pPr marL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000" dirty="0">
                <a:solidFill>
                  <a:srgbClr val="0070C0"/>
                </a:solidFill>
              </a:rPr>
              <a:t>http://</a:t>
            </a:r>
            <a:r>
              <a:rPr lang="fr-FR" sz="2000" dirty="0" err="1">
                <a:solidFill>
                  <a:srgbClr val="0070C0"/>
                </a:solidFill>
              </a:rPr>
              <a:t>libre.adacore.com</a:t>
            </a:r>
            <a:r>
              <a:rPr lang="fr-FR" sz="2000" dirty="0">
                <a:solidFill>
                  <a:srgbClr val="0070C0"/>
                </a:solidFill>
              </a:rPr>
              <a:t>/</a:t>
            </a:r>
            <a:endParaRPr lang="fr-FR" sz="2000" dirty="0" smtClean="0">
              <a:solidFill>
                <a:srgbClr val="0070C0"/>
              </a:solidFill>
            </a:endParaRP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000" b="0" dirty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000" b="0" dirty="0" smtClean="0"/>
              <a:t>SPARK source code (GPLv3) </a:t>
            </a: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000" b="0" dirty="0" smtClean="0"/>
          </a:p>
          <a:p>
            <a:pPr marL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000" dirty="0" smtClean="0">
                <a:solidFill>
                  <a:srgbClr val="0070C0"/>
                </a:solidFill>
              </a:rPr>
              <a:t>https</a:t>
            </a:r>
            <a:r>
              <a:rPr lang="fr-FR" sz="2000" dirty="0">
                <a:solidFill>
                  <a:srgbClr val="0070C0"/>
                </a:solidFill>
              </a:rPr>
              <a:t>://</a:t>
            </a:r>
            <a:r>
              <a:rPr lang="fr-FR" sz="2000" dirty="0" err="1" smtClean="0">
                <a:solidFill>
                  <a:srgbClr val="0070C0"/>
                </a:solidFill>
              </a:rPr>
              <a:t>forge.open-do.org</a:t>
            </a:r>
            <a:r>
              <a:rPr lang="fr-FR" sz="2000" dirty="0" smtClean="0">
                <a:solidFill>
                  <a:srgbClr val="0070C0"/>
                </a:solidFill>
              </a:rPr>
              <a:t>/</a:t>
            </a:r>
            <a:r>
              <a:rPr lang="fr-FR" sz="2000" dirty="0" err="1" smtClean="0">
                <a:solidFill>
                  <a:srgbClr val="0070C0"/>
                </a:solidFill>
              </a:rPr>
              <a:t>anonscm</a:t>
            </a:r>
            <a:r>
              <a:rPr lang="fr-FR" sz="2000" dirty="0" smtClean="0">
                <a:solidFill>
                  <a:srgbClr val="0070C0"/>
                </a:solidFill>
              </a:rPr>
              <a:t>/git/spark2014/spark2014.git/</a:t>
            </a: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000" b="0" dirty="0" smtClean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000" b="0" dirty="0" smtClean="0"/>
              <a:t>SPARK blog and </a:t>
            </a:r>
            <a:r>
              <a:rPr lang="fr-FR" sz="2000" b="0" dirty="0" err="1" smtClean="0"/>
              <a:t>resources</a:t>
            </a:r>
            <a:r>
              <a:rPr lang="fr-FR" sz="2000" b="0" dirty="0" smtClean="0"/>
              <a:t> (Reference </a:t>
            </a:r>
            <a:r>
              <a:rPr lang="fr-FR" sz="2000" b="0" dirty="0" err="1" smtClean="0"/>
              <a:t>Manual</a:t>
            </a:r>
            <a:r>
              <a:rPr lang="fr-FR" sz="2000" b="0" dirty="0" smtClean="0"/>
              <a:t> and </a:t>
            </a:r>
            <a:r>
              <a:rPr lang="fr-FR" sz="2000" b="0" dirty="0" err="1" smtClean="0"/>
              <a:t>User’s</a:t>
            </a:r>
            <a:r>
              <a:rPr lang="fr-FR" sz="2000" b="0" dirty="0" smtClean="0"/>
              <a:t> Guide)</a:t>
            </a: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000" b="0" dirty="0"/>
          </a:p>
          <a:p>
            <a:pPr marL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000" dirty="0">
                <a:solidFill>
                  <a:srgbClr val="0070C0"/>
                </a:solidFill>
              </a:rPr>
              <a:t>http://</a:t>
            </a:r>
            <a:r>
              <a:rPr lang="fr-FR" sz="2000" dirty="0" smtClean="0">
                <a:solidFill>
                  <a:srgbClr val="0070C0"/>
                </a:solidFill>
              </a:rPr>
              <a:t>www.spark-2014.org</a:t>
            </a: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000" b="0" dirty="0" smtClean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000" b="0" dirty="0" smtClean="0"/>
              <a:t>SPARK online training</a:t>
            </a: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000" b="0" dirty="0"/>
          </a:p>
          <a:p>
            <a: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dirty="0">
                <a:solidFill>
                  <a:srgbClr val="0070C0"/>
                </a:solidFill>
              </a:rPr>
              <a:t>http://</a:t>
            </a:r>
            <a:r>
              <a:rPr lang="en-US" sz="2000" dirty="0" err="1">
                <a:solidFill>
                  <a:srgbClr val="0070C0"/>
                </a:solidFill>
              </a:rPr>
              <a:t>u.adacore.com</a:t>
            </a:r>
            <a:endParaRPr lang="en-US" sz="2000" u="sng" dirty="0">
              <a:solidFill>
                <a:srgbClr val="0070C0"/>
              </a:solidFill>
            </a:endParaRP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000" b="0" dirty="0" smtClean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b="0" dirty="0" smtClean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b="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SPARK </a:t>
            </a:r>
            <a:r>
              <a:rPr lang="fr-FR" dirty="0" err="1" smtClean="0"/>
              <a:t>Resources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469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8"/>
          <p:cNvSpPr txBox="1">
            <a:spLocks/>
          </p:cNvSpPr>
          <p:nvPr/>
        </p:nvSpPr>
        <p:spPr>
          <a:xfrm>
            <a:off x="683568" y="2852936"/>
            <a:ext cx="7696200" cy="9828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sz="4000" i="0" kern="0" dirty="0" smtClean="0">
                <a:solidFill>
                  <a:schemeClr val="bg1"/>
                </a:solidFill>
              </a:rPr>
              <a:t>S</a:t>
            </a:r>
            <a:r>
              <a:rPr lang="fr-FR" sz="4000" i="0" kern="0" dirty="0" smtClean="0">
                <a:solidFill>
                  <a:schemeClr val="bg1"/>
                </a:solidFill>
              </a:rPr>
              <a:t>PARK 2014</a:t>
            </a:r>
            <a:endParaRPr lang="en-US" sz="4000" i="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99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2014</a:t>
            </a:r>
            <a:endParaRPr lang="en-US" dirty="0"/>
          </a:p>
        </p:txBody>
      </p:sp>
      <p:pic>
        <p:nvPicPr>
          <p:cNvPr id="4" name="partnership-4inch300dpi_black_transparen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25268" y="908720"/>
            <a:ext cx="3255264" cy="1085088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5" descr="ada2012png-b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64" y="1981651"/>
            <a:ext cx="1224136" cy="608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32" y="2703548"/>
            <a:ext cx="8028384" cy="1070451"/>
          </a:xfrm>
          <a:prstGeom prst="rect">
            <a:avLst/>
          </a:prstGeom>
        </p:spPr>
      </p:pic>
      <p:grpSp>
        <p:nvGrpSpPr>
          <p:cNvPr id="12" name="Grouper 11"/>
          <p:cNvGrpSpPr/>
          <p:nvPr/>
        </p:nvGrpSpPr>
        <p:grpSpPr>
          <a:xfrm>
            <a:off x="467544" y="3591971"/>
            <a:ext cx="8529050" cy="2421951"/>
            <a:chOff x="467544" y="3591971"/>
            <a:chExt cx="8529050" cy="2421951"/>
          </a:xfrm>
        </p:grpSpPr>
        <p:pic>
          <p:nvPicPr>
            <p:cNvPr id="5" name="Espace réservé du contenu 3" descr="spark_logo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54637" b="-154637"/>
            <a:stretch>
              <a:fillRect/>
            </a:stretch>
          </p:blipFill>
          <p:spPr bwMode="auto">
            <a:xfrm>
              <a:off x="467544" y="3591971"/>
              <a:ext cx="2788428" cy="1533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8210" y="4986067"/>
              <a:ext cx="8028384" cy="1027855"/>
            </a:xfrm>
            <a:prstGeom prst="rect">
              <a:avLst/>
            </a:prstGeom>
          </p:spPr>
        </p:pic>
      </p:grpSp>
      <p:pic>
        <p:nvPicPr>
          <p:cNvPr id="11" name="Imag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653" y="2569621"/>
            <a:ext cx="5257800" cy="2044700"/>
          </a:xfrm>
          <a:prstGeom prst="rect">
            <a:avLst/>
          </a:prstGeom>
          <a:ln w="63500">
            <a:solidFill>
              <a:schemeClr val="accent6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3310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fr-FR" dirty="0" err="1" smtClean="0"/>
              <a:t>Safe</a:t>
            </a:r>
            <a:r>
              <a:rPr lang="fr-FR" dirty="0" smtClean="0"/>
              <a:t> </a:t>
            </a:r>
            <a:r>
              <a:rPr lang="fr-FR" dirty="0" err="1" smtClean="0"/>
              <a:t>coding</a:t>
            </a:r>
            <a:r>
              <a:rPr lang="fr-FR" dirty="0" smtClean="0"/>
              <a:t> standard for </a:t>
            </a:r>
            <a:r>
              <a:rPr lang="fr-FR" dirty="0" err="1" smtClean="0"/>
              <a:t>critical</a:t>
            </a:r>
            <a:r>
              <a:rPr lang="fr-FR" dirty="0" smtClean="0"/>
              <a:t> software</a:t>
            </a:r>
          </a:p>
          <a:p>
            <a:pPr>
              <a:buFont typeface="+mj-lt"/>
              <a:buAutoNum type="arabicPeriod"/>
            </a:pPr>
            <a:endParaRPr lang="fr-FR" dirty="0" smtClean="0"/>
          </a:p>
          <a:p>
            <a:pPr>
              <a:buFont typeface="+mj-lt"/>
              <a:buAutoNum type="arabicPeriod"/>
            </a:pPr>
            <a:r>
              <a:rPr lang="fr-FR" dirty="0" err="1" smtClean="0"/>
              <a:t>Prove</a:t>
            </a:r>
            <a:r>
              <a:rPr lang="fr-FR" dirty="0" smtClean="0"/>
              <a:t> absence of </a:t>
            </a:r>
            <a:r>
              <a:rPr lang="fr-FR" dirty="0" err="1" smtClean="0"/>
              <a:t>run</a:t>
            </a:r>
            <a:r>
              <a:rPr lang="fr-FR" dirty="0" smtClean="0"/>
              <a:t>-time </a:t>
            </a:r>
            <a:r>
              <a:rPr lang="fr-FR" dirty="0" err="1" smtClean="0"/>
              <a:t>errors</a:t>
            </a:r>
            <a:r>
              <a:rPr lang="fr-FR" dirty="0" smtClean="0"/>
              <a:t> (</a:t>
            </a:r>
            <a:r>
              <a:rPr lang="fr-FR" dirty="0" err="1" smtClean="0"/>
              <a:t>AoRTE</a:t>
            </a:r>
            <a:r>
              <a:rPr lang="fr-FR" dirty="0" smtClean="0"/>
              <a:t>)</a:t>
            </a:r>
          </a:p>
          <a:p>
            <a:pPr>
              <a:buFont typeface="+mj-lt"/>
              <a:buAutoNum type="arabicPeriod"/>
            </a:pPr>
            <a:endParaRPr lang="fr-FR" dirty="0" smtClean="0"/>
          </a:p>
          <a:p>
            <a:pPr>
              <a:buFont typeface="+mj-lt"/>
              <a:buAutoNum type="arabicPeriod"/>
            </a:pPr>
            <a:r>
              <a:rPr lang="fr-FR" dirty="0" err="1" smtClean="0"/>
              <a:t>Prove</a:t>
            </a:r>
            <a:r>
              <a:rPr lang="fr-FR" dirty="0" smtClean="0"/>
              <a:t> correct </a:t>
            </a:r>
            <a:r>
              <a:rPr lang="fr-FR" dirty="0" err="1" smtClean="0"/>
              <a:t>integration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components</a:t>
            </a:r>
          </a:p>
          <a:p>
            <a:pPr>
              <a:buFont typeface="+mj-lt"/>
              <a:buAutoNum type="arabicPeriod"/>
            </a:pPr>
            <a:endParaRPr lang="fr-FR" dirty="0" smtClean="0"/>
          </a:p>
          <a:p>
            <a:pPr>
              <a:buFont typeface="+mj-lt"/>
              <a:buAutoNum type="arabicPeriod"/>
            </a:pPr>
            <a:r>
              <a:rPr lang="fr-FR" dirty="0" err="1" smtClean="0"/>
              <a:t>Prove</a:t>
            </a:r>
            <a:r>
              <a:rPr lang="fr-FR" dirty="0" smtClean="0"/>
              <a:t> </a:t>
            </a:r>
            <a:r>
              <a:rPr lang="fr-FR" dirty="0" err="1" smtClean="0"/>
              <a:t>functional</a:t>
            </a:r>
            <a:r>
              <a:rPr lang="fr-FR" dirty="0" smtClean="0"/>
              <a:t> </a:t>
            </a:r>
            <a:r>
              <a:rPr lang="fr-FR" dirty="0" err="1" smtClean="0"/>
              <a:t>correctness</a:t>
            </a:r>
            <a:endParaRPr lang="fr-FR" dirty="0" smtClean="0"/>
          </a:p>
          <a:p>
            <a:pPr>
              <a:buFont typeface="+mj-lt"/>
              <a:buAutoNum type="arabicPeriod"/>
            </a:pPr>
            <a:endParaRPr lang="fr-FR" dirty="0" smtClean="0"/>
          </a:p>
          <a:p>
            <a:pPr>
              <a:buFont typeface="+mj-lt"/>
              <a:buAutoNum type="arabicPeriod"/>
            </a:pPr>
            <a:r>
              <a:rPr lang="fr-FR" dirty="0" err="1" smtClean="0"/>
              <a:t>Ensure</a:t>
            </a:r>
            <a:r>
              <a:rPr lang="fr-FR" dirty="0" smtClean="0"/>
              <a:t> correct </a:t>
            </a:r>
            <a:r>
              <a:rPr lang="fr-FR" dirty="0" err="1" smtClean="0"/>
              <a:t>behavior</a:t>
            </a:r>
            <a:r>
              <a:rPr lang="fr-FR" dirty="0" smtClean="0"/>
              <a:t> of </a:t>
            </a:r>
            <a:r>
              <a:rPr lang="fr-FR" dirty="0" err="1" smtClean="0"/>
              <a:t>parameterized</a:t>
            </a:r>
            <a:r>
              <a:rPr lang="fr-FR" dirty="0" smtClean="0"/>
              <a:t> software</a:t>
            </a:r>
          </a:p>
          <a:p>
            <a:pPr>
              <a:buFont typeface="+mj-lt"/>
              <a:buAutoNum type="arabicPeriod"/>
            </a:pPr>
            <a:endParaRPr lang="fr-FR" dirty="0" smtClean="0"/>
          </a:p>
          <a:p>
            <a:pPr>
              <a:buFont typeface="+mj-lt"/>
              <a:buAutoNum type="arabicPeriod"/>
            </a:pPr>
            <a:r>
              <a:rPr lang="fr-FR" dirty="0" err="1" smtClean="0"/>
              <a:t>Safe</a:t>
            </a:r>
            <a:r>
              <a:rPr lang="fr-FR" dirty="0" smtClean="0"/>
              <a:t> </a:t>
            </a:r>
            <a:r>
              <a:rPr lang="fr-FR" dirty="0" err="1" smtClean="0"/>
              <a:t>optimization</a:t>
            </a:r>
            <a:r>
              <a:rPr lang="fr-FR" dirty="0" smtClean="0"/>
              <a:t> of </a:t>
            </a:r>
            <a:r>
              <a:rPr lang="fr-FR" dirty="0" err="1" smtClean="0"/>
              <a:t>run</a:t>
            </a:r>
            <a:r>
              <a:rPr lang="fr-FR" dirty="0" smtClean="0"/>
              <a:t>-time </a:t>
            </a:r>
            <a:r>
              <a:rPr lang="fr-FR" dirty="0" err="1" smtClean="0"/>
              <a:t>checks</a:t>
            </a:r>
            <a:endParaRPr lang="fr-FR" dirty="0" smtClean="0"/>
          </a:p>
          <a:p>
            <a:pPr>
              <a:buFont typeface="+mj-lt"/>
              <a:buAutoNum type="arabicPeriod"/>
            </a:pPr>
            <a:endParaRPr lang="fr-FR" dirty="0" smtClean="0"/>
          </a:p>
          <a:p>
            <a:pPr>
              <a:buFont typeface="+mj-lt"/>
              <a:buAutoNum type="arabicPeriod"/>
            </a:pPr>
            <a:r>
              <a:rPr lang="fr-FR" dirty="0" err="1" smtClean="0"/>
              <a:t>Address</a:t>
            </a:r>
            <a:r>
              <a:rPr lang="fr-FR" dirty="0" smtClean="0"/>
              <a:t> data and control </a:t>
            </a:r>
            <a:r>
              <a:rPr lang="fr-FR" dirty="0" err="1" smtClean="0"/>
              <a:t>coupling</a:t>
            </a:r>
            <a:endParaRPr lang="fr-FR" dirty="0" smtClean="0"/>
          </a:p>
          <a:p>
            <a:pPr>
              <a:buFont typeface="+mj-lt"/>
              <a:buAutoNum type="arabicPeriod"/>
            </a:pPr>
            <a:endParaRPr lang="fr-FR" dirty="0" smtClean="0"/>
          </a:p>
          <a:p>
            <a:pPr>
              <a:buFont typeface="+mj-lt"/>
              <a:buAutoNum type="arabicPeriod"/>
            </a:pPr>
            <a:r>
              <a:rPr lang="fr-FR" dirty="0" err="1" smtClean="0"/>
              <a:t>Ensure</a:t>
            </a:r>
            <a:r>
              <a:rPr lang="fr-FR" dirty="0" smtClean="0"/>
              <a:t> </a:t>
            </a:r>
            <a:r>
              <a:rPr lang="fr-FR" dirty="0" err="1" smtClean="0"/>
              <a:t>portability</a:t>
            </a:r>
            <a:r>
              <a:rPr lang="fr-FR" dirty="0" smtClean="0"/>
              <a:t> of programs</a:t>
            </a:r>
          </a:p>
          <a:p>
            <a:pPr>
              <a:buFont typeface="+mj-lt"/>
              <a:buAutoNum type="arabicPeriod"/>
            </a:pPr>
            <a:endParaRPr lang="fr-FR" dirty="0" smtClean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Objectives of </a:t>
            </a:r>
            <a:r>
              <a:rPr lang="fr-FR" dirty="0" err="1" smtClean="0"/>
              <a:t>Using</a:t>
            </a:r>
            <a:r>
              <a:rPr lang="fr-FR" dirty="0" smtClean="0"/>
              <a:t> SPARK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 rot="10800000">
            <a:off x="5148064" y="1484784"/>
            <a:ext cx="248326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0000" i="0" kern="1200" dirty="0" smtClean="0">
                <a:solidFill>
                  <a:schemeClr val="accent1"/>
                </a:solidFill>
              </a:rPr>
              <a:t>{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6876256" y="3717032"/>
            <a:ext cx="1826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3600" b="1" i="0" kern="1200" dirty="0" smtClean="0">
                <a:solidFill>
                  <a:schemeClr val="accent1"/>
                </a:solidFill>
              </a:rPr>
              <a:t>PROOF</a:t>
            </a:r>
          </a:p>
        </p:txBody>
      </p:sp>
    </p:spTree>
    <p:extLst>
      <p:ext uri="{BB962C8B-B14F-4D97-AF65-F5344CB8AC3E}">
        <p14:creationId xmlns:p14="http://schemas.microsoft.com/office/powerpoint/2010/main" val="1717968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8"/>
          <p:cNvSpPr txBox="1">
            <a:spLocks/>
          </p:cNvSpPr>
          <p:nvPr/>
        </p:nvSpPr>
        <p:spPr>
          <a:xfrm>
            <a:off x="683568" y="2852936"/>
            <a:ext cx="7696200" cy="9828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fr-FR" sz="4000" i="0" kern="0" dirty="0" smtClean="0">
                <a:solidFill>
                  <a:schemeClr val="bg1"/>
                </a:solidFill>
              </a:rPr>
              <a:t>Challenges</a:t>
            </a:r>
            <a:endParaRPr lang="en-US" sz="4000" i="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74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 smtClean="0"/>
              <a:t>Many</a:t>
            </a:r>
            <a:r>
              <a:rPr lang="fr-FR" dirty="0" smtClean="0"/>
              <a:t> simple </a:t>
            </a:r>
            <a:r>
              <a:rPr lang="fr-FR" dirty="0" err="1" smtClean="0"/>
              <a:t>properties</a:t>
            </a:r>
            <a:r>
              <a:rPr lang="fr-FR" dirty="0" smtClean="0"/>
              <a:t> </a:t>
            </a:r>
            <a:r>
              <a:rPr lang="fr-FR" dirty="0" err="1" smtClean="0"/>
              <a:t>involving</a:t>
            </a:r>
            <a:r>
              <a:rPr lang="fr-FR" dirty="0" smtClean="0"/>
              <a:t> / * ** </a:t>
            </a:r>
            <a:r>
              <a:rPr lang="fr-FR" dirty="0" err="1" smtClean="0"/>
              <a:t>mod</a:t>
            </a:r>
            <a:r>
              <a:rPr lang="fr-FR" dirty="0" smtClean="0"/>
              <a:t> rem are not </a:t>
            </a:r>
            <a:r>
              <a:rPr lang="fr-FR" dirty="0" err="1" smtClean="0"/>
              <a:t>proved</a:t>
            </a:r>
            <a:r>
              <a:rPr lang="fr-FR" dirty="0" smtClean="0"/>
              <a:t> by SMT </a:t>
            </a:r>
            <a:r>
              <a:rPr lang="fr-FR" dirty="0" err="1" smtClean="0"/>
              <a:t>provers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 smtClean="0"/>
              <a:t>Current</a:t>
            </a:r>
            <a:r>
              <a:rPr lang="fr-FR" dirty="0" smtClean="0"/>
              <a:t> solution in SPARK: use a </a:t>
            </a:r>
            <a:r>
              <a:rPr lang="fr-FR" dirty="0" err="1" smtClean="0"/>
              <a:t>library</a:t>
            </a:r>
            <a:r>
              <a:rPr lang="fr-FR" dirty="0" smtClean="0"/>
              <a:t> of </a:t>
            </a:r>
            <a:r>
              <a:rPr lang="fr-FR" dirty="0" err="1" smtClean="0"/>
              <a:t>predefined</a:t>
            </a:r>
            <a:r>
              <a:rPr lang="fr-FR" dirty="0" smtClean="0"/>
              <a:t> </a:t>
            </a:r>
            <a:r>
              <a:rPr lang="fr-FR" dirty="0" err="1" smtClean="0"/>
              <a:t>lemmas</a:t>
            </a:r>
            <a:endParaRPr lang="fr-FR" dirty="0" smtClean="0"/>
          </a:p>
          <a:p>
            <a:pPr lvl="1"/>
            <a:r>
              <a:rPr lang="fr-FR" dirty="0" smtClean="0"/>
              <a:t>A </a:t>
            </a:r>
            <a:r>
              <a:rPr lang="fr-FR" dirty="0" err="1" smtClean="0"/>
              <a:t>lemma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ghost</a:t>
            </a:r>
            <a:r>
              <a:rPr lang="fr-FR" dirty="0" smtClean="0"/>
              <a:t> </a:t>
            </a:r>
            <a:r>
              <a:rPr lang="fr-FR" dirty="0" err="1" smtClean="0"/>
              <a:t>null</a:t>
            </a:r>
            <a:r>
              <a:rPr lang="fr-FR" dirty="0" smtClean="0"/>
              <a:t> </a:t>
            </a:r>
            <a:r>
              <a:rPr lang="fr-FR" dirty="0" err="1" smtClean="0"/>
              <a:t>procedure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 </a:t>
            </a:r>
            <a:r>
              <a:rPr lang="fr-FR" dirty="0" err="1" smtClean="0"/>
              <a:t>postcondition</a:t>
            </a:r>
            <a:r>
              <a:rPr lang="fr-FR" dirty="0" smtClean="0"/>
              <a:t> (the </a:t>
            </a:r>
            <a:r>
              <a:rPr lang="fr-FR" dirty="0" err="1" smtClean="0"/>
              <a:t>lemma</a:t>
            </a:r>
            <a:r>
              <a:rPr lang="fr-FR" dirty="0" smtClean="0"/>
              <a:t>) and </a:t>
            </a:r>
            <a:r>
              <a:rPr lang="fr-FR" dirty="0" err="1" smtClean="0"/>
              <a:t>possibly</a:t>
            </a:r>
            <a:r>
              <a:rPr lang="fr-FR" dirty="0" smtClean="0"/>
              <a:t> a </a:t>
            </a:r>
            <a:r>
              <a:rPr lang="fr-FR" dirty="0" err="1" smtClean="0"/>
              <a:t>precondition</a:t>
            </a:r>
            <a:r>
              <a:rPr lang="fr-FR" dirty="0" smtClean="0"/>
              <a:t> (the conditions for </a:t>
            </a:r>
            <a:r>
              <a:rPr lang="fr-FR" dirty="0" err="1" smtClean="0"/>
              <a:t>applying</a:t>
            </a:r>
            <a:r>
              <a:rPr lang="fr-FR" dirty="0" smtClean="0"/>
              <a:t> the </a:t>
            </a:r>
            <a:r>
              <a:rPr lang="fr-FR" dirty="0" err="1" smtClean="0"/>
              <a:t>lemma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lemma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generic</a:t>
            </a:r>
            <a:r>
              <a:rPr lang="fr-FR" dirty="0" smtClean="0"/>
              <a:t> in the argument/</a:t>
            </a:r>
            <a:r>
              <a:rPr lang="fr-FR" dirty="0" err="1" smtClean="0"/>
              <a:t>result</a:t>
            </a:r>
            <a:r>
              <a:rPr lang="fr-FR" dirty="0" smtClean="0"/>
              <a:t> type.</a:t>
            </a:r>
          </a:p>
          <a:p>
            <a:pPr lvl="1"/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lemma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instantiated</a:t>
            </a:r>
            <a:r>
              <a:rPr lang="fr-FR" dirty="0" smtClean="0"/>
              <a:t> for 32 bits and 64 bits </a:t>
            </a:r>
            <a:r>
              <a:rPr lang="fr-FR" dirty="0" err="1" smtClean="0"/>
              <a:t>integers</a:t>
            </a:r>
            <a:r>
              <a:rPr lang="fr-FR" dirty="0" smtClean="0"/>
              <a:t> (</a:t>
            </a:r>
            <a:r>
              <a:rPr lang="fr-FR" dirty="0" err="1" smtClean="0"/>
              <a:t>either</a:t>
            </a:r>
            <a:r>
              <a:rPr lang="fr-FR" dirty="0" smtClean="0"/>
              <a:t> </a:t>
            </a:r>
            <a:r>
              <a:rPr lang="fr-FR" dirty="0" err="1" smtClean="0"/>
              <a:t>signed</a:t>
            </a:r>
            <a:r>
              <a:rPr lang="fr-FR" dirty="0" smtClean="0"/>
              <a:t> or </a:t>
            </a:r>
            <a:r>
              <a:rPr lang="fr-FR" dirty="0" err="1" smtClean="0"/>
              <a:t>modular</a:t>
            </a:r>
            <a:r>
              <a:rPr lang="fr-FR" dirty="0" smtClean="0"/>
              <a:t>).</a:t>
            </a:r>
          </a:p>
          <a:p>
            <a:pPr lvl="1"/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instantiation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proved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SMT </a:t>
            </a:r>
            <a:r>
              <a:rPr lang="fr-FR" dirty="0" err="1" smtClean="0"/>
              <a:t>provers</a:t>
            </a:r>
            <a:r>
              <a:rPr lang="fr-FR" dirty="0" smtClean="0"/>
              <a:t> and Coq.</a:t>
            </a:r>
          </a:p>
          <a:p>
            <a:pPr lvl="1"/>
            <a:r>
              <a:rPr lang="fr-FR" dirty="0" err="1" smtClean="0"/>
              <a:t>Users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call </a:t>
            </a:r>
            <a:r>
              <a:rPr lang="fr-FR" dirty="0" err="1" smtClean="0"/>
              <a:t>lemmas</a:t>
            </a:r>
            <a:r>
              <a:rPr lang="fr-FR" dirty="0" smtClean="0"/>
              <a:t> in </a:t>
            </a:r>
            <a:r>
              <a:rPr lang="fr-FR" dirty="0" err="1" smtClean="0"/>
              <a:t>their</a:t>
            </a:r>
            <a:r>
              <a:rPr lang="fr-FR" dirty="0" smtClean="0"/>
              <a:t> code to </a:t>
            </a:r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properties</a:t>
            </a:r>
            <a:r>
              <a:rPr lang="fr-FR" dirty="0" smtClean="0"/>
              <a:t> </a:t>
            </a:r>
            <a:r>
              <a:rPr lang="fr-FR" i="1" dirty="0" smtClean="0"/>
              <a:t>for free</a:t>
            </a:r>
            <a:r>
              <a:rPr lang="fr-FR" dirty="0" smtClean="0"/>
              <a:t>.</a:t>
            </a:r>
            <a:endParaRPr lang="fr-FR" dirty="0"/>
          </a:p>
          <a:p>
            <a:pPr lvl="1"/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For </a:t>
            </a:r>
            <a:r>
              <a:rPr lang="fr-FR" dirty="0" err="1" smtClean="0"/>
              <a:t>example</a:t>
            </a:r>
            <a:r>
              <a:rPr lang="fr-FR" dirty="0" smtClean="0"/>
              <a:t>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Nonlinear</a:t>
            </a:r>
            <a:r>
              <a:rPr lang="fr-FR" dirty="0" smtClean="0"/>
              <a:t> </a:t>
            </a:r>
            <a:r>
              <a:rPr lang="fr-FR" dirty="0" err="1" smtClean="0"/>
              <a:t>Integer</a:t>
            </a:r>
            <a:r>
              <a:rPr lang="fr-FR" dirty="0" smtClean="0"/>
              <a:t> </a:t>
            </a:r>
            <a:r>
              <a:rPr lang="fr-FR" dirty="0" err="1" smtClean="0"/>
              <a:t>Arithmetic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20" y="4890686"/>
            <a:ext cx="6804248" cy="185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465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Most </a:t>
            </a:r>
            <a:r>
              <a:rPr lang="fr-FR" dirty="0" err="1" smtClean="0"/>
              <a:t>properties</a:t>
            </a:r>
            <a:r>
              <a:rPr lang="fr-FR" dirty="0" smtClean="0"/>
              <a:t> </a:t>
            </a:r>
            <a:r>
              <a:rPr lang="fr-FR" dirty="0" err="1" smtClean="0"/>
              <a:t>involving</a:t>
            </a:r>
            <a:r>
              <a:rPr lang="fr-FR" dirty="0" smtClean="0"/>
              <a:t> </a:t>
            </a:r>
            <a:r>
              <a:rPr lang="fr-FR" dirty="0" err="1" smtClean="0"/>
              <a:t>floating</a:t>
            </a:r>
            <a:r>
              <a:rPr lang="fr-FR" dirty="0" smtClean="0"/>
              <a:t>-point values are not </a:t>
            </a:r>
            <a:r>
              <a:rPr lang="fr-FR" dirty="0" err="1" smtClean="0"/>
              <a:t>proved</a:t>
            </a:r>
            <a:r>
              <a:rPr lang="fr-FR" dirty="0" smtClean="0"/>
              <a:t> by SMT </a:t>
            </a:r>
            <a:r>
              <a:rPr lang="fr-FR" dirty="0" err="1" smtClean="0"/>
              <a:t>provers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 smtClean="0"/>
              <a:t>Current</a:t>
            </a:r>
            <a:r>
              <a:rPr lang="fr-FR" dirty="0" smtClean="0"/>
              <a:t> solution in SPARK: mix abstract </a:t>
            </a:r>
            <a:r>
              <a:rPr lang="fr-FR" dirty="0" err="1" smtClean="0"/>
              <a:t>interpretation</a:t>
            </a:r>
            <a:r>
              <a:rPr lang="fr-FR" dirty="0" smtClean="0"/>
              <a:t> and proof</a:t>
            </a:r>
          </a:p>
          <a:p>
            <a:pPr lvl="1"/>
            <a:r>
              <a:rPr lang="fr-FR" dirty="0" smtClean="0"/>
              <a:t>Types in SPARK </a:t>
            </a:r>
            <a:r>
              <a:rPr lang="fr-FR" dirty="0" err="1" smtClean="0"/>
              <a:t>provide</a:t>
            </a:r>
            <a:r>
              <a:rPr lang="fr-FR" dirty="0" smtClean="0"/>
              <a:t> </a:t>
            </a:r>
            <a:r>
              <a:rPr lang="fr-FR" dirty="0" err="1" smtClean="0"/>
              <a:t>bounds</a:t>
            </a:r>
            <a:r>
              <a:rPr lang="fr-FR" dirty="0" smtClean="0"/>
              <a:t> of variables and record/</a:t>
            </a:r>
            <a:r>
              <a:rPr lang="fr-FR" dirty="0" err="1" smtClean="0"/>
              <a:t>array</a:t>
            </a:r>
            <a:r>
              <a:rPr lang="fr-FR" dirty="0" smtClean="0"/>
              <a:t> components.</a:t>
            </a:r>
          </a:p>
          <a:p>
            <a:pPr lvl="1"/>
            <a:r>
              <a:rPr lang="fr-FR" dirty="0" smtClean="0"/>
              <a:t>Simple </a:t>
            </a:r>
            <a:r>
              <a:rPr lang="fr-FR" dirty="0" err="1" smtClean="0"/>
              <a:t>interval</a:t>
            </a:r>
            <a:r>
              <a:rPr lang="fr-FR" dirty="0" smtClean="0"/>
              <a:t> </a:t>
            </a:r>
            <a:r>
              <a:rPr lang="fr-FR" dirty="0" err="1" smtClean="0"/>
              <a:t>analysis</a:t>
            </a:r>
            <a:r>
              <a:rPr lang="fr-FR" dirty="0" smtClean="0"/>
              <a:t> </a:t>
            </a:r>
            <a:r>
              <a:rPr lang="fr-FR" dirty="0" err="1" smtClean="0"/>
              <a:t>based</a:t>
            </a:r>
            <a:r>
              <a:rPr lang="fr-FR" dirty="0" smtClean="0"/>
              <a:t> on types </a:t>
            </a:r>
            <a:r>
              <a:rPr lang="fr-FR" dirty="0" err="1" smtClean="0"/>
              <a:t>proves</a:t>
            </a:r>
            <a:r>
              <a:rPr lang="fr-FR" dirty="0" smtClean="0"/>
              <a:t> </a:t>
            </a:r>
            <a:r>
              <a:rPr lang="fr-FR" dirty="0" err="1" smtClean="0"/>
              <a:t>most</a:t>
            </a:r>
            <a:r>
              <a:rPr lang="fr-FR" dirty="0" smtClean="0"/>
              <a:t> </a:t>
            </a:r>
            <a:r>
              <a:rPr lang="fr-FR" dirty="0" err="1" smtClean="0"/>
              <a:t>bounds</a:t>
            </a:r>
            <a:r>
              <a:rPr lang="fr-FR" dirty="0" smtClean="0"/>
              <a:t> are </a:t>
            </a:r>
            <a:r>
              <a:rPr lang="fr-FR" dirty="0" err="1" smtClean="0"/>
              <a:t>preserved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Abstract </a:t>
            </a:r>
            <a:r>
              <a:rPr lang="fr-FR" dirty="0" err="1" smtClean="0"/>
              <a:t>interpretation</a:t>
            </a:r>
            <a:r>
              <a:rPr lang="fr-FR" dirty="0" smtClean="0"/>
              <a:t> </a:t>
            </a:r>
            <a:r>
              <a:rPr lang="fr-FR" dirty="0" err="1" smtClean="0"/>
              <a:t>handles</a:t>
            </a:r>
            <a:r>
              <a:rPr lang="fr-FR" dirty="0" smtClean="0"/>
              <a:t> more </a:t>
            </a:r>
            <a:r>
              <a:rPr lang="fr-FR" dirty="0" err="1" smtClean="0"/>
              <a:t>complex</a:t>
            </a:r>
            <a:r>
              <a:rPr lang="fr-FR" dirty="0" smtClean="0"/>
              <a:t> cases of relations to </a:t>
            </a:r>
            <a:r>
              <a:rPr lang="fr-FR" dirty="0" err="1" smtClean="0"/>
              <a:t>prove</a:t>
            </a:r>
            <a:r>
              <a:rPr lang="fr-FR" dirty="0" smtClean="0"/>
              <a:t> </a:t>
            </a:r>
            <a:r>
              <a:rPr lang="fr-FR" dirty="0" err="1" smtClean="0"/>
              <a:t>safe</a:t>
            </a:r>
            <a:r>
              <a:rPr lang="fr-FR" dirty="0" smtClean="0"/>
              <a:t> </a:t>
            </a:r>
            <a:r>
              <a:rPr lang="fr-FR" dirty="0" err="1" smtClean="0"/>
              <a:t>bounds</a:t>
            </a:r>
            <a:r>
              <a:rPr lang="fr-FR" dirty="0" smtClean="0"/>
              <a:t>.</a:t>
            </a:r>
          </a:p>
          <a:p>
            <a:pPr lvl="1"/>
            <a:r>
              <a:rPr lang="fr-FR" dirty="0" err="1" smtClean="0"/>
              <a:t>Axiomatization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</a:t>
            </a:r>
            <a:r>
              <a:rPr lang="fr-FR" smtClean="0"/>
              <a:t>to encode </a:t>
            </a:r>
            <a:r>
              <a:rPr lang="fr-FR" dirty="0" err="1" smtClean="0"/>
              <a:t>floats</a:t>
            </a:r>
            <a:r>
              <a:rPr lang="fr-FR" dirty="0" smtClean="0"/>
              <a:t> for SMT </a:t>
            </a:r>
            <a:r>
              <a:rPr lang="fr-FR" dirty="0" err="1" smtClean="0"/>
              <a:t>provers</a:t>
            </a:r>
            <a:r>
              <a:rPr lang="fr-FR" dirty="0" smtClean="0"/>
              <a:t>.</a:t>
            </a:r>
          </a:p>
          <a:p>
            <a:pPr lvl="1"/>
            <a:endParaRPr lang="fr-FR" dirty="0"/>
          </a:p>
          <a:p>
            <a:pPr marL="0" indent="0">
              <a:buNone/>
            </a:pPr>
            <a:r>
              <a:rPr lang="fr-FR" dirty="0" err="1" smtClean="0"/>
              <a:t>Many</a:t>
            </a:r>
            <a:r>
              <a:rPr lang="fr-FR" dirty="0" smtClean="0"/>
              <a:t> </a:t>
            </a:r>
            <a:r>
              <a:rPr lang="fr-FR" dirty="0" err="1" smtClean="0"/>
              <a:t>axioms</a:t>
            </a:r>
            <a:r>
              <a:rPr lang="fr-FR" dirty="0" smtClean="0"/>
              <a:t> are </a:t>
            </a:r>
            <a:r>
              <a:rPr lang="fr-FR" dirty="0" err="1" smtClean="0"/>
              <a:t>needed</a:t>
            </a:r>
            <a:r>
              <a:rPr lang="fr-FR" dirty="0" smtClean="0"/>
              <a:t>:</a:t>
            </a:r>
          </a:p>
          <a:p>
            <a:pPr lvl="1"/>
            <a:r>
              <a:rPr lang="fr-FR" dirty="0" err="1" smtClean="0"/>
              <a:t>Difference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real value X and </a:t>
            </a:r>
            <a:r>
              <a:rPr lang="fr-FR" dirty="0" err="1" smtClean="0"/>
              <a:t>rounding</a:t>
            </a:r>
            <a:r>
              <a:rPr lang="fr-FR" dirty="0" smtClean="0"/>
              <a:t> of value </a:t>
            </a:r>
            <a:r>
              <a:rPr lang="fr-FR" dirty="0" err="1" smtClean="0"/>
              <a:t>bounded</a:t>
            </a:r>
            <a:r>
              <a:rPr lang="fr-FR" dirty="0" smtClean="0"/>
              <a:t> by ε1 . X + ε2</a:t>
            </a:r>
          </a:p>
          <a:p>
            <a:pPr lvl="1"/>
            <a:r>
              <a:rPr lang="fr-FR" dirty="0" err="1" smtClean="0"/>
              <a:t>Every</a:t>
            </a:r>
            <a:r>
              <a:rPr lang="fr-FR" dirty="0" smtClean="0"/>
              <a:t> single </a:t>
            </a:r>
            <a:r>
              <a:rPr lang="fr-FR" dirty="0" err="1" smtClean="0"/>
              <a:t>precision</a:t>
            </a:r>
            <a:r>
              <a:rPr lang="fr-FR" dirty="0" smtClean="0"/>
              <a:t> </a:t>
            </a:r>
            <a:r>
              <a:rPr lang="fr-FR" dirty="0" err="1" smtClean="0"/>
              <a:t>float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double </a:t>
            </a:r>
            <a:r>
              <a:rPr lang="fr-FR" dirty="0" err="1" smtClean="0"/>
              <a:t>precision</a:t>
            </a:r>
            <a:r>
              <a:rPr lang="fr-FR" dirty="0" smtClean="0"/>
              <a:t> </a:t>
            </a:r>
            <a:r>
              <a:rPr lang="fr-FR" dirty="0" err="1" smtClean="0"/>
              <a:t>float</a:t>
            </a:r>
            <a:endParaRPr lang="fr-FR" dirty="0" smtClean="0"/>
          </a:p>
          <a:p>
            <a:pPr lvl="1"/>
            <a:r>
              <a:rPr lang="fr-FR" dirty="0" smtClean="0"/>
              <a:t>Relation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 smtClean="0"/>
              <a:t>rounding</a:t>
            </a:r>
            <a:r>
              <a:rPr lang="fr-FR" dirty="0" smtClean="0"/>
              <a:t> and </a:t>
            </a:r>
            <a:r>
              <a:rPr lang="fr-FR" dirty="0" err="1" smtClean="0"/>
              <a:t>floor</a:t>
            </a:r>
            <a:r>
              <a:rPr lang="fr-FR" dirty="0" smtClean="0"/>
              <a:t> / </a:t>
            </a:r>
            <a:r>
              <a:rPr lang="fr-FR" dirty="0" err="1" smtClean="0"/>
              <a:t>ceiling</a:t>
            </a:r>
            <a:r>
              <a:rPr lang="fr-FR" dirty="0" smtClean="0"/>
              <a:t> </a:t>
            </a:r>
            <a:r>
              <a:rPr lang="fr-FR" dirty="0" err="1" smtClean="0"/>
              <a:t>operations</a:t>
            </a:r>
            <a:endParaRPr lang="fr-FR" dirty="0" smtClean="0"/>
          </a:p>
          <a:p>
            <a:pPr lvl="1"/>
            <a:r>
              <a:rPr lang="fr-FR" dirty="0" err="1" smtClean="0"/>
              <a:t>Monotonicity</a:t>
            </a:r>
            <a:r>
              <a:rPr lang="fr-FR" dirty="0" smtClean="0"/>
              <a:t> of </a:t>
            </a:r>
            <a:r>
              <a:rPr lang="fr-FR" dirty="0" err="1" smtClean="0"/>
              <a:t>rounding</a:t>
            </a:r>
            <a:endParaRPr lang="fr-FR" dirty="0" smtClean="0"/>
          </a:p>
          <a:p>
            <a:pPr lvl="1"/>
            <a:r>
              <a:rPr lang="fr-FR" dirty="0" err="1" smtClean="0"/>
              <a:t>Monotonicity</a:t>
            </a:r>
            <a:r>
              <a:rPr lang="fr-FR" dirty="0" smtClean="0"/>
              <a:t> </a:t>
            </a:r>
            <a:r>
              <a:rPr lang="fr-FR" dirty="0" err="1" smtClean="0"/>
              <a:t>wrt</a:t>
            </a:r>
            <a:r>
              <a:rPr lang="fr-FR" dirty="0" smtClean="0"/>
              <a:t>. </a:t>
            </a:r>
            <a:r>
              <a:rPr lang="fr-FR" dirty="0" err="1"/>
              <a:t>i</a:t>
            </a:r>
            <a:r>
              <a:rPr lang="fr-FR" dirty="0" err="1" smtClean="0"/>
              <a:t>nteger</a:t>
            </a:r>
            <a:r>
              <a:rPr lang="fr-FR" dirty="0" smtClean="0"/>
              <a:t> </a:t>
            </a:r>
            <a:r>
              <a:rPr lang="fr-FR" dirty="0" err="1" smtClean="0"/>
              <a:t>boundaries</a:t>
            </a:r>
            <a:endParaRPr lang="fr-FR" dirty="0" smtClean="0"/>
          </a:p>
          <a:p>
            <a:pPr lvl="1"/>
            <a:r>
              <a:rPr lang="fr-FR" dirty="0" err="1" smtClean="0"/>
              <a:t>Special</a:t>
            </a:r>
            <a:r>
              <a:rPr lang="fr-FR" dirty="0" smtClean="0"/>
              <a:t> first/last values of types are exact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err="1" smtClean="0"/>
              <a:t>Current</a:t>
            </a:r>
            <a:r>
              <a:rPr lang="fr-FR" dirty="0" smtClean="0"/>
              <a:t> </a:t>
            </a:r>
            <a:r>
              <a:rPr lang="fr-FR" dirty="0" err="1" smtClean="0"/>
              <a:t>attempt</a:t>
            </a:r>
            <a:r>
              <a:rPr lang="fr-FR" dirty="0" smtClean="0"/>
              <a:t> to use the support for </a:t>
            </a:r>
            <a:r>
              <a:rPr lang="fr-FR" dirty="0" err="1" smtClean="0"/>
              <a:t>floats</a:t>
            </a:r>
            <a:r>
              <a:rPr lang="fr-FR" dirty="0" smtClean="0"/>
              <a:t> in Z3 </a:t>
            </a:r>
            <a:r>
              <a:rPr lang="fr-FR" dirty="0" smtClean="0">
                <a:sym typeface="Wingdings"/>
              </a:rPr>
              <a:t> </a:t>
            </a:r>
            <a:r>
              <a:rPr lang="fr-FR" dirty="0" err="1" smtClean="0">
                <a:sym typeface="Wingdings"/>
              </a:rPr>
              <a:t>less</a:t>
            </a:r>
            <a:r>
              <a:rPr lang="fr-FR" dirty="0" smtClean="0">
                <a:sym typeface="Wingdings"/>
              </a:rPr>
              <a:t> </a:t>
            </a:r>
            <a:r>
              <a:rPr lang="fr-FR" dirty="0" err="1" smtClean="0">
                <a:sym typeface="Wingdings"/>
              </a:rPr>
              <a:t>precise</a:t>
            </a:r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Floating</a:t>
            </a:r>
            <a:r>
              <a:rPr lang="fr-FR" dirty="0" smtClean="0"/>
              <a:t>-point </a:t>
            </a:r>
            <a:r>
              <a:rPr lang="fr-FR" dirty="0" err="1" smtClean="0"/>
              <a:t>Arithmetic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637969" y="3429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fr-FR" sz="1400" b="1" i="0" kern="12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982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/>
              <a:t>P</a:t>
            </a:r>
            <a:r>
              <a:rPr lang="fr-FR" dirty="0" err="1" smtClean="0"/>
              <a:t>roperties</a:t>
            </a:r>
            <a:r>
              <a:rPr lang="fr-FR" dirty="0" smtClean="0"/>
              <a:t> </a:t>
            </a:r>
            <a:r>
              <a:rPr lang="fr-FR" dirty="0" err="1" smtClean="0"/>
              <a:t>involving</a:t>
            </a:r>
            <a:r>
              <a:rPr lang="fr-FR" dirty="0" smtClean="0"/>
              <a:t> conversions </a:t>
            </a:r>
            <a:r>
              <a:rPr lang="fr-FR" dirty="0" err="1" smtClean="0"/>
              <a:t>between</a:t>
            </a:r>
            <a:r>
              <a:rPr lang="fr-FR" dirty="0" smtClean="0"/>
              <a:t> types are not </a:t>
            </a:r>
            <a:r>
              <a:rPr lang="fr-FR" dirty="0" err="1" smtClean="0"/>
              <a:t>proved</a:t>
            </a:r>
            <a:r>
              <a:rPr lang="fr-FR" dirty="0" smtClean="0"/>
              <a:t> by SMT </a:t>
            </a:r>
            <a:r>
              <a:rPr lang="fr-FR" dirty="0" err="1" smtClean="0"/>
              <a:t>provers</a:t>
            </a:r>
            <a:r>
              <a:rPr lang="fr-FR" dirty="0" smtClean="0"/>
              <a:t>:</a:t>
            </a:r>
          </a:p>
          <a:p>
            <a:pPr lvl="1"/>
            <a:r>
              <a:rPr lang="fr-FR" dirty="0" err="1"/>
              <a:t>i</a:t>
            </a:r>
            <a:r>
              <a:rPr lang="fr-FR" dirty="0" err="1" smtClean="0"/>
              <a:t>ntegers</a:t>
            </a:r>
            <a:r>
              <a:rPr lang="fr-FR" dirty="0" smtClean="0"/>
              <a:t> </a:t>
            </a:r>
            <a:r>
              <a:rPr lang="fr-FR" dirty="0" smtClean="0">
                <a:sym typeface="Wingdings"/>
              </a:rPr>
              <a:t>⟷ </a:t>
            </a:r>
            <a:r>
              <a:rPr lang="fr-FR" dirty="0" err="1" smtClean="0">
                <a:sym typeface="Wingdings"/>
              </a:rPr>
              <a:t>bitvectors</a:t>
            </a:r>
            <a:endParaRPr lang="fr-FR" dirty="0" smtClean="0">
              <a:sym typeface="Wingdings"/>
            </a:endParaRPr>
          </a:p>
          <a:p>
            <a:pPr lvl="1"/>
            <a:r>
              <a:rPr lang="fr-FR" dirty="0" err="1" smtClean="0">
                <a:sym typeface="Wingdings"/>
              </a:rPr>
              <a:t>integers</a:t>
            </a:r>
            <a:r>
              <a:rPr lang="fr-FR" dirty="0" smtClean="0">
                <a:sym typeface="Wingdings"/>
              </a:rPr>
              <a:t> ⟷ </a:t>
            </a:r>
            <a:r>
              <a:rPr lang="fr-FR" dirty="0" err="1" smtClean="0">
                <a:sym typeface="Wingdings"/>
              </a:rPr>
              <a:t>reals</a:t>
            </a:r>
            <a:endParaRPr lang="fr-FR" dirty="0">
              <a:sym typeface="Wingdings"/>
            </a:endParaRPr>
          </a:p>
          <a:p>
            <a:pPr lvl="1"/>
            <a:r>
              <a:rPr lang="fr-FR" dirty="0" err="1" smtClean="0">
                <a:sym typeface="Wingdings"/>
              </a:rPr>
              <a:t>integers</a:t>
            </a:r>
            <a:r>
              <a:rPr lang="fr-FR" dirty="0" smtClean="0">
                <a:sym typeface="Wingdings"/>
              </a:rPr>
              <a:t> </a:t>
            </a:r>
            <a:r>
              <a:rPr lang="fr-FR" dirty="0">
                <a:sym typeface="Wingdings"/>
              </a:rPr>
              <a:t>⟷ </a:t>
            </a:r>
            <a:r>
              <a:rPr lang="fr-FR" dirty="0" err="1">
                <a:sym typeface="Wingdings"/>
              </a:rPr>
              <a:t>floats</a:t>
            </a:r>
            <a:endParaRPr lang="fr-FR" dirty="0">
              <a:sym typeface="Wingdings"/>
            </a:endParaRPr>
          </a:p>
          <a:p>
            <a:pPr marL="0" indent="0">
              <a:buNone/>
            </a:pPr>
            <a:endParaRPr lang="fr-FR" dirty="0">
              <a:sym typeface="Wingdings"/>
            </a:endParaRPr>
          </a:p>
          <a:p>
            <a:pPr marL="0" indent="0">
              <a:buNone/>
            </a:pPr>
            <a:r>
              <a:rPr lang="fr-FR" dirty="0" err="1" smtClean="0">
                <a:sym typeface="Wingdings"/>
              </a:rPr>
              <a:t>Current</a:t>
            </a:r>
            <a:r>
              <a:rPr lang="fr-FR" dirty="0" smtClean="0">
                <a:sym typeface="Wingdings"/>
              </a:rPr>
              <a:t> solution in SPARK: </a:t>
            </a:r>
            <a:r>
              <a:rPr lang="fr-FR" dirty="0" err="1" smtClean="0">
                <a:sym typeface="Wingdings"/>
              </a:rPr>
              <a:t>avoid</a:t>
            </a:r>
            <a:r>
              <a:rPr lang="fr-FR" dirty="0" smtClean="0">
                <a:sym typeface="Wingdings"/>
              </a:rPr>
              <a:t> conversions as </a:t>
            </a:r>
            <a:r>
              <a:rPr lang="fr-FR" dirty="0" err="1" smtClean="0">
                <a:sym typeface="Wingdings"/>
              </a:rPr>
              <a:t>much</a:t>
            </a:r>
            <a:r>
              <a:rPr lang="fr-FR" dirty="0" smtClean="0">
                <a:sym typeface="Wingdings"/>
              </a:rPr>
              <a:t> as possible</a:t>
            </a:r>
          </a:p>
          <a:p>
            <a:pPr lvl="1"/>
            <a:r>
              <a:rPr lang="fr-FR" dirty="0" err="1">
                <a:sym typeface="Wingdings"/>
              </a:rPr>
              <a:t>F</a:t>
            </a:r>
            <a:r>
              <a:rPr lang="fr-FR" dirty="0" err="1" smtClean="0">
                <a:sym typeface="Wingdings"/>
              </a:rPr>
              <a:t>loat</a:t>
            </a:r>
            <a:r>
              <a:rPr lang="fr-FR" dirty="0" smtClean="0">
                <a:sym typeface="Wingdings"/>
              </a:rPr>
              <a:t> </a:t>
            </a:r>
            <a:r>
              <a:rPr lang="fr-FR" dirty="0" err="1" smtClean="0">
                <a:sym typeface="Wingdings"/>
              </a:rPr>
              <a:t>literals</a:t>
            </a:r>
            <a:r>
              <a:rPr lang="fr-FR" dirty="0" smtClean="0">
                <a:sym typeface="Wingdings"/>
              </a:rPr>
              <a:t> are </a:t>
            </a:r>
            <a:r>
              <a:rPr lang="fr-FR" dirty="0" err="1" smtClean="0">
                <a:sym typeface="Wingdings"/>
              </a:rPr>
              <a:t>replaced</a:t>
            </a:r>
            <a:r>
              <a:rPr lang="fr-FR" dirty="0" smtClean="0">
                <a:sym typeface="Wingdings"/>
              </a:rPr>
              <a:t> by </a:t>
            </a:r>
            <a:r>
              <a:rPr lang="fr-FR" dirty="0" err="1" smtClean="0">
                <a:sym typeface="Wingdings"/>
              </a:rPr>
              <a:t>integral</a:t>
            </a:r>
            <a:r>
              <a:rPr lang="fr-FR" dirty="0" smtClean="0">
                <a:sym typeface="Wingdings"/>
              </a:rPr>
              <a:t> part + </a:t>
            </a:r>
            <a:r>
              <a:rPr lang="fr-FR" dirty="0" err="1" smtClean="0">
                <a:sym typeface="Wingdings"/>
              </a:rPr>
              <a:t>fractional</a:t>
            </a:r>
            <a:r>
              <a:rPr lang="fr-FR" dirty="0" smtClean="0">
                <a:sym typeface="Wingdings"/>
              </a:rPr>
              <a:t> part.</a:t>
            </a:r>
          </a:p>
          <a:p>
            <a:pPr lvl="1"/>
            <a:r>
              <a:rPr lang="fr-FR" dirty="0" smtClean="0"/>
              <a:t>Translation of </a:t>
            </a:r>
            <a:r>
              <a:rPr lang="fr-FR" dirty="0" err="1" smtClean="0"/>
              <a:t>integer</a:t>
            </a:r>
            <a:r>
              <a:rPr lang="fr-FR" dirty="0" smtClean="0"/>
              <a:t> </a:t>
            </a:r>
            <a:r>
              <a:rPr lang="fr-FR" dirty="0" err="1" smtClean="0"/>
              <a:t>literals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</a:t>
            </a:r>
            <a:r>
              <a:rPr lang="fr-FR" dirty="0" err="1" smtClean="0"/>
              <a:t>integer</a:t>
            </a:r>
            <a:r>
              <a:rPr lang="fr-FR" dirty="0" smtClean="0"/>
              <a:t> or </a:t>
            </a:r>
            <a:r>
              <a:rPr lang="fr-FR" dirty="0" err="1" smtClean="0"/>
              <a:t>bitvector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context</a:t>
            </a:r>
            <a:r>
              <a:rPr lang="fr-FR" dirty="0" smtClean="0"/>
              <a:t> sensitive.</a:t>
            </a:r>
          </a:p>
          <a:p>
            <a:pPr lvl="1"/>
            <a:r>
              <a:rPr lang="fr-FR" dirty="0" smtClean="0"/>
              <a:t>This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facilitated</a:t>
            </a:r>
            <a:r>
              <a:rPr lang="fr-FR" dirty="0" smtClean="0"/>
              <a:t> by the </a:t>
            </a:r>
            <a:r>
              <a:rPr lang="fr-FR" dirty="0" err="1" smtClean="0"/>
              <a:t>strong</a:t>
            </a:r>
            <a:r>
              <a:rPr lang="fr-FR" dirty="0" smtClean="0"/>
              <a:t> </a:t>
            </a:r>
            <a:r>
              <a:rPr lang="fr-FR" dirty="0" err="1" smtClean="0"/>
              <a:t>typing</a:t>
            </a:r>
            <a:r>
              <a:rPr lang="fr-FR" dirty="0" smtClean="0"/>
              <a:t> in SPARK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requires</a:t>
            </a:r>
            <a:r>
              <a:rPr lang="fr-FR" dirty="0" smtClean="0"/>
              <a:t> explicit conversions.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No </a:t>
            </a:r>
            <a:r>
              <a:rPr lang="fr-FR" dirty="0" err="1" smtClean="0"/>
              <a:t>need</a:t>
            </a:r>
            <a:r>
              <a:rPr lang="fr-FR" dirty="0" smtClean="0"/>
              <a:t> to </a:t>
            </a:r>
            <a:r>
              <a:rPr lang="fr-FR" dirty="0" err="1" smtClean="0"/>
              <a:t>consider</a:t>
            </a:r>
            <a:r>
              <a:rPr lang="fr-FR" dirty="0" smtClean="0"/>
              <a:t> </a:t>
            </a:r>
            <a:r>
              <a:rPr lang="fr-FR" dirty="0" err="1" smtClean="0"/>
              <a:t>reals</a:t>
            </a:r>
            <a:r>
              <a:rPr lang="fr-FR" dirty="0" smtClean="0"/>
              <a:t> in SPARK. But </a:t>
            </a:r>
            <a:r>
              <a:rPr lang="fr-FR" dirty="0" err="1" smtClean="0"/>
              <a:t>useful</a:t>
            </a:r>
            <a:r>
              <a:rPr lang="fr-FR" dirty="0" smtClean="0"/>
              <a:t> to </a:t>
            </a:r>
            <a:r>
              <a:rPr lang="fr-FR" dirty="0" err="1" smtClean="0"/>
              <a:t>consider</a:t>
            </a:r>
            <a:r>
              <a:rPr lang="fr-FR" dirty="0" smtClean="0"/>
              <a:t> </a:t>
            </a:r>
            <a:r>
              <a:rPr lang="fr-FR" dirty="0" err="1" smtClean="0"/>
              <a:t>integers</a:t>
            </a:r>
            <a:r>
              <a:rPr lang="fr-FR" dirty="0"/>
              <a:t> </a:t>
            </a:r>
            <a:r>
              <a:rPr lang="fr-FR" dirty="0" smtClean="0"/>
              <a:t>(</a:t>
            </a:r>
            <a:r>
              <a:rPr lang="fr-FR" dirty="0" err="1" smtClean="0"/>
              <a:t>unbounded</a:t>
            </a:r>
            <a:r>
              <a:rPr lang="fr-FR" dirty="0" smtClean="0"/>
              <a:t> version)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in </a:t>
            </a:r>
            <a:r>
              <a:rPr lang="fr-FR" dirty="0" err="1" smtClean="0"/>
              <a:t>specifications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 smtClean="0"/>
              <a:t>Attempt</a:t>
            </a:r>
            <a:r>
              <a:rPr lang="fr-FR" dirty="0" smtClean="0"/>
              <a:t> to use 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integers</a:t>
            </a:r>
            <a:r>
              <a:rPr lang="fr-FR" dirty="0" smtClean="0"/>
              <a:t> </a:t>
            </a:r>
            <a:r>
              <a:rPr lang="fr-FR" dirty="0" smtClean="0">
                <a:sym typeface="Wingdings"/>
              </a:rPr>
              <a:t> </a:t>
            </a:r>
            <a:r>
              <a:rPr lang="fr-FR" dirty="0" err="1" smtClean="0"/>
              <a:t>less</a:t>
            </a:r>
            <a:r>
              <a:rPr lang="fr-FR" dirty="0" smtClean="0"/>
              <a:t> </a:t>
            </a:r>
            <a:r>
              <a:rPr lang="fr-FR" dirty="0" err="1" smtClean="0"/>
              <a:t>precise</a:t>
            </a:r>
            <a:r>
              <a:rPr lang="fr-FR" dirty="0" smtClean="0"/>
              <a:t> on </a:t>
            </a:r>
            <a:r>
              <a:rPr lang="fr-FR" dirty="0" err="1" smtClean="0"/>
              <a:t>bitwise</a:t>
            </a:r>
            <a:r>
              <a:rPr lang="fr-FR" dirty="0" smtClean="0"/>
              <a:t>/modulo </a:t>
            </a:r>
            <a:r>
              <a:rPr lang="fr-FR" dirty="0" err="1" smtClean="0"/>
              <a:t>operations</a:t>
            </a:r>
            <a:endParaRPr lang="fr-FR" dirty="0"/>
          </a:p>
          <a:p>
            <a:pPr marL="0" indent="0">
              <a:buNone/>
            </a:pPr>
            <a:r>
              <a:rPr lang="fr-FR" dirty="0" err="1" smtClean="0"/>
              <a:t>Attempt</a:t>
            </a:r>
            <a:r>
              <a:rPr lang="fr-FR" dirty="0" smtClean="0"/>
              <a:t> to use 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bitvectors</a:t>
            </a:r>
            <a:r>
              <a:rPr lang="fr-FR" dirty="0" smtClean="0"/>
              <a:t> </a:t>
            </a:r>
            <a:r>
              <a:rPr lang="fr-FR" dirty="0" smtClean="0">
                <a:sym typeface="Wingdings"/>
              </a:rPr>
              <a:t> </a:t>
            </a:r>
            <a:r>
              <a:rPr lang="fr-FR" dirty="0" err="1" smtClean="0">
                <a:sym typeface="Wingdings"/>
              </a:rPr>
              <a:t>less</a:t>
            </a:r>
            <a:r>
              <a:rPr lang="fr-FR" dirty="0" smtClean="0">
                <a:sym typeface="Wingdings"/>
              </a:rPr>
              <a:t> </a:t>
            </a:r>
            <a:r>
              <a:rPr lang="fr-FR" dirty="0" err="1" smtClean="0">
                <a:sym typeface="Wingdings"/>
              </a:rPr>
              <a:t>precise</a:t>
            </a:r>
            <a:r>
              <a:rPr lang="fr-FR" dirty="0" smtClean="0">
                <a:sym typeface="Wingdings"/>
              </a:rPr>
              <a:t> on computation of </a:t>
            </a:r>
            <a:r>
              <a:rPr lang="fr-FR" dirty="0" err="1" smtClean="0">
                <a:sym typeface="Wingdings"/>
              </a:rPr>
              <a:t>bounds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Conversions </a:t>
            </a:r>
            <a:r>
              <a:rPr lang="fr-FR" dirty="0" err="1" smtClean="0"/>
              <a:t>Between</a:t>
            </a:r>
            <a:r>
              <a:rPr lang="fr-FR" dirty="0" smtClean="0"/>
              <a:t> Types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637969" y="3429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fr-FR" sz="1400" b="1" i="0" kern="12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345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 smtClean="0"/>
              <a:t>Quantifiers</a:t>
            </a:r>
            <a:r>
              <a:rPr lang="fr-FR" dirty="0" smtClean="0"/>
              <a:t> are essential to:</a:t>
            </a:r>
          </a:p>
          <a:p>
            <a:r>
              <a:rPr lang="fr-FR" dirty="0" smtClean="0"/>
              <a:t>Encode the </a:t>
            </a:r>
            <a:r>
              <a:rPr lang="fr-FR" dirty="0" err="1" smtClean="0"/>
              <a:t>semantics</a:t>
            </a:r>
            <a:r>
              <a:rPr lang="fr-FR" dirty="0" smtClean="0"/>
              <a:t> of the </a:t>
            </a:r>
            <a:r>
              <a:rPr lang="fr-FR" dirty="0" err="1" smtClean="0"/>
              <a:t>language</a:t>
            </a:r>
            <a:r>
              <a:rPr lang="fr-FR" dirty="0" smtClean="0"/>
              <a:t> types.</a:t>
            </a:r>
          </a:p>
          <a:p>
            <a:r>
              <a:rPr lang="fr-FR" dirty="0" smtClean="0"/>
              <a:t>Encode user-</a:t>
            </a:r>
            <a:r>
              <a:rPr lang="fr-FR" dirty="0" err="1" smtClean="0"/>
              <a:t>defined</a:t>
            </a:r>
            <a:r>
              <a:rPr lang="fr-FR" dirty="0" smtClean="0"/>
              <a:t> </a:t>
            </a:r>
            <a:r>
              <a:rPr lang="fr-FR" dirty="0" err="1" smtClean="0"/>
              <a:t>contracts</a:t>
            </a:r>
            <a:r>
              <a:rPr lang="fr-FR" dirty="0" smtClean="0"/>
              <a:t> of </a:t>
            </a:r>
            <a:r>
              <a:rPr lang="fr-FR" dirty="0" err="1" smtClean="0"/>
              <a:t>subprograms</a:t>
            </a:r>
            <a:r>
              <a:rPr lang="fr-FR" dirty="0" smtClean="0"/>
              <a:t>.</a:t>
            </a:r>
          </a:p>
          <a:p>
            <a:r>
              <a:rPr lang="fr-FR" dirty="0" smtClean="0"/>
              <a:t>Encode user-</a:t>
            </a:r>
            <a:r>
              <a:rPr lang="fr-FR" dirty="0" err="1" smtClean="0"/>
              <a:t>defined</a:t>
            </a:r>
            <a:r>
              <a:rPr lang="fr-FR" dirty="0" smtClean="0"/>
              <a:t> </a:t>
            </a:r>
            <a:r>
              <a:rPr lang="fr-FR" dirty="0" err="1" smtClean="0"/>
              <a:t>properties</a:t>
            </a:r>
            <a:r>
              <a:rPr lang="fr-FR" dirty="0" smtClean="0"/>
              <a:t> over collections.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 smtClean="0"/>
              <a:t>Quantifier </a:t>
            </a:r>
            <a:r>
              <a:rPr lang="fr-FR" dirty="0" err="1" smtClean="0"/>
              <a:t>instantiation</a:t>
            </a:r>
            <a:r>
              <a:rPr lang="fr-FR" dirty="0" smtClean="0"/>
              <a:t> in SMT </a:t>
            </a:r>
            <a:r>
              <a:rPr lang="fr-FR" dirty="0" err="1" smtClean="0"/>
              <a:t>solvers</a:t>
            </a:r>
            <a:r>
              <a:rPr lang="fr-FR" dirty="0" smtClean="0"/>
              <a:t> </a:t>
            </a:r>
            <a:r>
              <a:rPr lang="fr-FR" dirty="0" err="1" smtClean="0"/>
              <a:t>based</a:t>
            </a:r>
            <a:r>
              <a:rPr lang="fr-FR" dirty="0" smtClean="0"/>
              <a:t> on:</a:t>
            </a:r>
          </a:p>
          <a:p>
            <a:pPr lvl="1"/>
            <a:r>
              <a:rPr lang="fr-FR" dirty="0" err="1" smtClean="0"/>
              <a:t>Syntax-directed</a:t>
            </a:r>
            <a:r>
              <a:rPr lang="fr-FR" dirty="0" smtClean="0"/>
              <a:t> </a:t>
            </a:r>
            <a:r>
              <a:rPr lang="fr-FR" dirty="0" err="1" smtClean="0"/>
              <a:t>instantiation</a:t>
            </a:r>
            <a:r>
              <a:rPr lang="fr-FR" dirty="0" smtClean="0"/>
              <a:t> (triggers)</a:t>
            </a:r>
          </a:p>
          <a:p>
            <a:pPr lvl="1"/>
            <a:r>
              <a:rPr lang="fr-FR" dirty="0" smtClean="0"/>
              <a:t>Value-</a:t>
            </a:r>
            <a:r>
              <a:rPr lang="fr-FR" dirty="0" err="1" smtClean="0"/>
              <a:t>directed</a:t>
            </a:r>
            <a:r>
              <a:rPr lang="fr-FR" dirty="0" smtClean="0"/>
              <a:t> </a:t>
            </a:r>
            <a:r>
              <a:rPr lang="fr-FR" dirty="0" err="1" smtClean="0"/>
              <a:t>instantiation</a:t>
            </a:r>
            <a:r>
              <a:rPr lang="fr-FR" dirty="0" smtClean="0"/>
              <a:t> (</a:t>
            </a:r>
            <a:r>
              <a:rPr lang="fr-FR" dirty="0" err="1" smtClean="0"/>
              <a:t>models</a:t>
            </a:r>
            <a:r>
              <a:rPr lang="fr-FR" dirty="0" smtClean="0"/>
              <a:t>)</a:t>
            </a:r>
          </a:p>
          <a:p>
            <a:pPr lvl="1"/>
            <a:endParaRPr lang="fr-FR" dirty="0" smtClean="0"/>
          </a:p>
          <a:p>
            <a:pPr marL="0" indent="0">
              <a:buNone/>
            </a:pPr>
            <a:r>
              <a:rPr lang="fr-FR" dirty="0" err="1" smtClean="0"/>
              <a:t>Mixing</a:t>
            </a:r>
            <a:r>
              <a:rPr lang="fr-FR" dirty="0" smtClean="0"/>
              <a:t> </a:t>
            </a:r>
            <a:r>
              <a:rPr lang="fr-FR" dirty="0" err="1" smtClean="0"/>
              <a:t>quantifiers</a:t>
            </a:r>
            <a:r>
              <a:rPr lang="fr-FR" dirty="0" smtClean="0"/>
              <a:t> and </a:t>
            </a:r>
            <a:r>
              <a:rPr lang="fr-FR" dirty="0" err="1" smtClean="0"/>
              <a:t>theories</a:t>
            </a:r>
            <a:r>
              <a:rPr lang="fr-FR" dirty="0" smtClean="0"/>
              <a:t> (</a:t>
            </a:r>
            <a:r>
              <a:rPr lang="fr-FR" dirty="0" err="1" smtClean="0"/>
              <a:t>arithmetic</a:t>
            </a:r>
            <a:r>
              <a:rPr lang="fr-FR" dirty="0" smtClean="0"/>
              <a:t> in </a:t>
            </a:r>
            <a:r>
              <a:rPr lang="fr-FR" dirty="0" err="1" smtClean="0"/>
              <a:t>particular</a:t>
            </a:r>
            <a:r>
              <a:rPr lang="fr-FR" dirty="0" smtClean="0"/>
              <a:t>) lead </a:t>
            </a:r>
            <a:r>
              <a:rPr lang="fr-FR" dirty="0" err="1" smtClean="0"/>
              <a:t>sometimes</a:t>
            </a:r>
            <a:r>
              <a:rPr lang="fr-FR" dirty="0" smtClean="0"/>
              <a:t> to </a:t>
            </a:r>
            <a:r>
              <a:rPr lang="fr-FR" dirty="0" err="1" smtClean="0"/>
              <a:t>surprising</a:t>
            </a:r>
            <a:r>
              <a:rPr lang="fr-FR" dirty="0" smtClean="0"/>
              <a:t> </a:t>
            </a:r>
            <a:r>
              <a:rPr lang="fr-FR" dirty="0" err="1" smtClean="0"/>
              <a:t>results</a:t>
            </a:r>
            <a:r>
              <a:rPr lang="is-IS" dirty="0" smtClean="0"/>
              <a:t>…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err="1" smtClean="0"/>
              <a:t>Current</a:t>
            </a:r>
            <a:r>
              <a:rPr lang="fr-FR" dirty="0" smtClean="0"/>
              <a:t> solution in SPARK: use no / simple </a:t>
            </a:r>
            <a:r>
              <a:rPr lang="fr-FR" dirty="0" err="1" smtClean="0"/>
              <a:t>quantifiers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possible</a:t>
            </a:r>
          </a:p>
          <a:p>
            <a:pPr lvl="1"/>
            <a:r>
              <a:rPr lang="fr-FR" dirty="0" smtClean="0"/>
              <a:t>Use types </a:t>
            </a:r>
            <a:r>
              <a:rPr lang="fr-FR" dirty="0" err="1" smtClean="0"/>
              <a:t>integer</a:t>
            </a:r>
            <a:r>
              <a:rPr lang="fr-FR" dirty="0" smtClean="0"/>
              <a:t>/</a:t>
            </a:r>
            <a:r>
              <a:rPr lang="fr-FR" dirty="0" err="1" smtClean="0"/>
              <a:t>bitvector</a:t>
            </a:r>
            <a:r>
              <a:rPr lang="fr-FR" dirty="0" smtClean="0"/>
              <a:t> </a:t>
            </a:r>
            <a:r>
              <a:rPr lang="fr-FR" dirty="0" err="1" smtClean="0"/>
              <a:t>whenever</a:t>
            </a:r>
            <a:r>
              <a:rPr lang="fr-FR" dirty="0" smtClean="0"/>
              <a:t> possible (</a:t>
            </a:r>
            <a:r>
              <a:rPr lang="fr-FR" dirty="0" err="1" smtClean="0"/>
              <a:t>instead</a:t>
            </a:r>
            <a:r>
              <a:rPr lang="fr-FR" dirty="0" smtClean="0"/>
              <a:t> of </a:t>
            </a:r>
            <a:r>
              <a:rPr lang="fr-FR" dirty="0" err="1" smtClean="0"/>
              <a:t>axiomatized</a:t>
            </a:r>
            <a:r>
              <a:rPr lang="fr-FR" dirty="0" smtClean="0"/>
              <a:t> abstract type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Split variables to </a:t>
            </a:r>
            <a:r>
              <a:rPr lang="fr-FR" dirty="0" err="1" smtClean="0"/>
              <a:t>get</a:t>
            </a:r>
            <a:r>
              <a:rPr lang="fr-FR" dirty="0" smtClean="0"/>
              <a:t> frame condition for free (</a:t>
            </a:r>
            <a:r>
              <a:rPr lang="fr-FR" dirty="0" err="1" smtClean="0"/>
              <a:t>instead</a:t>
            </a:r>
            <a:r>
              <a:rPr lang="fr-FR" dirty="0" smtClean="0"/>
              <a:t> of </a:t>
            </a:r>
            <a:r>
              <a:rPr lang="fr-FR" dirty="0" err="1" smtClean="0"/>
              <a:t>using</a:t>
            </a:r>
            <a:r>
              <a:rPr lang="fr-FR" dirty="0" smtClean="0"/>
              <a:t> quantification)</a:t>
            </a:r>
            <a:endParaRPr lang="fr-FR" dirty="0" smtClean="0"/>
          </a:p>
          <a:p>
            <a:pPr lvl="1"/>
            <a:r>
              <a:rPr lang="fr-FR" dirty="0" smtClean="0"/>
              <a:t>Use triggers to force direction of </a:t>
            </a:r>
            <a:r>
              <a:rPr lang="fr-FR" dirty="0" err="1" smtClean="0"/>
              <a:t>instantiation</a:t>
            </a:r>
            <a:r>
              <a:rPr lang="fr-FR" dirty="0" smtClean="0"/>
              <a:t> (for </a:t>
            </a:r>
            <a:r>
              <a:rPr lang="fr-FR" dirty="0" err="1" smtClean="0"/>
              <a:t>definitions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Handling of </a:t>
            </a:r>
            <a:r>
              <a:rPr lang="fr-FR" dirty="0" err="1" smtClean="0"/>
              <a:t>Quantifiers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637969" y="3429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fr-FR" sz="1400" b="1" i="0" kern="12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806863"/>
      </p:ext>
    </p:extLst>
  </p:cSld>
  <p:clrMapOvr>
    <a:masterClrMapping/>
  </p:clrMapOvr>
</p:sld>
</file>

<file path=ppt/theme/theme1.xml><?xml version="1.0" encoding="utf-8"?>
<a:theme xmlns:a="http://schemas.openxmlformats.org/drawingml/2006/main" name="2011-09-12- AdaCore presentation - template">
  <a:themeElements>
    <a:clrScheme name="Custom 1">
      <a:dk1>
        <a:srgbClr val="000000"/>
      </a:dk1>
      <a:lt1>
        <a:srgbClr val="FFFFFF"/>
      </a:lt1>
      <a:dk2>
        <a:srgbClr val="0D253A"/>
      </a:dk2>
      <a:lt2>
        <a:srgbClr val="E4E8E9"/>
      </a:lt2>
      <a:accent1>
        <a:srgbClr val="17598F"/>
      </a:accent1>
      <a:accent2>
        <a:srgbClr val="8EAFCB"/>
      </a:accent2>
      <a:accent3>
        <a:srgbClr val="A6CE8D"/>
      </a:accent3>
      <a:accent4>
        <a:srgbClr val="0D253A"/>
      </a:accent4>
      <a:accent5>
        <a:srgbClr val="E4E8E9"/>
      </a:accent5>
      <a:accent6>
        <a:srgbClr val="419415"/>
      </a:accent6>
      <a:hlink>
        <a:srgbClr val="CB9A31"/>
      </a:hlink>
      <a:folHlink>
        <a:srgbClr val="8D8D8D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r">
          <a:defRPr sz="1400" b="1" i="0" kern="1200" dirty="0" smtClean="0">
            <a:solidFill>
              <a:schemeClr val="accent1"/>
            </a:solidFill>
          </a:defRPr>
        </a:defPPr>
      </a:lstStyle>
    </a:txDef>
  </a:objectDefaults>
  <a:extraClrSchemeLst>
    <a:extraClrScheme>
      <a:clrScheme name="AdaCore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2011-09-12- AdaCore presentation - template</Template>
  <TotalTime>7965</TotalTime>
  <Words>799</Words>
  <Application>Microsoft Macintosh PowerPoint</Application>
  <PresentationFormat>Présentation à l'écran (4:3)</PresentationFormat>
  <Paragraphs>151</Paragraphs>
  <Slides>15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3" baseType="lpstr">
      <vt:lpstr>Franklin Gothic Book</vt:lpstr>
      <vt:lpstr>ＭＳ Ｐゴシック</vt:lpstr>
      <vt:lpstr>Times</vt:lpstr>
      <vt:lpstr>Verdana</vt:lpstr>
      <vt:lpstr>Wingdings</vt:lpstr>
      <vt:lpstr>ヒラギノ角ゴ ProN W3</vt:lpstr>
      <vt:lpstr>Arial</vt:lpstr>
      <vt:lpstr>2011-09-12- AdaCore presentation - template</vt:lpstr>
      <vt:lpstr>Présentation PowerPoint</vt:lpstr>
      <vt:lpstr>Présentation PowerPoint</vt:lpstr>
      <vt:lpstr>SPARK 2014</vt:lpstr>
      <vt:lpstr>Objectives of Using SPARK</vt:lpstr>
      <vt:lpstr>Présentation PowerPoint</vt:lpstr>
      <vt:lpstr>Nonlinear Integer Arithmetic</vt:lpstr>
      <vt:lpstr>Floating-point Arithmetic</vt:lpstr>
      <vt:lpstr>Conversions Between Types</vt:lpstr>
      <vt:lpstr>Handling of Quantifiers</vt:lpstr>
      <vt:lpstr>Présentation PowerPoint</vt:lpstr>
      <vt:lpstr>Better Automatic Provers</vt:lpstr>
      <vt:lpstr>Better Interactive Provers</vt:lpstr>
      <vt:lpstr>Présentation PowerPoint</vt:lpstr>
      <vt:lpstr>Better Integration of Automatic and Interactive Provers</vt:lpstr>
      <vt:lpstr>SPARK Resources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ochem</dc:creator>
  <cp:lastModifiedBy>Yannick Moy</cp:lastModifiedBy>
  <cp:revision>240</cp:revision>
  <dcterms:created xsi:type="dcterms:W3CDTF">2011-10-07T11:41:06Z</dcterms:created>
  <dcterms:modified xsi:type="dcterms:W3CDTF">2016-08-03T10:39:37Z</dcterms:modified>
</cp:coreProperties>
</file>