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8"/>
  </p:notesMasterIdLst>
  <p:handoutMasterIdLst>
    <p:handoutMasterId r:id="rId29"/>
  </p:handoutMasterIdLst>
  <p:sldIdLst>
    <p:sldId id="1106" r:id="rId3"/>
    <p:sldId id="1271" r:id="rId4"/>
    <p:sldId id="1301" r:id="rId5"/>
    <p:sldId id="1314" r:id="rId6"/>
    <p:sldId id="1316" r:id="rId7"/>
    <p:sldId id="1325" r:id="rId8"/>
    <p:sldId id="1300" r:id="rId9"/>
    <p:sldId id="1294" r:id="rId10"/>
    <p:sldId id="1339" r:id="rId11"/>
    <p:sldId id="1340" r:id="rId12"/>
    <p:sldId id="1341" r:id="rId13"/>
    <p:sldId id="1298" r:id="rId14"/>
    <p:sldId id="1342" r:id="rId15"/>
    <p:sldId id="1332" r:id="rId16"/>
    <p:sldId id="1313" r:id="rId17"/>
    <p:sldId id="1331" r:id="rId18"/>
    <p:sldId id="1299" r:id="rId19"/>
    <p:sldId id="1330" r:id="rId20"/>
    <p:sldId id="1343" r:id="rId21"/>
    <p:sldId id="1334" r:id="rId22"/>
    <p:sldId id="1295" r:id="rId23"/>
    <p:sldId id="1291" r:id="rId24"/>
    <p:sldId id="1338" r:id="rId25"/>
    <p:sldId id="1297" r:id="rId26"/>
    <p:sldId id="1292" r:id="rId27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4BFF"/>
    <a:srgbClr val="F4A8FF"/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94" autoAdjust="0"/>
  </p:normalViewPr>
  <p:slideViewPr>
    <p:cSldViewPr>
      <p:cViewPr varScale="1">
        <p:scale>
          <a:sx n="104" d="100"/>
          <a:sy n="104" d="100"/>
        </p:scale>
        <p:origin x="-173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21/01/2014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4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4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1.png"/><Relationship Id="rId3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2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8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20.jpg"/><Relationship Id="rId3" Type="http://schemas.openxmlformats.org/officeDocument/2006/relationships/image" Target="../media/image21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7504" y="3657600"/>
            <a:ext cx="8928992" cy="563488"/>
          </a:xfrm>
        </p:spPr>
        <p:txBody>
          <a:bodyPr/>
          <a:lstStyle/>
          <a:p>
            <a:pPr algn="ctr"/>
            <a:r>
              <a:rPr lang="fr-FR" sz="1800" b="0" i="1" dirty="0"/>
              <a:t>Claire </a:t>
            </a:r>
            <a:r>
              <a:rPr lang="fr-FR" sz="1800" b="0" i="1" dirty="0" smtClean="0"/>
              <a:t>Dross, </a:t>
            </a:r>
            <a:r>
              <a:rPr lang="fr-FR" sz="1800" b="0" i="1" dirty="0" err="1"/>
              <a:t>Pavlos</a:t>
            </a:r>
            <a:r>
              <a:rPr lang="fr-FR" sz="1800" b="0" i="1" dirty="0"/>
              <a:t> </a:t>
            </a:r>
            <a:r>
              <a:rPr lang="fr-FR" sz="1800" b="0" i="1" dirty="0" err="1" smtClean="0"/>
              <a:t>Efstathopoulos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Lesens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Mentré</a:t>
            </a:r>
            <a:r>
              <a:rPr lang="fr-FR" sz="1800" b="0" i="1" dirty="0" smtClean="0"/>
              <a:t> </a:t>
            </a:r>
            <a:r>
              <a:rPr lang="fr-FR" sz="1800" b="0" i="1" dirty="0"/>
              <a:t>and </a:t>
            </a:r>
            <a:r>
              <a:rPr lang="fr-FR" sz="1800" b="0" i="1" u="sng" dirty="0"/>
              <a:t>Yannick </a:t>
            </a:r>
            <a:r>
              <a:rPr lang="fr-FR" sz="1800" b="0" i="1" u="sng" dirty="0" smtClean="0"/>
              <a:t>Moy</a:t>
            </a:r>
            <a:endParaRPr lang="fr-FR" sz="1800" b="0" i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Embedded Real Time Software and </a:t>
            </a:r>
            <a:r>
              <a:rPr lang="fr-FR" dirty="0" err="1" smtClean="0"/>
              <a:t>Systems</a:t>
            </a:r>
            <a:r>
              <a:rPr lang="fr-FR" dirty="0" smtClean="0"/>
              <a:t> – </a:t>
            </a:r>
            <a:r>
              <a:rPr lang="en-US" dirty="0" smtClean="0"/>
              <a:t>February 5th</a:t>
            </a:r>
            <a:r>
              <a:rPr lang="en-US" dirty="0"/>
              <a:t>, 2013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7504" y="2514600"/>
            <a:ext cx="8928992" cy="842392"/>
          </a:xfrm>
        </p:spPr>
        <p:txBody>
          <a:bodyPr/>
          <a:lstStyle/>
          <a:p>
            <a:pPr algn="ctr"/>
            <a:r>
              <a:rPr lang="fr-FR" dirty="0"/>
              <a:t>Rail, </a:t>
            </a:r>
            <a:r>
              <a:rPr lang="fr-FR" dirty="0" err="1"/>
              <a:t>Space</a:t>
            </a:r>
            <a:r>
              <a:rPr lang="fr-FR" dirty="0"/>
              <a:t>, Security: </a:t>
            </a:r>
            <a:r>
              <a:rPr lang="fr-FR" dirty="0" err="1"/>
              <a:t>Three</a:t>
            </a:r>
            <a:r>
              <a:rPr lang="fr-FR" dirty="0"/>
              <a:t> Case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smtClean="0"/>
              <a:t>SPARK 2014</a:t>
            </a:r>
            <a:endParaRPr lang="en-US" dirty="0"/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3768" y="1196752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Image 7" descr="Mitsubishi Electric Color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1542" y="1066289"/>
            <a:ext cx="1778930" cy="778535"/>
          </a:xfrm>
          <a:prstGeom prst="rect">
            <a:avLst/>
          </a:prstGeom>
        </p:spPr>
      </p:pic>
      <p:pic>
        <p:nvPicPr>
          <p:cNvPr id="2" name="Image 1" descr="AIRBUS_DS_3D_Silver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97" y="1124744"/>
            <a:ext cx="2485683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Step Functions</a:t>
            </a:r>
            <a:endParaRPr lang="en-US" dirty="0"/>
          </a:p>
        </p:txBody>
      </p:sp>
      <p:pic>
        <p:nvPicPr>
          <p:cNvPr id="7" name="Image 6" descr="stairs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4394947" cy="3312368"/>
          </a:xfrm>
          <a:prstGeom prst="rect">
            <a:avLst/>
          </a:prstGeom>
        </p:spPr>
      </p:pic>
      <p:sp>
        <p:nvSpPr>
          <p:cNvPr id="8" name="Freeform 23"/>
          <p:cNvSpPr/>
          <p:nvPr/>
        </p:nvSpPr>
        <p:spPr>
          <a:xfrm rot="3119821" flipV="1">
            <a:off x="4104773" y="1808491"/>
            <a:ext cx="1006462" cy="149816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508104" y="2276872"/>
            <a:ext cx="35638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err="1" smtClean="0"/>
              <a:t>Has_Same_Delimiters</a:t>
            </a:r>
            <a:r>
              <a:rPr lang="en-US" sz="2800" i="0" dirty="0" smtClean="0"/>
              <a:t>?</a:t>
            </a:r>
          </a:p>
        </p:txBody>
      </p:sp>
      <p:sp>
        <p:nvSpPr>
          <p:cNvPr id="10" name="Freeform 23"/>
          <p:cNvSpPr/>
          <p:nvPr/>
        </p:nvSpPr>
        <p:spPr>
          <a:xfrm rot="6060006" flipH="1" flipV="1">
            <a:off x="4472373" y="2567719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4716016" y="4581128"/>
            <a:ext cx="4427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Get_Value</a:t>
            </a:r>
            <a:r>
              <a:rPr lang="en-US" sz="2400" i="0" dirty="0" smtClean="0"/>
              <a:t>?</a:t>
            </a:r>
          </a:p>
          <a:p>
            <a:pPr marL="0" indent="0">
              <a:buFontTx/>
              <a:buNone/>
            </a:pPr>
            <a:r>
              <a:rPr lang="en-US" sz="2400" i="0" dirty="0" err="1" smtClean="0"/>
              <a:t>Minimum_Until_Point</a:t>
            </a:r>
            <a:r>
              <a:rPr lang="en-US" sz="2400" i="0" dirty="0" smtClean="0"/>
              <a:t>?</a:t>
            </a:r>
          </a:p>
        </p:txBody>
      </p:sp>
      <p:sp>
        <p:nvSpPr>
          <p:cNvPr id="14" name="Freeform 23"/>
          <p:cNvSpPr/>
          <p:nvPr/>
        </p:nvSpPr>
        <p:spPr>
          <a:xfrm rot="11662850" flipH="1" flipV="1">
            <a:off x="1357646" y="3714419"/>
            <a:ext cx="713910" cy="12293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755576" y="4941168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Restrictive_Merge</a:t>
            </a:r>
            <a:r>
              <a:rPr lang="en-US" sz="2400" i="0" dirty="0" smtClean="0"/>
              <a:t>?</a:t>
            </a:r>
          </a:p>
        </p:txBody>
      </p:sp>
      <p:cxnSp>
        <p:nvCxnSpPr>
          <p:cNvPr id="18" name="Connecteur droit 17"/>
          <p:cNvCxnSpPr/>
          <p:nvPr/>
        </p:nvCxnSpPr>
        <p:spPr bwMode="auto">
          <a:xfrm>
            <a:off x="1259632" y="3573016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 bwMode="auto">
          <a:xfrm>
            <a:off x="1619672" y="3356992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 bwMode="auto">
          <a:xfrm>
            <a:off x="1907704" y="3933056"/>
            <a:ext cx="7200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 bwMode="auto">
          <a:xfrm>
            <a:off x="2627784" y="3501008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 bwMode="auto">
          <a:xfrm>
            <a:off x="3131840" y="2492896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 bwMode="auto">
          <a:xfrm>
            <a:off x="3275856" y="2420888"/>
            <a:ext cx="720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 bwMode="auto">
          <a:xfrm flipH="1">
            <a:off x="3347864" y="3284984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 bwMode="auto">
          <a:xfrm flipH="1">
            <a:off x="3635896" y="3356992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 bwMode="auto">
          <a:xfrm flipH="1">
            <a:off x="3779912" y="3645024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 bwMode="auto">
          <a:xfrm flipH="1">
            <a:off x="4283968" y="4077072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 bwMode="auto">
          <a:xfrm>
            <a:off x="3923928" y="1268760"/>
            <a:ext cx="72008" cy="3744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Plus 49"/>
          <p:cNvSpPr/>
          <p:nvPr/>
        </p:nvSpPr>
        <p:spPr bwMode="auto">
          <a:xfrm>
            <a:off x="3851920" y="3573016"/>
            <a:ext cx="216024" cy="216024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23"/>
          <p:cNvSpPr/>
          <p:nvPr/>
        </p:nvSpPr>
        <p:spPr>
          <a:xfrm rot="11662850" flipH="1" flipV="1">
            <a:off x="3823306" y="3823622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Freeform 23"/>
          <p:cNvSpPr/>
          <p:nvPr/>
        </p:nvSpPr>
        <p:spPr>
          <a:xfrm rot="9931938" flipV="1">
            <a:off x="1870423" y="3656859"/>
            <a:ext cx="1409148" cy="12724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5" grpId="0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very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Expressing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objects of the requirements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specifications (= contracts)</a:t>
            </a:r>
            <a:endParaRPr lang="en-US" b="0" dirty="0" smtClean="0">
              <a:solidFill>
                <a:schemeClr val="tx1"/>
              </a:solidFill>
              <a:cs typeface="Courier New"/>
            </a:endParaRP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simple functional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Dynamic verification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contracts and assertions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not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existing code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without any modifications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Proving automatically </a:t>
            </a:r>
            <a:r>
              <a:rPr lang="en-US" dirty="0" smtClean="0">
                <a:solidFill>
                  <a:schemeClr val="accent1"/>
                </a:solidFill>
              </a:rPr>
              <a:t>complex functional</a:t>
            </a:r>
            <a:r>
              <a:rPr lang="en-US" b="0" dirty="0" smtClean="0">
                <a:solidFill>
                  <a:schemeClr val="tx1"/>
                </a:solidFill>
              </a:rPr>
              <a:t> contracts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improvements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Possibility to prove some properties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interactively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Better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diagnostic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incomplete loop invariants (in 2014 roadmap)</a:t>
            </a:r>
            <a:endParaRPr lang="en-US" dirty="0">
              <a:solidFill>
                <a:schemeClr val="tx1"/>
              </a:solidFill>
              <a:cs typeface="Courier New"/>
            </a:endParaRP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Training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developers to use proof tools (available in SPARK Pro subscription)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Workflow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to make efficient use of developers’ time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4228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848711"/>
          </a:xfrm>
        </p:spPr>
        <p:txBody>
          <a:bodyPr/>
          <a:lstStyle/>
          <a:p>
            <a:r>
              <a:rPr lang="en-US" sz="3200" dirty="0" smtClean="0"/>
              <a:t>Case study 2: </a:t>
            </a:r>
            <a:r>
              <a:rPr lang="en-US" sz="3200" dirty="0"/>
              <a:t>Flight Control and Vehicle Management in Space </a:t>
            </a:r>
          </a:p>
          <a:p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75856" y="2564904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Lesens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Picture 16" descr="ATV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1"/>
          <a:stretch>
            <a:fillRect/>
          </a:stretch>
        </p:blipFill>
        <p:spPr bwMode="auto">
          <a:xfrm>
            <a:off x="2123728" y="4005064"/>
            <a:ext cx="2881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riane5-LIFT5725"/>
          <p:cNvPicPr>
            <a:picLocks noChangeAspect="1" noChangeArrowheads="1"/>
          </p:cNvPicPr>
          <p:nvPr/>
        </p:nvPicPr>
        <p:blipFill>
          <a:blip r:embed="rId3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6"/>
          <a:stretch>
            <a:fillRect/>
          </a:stretch>
        </p:blipFill>
        <p:spPr bwMode="auto">
          <a:xfrm>
            <a:off x="6444208" y="2636912"/>
            <a:ext cx="1584176" cy="370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AIRBUS_DS_3D_Silver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317" y="-31895"/>
            <a:ext cx="2485683" cy="864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07504" y="4437112"/>
            <a:ext cx="8893175" cy="7920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Control Procedure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6" y="1735088"/>
            <a:ext cx="8856662" cy="5294312"/>
          </a:xfrm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On-board control procedure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Software program designed to be executed by an OBCP engine, which can easily be loaded, executed, and also replaced, on-board the spacecraft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code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Complete representation of an OBCP, in a form that can be loaded on-board for subsequent execution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engine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Application of the on-board software handling the execution of OBCPs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language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Programming language in which OBCP source code is expressed by human programmers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8" y="936575"/>
            <a:ext cx="2190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8" y="1125488"/>
            <a:ext cx="2522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9"/>
          <a:stretch>
            <a:fillRect/>
          </a:stretch>
        </p:blipFill>
        <p:spPr bwMode="auto">
          <a:xfrm>
            <a:off x="3420046" y="1052463"/>
            <a:ext cx="28082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8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1505 Functions</a:t>
            </a:r>
            <a:endParaRPr lang="en-US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95288" y="2354263"/>
            <a:ext cx="73040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procedure</a:t>
            </a:r>
            <a:r>
              <a:rPr lang="en-GB" sz="1800"/>
              <a:t> Reset_Event_Status (Event :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T_Event) </a:t>
            </a:r>
            <a:r>
              <a:rPr lang="en-GB" sz="180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Post</a:t>
            </a:r>
            <a:r>
              <a:rPr lang="en-GB" sz="180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</a:t>
            </a:r>
            <a:r>
              <a:rPr lang="en-GB" sz="1800">
                <a:solidFill>
                  <a:srgbClr val="FF00FF"/>
                </a:solidFill>
              </a:rPr>
              <a:t>not</a:t>
            </a:r>
            <a:r>
              <a:rPr lang="en-GB" sz="1800"/>
              <a:t> Event_Status (Event).Detection </a:t>
            </a:r>
            <a:r>
              <a:rPr lang="en-GB" sz="180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(</a:t>
            </a:r>
            <a:r>
              <a:rPr lang="en-GB" sz="1800">
                <a:solidFill>
                  <a:srgbClr val="FF00FF"/>
                </a:solidFill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00FF"/>
                </a:solidFill>
              </a:rPr>
              <a:t>all</a:t>
            </a:r>
            <a:r>
              <a:rPr lang="en-GB" sz="1800"/>
              <a:t> Other_Event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(</a:t>
            </a:r>
            <a:r>
              <a:rPr lang="en-GB" sz="1800">
                <a:solidFill>
                  <a:srgbClr val="FF00FF"/>
                </a:solidFill>
              </a:rPr>
              <a:t>if</a:t>
            </a:r>
            <a:r>
              <a:rPr lang="en-GB" sz="1800"/>
              <a:t> Other_Event /= Event </a:t>
            </a:r>
            <a:r>
              <a:rPr lang="en-GB" sz="180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   Event_Status (Other_Event) = Event_Status'Old (Other_Event)));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65913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GB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  <a:cs typeface="+mn-cs"/>
              </a:rPr>
              <a:t>Example: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A list of event detection statuses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Request to reset the detection status for Event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279775" y="4797425"/>
            <a:ext cx="375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The detection status is unchanged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547813" y="2781300"/>
            <a:ext cx="6419850" cy="260350"/>
            <a:chOff x="975" y="1752"/>
            <a:chExt cx="4044" cy="164"/>
          </a:xfrm>
        </p:grpSpPr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11" y="1752"/>
              <a:ext cx="100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Post-condition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975" y="1842"/>
              <a:ext cx="29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076825" y="3213100"/>
            <a:ext cx="3822700" cy="260350"/>
            <a:chOff x="3198" y="2024"/>
            <a:chExt cx="2408" cy="164"/>
          </a:xfrm>
        </p:grpSpPr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534" y="2024"/>
              <a:ext cx="207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The detection of event is reset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3198" y="2115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4427538" y="3789363"/>
            <a:ext cx="3616325" cy="260350"/>
            <a:chOff x="2789" y="2251"/>
            <a:chExt cx="2278" cy="164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9" y="2251"/>
              <a:ext cx="13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For all other events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2789" y="2341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Event2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2" name="Group 13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9" name="Group 20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Not detected</a:t>
              </a: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Detected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2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2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Proof Results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912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13607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300192" y="3356992"/>
            <a:ext cx="1872208" cy="1512168"/>
          </a:xfrm>
          <a:prstGeom prst="rect">
            <a:avLst/>
          </a:prstGeom>
          <a:solidFill>
            <a:srgbClr val="FF0000">
              <a:alpha val="3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6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consistency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generic code 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floating-points 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tagged types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Helping user with unproved checks (in 2014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257780"/>
          </a:xfrm>
        </p:spPr>
        <p:txBody>
          <a:bodyPr/>
          <a:lstStyle/>
          <a:p>
            <a:r>
              <a:rPr lang="en-US" sz="3200" dirty="0" smtClean="0"/>
              <a:t>Case study 3: </a:t>
            </a:r>
            <a:r>
              <a:rPr lang="en-US" sz="3200" dirty="0"/>
              <a:t>Biometric Access to </a:t>
            </a:r>
            <a:r>
              <a:rPr lang="en-US" sz="3200" dirty="0" smtClean="0"/>
              <a:t>a Secure Enclave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99792" y="2564904"/>
            <a:ext cx="3744416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err="1" smtClean="0">
                <a:solidFill>
                  <a:schemeClr val="bg1"/>
                </a:solidFill>
              </a:rPr>
              <a:t>Pavlos</a:t>
            </a:r>
            <a:r>
              <a:rPr lang="fr-FR" sz="2800" b="0" dirty="0" smtClean="0">
                <a:solidFill>
                  <a:schemeClr val="bg1"/>
                </a:solidFill>
              </a:rPr>
              <a:t> </a:t>
            </a:r>
            <a:r>
              <a:rPr lang="fr-FR" sz="2800" b="0" dirty="0" err="1" smtClean="0">
                <a:solidFill>
                  <a:schemeClr val="bg1"/>
                </a:solidFill>
              </a:rPr>
              <a:t>Efstathopoulos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188640"/>
            <a:ext cx="22145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Image 5" descr="National_Security_Agenc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49080"/>
            <a:ext cx="2016224" cy="2016224"/>
          </a:xfrm>
          <a:prstGeom prst="rect">
            <a:avLst/>
          </a:prstGeom>
        </p:spPr>
      </p:pic>
      <p:pic>
        <p:nvPicPr>
          <p:cNvPr id="7" name="Image 6" descr="fingerprin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1440160" cy="2083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Tokeneer</a:t>
            </a:r>
            <a:endParaRPr lang="en-US" dirty="0"/>
          </a:p>
        </p:txBody>
      </p:sp>
      <p:pic>
        <p:nvPicPr>
          <p:cNvPr id="2" name="Image 1" descr="Capture d’écran 2014-01-20 à 18.25.4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5536"/>
            <a:ext cx="7596336" cy="5629808"/>
          </a:xfrm>
          <a:prstGeom prst="rect">
            <a:avLst/>
          </a:prstGeom>
        </p:spPr>
      </p:pic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1872208" cy="251578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872208" cy="25157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301208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323528" y="112474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Aspect / Pragma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Num. of occurrences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Loop_Invariant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“Admin” Package</a:t>
            </a:r>
            <a:endParaRPr lang="en-US" dirty="0"/>
          </a:p>
        </p:txBody>
      </p:sp>
      <p:sp>
        <p:nvSpPr>
          <p:cNvPr id="6" name="Freeform 23"/>
          <p:cNvSpPr/>
          <p:nvPr/>
        </p:nvSpPr>
        <p:spPr>
          <a:xfrm rot="4314670" flipV="1">
            <a:off x="6173800" y="1283060"/>
            <a:ext cx="396802" cy="108242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6876256" y="1484784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Dataflow</a:t>
            </a:r>
          </a:p>
        </p:txBody>
      </p:sp>
      <p:sp>
        <p:nvSpPr>
          <p:cNvPr id="8" name="Freeform 23"/>
          <p:cNvSpPr/>
          <p:nvPr/>
        </p:nvSpPr>
        <p:spPr>
          <a:xfrm rot="4314670" flipV="1">
            <a:off x="6023307" y="2666288"/>
            <a:ext cx="769796" cy="73333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04248" y="2996952"/>
            <a:ext cx="2339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Information flow</a:t>
            </a:r>
          </a:p>
        </p:txBody>
      </p:sp>
      <p:sp>
        <p:nvSpPr>
          <p:cNvPr id="10" name="Freeform 23"/>
          <p:cNvSpPr/>
          <p:nvPr/>
        </p:nvSpPr>
        <p:spPr>
          <a:xfrm rot="4314670" flipV="1">
            <a:off x="6155001" y="1669017"/>
            <a:ext cx="578416" cy="1174604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Freeform 23"/>
          <p:cNvSpPr/>
          <p:nvPr/>
        </p:nvSpPr>
        <p:spPr>
          <a:xfrm rot="21226419">
            <a:off x="2170565" y="3908189"/>
            <a:ext cx="338373" cy="22099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20272" y="2060848"/>
            <a:ext cx="21237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Refinement</a:t>
            </a:r>
          </a:p>
        </p:txBody>
      </p:sp>
      <p:sp>
        <p:nvSpPr>
          <p:cNvPr id="13" name="Freeform 23"/>
          <p:cNvSpPr/>
          <p:nvPr/>
        </p:nvSpPr>
        <p:spPr>
          <a:xfrm rot="4314670" flipV="1">
            <a:off x="4832576" y="3647916"/>
            <a:ext cx="1999129" cy="78630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9801698">
            <a:off x="5509281" y="3322751"/>
            <a:ext cx="501701" cy="186868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6516216" y="4653136"/>
            <a:ext cx="24482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Functional contracts</a:t>
            </a:r>
          </a:p>
        </p:txBody>
      </p:sp>
      <p:sp>
        <p:nvSpPr>
          <p:cNvPr id="16" name="Freeform 23"/>
          <p:cNvSpPr/>
          <p:nvPr/>
        </p:nvSpPr>
        <p:spPr>
          <a:xfrm rot="16951298">
            <a:off x="6435130" y="1893674"/>
            <a:ext cx="234179" cy="1054429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Freeform 23"/>
          <p:cNvSpPr/>
          <p:nvPr/>
        </p:nvSpPr>
        <p:spPr>
          <a:xfrm rot="19999377">
            <a:off x="2695257" y="4186345"/>
            <a:ext cx="238747" cy="99873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059832" y="486916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User guidance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2195736" y="5877272"/>
            <a:ext cx="31683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1850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specification-only code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Analysis of code that was not analyzable with SPARK 2005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Automating proofs with fewer user efforts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complete functional behavior of functions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Readability of the formal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Uncovering corner cases related to run-time checks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Summary of proof results (done)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Strengths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xecutable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b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etter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automation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of proofs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3350096" y="1844824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expressive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specification </a:t>
            </a:r>
          </a:p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hree-mountain-peaks-green-hi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26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Challenges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2987824" y="1844824"/>
            <a:ext cx="2736304" cy="18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s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tatic debugging 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o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f 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67544" y="2420888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need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xpert advice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sometimes 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868144" y="620688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code and specifications must be adapted</a:t>
            </a:r>
          </a:p>
        </p:txBody>
      </p:sp>
    </p:spTree>
    <p:extLst>
      <p:ext uri="{BB962C8B-B14F-4D97-AF65-F5344CB8AC3E}">
        <p14:creationId xmlns:p14="http://schemas.microsoft.com/office/powerpoint/2010/main" val="28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in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Now available as beta</a:t>
            </a: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endParaRPr lang="en-US" sz="2800" b="1" dirty="0" smtClean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See </a:t>
            </a:r>
            <a:r>
              <a:rPr lang="en-US" sz="2800" b="1" dirty="0">
                <a:hlinkClick r:id="rId2"/>
              </a:rPr>
              <a:t>http://www.adacore.com/sparkpro</a:t>
            </a:r>
            <a:r>
              <a:rPr lang="en-US" sz="2800" b="1" dirty="0"/>
              <a:t> 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and </a:t>
            </a: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www.spark-2014.org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park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3946004" cy="8158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2646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programming language for long-lived embedded critical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1885018" cy="9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73216"/>
            <a:ext cx="3751116" cy="50405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355976" y="3717032"/>
            <a:ext cx="388843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Ada subset for formal verification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2699792" y="2564904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rogramming by contract </a:t>
            </a:r>
          </a:p>
        </p:txBody>
      </p:sp>
      <p:pic>
        <p:nvPicPr>
          <p:cNvPr id="10" name="Image 9" descr="Ada-Love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1732248" cy="115483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4355976" y="5373216"/>
            <a:ext cx="49685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ractical formal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46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5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</a:t>
            </a:r>
            <a:r>
              <a:rPr lang="en-US" sz="1800" b="1" i="0" kern="1200" dirty="0" smtClean="0">
                <a:solidFill>
                  <a:schemeClr val="accent1"/>
                </a:solidFill>
              </a:rPr>
              <a:t>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007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24844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8691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12776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636912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636912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041068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041068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481228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05729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056468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40152" y="5445224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B14B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08261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052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070323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156417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438853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 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59986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1638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3766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265654"/>
            <a:ext cx="1872208" cy="251578"/>
          </a:xfrm>
          <a:prstGeom prst="rect">
            <a:avLst/>
          </a:prstGeom>
        </p:spPr>
      </p:pic>
      <p:sp>
        <p:nvSpPr>
          <p:cNvPr id="39" name="Freeform 17"/>
          <p:cNvSpPr/>
          <p:nvPr/>
        </p:nvSpPr>
        <p:spPr>
          <a:xfrm>
            <a:off x="5919780" y="4077072"/>
            <a:ext cx="1028484" cy="2376264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 agreement between 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2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50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772816"/>
            <a:ext cx="8382000" cy="666849"/>
          </a:xfrm>
        </p:spPr>
        <p:txBody>
          <a:bodyPr/>
          <a:lstStyle/>
          <a:p>
            <a:r>
              <a:rPr lang="en-US" sz="3200" dirty="0" smtClean="0"/>
              <a:t>Case study 1: Train Control Systems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03848" y="2678832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Mentré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ic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3717032"/>
            <a:ext cx="7239000" cy="2590800"/>
          </a:xfrm>
          <a:prstGeom prst="rect">
            <a:avLst/>
          </a:prstGeom>
        </p:spPr>
      </p:pic>
      <p:pic>
        <p:nvPicPr>
          <p:cNvPr id="7" name="Image 6" descr="Mitsubishi Electric Color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32240" y="260648"/>
            <a:ext cx="21389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openETCS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88404" y="908720"/>
            <a:ext cx="8092108" cy="55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0" y="2276872"/>
            <a:ext cx="2267744" cy="432048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Open Source </a:t>
            </a:r>
            <a:r>
              <a:rPr lang="en-US" dirty="0" smtClean="0">
                <a:sym typeface="Wingdings" pitchFamily="2" charset="2"/>
              </a:rPr>
              <a:t> no vendor lock-in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Model </a:t>
            </a:r>
            <a:r>
              <a:rPr lang="en-US" dirty="0" smtClean="0"/>
              <a:t>based (SysML)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Formal</a:t>
            </a:r>
            <a:r>
              <a:rPr lang="en-US" dirty="0" smtClean="0"/>
              <a:t> methods </a:t>
            </a:r>
            <a:r>
              <a:rPr lang="en-US" dirty="0" smtClean="0">
                <a:sym typeface="Wingdings" pitchFamily="2" charset="2"/>
              </a:rPr>
              <a:t> Strong guaranties of correctness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1"/>
                </a:solidFill>
              </a:rPr>
              <a:t>Open Proofs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 Everybody can re-check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80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5329</TotalTime>
  <Words>892</Words>
  <Application>Microsoft Macintosh PowerPoint</Application>
  <PresentationFormat>Présentation à l'écran (4:3)</PresentationFormat>
  <Paragraphs>256</Paragraphs>
  <Slides>25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25</vt:i4>
      </vt:variant>
    </vt:vector>
  </HeadingPairs>
  <TitlesOfParts>
    <vt:vector size="27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SPARK 2014 Value Proposition</vt:lpstr>
      <vt:lpstr>SPARK 2014 Value Proposition (DO-178C Version)</vt:lpstr>
      <vt:lpstr>SPARK 2014 Contracts </vt:lpstr>
      <vt:lpstr>Présentation PowerPoint</vt:lpstr>
      <vt:lpstr>Présentation PowerPoint</vt:lpstr>
      <vt:lpstr>openETCS</vt:lpstr>
      <vt:lpstr>Formalization of the Correctness of Step Functions</vt:lpstr>
      <vt:lpstr>Results</vt:lpstr>
      <vt:lpstr>Présentation PowerPoint</vt:lpstr>
      <vt:lpstr>On Board Control Procedure</vt:lpstr>
      <vt:lpstr>Formalization of the Correctness of 1505 Functions</vt:lpstr>
      <vt:lpstr>Automatic Proof Results</vt:lpstr>
      <vt:lpstr>Results</vt:lpstr>
      <vt:lpstr>Présentation PowerPoint</vt:lpstr>
      <vt:lpstr>Tokeneer</vt:lpstr>
      <vt:lpstr>Formalization of the “Admin” Package</vt:lpstr>
      <vt:lpstr>Results</vt:lpstr>
      <vt:lpstr>Présentation PowerPoint</vt:lpstr>
      <vt:lpstr>SPARK 2014 Strengths</vt:lpstr>
      <vt:lpstr>SPARK 2014 Challenges</vt:lpstr>
      <vt:lpstr>Présentation PowerPoint</vt:lpstr>
      <vt:lpstr>Roadmap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363</cp:revision>
  <dcterms:created xsi:type="dcterms:W3CDTF">2011-10-07T11:41:06Z</dcterms:created>
  <dcterms:modified xsi:type="dcterms:W3CDTF">2014-01-21T10:58:08Z</dcterms:modified>
</cp:coreProperties>
</file>